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ink/ink20.xml" ContentType="application/inkml+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0"/>
  </p:notesMasterIdLst>
  <p:sldIdLst>
    <p:sldId id="703" r:id="rId2"/>
    <p:sldId id="1137" r:id="rId3"/>
    <p:sldId id="1134" r:id="rId4"/>
    <p:sldId id="600" r:id="rId5"/>
    <p:sldId id="785" r:id="rId6"/>
    <p:sldId id="580" r:id="rId7"/>
    <p:sldId id="594" r:id="rId8"/>
    <p:sldId id="595" r:id="rId9"/>
    <p:sldId id="754" r:id="rId10"/>
    <p:sldId id="1147" r:id="rId11"/>
    <p:sldId id="1148" r:id="rId12"/>
    <p:sldId id="1149" r:id="rId13"/>
    <p:sldId id="1140" r:id="rId14"/>
    <p:sldId id="1141" r:id="rId15"/>
    <p:sldId id="1142" r:id="rId16"/>
    <p:sldId id="1143" r:id="rId17"/>
    <p:sldId id="1144" r:id="rId18"/>
    <p:sldId id="1145" r:id="rId19"/>
    <p:sldId id="1146" r:id="rId20"/>
    <p:sldId id="597" r:id="rId21"/>
    <p:sldId id="598" r:id="rId22"/>
    <p:sldId id="603" r:id="rId23"/>
    <p:sldId id="602" r:id="rId24"/>
    <p:sldId id="601" r:id="rId25"/>
    <p:sldId id="1139" r:id="rId26"/>
    <p:sldId id="1066" r:id="rId27"/>
    <p:sldId id="749" r:id="rId28"/>
    <p:sldId id="755" r:id="rId29"/>
    <p:sldId id="1136" r:id="rId30"/>
    <p:sldId id="1090" r:id="rId31"/>
    <p:sldId id="1138" r:id="rId32"/>
    <p:sldId id="1041" r:id="rId33"/>
    <p:sldId id="1042" r:id="rId34"/>
    <p:sldId id="1061" r:id="rId35"/>
    <p:sldId id="1044" r:id="rId36"/>
    <p:sldId id="1045" r:id="rId37"/>
    <p:sldId id="1046" r:id="rId38"/>
    <p:sldId id="1093" r:id="rId39"/>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CC"/>
    <a:srgbClr val="E5291B"/>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76" autoAdjust="0"/>
  </p:normalViewPr>
  <p:slideViewPr>
    <p:cSldViewPr>
      <p:cViewPr varScale="1">
        <p:scale>
          <a:sx n="70" d="100"/>
          <a:sy n="70" d="100"/>
        </p:scale>
        <p:origin x="118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rgbClr val="FF0000"/>
              </a:solidFill>
              <a:round/>
            </a:ln>
            <a:effectLst/>
          </c:spPr>
          <c:marker>
            <c:symbol val="circle"/>
            <c:size val="5"/>
            <c:spPr>
              <a:solidFill>
                <a:schemeClr val="accent1"/>
              </a:solidFill>
              <a:ln w="9525">
                <a:solidFill>
                  <a:srgbClr val="FF0000"/>
                </a:solidFill>
              </a:ln>
              <a:effectLst/>
            </c:spPr>
          </c:marker>
          <c:xVal>
            <c:numRef>
              <c:f>Sheet2!$B$5:$B$10</c:f>
              <c:numCache>
                <c:formatCode>General</c:formatCode>
                <c:ptCount val="6"/>
                <c:pt idx="0">
                  <c:v>6</c:v>
                </c:pt>
                <c:pt idx="1">
                  <c:v>6.2</c:v>
                </c:pt>
                <c:pt idx="2">
                  <c:v>6.4</c:v>
                </c:pt>
                <c:pt idx="3">
                  <c:v>6.6</c:v>
                </c:pt>
                <c:pt idx="4">
                  <c:v>6.8</c:v>
                </c:pt>
                <c:pt idx="5">
                  <c:v>7</c:v>
                </c:pt>
              </c:numCache>
            </c:numRef>
          </c:xVal>
          <c:yVal>
            <c:numRef>
              <c:f>Sheet2!$C$5:$C$10</c:f>
              <c:numCache>
                <c:formatCode>General</c:formatCode>
                <c:ptCount val="6"/>
                <c:pt idx="0">
                  <c:v>2809</c:v>
                </c:pt>
                <c:pt idx="1">
                  <c:v>2920</c:v>
                </c:pt>
                <c:pt idx="2">
                  <c:v>3038</c:v>
                </c:pt>
                <c:pt idx="3">
                  <c:v>3165</c:v>
                </c:pt>
                <c:pt idx="4">
                  <c:v>3303</c:v>
                </c:pt>
                <c:pt idx="5">
                  <c:v>3453</c:v>
                </c:pt>
              </c:numCache>
            </c:numRef>
          </c:yVal>
          <c:smooth val="1"/>
          <c:extLst>
            <c:ext xmlns:c16="http://schemas.microsoft.com/office/drawing/2014/chart" uri="{C3380CC4-5D6E-409C-BE32-E72D297353CC}">
              <c16:uniqueId val="{00000000-2816-4629-ADB2-94C0BB28FB08}"/>
            </c:ext>
          </c:extLst>
        </c:ser>
        <c:ser>
          <c:idx val="1"/>
          <c:order val="1"/>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Sheet2!$B$5:$B$10</c:f>
              <c:numCache>
                <c:formatCode>General</c:formatCode>
                <c:ptCount val="6"/>
                <c:pt idx="0">
                  <c:v>6</c:v>
                </c:pt>
                <c:pt idx="1">
                  <c:v>6.2</c:v>
                </c:pt>
                <c:pt idx="2">
                  <c:v>6.4</c:v>
                </c:pt>
                <c:pt idx="3">
                  <c:v>6.6</c:v>
                </c:pt>
                <c:pt idx="4">
                  <c:v>6.8</c:v>
                </c:pt>
                <c:pt idx="5">
                  <c:v>7</c:v>
                </c:pt>
              </c:numCache>
            </c:numRef>
          </c:xVal>
          <c:yVal>
            <c:numRef>
              <c:f>Sheet2!$D$5:$D$10</c:f>
              <c:numCache>
                <c:formatCode>General</c:formatCode>
                <c:ptCount val="6"/>
                <c:pt idx="0">
                  <c:v>3057</c:v>
                </c:pt>
                <c:pt idx="1">
                  <c:v>3200</c:v>
                </c:pt>
                <c:pt idx="2">
                  <c:v>3352</c:v>
                </c:pt>
                <c:pt idx="3">
                  <c:v>3516</c:v>
                </c:pt>
                <c:pt idx="4">
                  <c:v>3692</c:v>
                </c:pt>
                <c:pt idx="5">
                  <c:v>3882</c:v>
                </c:pt>
              </c:numCache>
            </c:numRef>
          </c:yVal>
          <c:smooth val="1"/>
          <c:extLst>
            <c:ext xmlns:c16="http://schemas.microsoft.com/office/drawing/2014/chart" uri="{C3380CC4-5D6E-409C-BE32-E72D297353CC}">
              <c16:uniqueId val="{00000001-2816-4629-ADB2-94C0BB28FB08}"/>
            </c:ext>
          </c:extLst>
        </c:ser>
        <c:dLbls>
          <c:showLegendKey val="0"/>
          <c:showVal val="0"/>
          <c:showCatName val="0"/>
          <c:showSerName val="0"/>
          <c:showPercent val="0"/>
          <c:showBubbleSize val="0"/>
        </c:dLbls>
        <c:axId val="1897813615"/>
        <c:axId val="1897814095"/>
      </c:scatterChart>
      <c:valAx>
        <c:axId val="189781361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7814095"/>
        <c:crosses val="autoZero"/>
        <c:crossBetween val="midCat"/>
      </c:valAx>
      <c:valAx>
        <c:axId val="1897814095"/>
        <c:scaling>
          <c:orientation val="minMax"/>
          <c:min val="2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781361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spPr>
            <a:ln w="66675">
              <a:solidFill>
                <a:schemeClr val="accent2"/>
              </a:solidFill>
            </a:ln>
          </c:spPr>
          <c:marker>
            <c:symbol val="none"/>
          </c:marker>
          <c:trendline>
            <c:trendlineType val="poly"/>
            <c:order val="2"/>
            <c:dispRSqr val="0"/>
            <c:dispEq val="1"/>
            <c:trendlineLbl>
              <c:layout>
                <c:manualLayout>
                  <c:x val="-7.7039885201265729E-2"/>
                  <c:y val="-9.1379077615298079E-2"/>
                </c:manualLayout>
              </c:layout>
              <c:tx>
                <c:rich>
                  <a:bodyPr/>
                  <a:lstStyle/>
                  <a:p>
                    <a:pPr>
                      <a:defRPr sz="3200"/>
                    </a:pPr>
                    <a:r>
                      <a:rPr lang="en-US" baseline="0" dirty="0"/>
                      <a:t>h = -0.0022T</a:t>
                    </a:r>
                    <a:r>
                      <a:rPr lang="en-US" baseline="30000" dirty="0"/>
                      <a:t>2</a:t>
                    </a:r>
                    <a:r>
                      <a:rPr lang="en-US" baseline="0" dirty="0"/>
                      <a:t> + 5.3719T + 1094.7</a:t>
                    </a:r>
                    <a:endParaRPr lang="en-US" dirty="0"/>
                  </a:p>
                </c:rich>
              </c:tx>
              <c:numFmt formatCode="General" sourceLinked="0"/>
            </c:trendlineLbl>
          </c:trendline>
          <c:xVal>
            <c:numRef>
              <c:f>Sheet1!$A$4:$A$14</c:f>
              <c:numCache>
                <c:formatCode>General</c:formatCode>
                <c:ptCount val="11"/>
                <c:pt idx="0">
                  <c:v>500</c:v>
                </c:pt>
                <c:pt idx="1">
                  <c:v>510</c:v>
                </c:pt>
                <c:pt idx="2">
                  <c:v>520</c:v>
                </c:pt>
                <c:pt idx="3">
                  <c:v>530</c:v>
                </c:pt>
                <c:pt idx="4">
                  <c:v>540</c:v>
                </c:pt>
                <c:pt idx="5">
                  <c:v>550</c:v>
                </c:pt>
                <c:pt idx="6">
                  <c:v>560</c:v>
                </c:pt>
                <c:pt idx="7">
                  <c:v>570</c:v>
                </c:pt>
                <c:pt idx="8">
                  <c:v>580</c:v>
                </c:pt>
                <c:pt idx="9">
                  <c:v>590</c:v>
                </c:pt>
                <c:pt idx="10">
                  <c:v>600</c:v>
                </c:pt>
              </c:numCache>
            </c:numRef>
          </c:xVal>
          <c:yVal>
            <c:numRef>
              <c:f>Sheet1!$B$4:$B$14</c:f>
              <c:numCache>
                <c:formatCode>General</c:formatCode>
                <c:ptCount val="11"/>
                <c:pt idx="0">
                  <c:v>3238</c:v>
                </c:pt>
                <c:pt idx="1">
                  <c:v>3271</c:v>
                </c:pt>
                <c:pt idx="2">
                  <c:v>3302</c:v>
                </c:pt>
                <c:pt idx="3">
                  <c:v>3333</c:v>
                </c:pt>
                <c:pt idx="4">
                  <c:v>3364</c:v>
                </c:pt>
                <c:pt idx="5">
                  <c:v>3393</c:v>
                </c:pt>
                <c:pt idx="6">
                  <c:v>3423</c:v>
                </c:pt>
                <c:pt idx="7">
                  <c:v>3452</c:v>
                </c:pt>
                <c:pt idx="8">
                  <c:v>3481</c:v>
                </c:pt>
                <c:pt idx="9">
                  <c:v>3509</c:v>
                </c:pt>
                <c:pt idx="10">
                  <c:v>3538</c:v>
                </c:pt>
              </c:numCache>
            </c:numRef>
          </c:yVal>
          <c:smooth val="1"/>
          <c:extLst>
            <c:ext xmlns:c16="http://schemas.microsoft.com/office/drawing/2014/chart" uri="{C3380CC4-5D6E-409C-BE32-E72D297353CC}">
              <c16:uniqueId val="{00000001-21F7-4B40-BB24-C72DCA809F1C}"/>
            </c:ext>
          </c:extLst>
        </c:ser>
        <c:dLbls>
          <c:showLegendKey val="0"/>
          <c:showVal val="0"/>
          <c:showCatName val="0"/>
          <c:showSerName val="0"/>
          <c:showPercent val="0"/>
          <c:showBubbleSize val="0"/>
        </c:dLbls>
        <c:axId val="156651904"/>
        <c:axId val="156653440"/>
      </c:scatterChart>
      <c:valAx>
        <c:axId val="156651904"/>
        <c:scaling>
          <c:orientation val="minMax"/>
        </c:scaling>
        <c:delete val="0"/>
        <c:axPos val="b"/>
        <c:numFmt formatCode="General" sourceLinked="1"/>
        <c:majorTickMark val="out"/>
        <c:minorTickMark val="none"/>
        <c:tickLblPos val="nextTo"/>
        <c:crossAx val="156653440"/>
        <c:crosses val="autoZero"/>
        <c:crossBetween val="midCat"/>
      </c:valAx>
      <c:valAx>
        <c:axId val="156653440"/>
        <c:scaling>
          <c:orientation val="minMax"/>
        </c:scaling>
        <c:delete val="0"/>
        <c:axPos val="l"/>
        <c:majorGridlines/>
        <c:numFmt formatCode="General" sourceLinked="1"/>
        <c:majorTickMark val="out"/>
        <c:minorTickMark val="none"/>
        <c:tickLblPos val="nextTo"/>
        <c:crossAx val="156651904"/>
        <c:crosses val="autoZero"/>
        <c:crossBetween val="midCat"/>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marker>
            <c:symbol val="none"/>
          </c:marker>
          <c:xVal>
            <c:numRef>
              <c:f>Sheet1!$D$4:$D$14</c:f>
              <c:numCache>
                <c:formatCode>General</c:formatCode>
                <c:ptCount val="11"/>
                <c:pt idx="0">
                  <c:v>500</c:v>
                </c:pt>
                <c:pt idx="1">
                  <c:v>510</c:v>
                </c:pt>
                <c:pt idx="2">
                  <c:v>520</c:v>
                </c:pt>
                <c:pt idx="3">
                  <c:v>530</c:v>
                </c:pt>
                <c:pt idx="4">
                  <c:v>540</c:v>
                </c:pt>
                <c:pt idx="5">
                  <c:v>550</c:v>
                </c:pt>
                <c:pt idx="6">
                  <c:v>560</c:v>
                </c:pt>
                <c:pt idx="7">
                  <c:v>570</c:v>
                </c:pt>
                <c:pt idx="8">
                  <c:v>580</c:v>
                </c:pt>
                <c:pt idx="9">
                  <c:v>590</c:v>
                </c:pt>
                <c:pt idx="10">
                  <c:v>600</c:v>
                </c:pt>
              </c:numCache>
            </c:numRef>
          </c:xVal>
          <c:yVal>
            <c:numRef>
              <c:f>Sheet1!$E$4:$E$14</c:f>
              <c:numCache>
                <c:formatCode>General</c:formatCode>
                <c:ptCount val="11"/>
                <c:pt idx="0">
                  <c:v>3.1718999999999977</c:v>
                </c:pt>
                <c:pt idx="1">
                  <c:v>3.1278999999999999</c:v>
                </c:pt>
                <c:pt idx="2">
                  <c:v>3.0838999999999999</c:v>
                </c:pt>
                <c:pt idx="3">
                  <c:v>3.0398999999999967</c:v>
                </c:pt>
                <c:pt idx="4">
                  <c:v>2.9958999999999967</c:v>
                </c:pt>
                <c:pt idx="5">
                  <c:v>2.9518999999999944</c:v>
                </c:pt>
                <c:pt idx="6">
                  <c:v>2.9079000000000002</c:v>
                </c:pt>
                <c:pt idx="7">
                  <c:v>2.8639000000000001</c:v>
                </c:pt>
                <c:pt idx="8">
                  <c:v>2.8198999999999934</c:v>
                </c:pt>
                <c:pt idx="9">
                  <c:v>2.7759</c:v>
                </c:pt>
                <c:pt idx="10">
                  <c:v>2.7319</c:v>
                </c:pt>
              </c:numCache>
            </c:numRef>
          </c:yVal>
          <c:smooth val="1"/>
          <c:extLst>
            <c:ext xmlns:c16="http://schemas.microsoft.com/office/drawing/2014/chart" uri="{C3380CC4-5D6E-409C-BE32-E72D297353CC}">
              <c16:uniqueId val="{00000000-AD1B-4018-BEAE-8FE2131100EB}"/>
            </c:ext>
          </c:extLst>
        </c:ser>
        <c:dLbls>
          <c:showLegendKey val="0"/>
          <c:showVal val="0"/>
          <c:showCatName val="0"/>
          <c:showSerName val="0"/>
          <c:showPercent val="0"/>
          <c:showBubbleSize val="0"/>
        </c:dLbls>
        <c:axId val="156669056"/>
        <c:axId val="156670592"/>
      </c:scatterChart>
      <c:valAx>
        <c:axId val="156669056"/>
        <c:scaling>
          <c:orientation val="minMax"/>
        </c:scaling>
        <c:delete val="0"/>
        <c:axPos val="b"/>
        <c:numFmt formatCode="General" sourceLinked="1"/>
        <c:majorTickMark val="out"/>
        <c:minorTickMark val="none"/>
        <c:tickLblPos val="nextTo"/>
        <c:crossAx val="156670592"/>
        <c:crosses val="autoZero"/>
        <c:crossBetween val="midCat"/>
      </c:valAx>
      <c:valAx>
        <c:axId val="156670592"/>
        <c:scaling>
          <c:orientation val="minMax"/>
        </c:scaling>
        <c:delete val="0"/>
        <c:axPos val="l"/>
        <c:majorGridlines/>
        <c:numFmt formatCode="General" sourceLinked="1"/>
        <c:majorTickMark val="out"/>
        <c:minorTickMark val="none"/>
        <c:tickLblPos val="nextTo"/>
        <c:crossAx val="156669056"/>
        <c:crosses val="autoZero"/>
        <c:crossBetween val="midCat"/>
      </c:valAx>
    </c:plotArea>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2-10T06:29:17.1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trace contextRef="#ctx0" brushRef="#br0" timeOffset="2340">3207 286</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6-04-04T02:31:36.45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4-04T02:31:43.0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 0 11094,'-1'11'4257,"1"-11"0,0 0-1677,0 15-5805,-8-15-1032,8 0-258,-16-13-387</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07T06:49:03.472"/>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102 0 129,'-6'52'2709,"6"-52"-774,-24 54-516,24-54 129,-32 61-774,32-61-1806,-40 46-1677,40-46-258</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10.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1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1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1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00:59.20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496 1926,'0'0,"0"0,0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05901.73">0 0,'0'0,"0"0,0 0,0 0,0 0,0 0,0 0,0 0,0 0,0 0,0 0,0 0,0 0,0 0,0 0,0 0,0 0,0 0,0 0,0 0,0 0,0 0,0 0,0 0,0 0,0 0,0 0,0 0,0 0,0 0,0 0,0 0,0 0,0 0,0 0,0 0,0 0,0 0,0 0,0 0,0 0,0 0,0 0,0 0,0 0,0 0,0 0,0 0,0 0,0 0,0 0,0 0,0 0,0 0,0 0</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07T07:16:25.406"/>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234 70 516,'3'-14'1548,"-2"1"387,-1 13-387,0-10 645,0 10-774,0 0-129,-2-14 129,2 14-258,0 0 258,-8-11 0,8 11-258,0 0-258,-10-8-129,10 8-258,0 0-387,0 0 0,0 0-258,-11 5 0,8 5 129,-1 5-258,0 7 129,-1 8 0,-1 12 129,0 9-258,-1 12 258,1 6 0,2 7 258,1 3 0,-1-1 0,3 1 0,1-9 0,0-6 129,2-13 0,5-6 0,0-10 0,5-7 0,-1-10 129,5-4 0,1-10 0,2-4-129,2-3-129,-1-9-387,2-4-516,-4-8-903,3-5-2064,0 1-774,-10-8-129,1 3-258</inkml:trace>
  <inkml:trace contextRef="#ctx0" brushRef="#br0" timeOffset="452">102 532 3483,'-66'34'4386,"47"-15"-258,2-10 0,17-9-2064,5 13-387,15-14-516,20-9-258,13-12-258,16-9-1032,14-4-2451,10 1-1290,-3-8-129,8 8-516</inkml:trace>
</inkml:ink>
</file>

<file path=ppt/ink/ink1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07T07:19:13.527"/>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0 12 1032,'0'0'1161,"0"0"0,0 0 0,0 0-258,0 0 516,0 0-258,0 0 0,0 0-129,0 0 0,0 0-129,0 0-129,0 0-129,0 0 129,0 0-258,0 0 0,0 0 258,0 0 0,0 0 0,0 0-129,0 0 129,0 0-387,0 0 0,0 0-129,0 0-129,0 0 0,6-4 0,-6 4-129,10-2 0,-10 2 0,17-3 0,-6 2 0,0 1 0,3-1 0,1 1 0,2 0 0,-1 0 0,2 0 0,-3 0 0,3 2 129,-2 0-129,1-1 0,-2 0 129,1 1-129,-2-2 0,-1 3 129,0-1-129,-1 0 0,0 1 0,1 1 0,-1 0 0,1 0 0,0 1 0,-1-1 0,1 0 129,-1 1-129,0-2 0,-1 1 0,0 1 129,-1-2 0,2 2-129,0-1 129,2 2 0,0 0-129,2 1 129,0 1 0,3 2-129,-2-1 0,2 0 129,0 2-258,0-1 258,2 1-258,-2 0 129,4 2 0,-3 0 0,3 4-129,-3-1 129,1 3 0,0 2 0,-2 0 0,0 2 0,-2-2 0,-1 1 0,-1-1 129,0-1 0,-1-3-129,-2 1 129,1-4 0,-2 0-129,0-2 258,-3-2-129,-8-10 0,14 17 258,-14-17-258,8 10 129,-8-10 0,0 0-129,7 12 129,-7-12 0,0 0 129,0 0-129,0 0 0,0 0 0,0 0 0,0 0 0,0 0 129,0 0-129,0 0 0,0 0-129,0 0 129,0 0-129,0 0-129,0 0 129,0 0-129,0 0 0,0 0 0,0 0 0,0 0 0,0 0 0,0 0 0,0 0-387,0 0-645,0 0-3483,0 0 129,5-13-387,-5 13-258</inkml:trace>
</inkml:ink>
</file>

<file path=ppt/ink/ink1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4-07T07:20:13.478"/>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4941 1074</inkml:trace>
  <inkml:trace contextRef="#ctx0" brushRef="#br0" timeOffset="31">4971 1272,'0'0,"0"0,0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12215">0 0,'0'0,"0"0,0 0</inkml:trace>
</inkml:ink>
</file>

<file path=ppt/ink/ink1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3-05T05:18:16.49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62 7 8127,'-25'-14'4515,"14"24"129,5 12-258,-1 6-2193,-3-8-1032,7 1-774,3-4-4257,0-2 0,0-15-774,0 0-129</inkml:trace>
</inkml:ink>
</file>

<file path=ppt/ink/ink2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1T06:02:01.36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0 516,'0'0'516,"0"0"-258,0 0 0,0 0-258,0 0 0,0 0-1419</inkml:trace>
</inkml:ink>
</file>

<file path=ppt/ink/ink2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1T06:11:40.79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10 115 3354,'0'0'2838,"-10"-3"129,10 3-387,6-5-1806,-6 5-903,10-4-258,-10 4-258,11 0 129,-11 0 0,7 10 516,-7-10-129,3 15 258,-3-15 0,3 14 258,-3-14-129,0 0 387,9 10-129,-9-10 129,12 0 129,-12 0 129,13 0 129,-13 0 129,13-8-258,-13 8-129,12-15 129,-12 15-258,13-20-129,-5 9-129,0-2 0,2-1-258,-2 1 129,2 2-129,-2 1 0,-8 10 0,14-14-129,-14 14 129,10-9-129,-10 9 129,0 0-129,0 0 129,0 0 0,0 0 0,0 0-129,0 0 0,9-5 0,-9 5-129,0 0 129,0 0-129,11-2 129,-11 2-129,0 0 129,0 0-129,9 0 129,-9 0 0,0 0 0,0 0-129,0 0 129,0 0 0,0 0 0,0 0 129,0 0-129,0 0 129,0 0 129,0 0 0,0 0 129,0 0-258,0 0 129,0 0-129,0 0 0,0 0 0,0 0-129,0 0 0,0 0 0,0 0 0,0 0 0,0 0 129,0 0-129,0 0 0,0 0 129,0 0-129,0 0 0,0 0 129,0 0-129,0 0 258,0 0-258,0 0 129,0 0-129,0 0 129,0 0 0,0 0 0,0 0 0,0 0-129,0 0 129,0 0 0,0 0 0,0 0-129,0 0 129,9-7-129,-9 7 0,0 0 0,0 0 0,0 0 0,0 0-129,0 0 129,0 0-129,0 0 0,0 0 0,0 0-129,0 0 129,0 0 129,0 7-129,0-7 129,0 0-129,0 0 258,0 0-129,0 0 0,0 0 129,0 0-129,0 0 129,0 0 0,0 0-129,0 0 0,0 0 129,0 0-129,0 0 0,0 0 0,0 0 0,0 0 0,0 0 0,0 0-129,0 0 0,0 0-516,9 12-645,-9-12-2580,0 0-258,-1 14-129,-8-14-516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0AB9B14C-CA1C-27C1-84EF-515B55CD48B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5B5D9F14-E28F-EC91-A78C-B0A1A8A34AE5}"/>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a:extLst>
              <a:ext uri="{FF2B5EF4-FFF2-40B4-BE49-F238E27FC236}">
                <a16:creationId xmlns:a16="http://schemas.microsoft.com/office/drawing/2014/main" id="{980CEA5B-FDAF-CEED-8AF3-57723D1F2297}"/>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F1B7057F-40E5-B5B6-5C75-6B9010D84313}"/>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99F5CA6B-CF62-BC7C-A1FA-40056507BCF3}"/>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787F4F9C-4FFB-EE15-EA00-E42A5BD35EC4}"/>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AC60B2A-9EF2-4F63-A9EE-DD82B87C16D1}"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BBF405FC-E80D-048D-A283-2F72FFF86A7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1B072BE-4F83-38A8-267F-8D018AD6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94948C-56AE-4D7D-D77C-1C5E3606E7B3}"/>
              </a:ext>
            </a:extLst>
          </p:cNvPr>
          <p:cNvSpPr>
            <a:spLocks noGrp="1" noChangeArrowheads="1"/>
          </p:cNvSpPr>
          <p:nvPr>
            <p:ph type="sldNum" sz="quarter" idx="12"/>
          </p:nvPr>
        </p:nvSpPr>
        <p:spPr>
          <a:ln/>
        </p:spPr>
        <p:txBody>
          <a:bodyPr/>
          <a:lstStyle>
            <a:lvl1pPr>
              <a:defRPr/>
            </a:lvl1pPr>
          </a:lstStyle>
          <a:p>
            <a:pPr>
              <a:defRPr/>
            </a:pPr>
            <a:fld id="{1882AA64-5B6B-471D-802D-BE2B80127FB9}" type="slidenum">
              <a:rPr lang="en-US" altLang="en-US"/>
              <a:pPr>
                <a:defRPr/>
              </a:pPr>
              <a:t>‹#›</a:t>
            </a:fld>
            <a:endParaRPr lang="en-US" altLang="en-US" dirty="0"/>
          </a:p>
        </p:txBody>
      </p:sp>
    </p:spTree>
    <p:extLst>
      <p:ext uri="{BB962C8B-B14F-4D97-AF65-F5344CB8AC3E}">
        <p14:creationId xmlns:p14="http://schemas.microsoft.com/office/powerpoint/2010/main" val="2621057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1AF38DFE-C9C1-114D-2C60-818227BEB9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7B7FEC4-4080-A161-153A-C8FF05C8AC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D0202CA-1360-9A70-D9AA-481DFC65086D}"/>
              </a:ext>
            </a:extLst>
          </p:cNvPr>
          <p:cNvSpPr>
            <a:spLocks noGrp="1" noChangeArrowheads="1"/>
          </p:cNvSpPr>
          <p:nvPr>
            <p:ph type="sldNum" sz="quarter" idx="12"/>
          </p:nvPr>
        </p:nvSpPr>
        <p:spPr>
          <a:ln/>
        </p:spPr>
        <p:txBody>
          <a:bodyPr/>
          <a:lstStyle>
            <a:lvl1pPr>
              <a:defRPr/>
            </a:lvl1pPr>
          </a:lstStyle>
          <a:p>
            <a:pPr>
              <a:defRPr/>
            </a:pPr>
            <a:fld id="{4E1A4B23-C772-4FFB-AD16-F062331BE7CD}" type="slidenum">
              <a:rPr lang="en-US" altLang="en-US"/>
              <a:pPr>
                <a:defRPr/>
              </a:pPr>
              <a:t>‹#›</a:t>
            </a:fld>
            <a:endParaRPr lang="en-US" altLang="en-US" dirty="0"/>
          </a:p>
        </p:txBody>
      </p:sp>
    </p:spTree>
    <p:extLst>
      <p:ext uri="{BB962C8B-B14F-4D97-AF65-F5344CB8AC3E}">
        <p14:creationId xmlns:p14="http://schemas.microsoft.com/office/powerpoint/2010/main" val="3441615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4F68331-5CF3-4F10-1FA4-27F348E8CCD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DD321A1-E4FE-4594-56C5-4F94A42EA0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32651C-4108-2AFC-2E99-5044530FC54C}"/>
              </a:ext>
            </a:extLst>
          </p:cNvPr>
          <p:cNvSpPr>
            <a:spLocks noGrp="1" noChangeArrowheads="1"/>
          </p:cNvSpPr>
          <p:nvPr>
            <p:ph type="sldNum" sz="quarter" idx="12"/>
          </p:nvPr>
        </p:nvSpPr>
        <p:spPr>
          <a:ln/>
        </p:spPr>
        <p:txBody>
          <a:bodyPr/>
          <a:lstStyle>
            <a:lvl1pPr>
              <a:defRPr/>
            </a:lvl1pPr>
          </a:lstStyle>
          <a:p>
            <a:pPr>
              <a:defRPr/>
            </a:pPr>
            <a:fld id="{41DF5F24-605A-4924-BF3D-FDAE7546B9E8}" type="slidenum">
              <a:rPr lang="en-US" altLang="en-US"/>
              <a:pPr>
                <a:defRPr/>
              </a:pPr>
              <a:t>‹#›</a:t>
            </a:fld>
            <a:endParaRPr lang="en-US" altLang="en-US" dirty="0"/>
          </a:p>
        </p:txBody>
      </p:sp>
    </p:spTree>
    <p:extLst>
      <p:ext uri="{BB962C8B-B14F-4D97-AF65-F5344CB8AC3E}">
        <p14:creationId xmlns:p14="http://schemas.microsoft.com/office/powerpoint/2010/main" val="2262328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BAFE6647-59A3-71DA-FA4B-F770CE28B90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A20538E-4544-2625-A1E2-99E4AACA38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61A4350-5349-A8DC-A398-9831283C8492}"/>
              </a:ext>
            </a:extLst>
          </p:cNvPr>
          <p:cNvSpPr>
            <a:spLocks noGrp="1" noChangeArrowheads="1"/>
          </p:cNvSpPr>
          <p:nvPr>
            <p:ph type="sldNum" sz="quarter" idx="12"/>
          </p:nvPr>
        </p:nvSpPr>
        <p:spPr>
          <a:ln/>
        </p:spPr>
        <p:txBody>
          <a:bodyPr/>
          <a:lstStyle>
            <a:lvl1pPr>
              <a:defRPr/>
            </a:lvl1pPr>
          </a:lstStyle>
          <a:p>
            <a:pPr>
              <a:defRPr/>
            </a:pPr>
            <a:fld id="{EAF71A7E-DDEA-4EA4-A335-69ED974AF0B8}" type="slidenum">
              <a:rPr lang="en-US" altLang="en-US"/>
              <a:pPr>
                <a:defRPr/>
              </a:pPr>
              <a:t>‹#›</a:t>
            </a:fld>
            <a:endParaRPr lang="en-US" altLang="en-US" dirty="0"/>
          </a:p>
        </p:txBody>
      </p:sp>
    </p:spTree>
    <p:extLst>
      <p:ext uri="{BB962C8B-B14F-4D97-AF65-F5344CB8AC3E}">
        <p14:creationId xmlns:p14="http://schemas.microsoft.com/office/powerpoint/2010/main" val="1162715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7462AC8C-7177-73C2-6F5B-213D0F119BD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AA3256F-3035-5F93-C364-F022059E52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E53A3C3-B40A-B7F0-BD42-7595D44FE4F2}"/>
              </a:ext>
            </a:extLst>
          </p:cNvPr>
          <p:cNvSpPr>
            <a:spLocks noGrp="1" noChangeArrowheads="1"/>
          </p:cNvSpPr>
          <p:nvPr>
            <p:ph type="sldNum" sz="quarter" idx="12"/>
          </p:nvPr>
        </p:nvSpPr>
        <p:spPr>
          <a:ln/>
        </p:spPr>
        <p:txBody>
          <a:bodyPr/>
          <a:lstStyle>
            <a:lvl1pPr>
              <a:defRPr/>
            </a:lvl1pPr>
          </a:lstStyle>
          <a:p>
            <a:pPr>
              <a:defRPr/>
            </a:pPr>
            <a:fld id="{D1D6CF9F-5449-4D37-B189-D874BF9FDD28}" type="slidenum">
              <a:rPr lang="en-US" altLang="en-US"/>
              <a:pPr>
                <a:defRPr/>
              </a:pPr>
              <a:t>‹#›</a:t>
            </a:fld>
            <a:endParaRPr lang="en-US" altLang="en-US" dirty="0"/>
          </a:p>
        </p:txBody>
      </p:sp>
    </p:spTree>
    <p:extLst>
      <p:ext uri="{BB962C8B-B14F-4D97-AF65-F5344CB8AC3E}">
        <p14:creationId xmlns:p14="http://schemas.microsoft.com/office/powerpoint/2010/main" val="679981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1B0C2BA2-ED21-42A4-9F52-37E181CE920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85C521B-4507-8F1D-BC16-24BEF36ADF3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03C7A14-D239-E077-67CF-3986FA20CA43}"/>
              </a:ext>
            </a:extLst>
          </p:cNvPr>
          <p:cNvSpPr>
            <a:spLocks noGrp="1" noChangeArrowheads="1"/>
          </p:cNvSpPr>
          <p:nvPr>
            <p:ph type="sldNum" sz="quarter" idx="12"/>
          </p:nvPr>
        </p:nvSpPr>
        <p:spPr>
          <a:ln/>
        </p:spPr>
        <p:txBody>
          <a:bodyPr/>
          <a:lstStyle>
            <a:lvl1pPr>
              <a:defRPr/>
            </a:lvl1pPr>
          </a:lstStyle>
          <a:p>
            <a:pPr>
              <a:defRPr/>
            </a:pPr>
            <a:fld id="{87BD71D8-27AD-4ECF-8526-BC0E17E154F0}" type="slidenum">
              <a:rPr lang="en-US" altLang="en-US"/>
              <a:pPr>
                <a:defRPr/>
              </a:pPr>
              <a:t>‹#›</a:t>
            </a:fld>
            <a:endParaRPr lang="en-US" altLang="en-US" dirty="0"/>
          </a:p>
        </p:txBody>
      </p:sp>
    </p:spTree>
    <p:extLst>
      <p:ext uri="{BB962C8B-B14F-4D97-AF65-F5344CB8AC3E}">
        <p14:creationId xmlns:p14="http://schemas.microsoft.com/office/powerpoint/2010/main" val="1494299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3935C9C-CAAF-5005-76C0-EEE00AB651E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DA0138C-8E2F-6C97-8A7E-3EB9858EAB3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81B0771-133B-26C5-8239-95CD53AC686E}"/>
              </a:ext>
            </a:extLst>
          </p:cNvPr>
          <p:cNvSpPr>
            <a:spLocks noGrp="1" noChangeArrowheads="1"/>
          </p:cNvSpPr>
          <p:nvPr>
            <p:ph type="sldNum" sz="quarter" idx="12"/>
          </p:nvPr>
        </p:nvSpPr>
        <p:spPr>
          <a:ln/>
        </p:spPr>
        <p:txBody>
          <a:bodyPr/>
          <a:lstStyle>
            <a:lvl1pPr>
              <a:defRPr/>
            </a:lvl1pPr>
          </a:lstStyle>
          <a:p>
            <a:pPr>
              <a:defRPr/>
            </a:pPr>
            <a:fld id="{73C327DF-D8F5-4EBA-8437-648222E1AC81}" type="slidenum">
              <a:rPr lang="en-US" altLang="en-US"/>
              <a:pPr>
                <a:defRPr/>
              </a:pPr>
              <a:t>‹#›</a:t>
            </a:fld>
            <a:endParaRPr lang="en-US" altLang="en-US" dirty="0"/>
          </a:p>
        </p:txBody>
      </p:sp>
    </p:spTree>
    <p:extLst>
      <p:ext uri="{BB962C8B-B14F-4D97-AF65-F5344CB8AC3E}">
        <p14:creationId xmlns:p14="http://schemas.microsoft.com/office/powerpoint/2010/main" val="459685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797B3A9-8A64-97A7-7AE0-526E337E8B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81F8922-9C05-1F81-1F8A-98F58DA050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CC85183-C2CF-339B-DF1E-4F04286CD972}"/>
              </a:ext>
            </a:extLst>
          </p:cNvPr>
          <p:cNvSpPr>
            <a:spLocks noGrp="1" noChangeArrowheads="1"/>
          </p:cNvSpPr>
          <p:nvPr>
            <p:ph type="sldNum" sz="quarter" idx="12"/>
          </p:nvPr>
        </p:nvSpPr>
        <p:spPr>
          <a:ln/>
        </p:spPr>
        <p:txBody>
          <a:bodyPr/>
          <a:lstStyle>
            <a:lvl1pPr>
              <a:defRPr/>
            </a:lvl1pPr>
          </a:lstStyle>
          <a:p>
            <a:pPr>
              <a:defRPr/>
            </a:pPr>
            <a:fld id="{23867AD1-D074-4F07-BF72-8A565C49071B}" type="slidenum">
              <a:rPr lang="en-US" altLang="en-US"/>
              <a:pPr>
                <a:defRPr/>
              </a:pPr>
              <a:t>‹#›</a:t>
            </a:fld>
            <a:endParaRPr lang="en-US" altLang="en-US" dirty="0"/>
          </a:p>
        </p:txBody>
      </p:sp>
    </p:spTree>
    <p:extLst>
      <p:ext uri="{BB962C8B-B14F-4D97-AF65-F5344CB8AC3E}">
        <p14:creationId xmlns:p14="http://schemas.microsoft.com/office/powerpoint/2010/main" val="538068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FD14472-C5E9-3E5C-17D4-211B28CE44B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7858905-A375-AEE2-9C03-B33AC33DA4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C9B7BE5-BF1F-8F70-FED6-3E8DAE1389ED}"/>
              </a:ext>
            </a:extLst>
          </p:cNvPr>
          <p:cNvSpPr>
            <a:spLocks noGrp="1" noChangeArrowheads="1"/>
          </p:cNvSpPr>
          <p:nvPr>
            <p:ph type="sldNum" sz="quarter" idx="12"/>
          </p:nvPr>
        </p:nvSpPr>
        <p:spPr>
          <a:ln/>
        </p:spPr>
        <p:txBody>
          <a:bodyPr/>
          <a:lstStyle>
            <a:lvl1pPr>
              <a:defRPr/>
            </a:lvl1pPr>
          </a:lstStyle>
          <a:p>
            <a:pPr>
              <a:defRPr/>
            </a:pPr>
            <a:fld id="{C77653E5-A011-4EA1-9AC8-9DA0449AA164}" type="slidenum">
              <a:rPr lang="en-US" altLang="en-US"/>
              <a:pPr>
                <a:defRPr/>
              </a:pPr>
              <a:t>‹#›</a:t>
            </a:fld>
            <a:endParaRPr lang="en-US" altLang="en-US" dirty="0"/>
          </a:p>
        </p:txBody>
      </p:sp>
    </p:spTree>
    <p:extLst>
      <p:ext uri="{BB962C8B-B14F-4D97-AF65-F5344CB8AC3E}">
        <p14:creationId xmlns:p14="http://schemas.microsoft.com/office/powerpoint/2010/main" val="1268849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DC6E4260-84CF-94F2-44B4-837CB236210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9C72083-D01B-F980-2D51-D5EBD4583B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C3A2368-DF31-69E5-6935-5C8AC34C9432}"/>
              </a:ext>
            </a:extLst>
          </p:cNvPr>
          <p:cNvSpPr>
            <a:spLocks noGrp="1" noChangeArrowheads="1"/>
          </p:cNvSpPr>
          <p:nvPr>
            <p:ph type="sldNum" sz="quarter" idx="12"/>
          </p:nvPr>
        </p:nvSpPr>
        <p:spPr>
          <a:ln/>
        </p:spPr>
        <p:txBody>
          <a:bodyPr/>
          <a:lstStyle>
            <a:lvl1pPr>
              <a:defRPr/>
            </a:lvl1pPr>
          </a:lstStyle>
          <a:p>
            <a:pPr>
              <a:defRPr/>
            </a:pPr>
            <a:fld id="{FD8A34F3-3443-4941-8CA8-1002718589F7}" type="slidenum">
              <a:rPr lang="en-US" altLang="en-US"/>
              <a:pPr>
                <a:defRPr/>
              </a:pPr>
              <a:t>‹#›</a:t>
            </a:fld>
            <a:endParaRPr lang="en-US" altLang="en-US" dirty="0"/>
          </a:p>
        </p:txBody>
      </p:sp>
    </p:spTree>
    <p:extLst>
      <p:ext uri="{BB962C8B-B14F-4D97-AF65-F5344CB8AC3E}">
        <p14:creationId xmlns:p14="http://schemas.microsoft.com/office/powerpoint/2010/main" val="1974988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E48E5B2F-3F3E-204F-25F6-87247A491CC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3D80D7B-84E5-0E59-1E26-41F2DFC203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54716A1-60FC-7720-89AF-4CE93665C0CD}"/>
              </a:ext>
            </a:extLst>
          </p:cNvPr>
          <p:cNvSpPr>
            <a:spLocks noGrp="1" noChangeArrowheads="1"/>
          </p:cNvSpPr>
          <p:nvPr>
            <p:ph type="sldNum" sz="quarter" idx="12"/>
          </p:nvPr>
        </p:nvSpPr>
        <p:spPr>
          <a:ln/>
        </p:spPr>
        <p:txBody>
          <a:bodyPr/>
          <a:lstStyle>
            <a:lvl1pPr>
              <a:defRPr/>
            </a:lvl1pPr>
          </a:lstStyle>
          <a:p>
            <a:pPr>
              <a:defRPr/>
            </a:pPr>
            <a:fld id="{720FB6F7-B211-4297-A20E-B06853B8446F}" type="slidenum">
              <a:rPr lang="en-US" altLang="en-US"/>
              <a:pPr>
                <a:defRPr/>
              </a:pPr>
              <a:t>‹#›</a:t>
            </a:fld>
            <a:endParaRPr lang="en-US" altLang="en-US" dirty="0"/>
          </a:p>
        </p:txBody>
      </p:sp>
    </p:spTree>
    <p:extLst>
      <p:ext uri="{BB962C8B-B14F-4D97-AF65-F5344CB8AC3E}">
        <p14:creationId xmlns:p14="http://schemas.microsoft.com/office/powerpoint/2010/main" val="153671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00B5435B-DA9C-B311-074D-F90C5B23AF8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2E7D5DC-5303-BF88-DACD-1FA3354EAF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6C2941A-0549-9596-F38E-4C2F0A16DEE2}"/>
              </a:ext>
            </a:extLst>
          </p:cNvPr>
          <p:cNvSpPr>
            <a:spLocks noGrp="1" noChangeArrowheads="1"/>
          </p:cNvSpPr>
          <p:nvPr>
            <p:ph type="sldNum" sz="quarter" idx="12"/>
          </p:nvPr>
        </p:nvSpPr>
        <p:spPr>
          <a:ln/>
        </p:spPr>
        <p:txBody>
          <a:bodyPr/>
          <a:lstStyle>
            <a:lvl1pPr>
              <a:defRPr/>
            </a:lvl1pPr>
          </a:lstStyle>
          <a:p>
            <a:pPr>
              <a:defRPr/>
            </a:pPr>
            <a:fld id="{CB3AA35F-0404-4C7E-81E3-8790F18CDDD1}" type="slidenum">
              <a:rPr lang="en-US" altLang="en-US"/>
              <a:pPr>
                <a:defRPr/>
              </a:pPr>
              <a:t>‹#›</a:t>
            </a:fld>
            <a:endParaRPr lang="en-US" altLang="en-US" dirty="0"/>
          </a:p>
        </p:txBody>
      </p:sp>
    </p:spTree>
    <p:extLst>
      <p:ext uri="{BB962C8B-B14F-4D97-AF65-F5344CB8AC3E}">
        <p14:creationId xmlns:p14="http://schemas.microsoft.com/office/powerpoint/2010/main" val="874116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67FE4A2B-5633-D239-C5A7-EE5FE25038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F9AE0A4-6654-B2B5-14A1-0A8A150680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680AA77-4D73-F6EE-0235-3546871F5027}"/>
              </a:ext>
            </a:extLst>
          </p:cNvPr>
          <p:cNvSpPr>
            <a:spLocks noGrp="1" noChangeArrowheads="1"/>
          </p:cNvSpPr>
          <p:nvPr>
            <p:ph type="sldNum" sz="quarter" idx="12"/>
          </p:nvPr>
        </p:nvSpPr>
        <p:spPr>
          <a:ln/>
        </p:spPr>
        <p:txBody>
          <a:bodyPr/>
          <a:lstStyle>
            <a:lvl1pPr>
              <a:defRPr/>
            </a:lvl1pPr>
          </a:lstStyle>
          <a:p>
            <a:pPr>
              <a:defRPr/>
            </a:pPr>
            <a:fld id="{340E2D60-E2CD-4152-99D2-73DC25627001}" type="slidenum">
              <a:rPr lang="en-US" altLang="en-US"/>
              <a:pPr>
                <a:defRPr/>
              </a:pPr>
              <a:t>‹#›</a:t>
            </a:fld>
            <a:endParaRPr lang="en-US" altLang="en-US" dirty="0"/>
          </a:p>
        </p:txBody>
      </p:sp>
    </p:spTree>
    <p:extLst>
      <p:ext uri="{BB962C8B-B14F-4D97-AF65-F5344CB8AC3E}">
        <p14:creationId xmlns:p14="http://schemas.microsoft.com/office/powerpoint/2010/main" val="1631624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57D0B162-78EA-7703-D9E5-AAC2C8B05F3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095C818-8FB4-8ABE-F182-C8EC3BB578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F360383-5CD1-C2A8-0774-CD3D1A001FB8}"/>
              </a:ext>
            </a:extLst>
          </p:cNvPr>
          <p:cNvSpPr>
            <a:spLocks noGrp="1" noChangeArrowheads="1"/>
          </p:cNvSpPr>
          <p:nvPr>
            <p:ph type="sldNum" sz="quarter" idx="12"/>
          </p:nvPr>
        </p:nvSpPr>
        <p:spPr>
          <a:ln/>
        </p:spPr>
        <p:txBody>
          <a:bodyPr/>
          <a:lstStyle>
            <a:lvl1pPr>
              <a:defRPr/>
            </a:lvl1pPr>
          </a:lstStyle>
          <a:p>
            <a:pPr>
              <a:defRPr/>
            </a:pPr>
            <a:fld id="{132ADABB-1E78-48C6-A676-6CEB823BC07C}" type="slidenum">
              <a:rPr lang="en-US" altLang="en-US"/>
              <a:pPr>
                <a:defRPr/>
              </a:pPr>
              <a:t>‹#›</a:t>
            </a:fld>
            <a:endParaRPr lang="en-US" altLang="en-US" dirty="0"/>
          </a:p>
        </p:txBody>
      </p:sp>
    </p:spTree>
    <p:extLst>
      <p:ext uri="{BB962C8B-B14F-4D97-AF65-F5344CB8AC3E}">
        <p14:creationId xmlns:p14="http://schemas.microsoft.com/office/powerpoint/2010/main" val="218710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3706733-1589-E10D-1C64-2A2BEF521E3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1003B3F-BFE0-B9B7-6BF7-2B2BFEFCD3D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89F5632-595B-90AC-BA55-B64DF0BBEA6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98BEEFB1-F2AF-B455-147D-7164C65A6D6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96995AC6-427E-CB65-FFD9-404F2F75FC1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3276C02-6A8B-463E-ABF6-B85C0A910B0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2.png"/><Relationship Id="rId4" Type="http://schemas.openxmlformats.org/officeDocument/2006/relationships/customXml" Target="../ink/ink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10.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oleObject" Target="../embeddings/oleObject1.bin"/><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5.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6.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7.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8.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9.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10.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11.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9.jpeg"/><Relationship Id="rId2" Type="http://schemas.openxmlformats.org/officeDocument/2006/relationships/customXml" Target="../ink/ink12.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13.xml"/><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customXml" Target="../ink/ink14.xml"/><Relationship Id="rId7"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96.png"/></Relationships>
</file>

<file path=ppt/slides/_rels/slide1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15.xml"/><Relationship Id="rId1" Type="http://schemas.openxmlformats.org/officeDocument/2006/relationships/slideLayout" Target="../slideLayouts/slideLayout4.xml"/><Relationship Id="rId6" Type="http://schemas.openxmlformats.org/officeDocument/2006/relationships/image" Target="../media/image23.jpeg"/><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5.wmf"/></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3.bin"/><Relationship Id="rId7"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customXml" Target="../ink/ink16.xml"/><Relationship Id="rId4" Type="http://schemas.openxmlformats.org/officeDocument/2006/relationships/image" Target="../media/image25.wmf"/></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ustomXml" Target="../ink/ink17.xml"/><Relationship Id="rId7"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customXml" Target="../ink/ink18.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ustomXml" Target="../ink/ink1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0.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oleObject" Target="../embeddings/oleObject4.bin"/><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emf"/><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chart" Target="../charts/chart3.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7" Type="http://schemas.openxmlformats.org/officeDocument/2006/relationships/image" Target="../media/image6.png"/><Relationship Id="rId2" Type="http://schemas.openxmlformats.org/officeDocument/2006/relationships/customXml" Target="../ink/ink2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10.png"/></Relationships>
</file>

<file path=ppt/slides/_rels/slide35.xml.rels><?xml version="1.0" encoding="UTF-8" standalone="yes"?>
<Relationships xmlns="http://schemas.openxmlformats.org/package/2006/relationships"><Relationship Id="rId13" Type="http://schemas.openxmlformats.org/officeDocument/2006/relationships/image" Target="../media/image6.png"/><Relationship Id="rId3" Type="http://schemas.openxmlformats.org/officeDocument/2006/relationships/image" Target="../media/image180.png"/><Relationship Id="rId12" Type="http://schemas.openxmlformats.org/officeDocument/2006/relationships/image" Target="../media/image5.png"/><Relationship Id="rId2" Type="http://schemas.openxmlformats.org/officeDocument/2006/relationships/image" Target="../media/image170.png"/><Relationship Id="rId1" Type="http://schemas.openxmlformats.org/officeDocument/2006/relationships/slideLayout" Target="../slideLayouts/slideLayout2.xml"/><Relationship Id="rId11" Type="http://schemas.openxmlformats.org/officeDocument/2006/relationships/image" Target="../media/image125.png"/><Relationship Id="rId5" Type="http://schemas.openxmlformats.org/officeDocument/2006/relationships/customXml" Target="../ink/ink21.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70.png"/><Relationship Id="rId7" Type="http://schemas.openxmlformats.org/officeDocument/2006/relationships/image" Target="../media/image5.png"/><Relationship Id="rId2" Type="http://schemas.openxmlformats.org/officeDocument/2006/relationships/image" Target="../media/image260.png"/><Relationship Id="rId1" Type="http://schemas.openxmlformats.org/officeDocument/2006/relationships/slideLayout" Target="../slideLayouts/slideLayout7.xml"/><Relationship Id="rId6" Type="http://schemas.openxmlformats.org/officeDocument/2006/relationships/image" Target="../media/image300.png"/><Relationship Id="rId5" Type="http://schemas.openxmlformats.org/officeDocument/2006/relationships/image" Target="../media/image20.png"/><Relationship Id="rId4" Type="http://schemas.openxmlformats.org/officeDocument/2006/relationships/image" Target="../media/image280.png"/></Relationships>
</file>

<file path=ppt/slides/_rels/slide37.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0.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7D93F34-BEAA-F990-7436-58C07FF04BFC}"/>
              </a:ext>
            </a:extLst>
          </p:cNvPr>
          <p:cNvSpPr>
            <a:spLocks noGrp="1" noChangeArrowheads="1"/>
          </p:cNvSpPr>
          <p:nvPr>
            <p:ph type="ctrTitle" idx="4294967295"/>
          </p:nvPr>
        </p:nvSpPr>
        <p:spPr>
          <a:xfrm>
            <a:off x="228600" y="228600"/>
            <a:ext cx="8686800" cy="990600"/>
          </a:xfrm>
          <a:solidFill>
            <a:schemeClr val="bg1"/>
          </a:solidFill>
          <a:ln>
            <a:solidFill>
              <a:srgbClr val="FF33CC"/>
            </a:solidFill>
            <a:miter lim="800000"/>
            <a:headEnd/>
            <a:tailEnd/>
          </a:ln>
        </p:spPr>
        <p:txBody>
          <a:bodyPr/>
          <a:lstStyle/>
          <a:p>
            <a:pPr eaLnBrk="1" hangingPunct="1"/>
            <a:r>
              <a:rPr lang="en-US" altLang="en-US" sz="3200" dirty="0"/>
              <a:t>Analysis of Irreversible Flow through Turbines</a:t>
            </a:r>
          </a:p>
        </p:txBody>
      </p:sp>
      <p:sp>
        <p:nvSpPr>
          <p:cNvPr id="3075" name="Rectangle 3">
            <a:extLst>
              <a:ext uri="{FF2B5EF4-FFF2-40B4-BE49-F238E27FC236}">
                <a16:creationId xmlns:a16="http://schemas.microsoft.com/office/drawing/2014/main" id="{04E47D9F-17E9-3C36-DB90-C8E3A66167F4}"/>
              </a:ext>
            </a:extLst>
          </p:cNvPr>
          <p:cNvSpPr>
            <a:spLocks noGrp="1" noChangeArrowheads="1"/>
          </p:cNvSpPr>
          <p:nvPr>
            <p:ph type="subTitle" idx="4294967295"/>
          </p:nvPr>
        </p:nvSpPr>
        <p:spPr>
          <a:xfrm>
            <a:off x="1524000" y="3124200"/>
            <a:ext cx="6777038" cy="1423988"/>
          </a:xfrm>
        </p:spPr>
        <p:txBody>
          <a:bodyPr/>
          <a:lstStyle/>
          <a:p>
            <a:pPr marL="0" indent="0" algn="ctr" eaLnBrk="1" hangingPunct="1">
              <a:buFontTx/>
              <a:buNone/>
            </a:pPr>
            <a:r>
              <a:rPr lang="en-US" altLang="en-US" sz="1800">
                <a:latin typeface="CommercialScript BT"/>
              </a:rPr>
              <a:t> P M V Subbarao</a:t>
            </a:r>
          </a:p>
          <a:p>
            <a:pPr marL="0" indent="0" algn="ctr" eaLnBrk="1" hangingPunct="1">
              <a:buFontTx/>
              <a:buNone/>
            </a:pPr>
            <a:r>
              <a:rPr lang="en-US" altLang="en-US" sz="1800">
                <a:latin typeface="CommercialScript BT"/>
              </a:rPr>
              <a:t>Professor</a:t>
            </a:r>
          </a:p>
          <a:p>
            <a:pPr marL="0" indent="0" algn="ctr" eaLnBrk="1" hangingPunct="1">
              <a:buFontTx/>
              <a:buNone/>
            </a:pPr>
            <a:r>
              <a:rPr lang="en-US" altLang="en-US" sz="180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7B63982B-3818-B5F9-ABFC-D7269F5EBEDD}"/>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4757" name="Text Box 5">
            <a:extLst>
              <a:ext uri="{FF2B5EF4-FFF2-40B4-BE49-F238E27FC236}">
                <a16:creationId xmlns:a16="http://schemas.microsoft.com/office/drawing/2014/main" id="{CBF410A1-C8C8-547D-4553-10485A4CE6F7}"/>
              </a:ext>
            </a:extLst>
          </p:cNvPr>
          <p:cNvSpPr txBox="1">
            <a:spLocks noChangeArrowheads="1"/>
          </p:cNvSpPr>
          <p:nvPr/>
        </p:nvSpPr>
        <p:spPr bwMode="auto">
          <a:xfrm>
            <a:off x="304800" y="5181600"/>
            <a:ext cx="8610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dirty="0">
                <a:solidFill>
                  <a:srgbClr val="FF9900"/>
                </a:solidFill>
                <a:latin typeface="Harlow Solid Italic" panose="04030604020F02020D02" pitchFamily="82" charset="0"/>
              </a:rPr>
              <a:t>Control &amp; Minimization of Entropy Generation in Turbine Stages.……</a:t>
            </a:r>
          </a:p>
        </p:txBody>
      </p:sp>
      <p:pic>
        <p:nvPicPr>
          <p:cNvPr id="3078" name="Rectangle 19458">
            <a:extLst>
              <a:ext uri="{FF2B5EF4-FFF2-40B4-BE49-F238E27FC236}">
                <a16:creationId xmlns:a16="http://schemas.microsoft.com/office/drawing/2014/main" id="{60593347-BE92-1438-FD77-4910E6F1C9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524000"/>
            <a:ext cx="35814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9" name="Group 8">
            <a:extLst>
              <a:ext uri="{FF2B5EF4-FFF2-40B4-BE49-F238E27FC236}">
                <a16:creationId xmlns:a16="http://schemas.microsoft.com/office/drawing/2014/main" id="{EEB8F08E-FDA3-FF51-5E84-976DA6C8785A}"/>
              </a:ext>
            </a:extLst>
          </p:cNvPr>
          <p:cNvGrpSpPr>
            <a:grpSpLocks/>
          </p:cNvGrpSpPr>
          <p:nvPr/>
        </p:nvGrpSpPr>
        <p:grpSpPr bwMode="auto">
          <a:xfrm>
            <a:off x="0" y="0"/>
            <a:ext cx="9144000" cy="6858000"/>
            <a:chOff x="0" y="0"/>
            <a:chExt cx="5760" cy="4320"/>
          </a:xfrm>
        </p:grpSpPr>
        <p:grpSp>
          <p:nvGrpSpPr>
            <p:cNvPr id="3083" name="Group 9">
              <a:extLst>
                <a:ext uri="{FF2B5EF4-FFF2-40B4-BE49-F238E27FC236}">
                  <a16:creationId xmlns:a16="http://schemas.microsoft.com/office/drawing/2014/main" id="{3F98F8BA-F7A6-BF57-E7F1-B2600665DE5E}"/>
                </a:ext>
              </a:extLst>
            </p:cNvPr>
            <p:cNvGrpSpPr>
              <a:grpSpLocks/>
            </p:cNvGrpSpPr>
            <p:nvPr/>
          </p:nvGrpSpPr>
          <p:grpSpPr bwMode="auto">
            <a:xfrm>
              <a:off x="0" y="0"/>
              <a:ext cx="192" cy="4320"/>
              <a:chOff x="0" y="-48"/>
              <a:chExt cx="144" cy="4368"/>
            </a:xfrm>
          </p:grpSpPr>
          <p:sp>
            <p:nvSpPr>
              <p:cNvPr id="3093" name="Rectangle 10">
                <a:extLst>
                  <a:ext uri="{FF2B5EF4-FFF2-40B4-BE49-F238E27FC236}">
                    <a16:creationId xmlns:a16="http://schemas.microsoft.com/office/drawing/2014/main" id="{C0E150AA-C8F1-59A2-6964-76BAAC92CE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sp>
            <p:nvSpPr>
              <p:cNvPr id="3094" name="Rectangle 11">
                <a:extLst>
                  <a:ext uri="{FF2B5EF4-FFF2-40B4-BE49-F238E27FC236}">
                    <a16:creationId xmlns:a16="http://schemas.microsoft.com/office/drawing/2014/main" id="{CDAC703E-F8F0-9AB4-0FE6-44BC5005F49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grpSp>
        <p:grpSp>
          <p:nvGrpSpPr>
            <p:cNvPr id="3084" name="Group 12">
              <a:extLst>
                <a:ext uri="{FF2B5EF4-FFF2-40B4-BE49-F238E27FC236}">
                  <a16:creationId xmlns:a16="http://schemas.microsoft.com/office/drawing/2014/main" id="{4F36712E-F2A1-6C38-BCC4-B06F09E95352}"/>
                </a:ext>
              </a:extLst>
            </p:cNvPr>
            <p:cNvGrpSpPr>
              <a:grpSpLocks/>
            </p:cNvGrpSpPr>
            <p:nvPr/>
          </p:nvGrpSpPr>
          <p:grpSpPr bwMode="auto">
            <a:xfrm>
              <a:off x="5674" y="24"/>
              <a:ext cx="86" cy="4296"/>
              <a:chOff x="5616" y="-48"/>
              <a:chExt cx="144" cy="4368"/>
            </a:xfrm>
          </p:grpSpPr>
          <p:sp>
            <p:nvSpPr>
              <p:cNvPr id="3091" name="Rectangle 13">
                <a:extLst>
                  <a:ext uri="{FF2B5EF4-FFF2-40B4-BE49-F238E27FC236}">
                    <a16:creationId xmlns:a16="http://schemas.microsoft.com/office/drawing/2014/main" id="{2D6CA3BD-5694-B4F0-AAD7-93BA851E52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sp>
            <p:nvSpPr>
              <p:cNvPr id="3092" name="Rectangle 14">
                <a:extLst>
                  <a:ext uri="{FF2B5EF4-FFF2-40B4-BE49-F238E27FC236}">
                    <a16:creationId xmlns:a16="http://schemas.microsoft.com/office/drawing/2014/main" id="{B355FA0B-5EC9-74AC-3F08-794E7CA2390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grpSp>
        <p:grpSp>
          <p:nvGrpSpPr>
            <p:cNvPr id="3085" name="Group 15">
              <a:extLst>
                <a:ext uri="{FF2B5EF4-FFF2-40B4-BE49-F238E27FC236}">
                  <a16:creationId xmlns:a16="http://schemas.microsoft.com/office/drawing/2014/main" id="{E30C3131-8B66-B363-7D06-300595225EFE}"/>
                </a:ext>
              </a:extLst>
            </p:cNvPr>
            <p:cNvGrpSpPr>
              <a:grpSpLocks/>
            </p:cNvGrpSpPr>
            <p:nvPr/>
          </p:nvGrpSpPr>
          <p:grpSpPr bwMode="auto">
            <a:xfrm>
              <a:off x="144" y="0"/>
              <a:ext cx="5616" cy="144"/>
              <a:chOff x="96" y="-48"/>
              <a:chExt cx="5520" cy="144"/>
            </a:xfrm>
          </p:grpSpPr>
          <p:sp>
            <p:nvSpPr>
              <p:cNvPr id="3089" name="Rectangle 16">
                <a:extLst>
                  <a:ext uri="{FF2B5EF4-FFF2-40B4-BE49-F238E27FC236}">
                    <a16:creationId xmlns:a16="http://schemas.microsoft.com/office/drawing/2014/main" id="{BA864D42-87C0-D343-3550-D8F2DDCBC96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sp>
            <p:nvSpPr>
              <p:cNvPr id="3090" name="Rectangle 17">
                <a:extLst>
                  <a:ext uri="{FF2B5EF4-FFF2-40B4-BE49-F238E27FC236}">
                    <a16:creationId xmlns:a16="http://schemas.microsoft.com/office/drawing/2014/main" id="{998F82B9-C31F-0A3B-08CA-AC17A47EAA7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grpSp>
        <p:grpSp>
          <p:nvGrpSpPr>
            <p:cNvPr id="3086" name="Group 18">
              <a:extLst>
                <a:ext uri="{FF2B5EF4-FFF2-40B4-BE49-F238E27FC236}">
                  <a16:creationId xmlns:a16="http://schemas.microsoft.com/office/drawing/2014/main" id="{E574CBE8-BD8C-18FC-15B8-5A50EEFF49CF}"/>
                </a:ext>
              </a:extLst>
            </p:cNvPr>
            <p:cNvGrpSpPr>
              <a:grpSpLocks/>
            </p:cNvGrpSpPr>
            <p:nvPr/>
          </p:nvGrpSpPr>
          <p:grpSpPr bwMode="auto">
            <a:xfrm>
              <a:off x="144" y="4234"/>
              <a:ext cx="5616" cy="86"/>
              <a:chOff x="96" y="4176"/>
              <a:chExt cx="5520" cy="144"/>
            </a:xfrm>
          </p:grpSpPr>
          <p:sp>
            <p:nvSpPr>
              <p:cNvPr id="3087" name="Rectangle 19">
                <a:extLst>
                  <a:ext uri="{FF2B5EF4-FFF2-40B4-BE49-F238E27FC236}">
                    <a16:creationId xmlns:a16="http://schemas.microsoft.com/office/drawing/2014/main" id="{C57F553E-E5C3-7621-E27F-9074A28C994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sp>
            <p:nvSpPr>
              <p:cNvPr id="3088" name="Rectangle 20">
                <a:extLst>
                  <a:ext uri="{FF2B5EF4-FFF2-40B4-BE49-F238E27FC236}">
                    <a16:creationId xmlns:a16="http://schemas.microsoft.com/office/drawing/2014/main" id="{B548452A-9F7E-CE64-506B-74CE9DED127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800"/>
              </a:p>
            </p:txBody>
          </p:sp>
        </p:grpSp>
      </p:grpSp>
      <mc:AlternateContent xmlns:mc="http://schemas.openxmlformats.org/markup-compatibility/2006" xmlns:p14="http://schemas.microsoft.com/office/powerpoint/2010/main">
        <mc:Choice Requires="p14">
          <p:contentPart p14:bwMode="auto" r:id="rId4">
            <p14:nvContentPartPr>
              <p14:cNvPr id="1026" name="Ink 20">
                <a:extLst>
                  <a:ext uri="{FF2B5EF4-FFF2-40B4-BE49-F238E27FC236}">
                    <a16:creationId xmlns:a16="http://schemas.microsoft.com/office/drawing/2014/main" id="{C22F9C10-499C-A775-60C2-B861C4235F42}"/>
                  </a:ext>
                </a:extLst>
              </p14:cNvPr>
              <p14:cNvContentPartPr>
                <a14:cpLocks xmlns:a14="http://schemas.microsoft.com/office/drawing/2010/main" noRot="1" noChangeAspect="1" noEditPoints="1" noChangeArrowheads="1" noChangeShapeType="1"/>
              </p14:cNvContentPartPr>
              <p14:nvPr/>
            </p14:nvContentPartPr>
            <p14:xfrm>
              <a:off x="5554663" y="1714500"/>
              <a:ext cx="1155700" cy="103188"/>
            </p14:xfrm>
          </p:contentPart>
        </mc:Choice>
        <mc:Fallback xmlns="">
          <p:pic>
            <p:nvPicPr>
              <p:cNvPr id="1026" name="Ink 20">
                <a:extLst>
                  <a:ext uri="{FF2B5EF4-FFF2-40B4-BE49-F238E27FC236}">
                    <a16:creationId xmlns:a16="http://schemas.microsoft.com/office/drawing/2014/main" id="{C22F9C10-499C-A775-60C2-B861C4235F42}"/>
                  </a:ext>
                </a:extLst>
              </p:cNvPr>
              <p:cNvPicPr>
                <a:picLocks noRot="1" noChangeAspect="1" noEditPoints="1" noChangeArrowheads="1" noChangeShapeType="1"/>
              </p:cNvPicPr>
              <p:nvPr/>
            </p:nvPicPr>
            <p:blipFill>
              <a:blip r:embed="rId5"/>
              <a:stretch>
                <a:fillRect/>
              </a:stretch>
            </p:blipFill>
            <p:spPr>
              <a:xfrm>
                <a:off x="5545296" y="1705152"/>
                <a:ext cx="1174433" cy="12188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2">
                <a:extLst>
                  <a:ext uri="{FF2B5EF4-FFF2-40B4-BE49-F238E27FC236}">
                    <a16:creationId xmlns:a16="http://schemas.microsoft.com/office/drawing/2014/main" id="{CD9FEC4C-A106-1A0E-9431-7ACFDB7D391F}"/>
                  </a:ext>
                </a:extLst>
              </p14:cNvPr>
              <p14:cNvContentPartPr>
                <a14:cpLocks xmlns:a14="http://schemas.microsoft.com/office/drawing/2010/main" noRot="1" noChangeAspect="1" noEditPoints="1" noChangeArrowheads="1" noChangeShapeType="1"/>
              </p14:cNvContentPartPr>
              <p14:nvPr/>
            </p14:nvContentPartPr>
            <p14:xfrm>
              <a:off x="9097963" y="6176963"/>
              <a:ext cx="1587" cy="1587"/>
            </p14:xfrm>
          </p:contentPart>
        </mc:Choice>
        <mc:Fallback xmlns="">
          <p:pic>
            <p:nvPicPr>
              <p:cNvPr id="1028" name="Ink 22">
                <a:extLst>
                  <a:ext uri="{FF2B5EF4-FFF2-40B4-BE49-F238E27FC236}">
                    <a16:creationId xmlns:a16="http://schemas.microsoft.com/office/drawing/2014/main" id="{CD9FEC4C-A106-1A0E-9431-7ACFDB7D391F}"/>
                  </a:ext>
                </a:extLst>
              </p:cNvPr>
              <p:cNvPicPr>
                <a:picLocks noRot="1" noChangeAspect="1" noEditPoints="1" noChangeArrowheads="1" noChangeShapeType="1"/>
              </p:cNvPicPr>
              <p:nvPr/>
            </p:nvPicPr>
            <p:blipFill>
              <a:blip r:embed="rId7"/>
              <a:stretch>
                <a:fillRect/>
              </a:stretch>
            </p:blipFill>
            <p:spPr>
              <a:xfrm>
                <a:off x="9056701" y="6135701"/>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37" name="Ink 31">
                <a:extLst>
                  <a:ext uri="{FF2B5EF4-FFF2-40B4-BE49-F238E27FC236}">
                    <a16:creationId xmlns:a16="http://schemas.microsoft.com/office/drawing/2014/main" id="{81C5AAA4-4C8E-A376-81DC-7B442AE93130}"/>
                  </a:ext>
                </a:extLst>
              </p14:cNvPr>
              <p14:cNvContentPartPr>
                <a14:cpLocks xmlns:a14="http://schemas.microsoft.com/office/drawing/2010/main" noRot="1" noChangeAspect="1" noEditPoints="1" noChangeArrowheads="1" noChangeShapeType="1"/>
              </p14:cNvContentPartPr>
              <p14:nvPr/>
            </p14:nvContentPartPr>
            <p14:xfrm>
              <a:off x="7602538" y="4405313"/>
              <a:ext cx="9525" cy="9525"/>
            </p14:xfrm>
          </p:contentPart>
        </mc:Choice>
        <mc:Fallback xmlns="">
          <p:pic>
            <p:nvPicPr>
              <p:cNvPr id="1037" name="Ink 31">
                <a:extLst>
                  <a:ext uri="{FF2B5EF4-FFF2-40B4-BE49-F238E27FC236}">
                    <a16:creationId xmlns:a16="http://schemas.microsoft.com/office/drawing/2014/main" id="{81C5AAA4-4C8E-A376-81DC-7B442AE93130}"/>
                  </a:ext>
                </a:extLst>
              </p:cNvPr>
              <p:cNvPicPr>
                <a:picLocks noRot="1" noChangeAspect="1" noEditPoints="1" noChangeArrowheads="1" noChangeShapeType="1"/>
              </p:cNvPicPr>
              <p:nvPr/>
            </p:nvPicPr>
            <p:blipFill>
              <a:blip r:embed="rId9"/>
              <a:stretch>
                <a:fillRect/>
              </a:stretch>
            </p:blipFill>
            <p:spPr>
              <a:xfrm>
                <a:off x="7593013" y="4395788"/>
                <a:ext cx="28575" cy="28575"/>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5F6C065-6CBC-3667-88FB-A722F24EA0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12" y="1341619"/>
            <a:ext cx="8130988" cy="4675318"/>
          </a:xfrm>
          <a:prstGeom prst="rect">
            <a:avLst/>
          </a:prstGeom>
          <a:noFill/>
          <a:extLst>
            <a:ext uri="{909E8E84-426E-40DD-AFC4-6F175D3DCCD1}">
              <a14:hiddenFill xmlns:a14="http://schemas.microsoft.com/office/drawing/2010/main">
                <a:solidFill>
                  <a:srgbClr val="FFFFFF"/>
                </a:solidFill>
              </a14:hiddenFill>
            </a:ext>
          </a:extLst>
        </p:spPr>
      </p:pic>
      <p:sp>
        <p:nvSpPr>
          <p:cNvPr id="8207" name="Rectangle 2">
            <a:extLst>
              <a:ext uri="{FF2B5EF4-FFF2-40B4-BE49-F238E27FC236}">
                <a16:creationId xmlns:a16="http://schemas.microsoft.com/office/drawing/2014/main" id="{9AC07CE2-1E43-4940-BE21-3BE9E9B8A725}"/>
              </a:ext>
            </a:extLst>
          </p:cNvPr>
          <p:cNvSpPr>
            <a:spLocks noGrp="1" noChangeArrowheads="1"/>
          </p:cNvSpPr>
          <p:nvPr>
            <p:ph type="title"/>
          </p:nvPr>
        </p:nvSpPr>
        <p:spPr>
          <a:xfrm>
            <a:off x="2209800" y="225425"/>
            <a:ext cx="5181600" cy="917575"/>
          </a:xfrm>
        </p:spPr>
        <p:txBody>
          <a:bodyPr/>
          <a:lstStyle/>
          <a:p>
            <a:r>
              <a:rPr lang="en-US" altLang="en-US" sz="2800" dirty="0"/>
              <a:t>Structure of Large High-Pressure  Turbine </a:t>
            </a:r>
          </a:p>
        </p:txBody>
      </p:sp>
      <p:grpSp>
        <p:nvGrpSpPr>
          <p:cNvPr id="2" name="Group 1">
            <a:extLst>
              <a:ext uri="{FF2B5EF4-FFF2-40B4-BE49-F238E27FC236}">
                <a16:creationId xmlns:a16="http://schemas.microsoft.com/office/drawing/2014/main" id="{66D98D08-2B28-048D-674E-E29FA405E8B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D12749E-4B5B-C200-658C-450359818E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F013380-F61D-73BC-BDE6-5B7CD9E7D1C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C9E30E6-9649-D56C-D1C4-E34F07070B9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47E273F-F869-17D9-84F0-71C0D7F7595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74E5627-682C-C48F-3BB4-F0E378FDDC1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E990947-0A93-99C0-FCEC-63F215D0855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F066200-FF0D-4559-4D27-DC20D9083F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B2D5C28-E58A-60E5-BF25-7F51802560D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89078FD-C57E-173A-9794-89EEBEA714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510813D-03E4-3A3F-4D6F-994B73D3CC2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0AD93BC-AF6E-A9F4-4105-932B52CB41E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AE41FF7-558E-2D06-83AF-1575BDF592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24DCA15-B390-A0F0-405E-111E9AF7A0A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9C3AC12-6906-6C2E-B14B-4306D89C558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2C9BEA8-A651-F562-0E91-9DEA0B2DDD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C3CA256-8B50-3F5C-B703-BA3078A7B3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230AC8B-2475-935F-3694-9FAAF669365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A216F9D-743B-0FF2-2DD3-B34A5A9D3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5" name="Group 24">
            <a:extLst>
              <a:ext uri="{FF2B5EF4-FFF2-40B4-BE49-F238E27FC236}">
                <a16:creationId xmlns:a16="http://schemas.microsoft.com/office/drawing/2014/main" id="{EFDD98E2-F1B6-6C50-ADBF-D25F210CA6BF}"/>
              </a:ext>
            </a:extLst>
          </p:cNvPr>
          <p:cNvGrpSpPr/>
          <p:nvPr/>
        </p:nvGrpSpPr>
        <p:grpSpPr>
          <a:xfrm>
            <a:off x="1228062" y="1622552"/>
            <a:ext cx="6838950" cy="4943475"/>
            <a:chOff x="1228062" y="1622552"/>
            <a:chExt cx="6838950" cy="4943475"/>
          </a:xfrm>
        </p:grpSpPr>
        <p:pic>
          <p:nvPicPr>
            <p:cNvPr id="21" name="Picture 2" descr="8: Reheat Rankine Cycle T-S Diagram | Download Scientific Diagram">
              <a:extLst>
                <a:ext uri="{FF2B5EF4-FFF2-40B4-BE49-F238E27FC236}">
                  <a16:creationId xmlns:a16="http://schemas.microsoft.com/office/drawing/2014/main" id="{873994CC-2754-1AFC-D17F-DE8C0C726F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062" y="1622552"/>
              <a:ext cx="6838950" cy="4943475"/>
            </a:xfrm>
            <a:prstGeom prst="rect">
              <a:avLst/>
            </a:prstGeom>
            <a:solidFill>
              <a:schemeClr val="bg1"/>
            </a:solidFill>
          </p:spPr>
        </p:pic>
        <p:sp>
          <p:nvSpPr>
            <p:cNvPr id="22" name="TextBox 21">
              <a:extLst>
                <a:ext uri="{FF2B5EF4-FFF2-40B4-BE49-F238E27FC236}">
                  <a16:creationId xmlns:a16="http://schemas.microsoft.com/office/drawing/2014/main" id="{38BFF8A3-1235-7E9B-D9F2-C1FB5DCCCE41}"/>
                </a:ext>
              </a:extLst>
            </p:cNvPr>
            <p:cNvSpPr txBox="1"/>
            <p:nvPr/>
          </p:nvSpPr>
          <p:spPr>
            <a:xfrm>
              <a:off x="1811190" y="3957935"/>
              <a:ext cx="402674" cy="369332"/>
            </a:xfrm>
            <a:prstGeom prst="rect">
              <a:avLst/>
            </a:prstGeom>
            <a:solidFill>
              <a:schemeClr val="bg1"/>
            </a:solidFill>
          </p:spPr>
          <p:txBody>
            <a:bodyPr wrap="none" rtlCol="0">
              <a:spAutoFit/>
            </a:bodyPr>
            <a:lstStyle/>
            <a:p>
              <a:r>
                <a:rPr lang="en-US" sz="1800" dirty="0">
                  <a:solidFill>
                    <a:srgbClr val="FF0000"/>
                  </a:solidFill>
                </a:rPr>
                <a:t>2a</a:t>
              </a:r>
            </a:p>
          </p:txBody>
        </p:sp>
        <p:sp>
          <p:nvSpPr>
            <p:cNvPr id="23" name="TextBox 22">
              <a:extLst>
                <a:ext uri="{FF2B5EF4-FFF2-40B4-BE49-F238E27FC236}">
                  <a16:creationId xmlns:a16="http://schemas.microsoft.com/office/drawing/2014/main" id="{4823900B-7093-FFB3-14C1-A8FE8E17E116}"/>
                </a:ext>
              </a:extLst>
            </p:cNvPr>
            <p:cNvSpPr txBox="1"/>
            <p:nvPr/>
          </p:nvSpPr>
          <p:spPr>
            <a:xfrm>
              <a:off x="4800600" y="3663305"/>
              <a:ext cx="378630" cy="338554"/>
            </a:xfrm>
            <a:prstGeom prst="rect">
              <a:avLst/>
            </a:prstGeom>
            <a:solidFill>
              <a:schemeClr val="bg1"/>
            </a:solidFill>
          </p:spPr>
          <p:txBody>
            <a:bodyPr wrap="none" rtlCol="0">
              <a:spAutoFit/>
            </a:bodyPr>
            <a:lstStyle/>
            <a:p>
              <a:r>
                <a:rPr lang="en-US" sz="1600" dirty="0">
                  <a:solidFill>
                    <a:srgbClr val="FF0000"/>
                  </a:solidFill>
                </a:rPr>
                <a:t>4a</a:t>
              </a:r>
            </a:p>
          </p:txBody>
        </p:sp>
        <p:sp>
          <p:nvSpPr>
            <p:cNvPr id="24" name="TextBox 23">
              <a:extLst>
                <a:ext uri="{FF2B5EF4-FFF2-40B4-BE49-F238E27FC236}">
                  <a16:creationId xmlns:a16="http://schemas.microsoft.com/office/drawing/2014/main" id="{14FC5F2F-8015-D2FA-67DE-717DC191F9C8}"/>
                </a:ext>
              </a:extLst>
            </p:cNvPr>
            <p:cNvSpPr txBox="1"/>
            <p:nvPr/>
          </p:nvSpPr>
          <p:spPr>
            <a:xfrm>
              <a:off x="5257800" y="5452646"/>
              <a:ext cx="378630" cy="338554"/>
            </a:xfrm>
            <a:prstGeom prst="rect">
              <a:avLst/>
            </a:prstGeom>
            <a:solidFill>
              <a:schemeClr val="bg1"/>
            </a:solidFill>
          </p:spPr>
          <p:txBody>
            <a:bodyPr wrap="none" rtlCol="0">
              <a:spAutoFit/>
            </a:bodyPr>
            <a:lstStyle/>
            <a:p>
              <a:r>
                <a:rPr lang="en-US" sz="1600" dirty="0">
                  <a:solidFill>
                    <a:srgbClr val="FF0000"/>
                  </a:solidFill>
                </a:rPr>
                <a:t>5a</a:t>
              </a:r>
            </a:p>
          </p:txBody>
        </p:sp>
      </p:grpSp>
    </p:spTree>
    <p:extLst>
      <p:ext uri="{BB962C8B-B14F-4D97-AF65-F5344CB8AC3E}">
        <p14:creationId xmlns:p14="http://schemas.microsoft.com/office/powerpoint/2010/main" val="11857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75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7" name="Rectangle 2">
            <a:extLst>
              <a:ext uri="{FF2B5EF4-FFF2-40B4-BE49-F238E27FC236}">
                <a16:creationId xmlns:a16="http://schemas.microsoft.com/office/drawing/2014/main" id="{9AC07CE2-1E43-4940-BE21-3BE9E9B8A725}"/>
              </a:ext>
            </a:extLst>
          </p:cNvPr>
          <p:cNvSpPr>
            <a:spLocks noGrp="1" noChangeArrowheads="1"/>
          </p:cNvSpPr>
          <p:nvPr>
            <p:ph type="title"/>
          </p:nvPr>
        </p:nvSpPr>
        <p:spPr>
          <a:xfrm>
            <a:off x="2209800" y="225425"/>
            <a:ext cx="5181600" cy="917575"/>
          </a:xfrm>
        </p:spPr>
        <p:txBody>
          <a:bodyPr/>
          <a:lstStyle/>
          <a:p>
            <a:r>
              <a:rPr lang="en-US" altLang="en-US" sz="2800" dirty="0"/>
              <a:t>Structure of Large High-Pressure  Turbine </a:t>
            </a:r>
          </a:p>
        </p:txBody>
      </p:sp>
      <p:grpSp>
        <p:nvGrpSpPr>
          <p:cNvPr id="8208" name="Group 3">
            <a:extLst>
              <a:ext uri="{FF2B5EF4-FFF2-40B4-BE49-F238E27FC236}">
                <a16:creationId xmlns:a16="http://schemas.microsoft.com/office/drawing/2014/main" id="{4977E353-DA60-E70A-2443-C491ADF025BE}"/>
              </a:ext>
            </a:extLst>
          </p:cNvPr>
          <p:cNvGrpSpPr>
            <a:grpSpLocks/>
          </p:cNvGrpSpPr>
          <p:nvPr/>
        </p:nvGrpSpPr>
        <p:grpSpPr bwMode="auto">
          <a:xfrm>
            <a:off x="345305" y="1484881"/>
            <a:ext cx="8417695" cy="5102481"/>
            <a:chOff x="240" y="624"/>
            <a:chExt cx="5184" cy="3168"/>
          </a:xfrm>
        </p:grpSpPr>
        <p:pic>
          <p:nvPicPr>
            <p:cNvPr id="8209" name="Picture 4" descr="Steam_Gas_Turbine_Power_Plant_Equipment">
              <a:extLst>
                <a:ext uri="{FF2B5EF4-FFF2-40B4-BE49-F238E27FC236}">
                  <a16:creationId xmlns:a16="http://schemas.microsoft.com/office/drawing/2014/main" id="{CDC58DF8-DAAF-1C4C-3BE5-99FC13D3EA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 y="624"/>
              <a:ext cx="5184" cy="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0" name="Rectangle 5">
              <a:extLst>
                <a:ext uri="{FF2B5EF4-FFF2-40B4-BE49-F238E27FC236}">
                  <a16:creationId xmlns:a16="http://schemas.microsoft.com/office/drawing/2014/main" id="{532B2219-D5D3-FEAF-E684-35140D2FDCAB}"/>
                </a:ext>
              </a:extLst>
            </p:cNvPr>
            <p:cNvSpPr>
              <a:spLocks noChangeArrowheads="1"/>
            </p:cNvSpPr>
            <p:nvPr/>
          </p:nvSpPr>
          <p:spPr bwMode="auto">
            <a:xfrm>
              <a:off x="384" y="3264"/>
              <a:ext cx="2544" cy="5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2" name="Group 1">
            <a:extLst>
              <a:ext uri="{FF2B5EF4-FFF2-40B4-BE49-F238E27FC236}">
                <a16:creationId xmlns:a16="http://schemas.microsoft.com/office/drawing/2014/main" id="{66D98D08-2B28-048D-674E-E29FA405E8B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D12749E-4B5B-C200-658C-450359818E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F013380-F61D-73BC-BDE6-5B7CD9E7D1C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C9E30E6-9649-D56C-D1C4-E34F07070B9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47E273F-F869-17D9-84F0-71C0D7F7595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74E5627-682C-C48F-3BB4-F0E378FDDC1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E990947-0A93-99C0-FCEC-63F215D0855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F066200-FF0D-4559-4D27-DC20D9083F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B2D5C28-E58A-60E5-BF25-7F51802560D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89078FD-C57E-173A-9794-89EEBEA714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510813D-03E4-3A3F-4D6F-994B73D3CC2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0AD93BC-AF6E-A9F4-4105-932B52CB41E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AE41FF7-558E-2D06-83AF-1575BDF592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24DCA15-B390-A0F0-405E-111E9AF7A0A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9C3AC12-6906-6C2E-B14B-4306D89C558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2C9BEA8-A651-F562-0E91-9DEA0B2DDD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C3CA256-8B50-3F5C-B703-BA3078A7B3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230AC8B-2475-935F-3694-9FAAF669365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A216F9D-743B-0FF2-2DD3-B34A5A9D3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26226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208"/>
                                        </p:tgtEl>
                                        <p:attrNameLst>
                                          <p:attrName>style.visibility</p:attrName>
                                        </p:attrNameLst>
                                      </p:cBhvr>
                                      <p:to>
                                        <p:strVal val="visible"/>
                                      </p:to>
                                    </p:set>
                                    <p:animEffect transition="in" filter="circle(in)">
                                      <p:cBhvr>
                                        <p:cTn id="7" dur="500"/>
                                        <p:tgtEl>
                                          <p:spTgt spid="8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E353B3F-B3DB-E7DC-66B7-EBD6454B2F06}"/>
              </a:ext>
            </a:extLst>
          </p:cNvPr>
          <p:cNvSpPr>
            <a:spLocks noGrp="1" noChangeArrowheads="1"/>
          </p:cNvSpPr>
          <p:nvPr>
            <p:ph type="title" idx="4294967295"/>
          </p:nvPr>
        </p:nvSpPr>
        <p:spPr>
          <a:xfrm>
            <a:off x="1981200" y="255588"/>
            <a:ext cx="5638800" cy="879475"/>
          </a:xfrm>
        </p:spPr>
        <p:txBody>
          <a:bodyPr/>
          <a:lstStyle/>
          <a:p>
            <a:pPr eaLnBrk="1" hangingPunct="1"/>
            <a:r>
              <a:rPr lang="en-US" altLang="en-US" sz="2800" dirty="0">
                <a:cs typeface="Times New Roman" panose="02020603050405020304" pitchFamily="18" charset="0"/>
              </a:rPr>
              <a:t>Isentropic vs Irreversible Adiabatic Flow Through Turbine : SSSF</a:t>
            </a:r>
          </a:p>
        </p:txBody>
      </p:sp>
      <p:grpSp>
        <p:nvGrpSpPr>
          <p:cNvPr id="2" name="Group 3">
            <a:extLst>
              <a:ext uri="{FF2B5EF4-FFF2-40B4-BE49-F238E27FC236}">
                <a16:creationId xmlns:a16="http://schemas.microsoft.com/office/drawing/2014/main" id="{15B59FF2-670B-60E7-5BC7-EB9911951D40}"/>
              </a:ext>
            </a:extLst>
          </p:cNvPr>
          <p:cNvGrpSpPr>
            <a:grpSpLocks/>
          </p:cNvGrpSpPr>
          <p:nvPr/>
        </p:nvGrpSpPr>
        <p:grpSpPr bwMode="auto">
          <a:xfrm>
            <a:off x="200025" y="2092325"/>
            <a:ext cx="7724775" cy="4387850"/>
            <a:chOff x="302" y="1510"/>
            <a:chExt cx="4866" cy="2764"/>
          </a:xfrm>
        </p:grpSpPr>
        <p:sp>
          <p:nvSpPr>
            <p:cNvPr id="5155" name="Line 4">
              <a:extLst>
                <a:ext uri="{FF2B5EF4-FFF2-40B4-BE49-F238E27FC236}">
                  <a16:creationId xmlns:a16="http://schemas.microsoft.com/office/drawing/2014/main" id="{940FAFE0-56E9-F42B-A762-FEC5155512AB}"/>
                </a:ext>
              </a:extLst>
            </p:cNvPr>
            <p:cNvSpPr>
              <a:spLocks noChangeShapeType="1"/>
            </p:cNvSpPr>
            <p:nvPr/>
          </p:nvSpPr>
          <p:spPr bwMode="auto">
            <a:xfrm>
              <a:off x="586" y="4150"/>
              <a:ext cx="446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56" name="Line 5">
              <a:extLst>
                <a:ext uri="{FF2B5EF4-FFF2-40B4-BE49-F238E27FC236}">
                  <a16:creationId xmlns:a16="http://schemas.microsoft.com/office/drawing/2014/main" id="{AD15C28C-A413-E2BE-AB9E-7CC416055C9C}"/>
                </a:ext>
              </a:extLst>
            </p:cNvPr>
            <p:cNvSpPr>
              <a:spLocks noChangeShapeType="1"/>
            </p:cNvSpPr>
            <p:nvPr/>
          </p:nvSpPr>
          <p:spPr bwMode="auto">
            <a:xfrm flipV="1">
              <a:off x="586" y="1510"/>
              <a:ext cx="0" cy="26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57" name="Text Box 6">
              <a:extLst>
                <a:ext uri="{FF2B5EF4-FFF2-40B4-BE49-F238E27FC236}">
                  <a16:creationId xmlns:a16="http://schemas.microsoft.com/office/drawing/2014/main" id="{38C49A1C-622A-6667-1FF6-AF399C76DFF4}"/>
                </a:ext>
              </a:extLst>
            </p:cNvPr>
            <p:cNvSpPr txBox="1">
              <a:spLocks noChangeArrowheads="1"/>
            </p:cNvSpPr>
            <p:nvPr/>
          </p:nvSpPr>
          <p:spPr bwMode="auto">
            <a:xfrm>
              <a:off x="302" y="2688"/>
              <a:ext cx="27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t>h</a:t>
              </a:r>
              <a:r>
                <a:rPr lang="en-US" altLang="en-US" sz="2400" i="1" baseline="-25000" dirty="0"/>
                <a:t>0</a:t>
              </a:r>
            </a:p>
          </p:txBody>
        </p:sp>
        <p:sp>
          <p:nvSpPr>
            <p:cNvPr id="5158" name="Text Box 7">
              <a:extLst>
                <a:ext uri="{FF2B5EF4-FFF2-40B4-BE49-F238E27FC236}">
                  <a16:creationId xmlns:a16="http://schemas.microsoft.com/office/drawing/2014/main" id="{1BE98C36-7B2A-482E-79B3-1DC736CBEC6F}"/>
                </a:ext>
              </a:extLst>
            </p:cNvPr>
            <p:cNvSpPr txBox="1">
              <a:spLocks noChangeArrowheads="1"/>
            </p:cNvSpPr>
            <p:nvPr/>
          </p:nvSpPr>
          <p:spPr bwMode="auto">
            <a:xfrm>
              <a:off x="4977" y="3986"/>
              <a:ext cx="19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s</a:t>
              </a:r>
            </a:p>
          </p:txBody>
        </p:sp>
      </p:grpSp>
      <p:grpSp>
        <p:nvGrpSpPr>
          <p:cNvPr id="54276" name="Group 8">
            <a:extLst>
              <a:ext uri="{FF2B5EF4-FFF2-40B4-BE49-F238E27FC236}">
                <a16:creationId xmlns:a16="http://schemas.microsoft.com/office/drawing/2014/main" id="{A18F59F1-2BB0-9B96-DEF4-67F5AE9B4BC8}"/>
              </a:ext>
            </a:extLst>
          </p:cNvPr>
          <p:cNvGrpSpPr>
            <a:grpSpLocks/>
          </p:cNvGrpSpPr>
          <p:nvPr/>
        </p:nvGrpSpPr>
        <p:grpSpPr bwMode="auto">
          <a:xfrm>
            <a:off x="1870077" y="2473325"/>
            <a:ext cx="1747839" cy="3433763"/>
            <a:chOff x="1354" y="1750"/>
            <a:chExt cx="1101" cy="2163"/>
          </a:xfrm>
        </p:grpSpPr>
        <p:sp>
          <p:nvSpPr>
            <p:cNvPr id="5153" name="Line 9">
              <a:extLst>
                <a:ext uri="{FF2B5EF4-FFF2-40B4-BE49-F238E27FC236}">
                  <a16:creationId xmlns:a16="http://schemas.microsoft.com/office/drawing/2014/main" id="{A88F78CA-ABBD-FEC3-78E8-60E0248CAC90}"/>
                </a:ext>
              </a:extLst>
            </p:cNvPr>
            <p:cNvSpPr>
              <a:spLocks noChangeShapeType="1"/>
            </p:cNvSpPr>
            <p:nvPr/>
          </p:nvSpPr>
          <p:spPr bwMode="auto">
            <a:xfrm>
              <a:off x="1402" y="1750"/>
              <a:ext cx="0" cy="1920"/>
            </a:xfrm>
            <a:prstGeom prst="line">
              <a:avLst/>
            </a:prstGeom>
            <a:noFill/>
            <a:ln w="31750">
              <a:solidFill>
                <a:srgbClr val="00B05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54" name="Text Box 10">
              <a:extLst>
                <a:ext uri="{FF2B5EF4-FFF2-40B4-BE49-F238E27FC236}">
                  <a16:creationId xmlns:a16="http://schemas.microsoft.com/office/drawing/2014/main" id="{23AAE4D3-5D3F-DD5B-405A-2A65C0E0764D}"/>
                </a:ext>
              </a:extLst>
            </p:cNvPr>
            <p:cNvSpPr txBox="1">
              <a:spLocks noChangeArrowheads="1"/>
            </p:cNvSpPr>
            <p:nvPr/>
          </p:nvSpPr>
          <p:spPr bwMode="auto">
            <a:xfrm>
              <a:off x="1354" y="3622"/>
              <a:ext cx="110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solidFill>
                    <a:srgbClr val="00B050"/>
                  </a:solidFill>
                </a:rPr>
                <a:t>4s (Exit, iso)</a:t>
              </a:r>
            </a:p>
          </p:txBody>
        </p:sp>
      </p:grpSp>
      <p:sp>
        <p:nvSpPr>
          <p:cNvPr id="329739" name="Text Box 11">
            <a:extLst>
              <a:ext uri="{FF2B5EF4-FFF2-40B4-BE49-F238E27FC236}">
                <a16:creationId xmlns:a16="http://schemas.microsoft.com/office/drawing/2014/main" id="{90DE7A28-0EFA-9CE7-A9E4-499307DBF846}"/>
              </a:ext>
            </a:extLst>
          </p:cNvPr>
          <p:cNvSpPr txBox="1">
            <a:spLocks noChangeArrowheads="1"/>
          </p:cNvSpPr>
          <p:nvPr/>
        </p:nvSpPr>
        <p:spPr bwMode="auto">
          <a:xfrm>
            <a:off x="4849235" y="2286000"/>
            <a:ext cx="429476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t>Ideal work </a:t>
            </a:r>
            <a:r>
              <a:rPr lang="en-US" altLang="en-US" sz="2400" i="1" dirty="0" err="1"/>
              <a:t>w</a:t>
            </a:r>
            <a:r>
              <a:rPr lang="en-US" altLang="en-US" sz="2400" i="1" baseline="-25000" dirty="0" err="1"/>
              <a:t>iso</a:t>
            </a:r>
            <a:r>
              <a:rPr lang="en-US" altLang="en-US" sz="2400" i="1" baseline="-25000" dirty="0"/>
              <a:t> </a:t>
            </a:r>
            <a:r>
              <a:rPr lang="en-US" altLang="en-US" sz="2400" i="1" dirty="0"/>
              <a:t> = h</a:t>
            </a:r>
            <a:r>
              <a:rPr lang="en-US" altLang="en-US" sz="2400" i="1" baseline="-25000" dirty="0"/>
              <a:t>0,in</a:t>
            </a:r>
            <a:r>
              <a:rPr lang="en-US" altLang="en-US" sz="2400" i="1" dirty="0"/>
              <a:t> – h</a:t>
            </a:r>
            <a:r>
              <a:rPr lang="en-US" altLang="en-US" sz="2400" i="1" baseline="-25000" dirty="0"/>
              <a:t>0,exit,iso</a:t>
            </a:r>
            <a:endParaRPr lang="en-US" altLang="en-US" sz="2400" i="1" dirty="0"/>
          </a:p>
          <a:p>
            <a:pPr eaLnBrk="1" hangingPunct="1">
              <a:spcBef>
                <a:spcPct val="0"/>
              </a:spcBef>
              <a:buFontTx/>
              <a:buNone/>
            </a:pPr>
            <a:endParaRPr lang="en-US" altLang="en-US" sz="2400" dirty="0"/>
          </a:p>
          <a:p>
            <a:pPr eaLnBrk="1" hangingPunct="1">
              <a:spcBef>
                <a:spcPct val="0"/>
              </a:spcBef>
              <a:buFontTx/>
              <a:buNone/>
            </a:pPr>
            <a:r>
              <a:rPr lang="en-US" altLang="en-US" sz="2400" dirty="0"/>
              <a:t>Actual work </a:t>
            </a:r>
            <a:r>
              <a:rPr lang="en-US" altLang="en-US" sz="2400" i="1" dirty="0" err="1"/>
              <a:t>w</a:t>
            </a:r>
            <a:r>
              <a:rPr lang="en-US" altLang="en-US" sz="2400" i="1" baseline="-25000" dirty="0" err="1"/>
              <a:t>act</a:t>
            </a:r>
            <a:r>
              <a:rPr lang="en-US" altLang="en-US" sz="2400" i="1" dirty="0"/>
              <a:t> = h</a:t>
            </a:r>
            <a:r>
              <a:rPr lang="en-US" altLang="en-US" sz="2400" i="1" baseline="-25000" dirty="0"/>
              <a:t>0,in</a:t>
            </a:r>
            <a:r>
              <a:rPr lang="en-US" altLang="en-US" sz="2400" i="1" dirty="0"/>
              <a:t> – h</a:t>
            </a:r>
            <a:r>
              <a:rPr lang="en-US" altLang="en-US" sz="2400" i="1" baseline="-25000" dirty="0"/>
              <a:t>0,exit,act</a:t>
            </a:r>
          </a:p>
        </p:txBody>
      </p:sp>
      <p:grpSp>
        <p:nvGrpSpPr>
          <p:cNvPr id="4" name="Group 13">
            <a:extLst>
              <a:ext uri="{FF2B5EF4-FFF2-40B4-BE49-F238E27FC236}">
                <a16:creationId xmlns:a16="http://schemas.microsoft.com/office/drawing/2014/main" id="{34F46ADA-18AF-1BC5-1786-0849632BDDAA}"/>
              </a:ext>
            </a:extLst>
          </p:cNvPr>
          <p:cNvGrpSpPr>
            <a:grpSpLocks/>
          </p:cNvGrpSpPr>
          <p:nvPr/>
        </p:nvGrpSpPr>
        <p:grpSpPr bwMode="auto">
          <a:xfrm>
            <a:off x="1946275" y="2473325"/>
            <a:ext cx="3886203" cy="3113088"/>
            <a:chOff x="1402" y="1750"/>
            <a:chExt cx="2448" cy="1961"/>
          </a:xfrm>
        </p:grpSpPr>
        <p:sp>
          <p:nvSpPr>
            <p:cNvPr id="5151" name="Text Box 14">
              <a:extLst>
                <a:ext uri="{FF2B5EF4-FFF2-40B4-BE49-F238E27FC236}">
                  <a16:creationId xmlns:a16="http://schemas.microsoft.com/office/drawing/2014/main" id="{681635D4-6F81-0542-0160-8327B6F8C674}"/>
                </a:ext>
              </a:extLst>
            </p:cNvPr>
            <p:cNvSpPr txBox="1">
              <a:spLocks noChangeArrowheads="1"/>
            </p:cNvSpPr>
            <p:nvPr/>
          </p:nvSpPr>
          <p:spPr bwMode="auto">
            <a:xfrm>
              <a:off x="2648" y="3420"/>
              <a:ext cx="120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solidFill>
                    <a:srgbClr val="FF0000"/>
                  </a:solidFill>
                </a:rPr>
                <a:t>4a,Exit,actual</a:t>
              </a:r>
            </a:p>
          </p:txBody>
        </p:sp>
        <p:sp>
          <p:nvSpPr>
            <p:cNvPr id="5152" name="Freeform 15">
              <a:extLst>
                <a:ext uri="{FF2B5EF4-FFF2-40B4-BE49-F238E27FC236}">
                  <a16:creationId xmlns:a16="http://schemas.microsoft.com/office/drawing/2014/main" id="{FDC18381-7B8B-91AF-3871-E80E7743F209}"/>
                </a:ext>
              </a:extLst>
            </p:cNvPr>
            <p:cNvSpPr>
              <a:spLocks/>
            </p:cNvSpPr>
            <p:nvPr/>
          </p:nvSpPr>
          <p:spPr bwMode="auto">
            <a:xfrm>
              <a:off x="1402" y="1750"/>
              <a:ext cx="1183" cy="1748"/>
            </a:xfrm>
            <a:custGeom>
              <a:avLst/>
              <a:gdLst>
                <a:gd name="T0" fmla="*/ 0 w 720"/>
                <a:gd name="T1" fmla="*/ 0 h 1776"/>
                <a:gd name="T2" fmla="*/ 1095549 w 720"/>
                <a:gd name="T3" fmla="*/ 7 h 1776"/>
                <a:gd name="T4" fmla="*/ 3287852 w 720"/>
                <a:gd name="T5" fmla="*/ 13 h 1776"/>
                <a:gd name="T6" fmla="*/ 0 60000 65536"/>
                <a:gd name="T7" fmla="*/ 0 60000 65536"/>
                <a:gd name="T8" fmla="*/ 0 60000 65536"/>
                <a:gd name="T9" fmla="*/ 0 w 720"/>
                <a:gd name="T10" fmla="*/ 0 h 1776"/>
                <a:gd name="T11" fmla="*/ 720 w 720"/>
                <a:gd name="T12" fmla="*/ 1776 h 1776"/>
              </a:gdLst>
              <a:ahLst/>
              <a:cxnLst>
                <a:cxn ang="T6">
                  <a:pos x="T0" y="T1"/>
                </a:cxn>
                <a:cxn ang="T7">
                  <a:pos x="T2" y="T3"/>
                </a:cxn>
                <a:cxn ang="T8">
                  <a:pos x="T4" y="T5"/>
                </a:cxn>
              </a:cxnLst>
              <a:rect l="T9" t="T10" r="T11" b="T12"/>
              <a:pathLst>
                <a:path w="720" h="1776">
                  <a:moveTo>
                    <a:pt x="0" y="0"/>
                  </a:moveTo>
                  <a:cubicBezTo>
                    <a:pt x="60" y="332"/>
                    <a:pt x="120" y="664"/>
                    <a:pt x="240" y="960"/>
                  </a:cubicBezTo>
                  <a:cubicBezTo>
                    <a:pt x="360" y="1256"/>
                    <a:pt x="540" y="1516"/>
                    <a:pt x="720" y="1776"/>
                  </a:cubicBezTo>
                </a:path>
              </a:pathLst>
            </a:custGeom>
            <a:noFill/>
            <a:ln w="38100">
              <a:solidFill>
                <a:srgbClr val="FF0000"/>
              </a:solidFill>
              <a:prstDash val="dashDot"/>
              <a:round/>
              <a:headEnd/>
              <a:tailEnd/>
            </a:ln>
            <a:extLst>
              <a:ext uri="{909E8E84-426E-40DD-AFC4-6F175D3DCCD1}">
                <a14:hiddenFill xmlns:a14="http://schemas.microsoft.com/office/drawing/2010/main">
                  <a:solidFill>
                    <a:srgbClr val="FFFFFF"/>
                  </a:solidFill>
                </a14:hiddenFill>
              </a:ext>
            </a:extLst>
          </p:spPr>
          <p:txBody>
            <a:bodyPr/>
            <a:lstStyle/>
            <a:p>
              <a:endParaRPr lang="en-IN" dirty="0"/>
            </a:p>
          </p:txBody>
        </p:sp>
      </p:grpSp>
      <p:sp>
        <p:nvSpPr>
          <p:cNvPr id="329744" name="Freeform 16">
            <a:extLst>
              <a:ext uri="{FF2B5EF4-FFF2-40B4-BE49-F238E27FC236}">
                <a16:creationId xmlns:a16="http://schemas.microsoft.com/office/drawing/2014/main" id="{CC1AF1F0-B4A6-BE9F-98DB-F5F7D443817F}"/>
              </a:ext>
            </a:extLst>
          </p:cNvPr>
          <p:cNvSpPr>
            <a:spLocks/>
          </p:cNvSpPr>
          <p:nvPr/>
        </p:nvSpPr>
        <p:spPr bwMode="auto">
          <a:xfrm>
            <a:off x="1946274" y="4931413"/>
            <a:ext cx="2841621" cy="589912"/>
          </a:xfrm>
          <a:custGeom>
            <a:avLst/>
            <a:gdLst>
              <a:gd name="T0" fmla="*/ 0 w 1344"/>
              <a:gd name="T1" fmla="*/ 2147483646 h 288"/>
              <a:gd name="T2" fmla="*/ 2147483646 w 1344"/>
              <a:gd name="T3" fmla="*/ 2147483646 h 288"/>
              <a:gd name="T4" fmla="*/ 2147483646 w 1344"/>
              <a:gd name="T5" fmla="*/ 0 h 288"/>
              <a:gd name="T6" fmla="*/ 0 60000 65536"/>
              <a:gd name="T7" fmla="*/ 0 60000 65536"/>
              <a:gd name="T8" fmla="*/ 0 60000 65536"/>
              <a:gd name="T9" fmla="*/ 0 w 1344"/>
              <a:gd name="T10" fmla="*/ 0 h 288"/>
              <a:gd name="T11" fmla="*/ 1344 w 1344"/>
              <a:gd name="T12" fmla="*/ 288 h 288"/>
            </a:gdLst>
            <a:ahLst/>
            <a:cxnLst>
              <a:cxn ang="T6">
                <a:pos x="T0" y="T1"/>
              </a:cxn>
              <a:cxn ang="T7">
                <a:pos x="T2" y="T3"/>
              </a:cxn>
              <a:cxn ang="T8">
                <a:pos x="T4" y="T5"/>
              </a:cxn>
            </a:cxnLst>
            <a:rect l="T9" t="T10" r="T11" b="T12"/>
            <a:pathLst>
              <a:path w="1344" h="288">
                <a:moveTo>
                  <a:pt x="0" y="288"/>
                </a:moveTo>
                <a:cubicBezTo>
                  <a:pt x="248" y="264"/>
                  <a:pt x="496" y="240"/>
                  <a:pt x="720" y="192"/>
                </a:cubicBezTo>
                <a:cubicBezTo>
                  <a:pt x="944" y="144"/>
                  <a:pt x="1144" y="72"/>
                  <a:pt x="1344" y="0"/>
                </a:cubicBezTo>
              </a:path>
            </a:pathLst>
          </a:custGeom>
          <a:noFill/>
          <a:ln w="50800">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dirty="0"/>
          </a:p>
        </p:txBody>
      </p:sp>
      <p:grpSp>
        <p:nvGrpSpPr>
          <p:cNvPr id="5" name="Group 18">
            <a:extLst>
              <a:ext uri="{FF2B5EF4-FFF2-40B4-BE49-F238E27FC236}">
                <a16:creationId xmlns:a16="http://schemas.microsoft.com/office/drawing/2014/main" id="{3893171A-E835-4CA3-85BD-6119A875AC0F}"/>
              </a:ext>
            </a:extLst>
          </p:cNvPr>
          <p:cNvGrpSpPr>
            <a:grpSpLocks/>
          </p:cNvGrpSpPr>
          <p:nvPr/>
        </p:nvGrpSpPr>
        <p:grpSpPr bwMode="auto">
          <a:xfrm>
            <a:off x="1800225" y="2057402"/>
            <a:ext cx="2286000" cy="496888"/>
            <a:chOff x="1200" y="1488"/>
            <a:chExt cx="1440" cy="313"/>
          </a:xfrm>
        </p:grpSpPr>
        <p:sp>
          <p:nvSpPr>
            <p:cNvPr id="5149" name="Text Box 19">
              <a:extLst>
                <a:ext uri="{FF2B5EF4-FFF2-40B4-BE49-F238E27FC236}">
                  <a16:creationId xmlns:a16="http://schemas.microsoft.com/office/drawing/2014/main" id="{39C53000-C782-6D4D-1336-C0D5EC9B9607}"/>
                </a:ext>
              </a:extLst>
            </p:cNvPr>
            <p:cNvSpPr txBox="1">
              <a:spLocks noChangeArrowheads="1"/>
            </p:cNvSpPr>
            <p:nvPr/>
          </p:nvSpPr>
          <p:spPr bwMode="auto">
            <a:xfrm>
              <a:off x="1200" y="1510"/>
              <a:ext cx="54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t>3 (in)</a:t>
              </a:r>
            </a:p>
          </p:txBody>
        </p:sp>
        <p:sp>
          <p:nvSpPr>
            <p:cNvPr id="5150" name="Freeform 20">
              <a:extLst>
                <a:ext uri="{FF2B5EF4-FFF2-40B4-BE49-F238E27FC236}">
                  <a16:creationId xmlns:a16="http://schemas.microsoft.com/office/drawing/2014/main" id="{D6821926-8687-DB31-2254-EBEAA87E9E44}"/>
                </a:ext>
              </a:extLst>
            </p:cNvPr>
            <p:cNvSpPr>
              <a:spLocks/>
            </p:cNvSpPr>
            <p:nvPr/>
          </p:nvSpPr>
          <p:spPr bwMode="auto">
            <a:xfrm>
              <a:off x="1296" y="1488"/>
              <a:ext cx="1344" cy="288"/>
            </a:xfrm>
            <a:custGeom>
              <a:avLst/>
              <a:gdLst>
                <a:gd name="T0" fmla="*/ 0 w 1344"/>
                <a:gd name="T1" fmla="*/ 288 h 288"/>
                <a:gd name="T2" fmla="*/ 720 w 1344"/>
                <a:gd name="T3" fmla="*/ 192 h 288"/>
                <a:gd name="T4" fmla="*/ 1344 w 1344"/>
                <a:gd name="T5" fmla="*/ 0 h 288"/>
                <a:gd name="T6" fmla="*/ 0 60000 65536"/>
                <a:gd name="T7" fmla="*/ 0 60000 65536"/>
                <a:gd name="T8" fmla="*/ 0 60000 65536"/>
                <a:gd name="T9" fmla="*/ 0 w 1344"/>
                <a:gd name="T10" fmla="*/ 0 h 288"/>
                <a:gd name="T11" fmla="*/ 1344 w 1344"/>
                <a:gd name="T12" fmla="*/ 288 h 288"/>
              </a:gdLst>
              <a:ahLst/>
              <a:cxnLst>
                <a:cxn ang="T6">
                  <a:pos x="T0" y="T1"/>
                </a:cxn>
                <a:cxn ang="T7">
                  <a:pos x="T2" y="T3"/>
                </a:cxn>
                <a:cxn ang="T8">
                  <a:pos x="T4" y="T5"/>
                </a:cxn>
              </a:cxnLst>
              <a:rect l="T9" t="T10" r="T11" b="T12"/>
              <a:pathLst>
                <a:path w="1344" h="288">
                  <a:moveTo>
                    <a:pt x="0" y="288"/>
                  </a:moveTo>
                  <a:cubicBezTo>
                    <a:pt x="248" y="264"/>
                    <a:pt x="496" y="240"/>
                    <a:pt x="720" y="192"/>
                  </a:cubicBezTo>
                  <a:cubicBezTo>
                    <a:pt x="944" y="144"/>
                    <a:pt x="1144" y="72"/>
                    <a:pt x="1344" y="0"/>
                  </a:cubicBezTo>
                </a:path>
              </a:pathLst>
            </a:custGeom>
            <a:noFill/>
            <a:ln w="476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dirty="0"/>
            </a:p>
          </p:txBody>
        </p:sp>
      </p:grpSp>
      <p:sp>
        <p:nvSpPr>
          <p:cNvPr id="39" name="Text Box 6">
            <a:extLst>
              <a:ext uri="{FF2B5EF4-FFF2-40B4-BE49-F238E27FC236}">
                <a16:creationId xmlns:a16="http://schemas.microsoft.com/office/drawing/2014/main" id="{86F544E1-3A06-5B07-A55C-D60B99C59F8B}"/>
              </a:ext>
            </a:extLst>
          </p:cNvPr>
          <p:cNvSpPr txBox="1">
            <a:spLocks noChangeArrowheads="1"/>
          </p:cNvSpPr>
          <p:nvPr/>
        </p:nvSpPr>
        <p:spPr bwMode="auto">
          <a:xfrm>
            <a:off x="4573588" y="6251575"/>
            <a:ext cx="30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s</a:t>
            </a:r>
            <a:endParaRPr lang="en-US" altLang="en-US" sz="2400" i="1" baseline="-25000"/>
          </a:p>
        </p:txBody>
      </p:sp>
      <p:grpSp>
        <p:nvGrpSpPr>
          <p:cNvPr id="9" name="Group 8">
            <a:extLst>
              <a:ext uri="{FF2B5EF4-FFF2-40B4-BE49-F238E27FC236}">
                <a16:creationId xmlns:a16="http://schemas.microsoft.com/office/drawing/2014/main" id="{EC21CE97-3A2E-9B73-7C1E-7E5AECA86084}"/>
              </a:ext>
            </a:extLst>
          </p:cNvPr>
          <p:cNvGrpSpPr/>
          <p:nvPr/>
        </p:nvGrpSpPr>
        <p:grpSpPr>
          <a:xfrm>
            <a:off x="0" y="0"/>
            <a:ext cx="9144000" cy="6858000"/>
            <a:chOff x="0" y="0"/>
            <a:chExt cx="9144000" cy="6858000"/>
          </a:xfrm>
        </p:grpSpPr>
        <p:pic>
          <p:nvPicPr>
            <p:cNvPr id="10" name="Picture 22" descr="Logo usage Guidelines">
              <a:extLst>
                <a:ext uri="{FF2B5EF4-FFF2-40B4-BE49-F238E27FC236}">
                  <a16:creationId xmlns:a16="http://schemas.microsoft.com/office/drawing/2014/main" id="{123EDC00-B575-BFD0-FAE8-065147AE28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AC379411-BD7E-B49F-628C-BB92653B967F}"/>
                </a:ext>
              </a:extLst>
            </p:cNvPr>
            <p:cNvGrpSpPr>
              <a:grpSpLocks/>
            </p:cNvGrpSpPr>
            <p:nvPr/>
          </p:nvGrpSpPr>
          <p:grpSpPr bwMode="auto">
            <a:xfrm>
              <a:off x="0" y="0"/>
              <a:ext cx="9144000" cy="6858000"/>
              <a:chOff x="0" y="0"/>
              <a:chExt cx="9144000" cy="6858000"/>
            </a:xfrm>
          </p:grpSpPr>
          <p:grpSp>
            <p:nvGrpSpPr>
              <p:cNvPr id="12" name="Group 19">
                <a:extLst>
                  <a:ext uri="{FF2B5EF4-FFF2-40B4-BE49-F238E27FC236}">
                    <a16:creationId xmlns:a16="http://schemas.microsoft.com/office/drawing/2014/main" id="{9A967D2D-DF5C-E492-ED33-65341C752A9C}"/>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2E2FE7B7-D51A-5AD4-1B31-595A7A21E039}"/>
                    </a:ext>
                  </a:extLst>
                </p:cNvPr>
                <p:cNvGrpSpPr>
                  <a:grpSpLocks/>
                </p:cNvGrpSpPr>
                <p:nvPr/>
              </p:nvGrpSpPr>
              <p:grpSpPr bwMode="auto">
                <a:xfrm>
                  <a:off x="0" y="0"/>
                  <a:ext cx="9144000" cy="6858000"/>
                  <a:chOff x="0" y="0"/>
                  <a:chExt cx="5760" cy="4320"/>
                </a:xfrm>
              </p:grpSpPr>
              <p:grpSp>
                <p:nvGrpSpPr>
                  <p:cNvPr id="16" name="Group 15">
                    <a:extLst>
                      <a:ext uri="{FF2B5EF4-FFF2-40B4-BE49-F238E27FC236}">
                        <a16:creationId xmlns:a16="http://schemas.microsoft.com/office/drawing/2014/main" id="{40634AA3-B6D0-9C81-9FB1-ADB1341A250E}"/>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B8B54E0E-D5FE-E33C-E51A-5D176070C4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5FCAF501-C6B3-9B23-D224-62FCCE423E4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11E54A64-1834-B52E-AD86-13D0D348FCD8}"/>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E9E45816-63EA-D450-6BCF-4EC7963DC03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9A925925-58C4-7CB4-CDAE-EA847D2B9A4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02591C1A-917C-6D2C-F37E-AEB886D72A6B}"/>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E4668E48-EB4E-3992-48A9-4973BB5225F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963880E7-4E27-4D8B-369B-12947000CF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010F15F4-44BC-E67C-AC71-F0FE5FC51601}"/>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FF49838A-B15B-7F4D-FAFD-6A4D3E8D21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06B7F7F4-2E61-9760-DC14-B04B4BC9DF0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CEE70D65-2723-EE91-6448-4DCBA449D4D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0C6C65F3-4074-2D14-D2C4-77FB7DB81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6" name="Object 5">
                <a:extLst>
                  <a:ext uri="{FF2B5EF4-FFF2-40B4-BE49-F238E27FC236}">
                    <a16:creationId xmlns:a16="http://schemas.microsoft.com/office/drawing/2014/main" id="{09021C1E-8227-84CE-5970-1918C7DAD6D7}"/>
                  </a:ext>
                </a:extLst>
              </p:cNvPr>
              <p:cNvSpPr txBox="1"/>
              <p:nvPr/>
            </p:nvSpPr>
            <p:spPr bwMode="auto">
              <a:xfrm>
                <a:off x="4722812" y="1143000"/>
                <a:ext cx="3963988" cy="1011023"/>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r>
                        <a:rPr lang="en-US" b="0" i="1" smtClean="0">
                          <a:solidFill>
                            <a:srgbClr val="000000"/>
                          </a:solidFill>
                          <a:latin typeface="Cambria Math" panose="02040503050406030204" pitchFamily="18" charset="0"/>
                        </a:rPr>
                        <m:t>𝑤</m:t>
                      </m:r>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m:t>
                          </m:r>
                        </m:num>
                        <m:den>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den>
                      </m:f>
                      <m:r>
                        <a:rPr lang="en-US" b="0" i="1" smtClean="0">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𝑒𝑥</m:t>
                              </m:r>
                            </m:sub>
                          </m:sSub>
                        </m:e>
                      </m:d>
                    </m:oMath>
                  </m:oMathPara>
                </a14:m>
                <a:endParaRPr lang="en-IN" dirty="0"/>
              </a:p>
            </p:txBody>
          </p:sp>
        </mc:Choice>
        <mc:Fallback xmlns="">
          <p:sp>
            <p:nvSpPr>
              <p:cNvPr id="6" name="Object 5">
                <a:extLst>
                  <a:ext uri="{FF2B5EF4-FFF2-40B4-BE49-F238E27FC236}">
                    <a16:creationId xmlns:a16="http://schemas.microsoft.com/office/drawing/2014/main" id="{09021C1E-8227-84CE-5970-1918C7DAD6D7}"/>
                  </a:ext>
                </a:extLst>
              </p:cNvPr>
              <p:cNvSpPr txBox="1">
                <a:spLocks noRot="1" noChangeAspect="1" noMove="1" noResize="1" noEditPoints="1" noAdjustHandles="1" noChangeArrowheads="1" noChangeShapeType="1" noTextEdit="1"/>
              </p:cNvSpPr>
              <p:nvPr/>
            </p:nvSpPr>
            <p:spPr bwMode="auto">
              <a:xfrm>
                <a:off x="4722812" y="1143000"/>
                <a:ext cx="3963988" cy="1011023"/>
              </a:xfrm>
              <a:prstGeom prst="rect">
                <a:avLst/>
              </a:prstGeom>
              <a:blipFill>
                <a:blip r:embed="rId4"/>
                <a:stretch>
                  <a:fillRect/>
                </a:stretch>
              </a:blipFill>
              <a:ln>
                <a:noFill/>
              </a:ln>
              <a:effectLst/>
            </p:spPr>
            <p:txBody>
              <a:bodyPr/>
              <a:lstStyle/>
              <a:p>
                <a:r>
                  <a:rPr lang="en-IN">
                    <a:noFill/>
                  </a:rPr>
                  <a:t> </a:t>
                </a:r>
              </a:p>
            </p:txBody>
          </p:sp>
        </mc:Fallback>
      </mc:AlternateContent>
      <p:sp>
        <p:nvSpPr>
          <p:cNvPr id="7" name="Freeform 20">
            <a:extLst>
              <a:ext uri="{FF2B5EF4-FFF2-40B4-BE49-F238E27FC236}">
                <a16:creationId xmlns:a16="http://schemas.microsoft.com/office/drawing/2014/main" id="{1F39910B-CB73-E0D7-EEFB-4B241E33E8E1}"/>
              </a:ext>
            </a:extLst>
          </p:cNvPr>
          <p:cNvSpPr>
            <a:spLocks/>
          </p:cNvSpPr>
          <p:nvPr/>
        </p:nvSpPr>
        <p:spPr bwMode="auto">
          <a:xfrm>
            <a:off x="1952625" y="2743200"/>
            <a:ext cx="2133600" cy="457200"/>
          </a:xfrm>
          <a:custGeom>
            <a:avLst/>
            <a:gdLst>
              <a:gd name="T0" fmla="*/ 0 w 1344"/>
              <a:gd name="T1" fmla="*/ 288 h 288"/>
              <a:gd name="T2" fmla="*/ 720 w 1344"/>
              <a:gd name="T3" fmla="*/ 192 h 288"/>
              <a:gd name="T4" fmla="*/ 1344 w 1344"/>
              <a:gd name="T5" fmla="*/ 0 h 288"/>
              <a:gd name="T6" fmla="*/ 0 60000 65536"/>
              <a:gd name="T7" fmla="*/ 0 60000 65536"/>
              <a:gd name="T8" fmla="*/ 0 60000 65536"/>
              <a:gd name="T9" fmla="*/ 0 w 1344"/>
              <a:gd name="T10" fmla="*/ 0 h 288"/>
              <a:gd name="T11" fmla="*/ 1344 w 1344"/>
              <a:gd name="T12" fmla="*/ 288 h 288"/>
            </a:gdLst>
            <a:ahLst/>
            <a:cxnLst>
              <a:cxn ang="T6">
                <a:pos x="T0" y="T1"/>
              </a:cxn>
              <a:cxn ang="T7">
                <a:pos x="T2" y="T3"/>
              </a:cxn>
              <a:cxn ang="T8">
                <a:pos x="T4" y="T5"/>
              </a:cxn>
            </a:cxnLst>
            <a:rect l="T9" t="T10" r="T11" b="T12"/>
            <a:pathLst>
              <a:path w="1344" h="288">
                <a:moveTo>
                  <a:pt x="0" y="288"/>
                </a:moveTo>
                <a:cubicBezTo>
                  <a:pt x="248" y="264"/>
                  <a:pt x="496" y="240"/>
                  <a:pt x="720" y="192"/>
                </a:cubicBezTo>
                <a:cubicBezTo>
                  <a:pt x="944" y="144"/>
                  <a:pt x="1144" y="72"/>
                  <a:pt x="1344" y="0"/>
                </a:cubicBezTo>
              </a:path>
            </a:pathLst>
          </a:custGeom>
          <a:noFill/>
          <a:ln w="476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dirty="0"/>
          </a:p>
        </p:txBody>
      </p:sp>
      <p:sp>
        <p:nvSpPr>
          <p:cNvPr id="8" name="Freeform 20">
            <a:extLst>
              <a:ext uri="{FF2B5EF4-FFF2-40B4-BE49-F238E27FC236}">
                <a16:creationId xmlns:a16="http://schemas.microsoft.com/office/drawing/2014/main" id="{13908099-ED72-8107-3B5F-833AB335A2C6}"/>
              </a:ext>
            </a:extLst>
          </p:cNvPr>
          <p:cNvSpPr>
            <a:spLocks/>
          </p:cNvSpPr>
          <p:nvPr/>
        </p:nvSpPr>
        <p:spPr bwMode="auto">
          <a:xfrm>
            <a:off x="1952625" y="3352800"/>
            <a:ext cx="2133600" cy="457200"/>
          </a:xfrm>
          <a:custGeom>
            <a:avLst/>
            <a:gdLst>
              <a:gd name="T0" fmla="*/ 0 w 1344"/>
              <a:gd name="T1" fmla="*/ 288 h 288"/>
              <a:gd name="T2" fmla="*/ 720 w 1344"/>
              <a:gd name="T3" fmla="*/ 192 h 288"/>
              <a:gd name="T4" fmla="*/ 1344 w 1344"/>
              <a:gd name="T5" fmla="*/ 0 h 288"/>
              <a:gd name="T6" fmla="*/ 0 60000 65536"/>
              <a:gd name="T7" fmla="*/ 0 60000 65536"/>
              <a:gd name="T8" fmla="*/ 0 60000 65536"/>
              <a:gd name="T9" fmla="*/ 0 w 1344"/>
              <a:gd name="T10" fmla="*/ 0 h 288"/>
              <a:gd name="T11" fmla="*/ 1344 w 1344"/>
              <a:gd name="T12" fmla="*/ 288 h 288"/>
            </a:gdLst>
            <a:ahLst/>
            <a:cxnLst>
              <a:cxn ang="T6">
                <a:pos x="T0" y="T1"/>
              </a:cxn>
              <a:cxn ang="T7">
                <a:pos x="T2" y="T3"/>
              </a:cxn>
              <a:cxn ang="T8">
                <a:pos x="T4" y="T5"/>
              </a:cxn>
            </a:cxnLst>
            <a:rect l="T9" t="T10" r="T11" b="T12"/>
            <a:pathLst>
              <a:path w="1344" h="288">
                <a:moveTo>
                  <a:pt x="0" y="288"/>
                </a:moveTo>
                <a:cubicBezTo>
                  <a:pt x="248" y="264"/>
                  <a:pt x="496" y="240"/>
                  <a:pt x="720" y="192"/>
                </a:cubicBezTo>
                <a:cubicBezTo>
                  <a:pt x="944" y="144"/>
                  <a:pt x="1144" y="72"/>
                  <a:pt x="1344" y="0"/>
                </a:cubicBezTo>
              </a:path>
            </a:pathLst>
          </a:custGeom>
          <a:noFill/>
          <a:ln w="476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dirty="0"/>
          </a:p>
        </p:txBody>
      </p:sp>
      <p:sp>
        <p:nvSpPr>
          <p:cNvPr id="28" name="Freeform 20">
            <a:extLst>
              <a:ext uri="{FF2B5EF4-FFF2-40B4-BE49-F238E27FC236}">
                <a16:creationId xmlns:a16="http://schemas.microsoft.com/office/drawing/2014/main" id="{A259A9A6-634E-0A4C-4BF5-FF9A0859F015}"/>
              </a:ext>
            </a:extLst>
          </p:cNvPr>
          <p:cNvSpPr>
            <a:spLocks/>
          </p:cNvSpPr>
          <p:nvPr/>
        </p:nvSpPr>
        <p:spPr bwMode="auto">
          <a:xfrm>
            <a:off x="1952625" y="3810000"/>
            <a:ext cx="2133600" cy="457200"/>
          </a:xfrm>
          <a:custGeom>
            <a:avLst/>
            <a:gdLst>
              <a:gd name="T0" fmla="*/ 0 w 1344"/>
              <a:gd name="T1" fmla="*/ 288 h 288"/>
              <a:gd name="T2" fmla="*/ 720 w 1344"/>
              <a:gd name="T3" fmla="*/ 192 h 288"/>
              <a:gd name="T4" fmla="*/ 1344 w 1344"/>
              <a:gd name="T5" fmla="*/ 0 h 288"/>
              <a:gd name="T6" fmla="*/ 0 60000 65536"/>
              <a:gd name="T7" fmla="*/ 0 60000 65536"/>
              <a:gd name="T8" fmla="*/ 0 60000 65536"/>
              <a:gd name="T9" fmla="*/ 0 w 1344"/>
              <a:gd name="T10" fmla="*/ 0 h 288"/>
              <a:gd name="T11" fmla="*/ 1344 w 1344"/>
              <a:gd name="T12" fmla="*/ 288 h 288"/>
            </a:gdLst>
            <a:ahLst/>
            <a:cxnLst>
              <a:cxn ang="T6">
                <a:pos x="T0" y="T1"/>
              </a:cxn>
              <a:cxn ang="T7">
                <a:pos x="T2" y="T3"/>
              </a:cxn>
              <a:cxn ang="T8">
                <a:pos x="T4" y="T5"/>
              </a:cxn>
            </a:cxnLst>
            <a:rect l="T9" t="T10" r="T11" b="T12"/>
            <a:pathLst>
              <a:path w="1344" h="288">
                <a:moveTo>
                  <a:pt x="0" y="288"/>
                </a:moveTo>
                <a:cubicBezTo>
                  <a:pt x="248" y="264"/>
                  <a:pt x="496" y="240"/>
                  <a:pt x="720" y="192"/>
                </a:cubicBezTo>
                <a:cubicBezTo>
                  <a:pt x="944" y="144"/>
                  <a:pt x="1144" y="72"/>
                  <a:pt x="1344" y="0"/>
                </a:cubicBezTo>
              </a:path>
            </a:pathLst>
          </a:custGeom>
          <a:noFill/>
          <a:ln w="476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dirty="0"/>
          </a:p>
        </p:txBody>
      </p:sp>
      <p:sp>
        <p:nvSpPr>
          <p:cNvPr id="29" name="Freeform 20">
            <a:extLst>
              <a:ext uri="{FF2B5EF4-FFF2-40B4-BE49-F238E27FC236}">
                <a16:creationId xmlns:a16="http://schemas.microsoft.com/office/drawing/2014/main" id="{CB647963-AE66-BB54-A89A-893194D99D7F}"/>
              </a:ext>
            </a:extLst>
          </p:cNvPr>
          <p:cNvSpPr>
            <a:spLocks/>
          </p:cNvSpPr>
          <p:nvPr/>
        </p:nvSpPr>
        <p:spPr bwMode="auto">
          <a:xfrm>
            <a:off x="1876425" y="4495800"/>
            <a:ext cx="2133600" cy="457200"/>
          </a:xfrm>
          <a:custGeom>
            <a:avLst/>
            <a:gdLst>
              <a:gd name="T0" fmla="*/ 0 w 1344"/>
              <a:gd name="T1" fmla="*/ 288 h 288"/>
              <a:gd name="T2" fmla="*/ 720 w 1344"/>
              <a:gd name="T3" fmla="*/ 192 h 288"/>
              <a:gd name="T4" fmla="*/ 1344 w 1344"/>
              <a:gd name="T5" fmla="*/ 0 h 288"/>
              <a:gd name="T6" fmla="*/ 0 60000 65536"/>
              <a:gd name="T7" fmla="*/ 0 60000 65536"/>
              <a:gd name="T8" fmla="*/ 0 60000 65536"/>
              <a:gd name="T9" fmla="*/ 0 w 1344"/>
              <a:gd name="T10" fmla="*/ 0 h 288"/>
              <a:gd name="T11" fmla="*/ 1344 w 1344"/>
              <a:gd name="T12" fmla="*/ 288 h 288"/>
            </a:gdLst>
            <a:ahLst/>
            <a:cxnLst>
              <a:cxn ang="T6">
                <a:pos x="T0" y="T1"/>
              </a:cxn>
              <a:cxn ang="T7">
                <a:pos x="T2" y="T3"/>
              </a:cxn>
              <a:cxn ang="T8">
                <a:pos x="T4" y="T5"/>
              </a:cxn>
            </a:cxnLst>
            <a:rect l="T9" t="T10" r="T11" b="T12"/>
            <a:pathLst>
              <a:path w="1344" h="288">
                <a:moveTo>
                  <a:pt x="0" y="288"/>
                </a:moveTo>
                <a:cubicBezTo>
                  <a:pt x="248" y="264"/>
                  <a:pt x="496" y="240"/>
                  <a:pt x="720" y="192"/>
                </a:cubicBezTo>
                <a:cubicBezTo>
                  <a:pt x="944" y="144"/>
                  <a:pt x="1144" y="72"/>
                  <a:pt x="1344" y="0"/>
                </a:cubicBezTo>
              </a:path>
            </a:pathLst>
          </a:custGeom>
          <a:noFill/>
          <a:ln w="476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dirty="0"/>
          </a:p>
        </p:txBody>
      </p:sp>
      <p:sp>
        <p:nvSpPr>
          <p:cNvPr id="30" name="TextBox 29">
            <a:extLst>
              <a:ext uri="{FF2B5EF4-FFF2-40B4-BE49-F238E27FC236}">
                <a16:creationId xmlns:a16="http://schemas.microsoft.com/office/drawing/2014/main" id="{28CC503E-56C2-12CE-B62F-23D75DF9F243}"/>
              </a:ext>
            </a:extLst>
          </p:cNvPr>
          <p:cNvSpPr txBox="1"/>
          <p:nvPr/>
        </p:nvSpPr>
        <p:spPr>
          <a:xfrm>
            <a:off x="5003697" y="3581400"/>
            <a:ext cx="3835503" cy="830997"/>
          </a:xfrm>
          <a:prstGeom prst="rect">
            <a:avLst/>
          </a:prstGeom>
          <a:noFill/>
        </p:spPr>
        <p:txBody>
          <a:bodyPr wrap="square" rtlCol="0">
            <a:spAutoFit/>
          </a:bodyPr>
          <a:lstStyle/>
          <a:p>
            <a:r>
              <a:rPr lang="en-US" dirty="0"/>
              <a:t>The Lost Work due to irreversible flow</a:t>
            </a:r>
            <a:endParaRPr lang="en-IN" dirty="0"/>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B627324-063D-DBCF-EFF2-3A65B0B88244}"/>
                  </a:ext>
                </a:extLst>
              </p:cNvPr>
              <p:cNvSpPr txBox="1"/>
              <p:nvPr/>
            </p:nvSpPr>
            <p:spPr>
              <a:xfrm>
                <a:off x="5226050" y="4523148"/>
                <a:ext cx="3457637"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N" sz="2800" i="1" smtClean="0">
                          <a:solidFill>
                            <a:srgbClr val="FF0000"/>
                          </a:solidFill>
                          <a:latin typeface="Cambria Math" panose="02040503050406030204" pitchFamily="18" charset="0"/>
                          <a:ea typeface="Cambria Math" panose="02040503050406030204" pitchFamily="18" charset="0"/>
                        </a:rPr>
                        <m:t>∆</m:t>
                      </m:r>
                      <m:sSub>
                        <m:sSubPr>
                          <m:ctrlPr>
                            <a:rPr lang="en-IN" sz="2800" i="1" smtClean="0">
                              <a:solidFill>
                                <a:srgbClr val="FF0000"/>
                              </a:solidFill>
                              <a:latin typeface="Cambria Math" panose="02040503050406030204" pitchFamily="18" charset="0"/>
                              <a:ea typeface="Cambria Math" panose="02040503050406030204" pitchFamily="18" charset="0"/>
                            </a:rPr>
                          </m:ctrlPr>
                        </m:sSubPr>
                        <m:e>
                          <m:r>
                            <a:rPr lang="en-US" sz="2800" b="0" i="1" smtClean="0">
                              <a:solidFill>
                                <a:srgbClr val="FF0000"/>
                              </a:solidFill>
                              <a:latin typeface="Cambria Math" panose="02040503050406030204" pitchFamily="18" charset="0"/>
                              <a:ea typeface="Cambria Math" panose="02040503050406030204" pitchFamily="18" charset="0"/>
                            </a:rPr>
                            <m:t>𝑤</m:t>
                          </m:r>
                        </m:e>
                        <m:sub>
                          <m:r>
                            <a:rPr lang="en-US" sz="2800" b="0" i="1" smtClean="0">
                              <a:solidFill>
                                <a:srgbClr val="FF0000"/>
                              </a:solidFill>
                              <a:latin typeface="Cambria Math" panose="02040503050406030204" pitchFamily="18" charset="0"/>
                              <a:ea typeface="Cambria Math" panose="02040503050406030204" pitchFamily="18" charset="0"/>
                            </a:rPr>
                            <m:t>𝑙𝑜𝑠𝑠</m:t>
                          </m:r>
                        </m:sub>
                      </m:sSub>
                      <m:r>
                        <a:rPr lang="en-US" sz="2800" b="0" i="1" smtClean="0">
                          <a:solidFill>
                            <a:srgbClr val="FF0000"/>
                          </a:solidFill>
                          <a:latin typeface="Cambria Math" panose="02040503050406030204" pitchFamily="18" charset="0"/>
                          <a:ea typeface="Cambria Math" panose="02040503050406030204" pitchFamily="18" charset="0"/>
                        </a:rPr>
                        <m:t>=</m:t>
                      </m:r>
                      <m:sSub>
                        <m:sSubPr>
                          <m:ctrlPr>
                            <a:rPr lang="en-US" sz="2800" b="0" i="1" smtClean="0">
                              <a:solidFill>
                                <a:srgbClr val="FF0000"/>
                              </a:solidFill>
                              <a:latin typeface="Cambria Math" panose="02040503050406030204" pitchFamily="18" charset="0"/>
                              <a:ea typeface="Cambria Math" panose="02040503050406030204" pitchFamily="18" charset="0"/>
                            </a:rPr>
                          </m:ctrlPr>
                        </m:sSubPr>
                        <m:e>
                          <m:r>
                            <a:rPr lang="en-US" sz="2800" b="0" i="1" smtClean="0">
                              <a:solidFill>
                                <a:srgbClr val="FF0000"/>
                              </a:solidFill>
                              <a:latin typeface="Cambria Math" panose="02040503050406030204" pitchFamily="18" charset="0"/>
                              <a:ea typeface="Cambria Math" panose="02040503050406030204" pitchFamily="18" charset="0"/>
                            </a:rPr>
                            <m:t>𝑤</m:t>
                          </m:r>
                        </m:e>
                        <m:sub>
                          <m:r>
                            <a:rPr lang="en-US" sz="2800" b="0" i="1" smtClean="0">
                              <a:solidFill>
                                <a:srgbClr val="FF0000"/>
                              </a:solidFill>
                              <a:latin typeface="Cambria Math" panose="02040503050406030204" pitchFamily="18" charset="0"/>
                              <a:ea typeface="Cambria Math" panose="02040503050406030204" pitchFamily="18" charset="0"/>
                            </a:rPr>
                            <m:t>𝑖𝑠𝑜</m:t>
                          </m:r>
                        </m:sub>
                      </m:sSub>
                      <m:r>
                        <a:rPr lang="en-US" sz="2800" b="0" i="1" smtClean="0">
                          <a:solidFill>
                            <a:srgbClr val="FF0000"/>
                          </a:solidFill>
                          <a:latin typeface="Cambria Math" panose="02040503050406030204" pitchFamily="18" charset="0"/>
                          <a:ea typeface="Cambria Math" panose="02040503050406030204" pitchFamily="18" charset="0"/>
                        </a:rPr>
                        <m:t>−</m:t>
                      </m:r>
                      <m:sSub>
                        <m:sSubPr>
                          <m:ctrlPr>
                            <a:rPr lang="en-US" sz="2800" b="0" i="1" smtClean="0">
                              <a:solidFill>
                                <a:srgbClr val="FF0000"/>
                              </a:solidFill>
                              <a:latin typeface="Cambria Math" panose="02040503050406030204" pitchFamily="18" charset="0"/>
                              <a:ea typeface="Cambria Math" panose="02040503050406030204" pitchFamily="18" charset="0"/>
                            </a:rPr>
                          </m:ctrlPr>
                        </m:sSubPr>
                        <m:e>
                          <m:r>
                            <a:rPr lang="en-US" sz="2800" b="0" i="1" smtClean="0">
                              <a:solidFill>
                                <a:srgbClr val="FF0000"/>
                              </a:solidFill>
                              <a:latin typeface="Cambria Math" panose="02040503050406030204" pitchFamily="18" charset="0"/>
                              <a:ea typeface="Cambria Math" panose="02040503050406030204" pitchFamily="18" charset="0"/>
                            </a:rPr>
                            <m:t>𝑤</m:t>
                          </m:r>
                        </m:e>
                        <m:sub>
                          <m:r>
                            <a:rPr lang="en-US" sz="2800" b="0" i="1" smtClean="0">
                              <a:solidFill>
                                <a:srgbClr val="FF0000"/>
                              </a:solidFill>
                              <a:latin typeface="Cambria Math" panose="02040503050406030204" pitchFamily="18" charset="0"/>
                              <a:ea typeface="Cambria Math" panose="02040503050406030204" pitchFamily="18" charset="0"/>
                            </a:rPr>
                            <m:t>𝑎𝑐𝑡</m:t>
                          </m:r>
                        </m:sub>
                      </m:sSub>
                    </m:oMath>
                  </m:oMathPara>
                </a14:m>
                <a:endParaRPr lang="en-IN" sz="2800" dirty="0">
                  <a:solidFill>
                    <a:srgbClr val="FF0000"/>
                  </a:solidFill>
                </a:endParaRPr>
              </a:p>
            </p:txBody>
          </p:sp>
        </mc:Choice>
        <mc:Fallback xmlns="">
          <p:sp>
            <p:nvSpPr>
              <p:cNvPr id="31" name="TextBox 30">
                <a:extLst>
                  <a:ext uri="{FF2B5EF4-FFF2-40B4-BE49-F238E27FC236}">
                    <a16:creationId xmlns:a16="http://schemas.microsoft.com/office/drawing/2014/main" id="{4B627324-063D-DBCF-EFF2-3A65B0B88244}"/>
                  </a:ext>
                </a:extLst>
              </p:cNvPr>
              <p:cNvSpPr txBox="1">
                <a:spLocks noRot="1" noChangeAspect="1" noMove="1" noResize="1" noEditPoints="1" noAdjustHandles="1" noChangeArrowheads="1" noChangeShapeType="1" noTextEdit="1"/>
              </p:cNvSpPr>
              <p:nvPr/>
            </p:nvSpPr>
            <p:spPr>
              <a:xfrm>
                <a:off x="5226050" y="4523148"/>
                <a:ext cx="3457637" cy="43088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50255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54276"/>
                                        </p:tgtEl>
                                        <p:attrNameLst>
                                          <p:attrName>style.visibility</p:attrName>
                                        </p:attrNameLst>
                                      </p:cBhvr>
                                      <p:to>
                                        <p:strVal val="visible"/>
                                      </p:to>
                                    </p:set>
                                    <p:animEffect transition="in" filter="circle(in)">
                                      <p:cBhvr>
                                        <p:cTn id="22" dur="500"/>
                                        <p:tgtEl>
                                          <p:spTgt spid="542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29744"/>
                                        </p:tgtEl>
                                        <p:attrNameLst>
                                          <p:attrName>style.visibility</p:attrName>
                                        </p:attrNameLst>
                                      </p:cBhvr>
                                      <p:to>
                                        <p:strVal val="visible"/>
                                      </p:to>
                                    </p:set>
                                    <p:animEffect transition="in" filter="dissolve">
                                      <p:cBhvr>
                                        <p:cTn id="27" dur="500"/>
                                        <p:tgtEl>
                                          <p:spTgt spid="32974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29739">
                                            <p:txEl>
                                              <p:pRg st="0" end="0"/>
                                            </p:txEl>
                                          </p:spTgt>
                                        </p:tgtEl>
                                        <p:attrNameLst>
                                          <p:attrName>style.visibility</p:attrName>
                                        </p:attrNameLst>
                                      </p:cBhvr>
                                      <p:to>
                                        <p:strVal val="visible"/>
                                      </p:to>
                                    </p:set>
                                    <p:animEffect transition="in" filter="dissolve">
                                      <p:cBhvr>
                                        <p:cTn id="37" dur="500"/>
                                        <p:tgtEl>
                                          <p:spTgt spid="32973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29739">
                                            <p:txEl>
                                              <p:pRg st="2" end="2"/>
                                            </p:txEl>
                                          </p:spTgt>
                                        </p:tgtEl>
                                        <p:attrNameLst>
                                          <p:attrName>style.visibility</p:attrName>
                                        </p:attrNameLst>
                                      </p:cBhvr>
                                      <p:to>
                                        <p:strVal val="visible"/>
                                      </p:to>
                                    </p:set>
                                    <p:animEffect transition="in" filter="dissolve">
                                      <p:cBhvr>
                                        <p:cTn id="42" dur="500"/>
                                        <p:tgtEl>
                                          <p:spTgt spid="329739">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ppt_x"/>
                                          </p:val>
                                        </p:tav>
                                        <p:tav tm="100000">
                                          <p:val>
                                            <p:strVal val="#ppt_x"/>
                                          </p:val>
                                        </p:tav>
                                      </p:tavLst>
                                    </p:anim>
                                    <p:anim calcmode="lin" valueType="num">
                                      <p:cBhvr additive="base">
                                        <p:cTn id="6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ppt_x"/>
                                          </p:val>
                                        </p:tav>
                                        <p:tav tm="100000">
                                          <p:val>
                                            <p:strVal val="#ppt_x"/>
                                          </p:val>
                                        </p:tav>
                                      </p:tavLst>
                                    </p:anim>
                                    <p:anim calcmode="lin" valueType="num">
                                      <p:cBhvr additive="base">
                                        <p:cTn id="7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9" grpId="0" build="p"/>
      <p:bldP spid="39" grpId="0"/>
      <p:bldP spid="7" grpId="0" animBg="1"/>
      <p:bldP spid="8" grpId="0" animBg="1"/>
      <p:bldP spid="28" grpId="0" animBg="1"/>
      <p:bldP spid="29" grpId="0" animBg="1"/>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89A8AA4-670E-222B-93E8-DD89416EBDAA}"/>
              </a:ext>
            </a:extLst>
          </p:cNvPr>
          <p:cNvSpPr>
            <a:spLocks noGrp="1" noChangeArrowheads="1"/>
          </p:cNvSpPr>
          <p:nvPr>
            <p:ph type="title"/>
          </p:nvPr>
        </p:nvSpPr>
        <p:spPr>
          <a:xfrm>
            <a:off x="1905000" y="228600"/>
            <a:ext cx="6172200" cy="847725"/>
          </a:xfrm>
        </p:spPr>
        <p:txBody>
          <a:bodyPr/>
          <a:lstStyle/>
          <a:p>
            <a:r>
              <a:rPr lang="en-US" altLang="en-US" sz="2800" dirty="0"/>
              <a:t>Stagewise  Distribution of Entropy Generation</a:t>
            </a:r>
          </a:p>
        </p:txBody>
      </p:sp>
      <p:sp>
        <p:nvSpPr>
          <p:cNvPr id="7171" name="Line 3">
            <a:extLst>
              <a:ext uri="{FF2B5EF4-FFF2-40B4-BE49-F238E27FC236}">
                <a16:creationId xmlns:a16="http://schemas.microsoft.com/office/drawing/2014/main" id="{1AFFB166-46D6-C182-EB99-F73C18FA7DF9}"/>
              </a:ext>
            </a:extLst>
          </p:cNvPr>
          <p:cNvSpPr>
            <a:spLocks noChangeShapeType="1"/>
          </p:cNvSpPr>
          <p:nvPr/>
        </p:nvSpPr>
        <p:spPr bwMode="auto">
          <a:xfrm>
            <a:off x="609600" y="6500813"/>
            <a:ext cx="792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72" name="Line 4">
            <a:extLst>
              <a:ext uri="{FF2B5EF4-FFF2-40B4-BE49-F238E27FC236}">
                <a16:creationId xmlns:a16="http://schemas.microsoft.com/office/drawing/2014/main" id="{E1114911-8AEF-2CB3-B476-933F3F270416}"/>
              </a:ext>
            </a:extLst>
          </p:cNvPr>
          <p:cNvSpPr>
            <a:spLocks noChangeShapeType="1"/>
          </p:cNvSpPr>
          <p:nvPr/>
        </p:nvSpPr>
        <p:spPr bwMode="auto">
          <a:xfrm flipV="1">
            <a:off x="609600" y="1090613"/>
            <a:ext cx="0" cy="541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73" name="Freeform 5">
            <a:extLst>
              <a:ext uri="{FF2B5EF4-FFF2-40B4-BE49-F238E27FC236}">
                <a16:creationId xmlns:a16="http://schemas.microsoft.com/office/drawing/2014/main" id="{EB0683F7-9DE2-9464-2613-6854DA9AD53C}"/>
              </a:ext>
            </a:extLst>
          </p:cNvPr>
          <p:cNvSpPr>
            <a:spLocks/>
          </p:cNvSpPr>
          <p:nvPr/>
        </p:nvSpPr>
        <p:spPr bwMode="auto">
          <a:xfrm>
            <a:off x="3200400" y="19288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4" name="Freeform 6">
            <a:extLst>
              <a:ext uri="{FF2B5EF4-FFF2-40B4-BE49-F238E27FC236}">
                <a16:creationId xmlns:a16="http://schemas.microsoft.com/office/drawing/2014/main" id="{5E83C1F5-7EA7-023C-68BF-CE2DE56B695A}"/>
              </a:ext>
            </a:extLst>
          </p:cNvPr>
          <p:cNvSpPr>
            <a:spLocks/>
          </p:cNvSpPr>
          <p:nvPr/>
        </p:nvSpPr>
        <p:spPr bwMode="auto">
          <a:xfrm>
            <a:off x="3200400" y="26146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5" name="Freeform 7">
            <a:extLst>
              <a:ext uri="{FF2B5EF4-FFF2-40B4-BE49-F238E27FC236}">
                <a16:creationId xmlns:a16="http://schemas.microsoft.com/office/drawing/2014/main" id="{7FCC67C2-CF5D-15F8-9B2D-10B5201F9544}"/>
              </a:ext>
            </a:extLst>
          </p:cNvPr>
          <p:cNvSpPr>
            <a:spLocks/>
          </p:cNvSpPr>
          <p:nvPr/>
        </p:nvSpPr>
        <p:spPr bwMode="auto">
          <a:xfrm>
            <a:off x="3352800" y="31480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6" name="Freeform 8">
            <a:extLst>
              <a:ext uri="{FF2B5EF4-FFF2-40B4-BE49-F238E27FC236}">
                <a16:creationId xmlns:a16="http://schemas.microsoft.com/office/drawing/2014/main" id="{73F5057A-0D76-FDF8-71B9-D0ACB98C87D7}"/>
              </a:ext>
            </a:extLst>
          </p:cNvPr>
          <p:cNvSpPr>
            <a:spLocks/>
          </p:cNvSpPr>
          <p:nvPr/>
        </p:nvSpPr>
        <p:spPr bwMode="auto">
          <a:xfrm>
            <a:off x="3429000" y="38338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7" name="Freeform 9">
            <a:extLst>
              <a:ext uri="{FF2B5EF4-FFF2-40B4-BE49-F238E27FC236}">
                <a16:creationId xmlns:a16="http://schemas.microsoft.com/office/drawing/2014/main" id="{5C2C0117-CA29-3239-2416-50DBA8F486FF}"/>
              </a:ext>
            </a:extLst>
          </p:cNvPr>
          <p:cNvSpPr>
            <a:spLocks/>
          </p:cNvSpPr>
          <p:nvPr/>
        </p:nvSpPr>
        <p:spPr bwMode="auto">
          <a:xfrm>
            <a:off x="3429000" y="44434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8" name="Freeform 10">
            <a:extLst>
              <a:ext uri="{FF2B5EF4-FFF2-40B4-BE49-F238E27FC236}">
                <a16:creationId xmlns:a16="http://schemas.microsoft.com/office/drawing/2014/main" id="{B6C840CF-4239-3241-6393-1C0437972A1E}"/>
              </a:ext>
            </a:extLst>
          </p:cNvPr>
          <p:cNvSpPr>
            <a:spLocks/>
          </p:cNvSpPr>
          <p:nvPr/>
        </p:nvSpPr>
        <p:spPr bwMode="auto">
          <a:xfrm>
            <a:off x="3505200" y="4824413"/>
            <a:ext cx="2819400" cy="8636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9" name="Freeform 11">
            <a:extLst>
              <a:ext uri="{FF2B5EF4-FFF2-40B4-BE49-F238E27FC236}">
                <a16:creationId xmlns:a16="http://schemas.microsoft.com/office/drawing/2014/main" id="{4F738127-70DF-4089-16E0-6517FD29FDB6}"/>
              </a:ext>
            </a:extLst>
          </p:cNvPr>
          <p:cNvSpPr>
            <a:spLocks/>
          </p:cNvSpPr>
          <p:nvPr/>
        </p:nvSpPr>
        <p:spPr bwMode="auto">
          <a:xfrm>
            <a:off x="3048000" y="12430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0" name="Text Box 12">
            <a:extLst>
              <a:ext uri="{FF2B5EF4-FFF2-40B4-BE49-F238E27FC236}">
                <a16:creationId xmlns:a16="http://schemas.microsoft.com/office/drawing/2014/main" id="{BBE1FD01-BEDC-ACC6-B08A-BA181E89688F}"/>
              </a:ext>
            </a:extLst>
          </p:cNvPr>
          <p:cNvSpPr txBox="1">
            <a:spLocks noChangeArrowheads="1"/>
          </p:cNvSpPr>
          <p:nvPr/>
        </p:nvSpPr>
        <p:spPr bwMode="auto">
          <a:xfrm>
            <a:off x="3489325" y="1157288"/>
            <a:ext cx="361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t>3</a:t>
            </a:r>
          </a:p>
        </p:txBody>
      </p:sp>
      <p:sp>
        <p:nvSpPr>
          <p:cNvPr id="7181" name="Text Box 13">
            <a:extLst>
              <a:ext uri="{FF2B5EF4-FFF2-40B4-BE49-F238E27FC236}">
                <a16:creationId xmlns:a16="http://schemas.microsoft.com/office/drawing/2014/main" id="{3519DBFE-EC9F-3B12-E4A3-EF1A9441FCF7}"/>
              </a:ext>
            </a:extLst>
          </p:cNvPr>
          <p:cNvSpPr txBox="1">
            <a:spLocks noChangeArrowheads="1"/>
          </p:cNvSpPr>
          <p:nvPr/>
        </p:nvSpPr>
        <p:spPr bwMode="auto">
          <a:xfrm>
            <a:off x="3200400" y="5434013"/>
            <a:ext cx="5000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t>4s</a:t>
            </a:r>
          </a:p>
        </p:txBody>
      </p:sp>
      <p:grpSp>
        <p:nvGrpSpPr>
          <p:cNvPr id="2" name="Group 14">
            <a:extLst>
              <a:ext uri="{FF2B5EF4-FFF2-40B4-BE49-F238E27FC236}">
                <a16:creationId xmlns:a16="http://schemas.microsoft.com/office/drawing/2014/main" id="{1A7A3105-DDE5-6899-36A7-7F78362FC697}"/>
              </a:ext>
            </a:extLst>
          </p:cNvPr>
          <p:cNvGrpSpPr>
            <a:grpSpLocks/>
          </p:cNvGrpSpPr>
          <p:nvPr/>
        </p:nvGrpSpPr>
        <p:grpSpPr bwMode="auto">
          <a:xfrm>
            <a:off x="3810000" y="2309813"/>
            <a:ext cx="617538" cy="976312"/>
            <a:chOff x="2400" y="1296"/>
            <a:chExt cx="389" cy="615"/>
          </a:xfrm>
        </p:grpSpPr>
        <p:sp>
          <p:nvSpPr>
            <p:cNvPr id="7241" name="Line 15">
              <a:extLst>
                <a:ext uri="{FF2B5EF4-FFF2-40B4-BE49-F238E27FC236}">
                  <a16:creationId xmlns:a16="http://schemas.microsoft.com/office/drawing/2014/main" id="{51B368E5-DF49-D3FE-AAE9-4043C62D0B85}"/>
                </a:ext>
              </a:extLst>
            </p:cNvPr>
            <p:cNvSpPr>
              <a:spLocks noChangeShapeType="1"/>
            </p:cNvSpPr>
            <p:nvPr/>
          </p:nvSpPr>
          <p:spPr bwMode="auto">
            <a:xfrm>
              <a:off x="2736" y="1296"/>
              <a:ext cx="0" cy="432"/>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42" name="Text Box 16">
              <a:extLst>
                <a:ext uri="{FF2B5EF4-FFF2-40B4-BE49-F238E27FC236}">
                  <a16:creationId xmlns:a16="http://schemas.microsoft.com/office/drawing/2014/main" id="{6B41739D-75E3-D64B-C2D1-C893F85AD523}"/>
                </a:ext>
              </a:extLst>
            </p:cNvPr>
            <p:cNvSpPr txBox="1">
              <a:spLocks noChangeArrowheads="1"/>
            </p:cNvSpPr>
            <p:nvPr/>
          </p:nvSpPr>
          <p:spPr bwMode="auto">
            <a:xfrm>
              <a:off x="2400" y="1584"/>
              <a:ext cx="3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0000"/>
                  </a:solidFill>
                </a:rPr>
                <a:t>4</a:t>
              </a:r>
              <a:r>
                <a:rPr lang="en-US" altLang="en-US" sz="2800" baseline="30000">
                  <a:solidFill>
                    <a:srgbClr val="FF0000"/>
                  </a:solidFill>
                </a:rPr>
                <a:t>II</a:t>
              </a:r>
              <a:r>
                <a:rPr lang="en-US" altLang="en-US" sz="2800" baseline="-25000">
                  <a:solidFill>
                    <a:srgbClr val="FF0000"/>
                  </a:solidFill>
                </a:rPr>
                <a:t>s</a:t>
              </a:r>
              <a:endParaRPr lang="en-US" altLang="en-US" sz="2800">
                <a:solidFill>
                  <a:srgbClr val="FF0000"/>
                </a:solidFill>
              </a:endParaRPr>
            </a:p>
          </p:txBody>
        </p:sp>
      </p:grpSp>
      <p:grpSp>
        <p:nvGrpSpPr>
          <p:cNvPr id="3" name="Group 17">
            <a:extLst>
              <a:ext uri="{FF2B5EF4-FFF2-40B4-BE49-F238E27FC236}">
                <a16:creationId xmlns:a16="http://schemas.microsoft.com/office/drawing/2014/main" id="{9239CC27-3E28-928D-D254-82284C704247}"/>
              </a:ext>
            </a:extLst>
          </p:cNvPr>
          <p:cNvGrpSpPr>
            <a:grpSpLocks/>
          </p:cNvGrpSpPr>
          <p:nvPr/>
        </p:nvGrpSpPr>
        <p:grpSpPr bwMode="auto">
          <a:xfrm>
            <a:off x="4038600" y="2843213"/>
            <a:ext cx="698500" cy="976312"/>
            <a:chOff x="2544" y="1632"/>
            <a:chExt cx="440" cy="615"/>
          </a:xfrm>
        </p:grpSpPr>
        <p:sp>
          <p:nvSpPr>
            <p:cNvPr id="7239" name="Line 18">
              <a:extLst>
                <a:ext uri="{FF2B5EF4-FFF2-40B4-BE49-F238E27FC236}">
                  <a16:creationId xmlns:a16="http://schemas.microsoft.com/office/drawing/2014/main" id="{68D28870-1FDD-CFE2-A823-53498ABACAE9}"/>
                </a:ext>
              </a:extLst>
            </p:cNvPr>
            <p:cNvSpPr>
              <a:spLocks noChangeShapeType="1"/>
            </p:cNvSpPr>
            <p:nvPr/>
          </p:nvSpPr>
          <p:spPr bwMode="auto">
            <a:xfrm>
              <a:off x="2928" y="1632"/>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40" name="Text Box 19">
              <a:extLst>
                <a:ext uri="{FF2B5EF4-FFF2-40B4-BE49-F238E27FC236}">
                  <a16:creationId xmlns:a16="http://schemas.microsoft.com/office/drawing/2014/main" id="{DF0C971D-88A1-5D37-2B5C-89310B2B9D13}"/>
                </a:ext>
              </a:extLst>
            </p:cNvPr>
            <p:cNvSpPr txBox="1">
              <a:spLocks noChangeArrowheads="1"/>
            </p:cNvSpPr>
            <p:nvPr/>
          </p:nvSpPr>
          <p:spPr bwMode="auto">
            <a:xfrm>
              <a:off x="2544" y="1920"/>
              <a:ext cx="4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0000"/>
                  </a:solidFill>
                </a:rPr>
                <a:t>4</a:t>
              </a:r>
              <a:r>
                <a:rPr lang="en-US" altLang="en-US" sz="2800" baseline="30000">
                  <a:solidFill>
                    <a:srgbClr val="FF0000"/>
                  </a:solidFill>
                </a:rPr>
                <a:t>III</a:t>
              </a:r>
              <a:r>
                <a:rPr lang="en-US" altLang="en-US" sz="2800" baseline="-25000">
                  <a:solidFill>
                    <a:srgbClr val="FF0000"/>
                  </a:solidFill>
                </a:rPr>
                <a:t>s</a:t>
              </a:r>
              <a:endParaRPr lang="en-US" altLang="en-US" sz="2800">
                <a:solidFill>
                  <a:srgbClr val="FF0000"/>
                </a:solidFill>
              </a:endParaRPr>
            </a:p>
          </p:txBody>
        </p:sp>
      </p:grpSp>
      <p:grpSp>
        <p:nvGrpSpPr>
          <p:cNvPr id="4" name="Group 20">
            <a:extLst>
              <a:ext uri="{FF2B5EF4-FFF2-40B4-BE49-F238E27FC236}">
                <a16:creationId xmlns:a16="http://schemas.microsoft.com/office/drawing/2014/main" id="{D73092DB-8222-3154-99A1-662960D050CA}"/>
              </a:ext>
            </a:extLst>
          </p:cNvPr>
          <p:cNvGrpSpPr>
            <a:grpSpLocks/>
          </p:cNvGrpSpPr>
          <p:nvPr/>
        </p:nvGrpSpPr>
        <p:grpSpPr bwMode="auto">
          <a:xfrm>
            <a:off x="3429000" y="1624013"/>
            <a:ext cx="536575" cy="4038600"/>
            <a:chOff x="2160" y="864"/>
            <a:chExt cx="338" cy="2544"/>
          </a:xfrm>
        </p:grpSpPr>
        <p:sp>
          <p:nvSpPr>
            <p:cNvPr id="7237" name="Line 21">
              <a:extLst>
                <a:ext uri="{FF2B5EF4-FFF2-40B4-BE49-F238E27FC236}">
                  <a16:creationId xmlns:a16="http://schemas.microsoft.com/office/drawing/2014/main" id="{3093BF56-4A8B-FF56-4FB2-E3A5D9AA7E94}"/>
                </a:ext>
              </a:extLst>
            </p:cNvPr>
            <p:cNvSpPr>
              <a:spLocks noChangeShapeType="1"/>
            </p:cNvSpPr>
            <p:nvPr/>
          </p:nvSpPr>
          <p:spPr bwMode="auto">
            <a:xfrm>
              <a:off x="2448" y="864"/>
              <a:ext cx="0" cy="2544"/>
            </a:xfrm>
            <a:prstGeom prst="line">
              <a:avLst/>
            </a:prstGeom>
            <a:noFill/>
            <a:ln w="38100">
              <a:solidFill>
                <a:srgbClr val="00B05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38" name="Text Box 22">
              <a:extLst>
                <a:ext uri="{FF2B5EF4-FFF2-40B4-BE49-F238E27FC236}">
                  <a16:creationId xmlns:a16="http://schemas.microsoft.com/office/drawing/2014/main" id="{EEA79C68-1151-8223-BB3D-EB1AD429D8F7}"/>
                </a:ext>
              </a:extLst>
            </p:cNvPr>
            <p:cNvSpPr txBox="1">
              <a:spLocks noChangeArrowheads="1"/>
            </p:cNvSpPr>
            <p:nvPr/>
          </p:nvSpPr>
          <p:spPr bwMode="auto">
            <a:xfrm>
              <a:off x="2160" y="1200"/>
              <a:ext cx="3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0000"/>
                  </a:solidFill>
                </a:rPr>
                <a:t>4</a:t>
              </a:r>
              <a:r>
                <a:rPr lang="en-US" altLang="en-US" sz="2800" baseline="30000">
                  <a:solidFill>
                    <a:srgbClr val="FF0000"/>
                  </a:solidFill>
                </a:rPr>
                <a:t>I</a:t>
              </a:r>
              <a:r>
                <a:rPr lang="en-US" altLang="en-US" sz="2800" baseline="-25000">
                  <a:solidFill>
                    <a:srgbClr val="FF0000"/>
                  </a:solidFill>
                </a:rPr>
                <a:t>s</a:t>
              </a:r>
              <a:endParaRPr lang="en-US" altLang="en-US" sz="2800">
                <a:solidFill>
                  <a:srgbClr val="FF0000"/>
                </a:solidFill>
              </a:endParaRPr>
            </a:p>
          </p:txBody>
        </p:sp>
      </p:grpSp>
      <p:grpSp>
        <p:nvGrpSpPr>
          <p:cNvPr id="5" name="Group 23">
            <a:extLst>
              <a:ext uri="{FF2B5EF4-FFF2-40B4-BE49-F238E27FC236}">
                <a16:creationId xmlns:a16="http://schemas.microsoft.com/office/drawing/2014/main" id="{527E011E-AE81-EE8F-7754-D3F1C5411DC2}"/>
              </a:ext>
            </a:extLst>
          </p:cNvPr>
          <p:cNvGrpSpPr>
            <a:grpSpLocks/>
          </p:cNvGrpSpPr>
          <p:nvPr/>
        </p:nvGrpSpPr>
        <p:grpSpPr bwMode="auto">
          <a:xfrm>
            <a:off x="4648200" y="3986213"/>
            <a:ext cx="630238" cy="976312"/>
            <a:chOff x="2928" y="2352"/>
            <a:chExt cx="397" cy="615"/>
          </a:xfrm>
        </p:grpSpPr>
        <p:sp>
          <p:nvSpPr>
            <p:cNvPr id="7235" name="Line 24">
              <a:extLst>
                <a:ext uri="{FF2B5EF4-FFF2-40B4-BE49-F238E27FC236}">
                  <a16:creationId xmlns:a16="http://schemas.microsoft.com/office/drawing/2014/main" id="{14C25FCD-C372-58E3-249F-E23FF79BD95F}"/>
                </a:ext>
              </a:extLst>
            </p:cNvPr>
            <p:cNvSpPr>
              <a:spLocks noChangeShapeType="1"/>
            </p:cNvSpPr>
            <p:nvPr/>
          </p:nvSpPr>
          <p:spPr bwMode="auto">
            <a:xfrm>
              <a:off x="3264" y="2352"/>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36" name="Text Box 25">
              <a:extLst>
                <a:ext uri="{FF2B5EF4-FFF2-40B4-BE49-F238E27FC236}">
                  <a16:creationId xmlns:a16="http://schemas.microsoft.com/office/drawing/2014/main" id="{6527D707-A2FB-D2F8-E370-87D3D24799E8}"/>
                </a:ext>
              </a:extLst>
            </p:cNvPr>
            <p:cNvSpPr txBox="1">
              <a:spLocks noChangeArrowheads="1"/>
            </p:cNvSpPr>
            <p:nvPr/>
          </p:nvSpPr>
          <p:spPr bwMode="auto">
            <a:xfrm>
              <a:off x="2928" y="2640"/>
              <a:ext cx="39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0000"/>
                  </a:solidFill>
                </a:rPr>
                <a:t>4</a:t>
              </a:r>
              <a:r>
                <a:rPr lang="en-US" altLang="en-US" sz="2800" baseline="30000">
                  <a:solidFill>
                    <a:srgbClr val="FF0000"/>
                  </a:solidFill>
                </a:rPr>
                <a:t>V</a:t>
              </a:r>
              <a:r>
                <a:rPr lang="en-US" altLang="en-US" sz="2800" baseline="-25000">
                  <a:solidFill>
                    <a:srgbClr val="FF0000"/>
                  </a:solidFill>
                </a:rPr>
                <a:t>s</a:t>
              </a:r>
              <a:endParaRPr lang="en-US" altLang="en-US" sz="2800">
                <a:solidFill>
                  <a:srgbClr val="FF0000"/>
                </a:solidFill>
              </a:endParaRPr>
            </a:p>
          </p:txBody>
        </p:sp>
      </p:grpSp>
      <p:grpSp>
        <p:nvGrpSpPr>
          <p:cNvPr id="6" name="Group 26">
            <a:extLst>
              <a:ext uri="{FF2B5EF4-FFF2-40B4-BE49-F238E27FC236}">
                <a16:creationId xmlns:a16="http://schemas.microsoft.com/office/drawing/2014/main" id="{094028B3-16FC-1577-919E-2E28CA38518F}"/>
              </a:ext>
            </a:extLst>
          </p:cNvPr>
          <p:cNvGrpSpPr>
            <a:grpSpLocks/>
          </p:cNvGrpSpPr>
          <p:nvPr/>
        </p:nvGrpSpPr>
        <p:grpSpPr bwMode="auto">
          <a:xfrm>
            <a:off x="4267200" y="3376613"/>
            <a:ext cx="711200" cy="976312"/>
            <a:chOff x="2688" y="1968"/>
            <a:chExt cx="448" cy="615"/>
          </a:xfrm>
        </p:grpSpPr>
        <p:sp>
          <p:nvSpPr>
            <p:cNvPr id="7233" name="Line 27">
              <a:extLst>
                <a:ext uri="{FF2B5EF4-FFF2-40B4-BE49-F238E27FC236}">
                  <a16:creationId xmlns:a16="http://schemas.microsoft.com/office/drawing/2014/main" id="{63AC28C5-28DD-7BF8-6AB0-319712498E15}"/>
                </a:ext>
              </a:extLst>
            </p:cNvPr>
            <p:cNvSpPr>
              <a:spLocks noChangeShapeType="1"/>
            </p:cNvSpPr>
            <p:nvPr/>
          </p:nvSpPr>
          <p:spPr bwMode="auto">
            <a:xfrm>
              <a:off x="3072" y="1968"/>
              <a:ext cx="0" cy="432"/>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34" name="Text Box 28">
              <a:extLst>
                <a:ext uri="{FF2B5EF4-FFF2-40B4-BE49-F238E27FC236}">
                  <a16:creationId xmlns:a16="http://schemas.microsoft.com/office/drawing/2014/main" id="{B3BA7F2A-03EB-4E6D-2358-82E1C4FFA4C2}"/>
                </a:ext>
              </a:extLst>
            </p:cNvPr>
            <p:cNvSpPr txBox="1">
              <a:spLocks noChangeArrowheads="1"/>
            </p:cNvSpPr>
            <p:nvPr/>
          </p:nvSpPr>
          <p:spPr bwMode="auto">
            <a:xfrm>
              <a:off x="2688" y="2256"/>
              <a:ext cx="44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0000"/>
                  </a:solidFill>
                </a:rPr>
                <a:t>4</a:t>
              </a:r>
              <a:r>
                <a:rPr lang="en-US" altLang="en-US" sz="2800" baseline="30000">
                  <a:solidFill>
                    <a:srgbClr val="FF0000"/>
                  </a:solidFill>
                </a:rPr>
                <a:t>IV</a:t>
              </a:r>
              <a:r>
                <a:rPr lang="en-US" altLang="en-US" sz="2800" baseline="-25000">
                  <a:solidFill>
                    <a:srgbClr val="FF0000"/>
                  </a:solidFill>
                </a:rPr>
                <a:t>s</a:t>
              </a:r>
              <a:endParaRPr lang="en-US" altLang="en-US" sz="2800">
                <a:solidFill>
                  <a:srgbClr val="FF0000"/>
                </a:solidFill>
              </a:endParaRPr>
            </a:p>
          </p:txBody>
        </p:sp>
      </p:grpSp>
      <p:grpSp>
        <p:nvGrpSpPr>
          <p:cNvPr id="7" name="Group 29">
            <a:extLst>
              <a:ext uri="{FF2B5EF4-FFF2-40B4-BE49-F238E27FC236}">
                <a16:creationId xmlns:a16="http://schemas.microsoft.com/office/drawing/2014/main" id="{BBCE1CE4-4FEE-B0C8-39C8-D94368C09397}"/>
              </a:ext>
            </a:extLst>
          </p:cNvPr>
          <p:cNvGrpSpPr>
            <a:grpSpLocks/>
          </p:cNvGrpSpPr>
          <p:nvPr/>
        </p:nvGrpSpPr>
        <p:grpSpPr bwMode="auto">
          <a:xfrm>
            <a:off x="3886200" y="1624013"/>
            <a:ext cx="1006475" cy="900112"/>
            <a:chOff x="2448" y="864"/>
            <a:chExt cx="634" cy="567"/>
          </a:xfrm>
        </p:grpSpPr>
        <p:sp>
          <p:nvSpPr>
            <p:cNvPr id="7231" name="Freeform 30">
              <a:extLst>
                <a:ext uri="{FF2B5EF4-FFF2-40B4-BE49-F238E27FC236}">
                  <a16:creationId xmlns:a16="http://schemas.microsoft.com/office/drawing/2014/main" id="{99EFC08B-AF9D-6629-FF78-49674E48032C}"/>
                </a:ext>
              </a:extLst>
            </p:cNvPr>
            <p:cNvSpPr>
              <a:spLocks/>
            </p:cNvSpPr>
            <p:nvPr/>
          </p:nvSpPr>
          <p:spPr bwMode="auto">
            <a:xfrm>
              <a:off x="2448" y="864"/>
              <a:ext cx="288" cy="432"/>
            </a:xfrm>
            <a:custGeom>
              <a:avLst/>
              <a:gdLst>
                <a:gd name="T0" fmla="*/ 0 w 288"/>
                <a:gd name="T1" fmla="*/ 0 h 432"/>
                <a:gd name="T2" fmla="*/ 48 w 288"/>
                <a:gd name="T3" fmla="*/ 144 h 432"/>
                <a:gd name="T4" fmla="*/ 288 w 288"/>
                <a:gd name="T5" fmla="*/ 432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232" name="Text Box 31">
              <a:extLst>
                <a:ext uri="{FF2B5EF4-FFF2-40B4-BE49-F238E27FC236}">
                  <a16:creationId xmlns:a16="http://schemas.microsoft.com/office/drawing/2014/main" id="{08CFB33C-2881-73EC-3276-96BEE8482EE0}"/>
                </a:ext>
              </a:extLst>
            </p:cNvPr>
            <p:cNvSpPr txBox="1">
              <a:spLocks noChangeArrowheads="1"/>
            </p:cNvSpPr>
            <p:nvPr/>
          </p:nvSpPr>
          <p:spPr bwMode="auto">
            <a:xfrm>
              <a:off x="2736" y="1104"/>
              <a:ext cx="34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t>4</a:t>
              </a:r>
              <a:r>
                <a:rPr lang="en-US" altLang="en-US" sz="2800" baseline="30000"/>
                <a:t>I</a:t>
              </a:r>
              <a:r>
                <a:rPr lang="en-US" altLang="en-US" sz="2800" baseline="-25000"/>
                <a:t>a</a:t>
              </a:r>
              <a:endParaRPr lang="en-US" altLang="en-US" sz="2800"/>
            </a:p>
          </p:txBody>
        </p:sp>
      </p:grpSp>
      <p:grpSp>
        <p:nvGrpSpPr>
          <p:cNvPr id="8" name="Group 32">
            <a:extLst>
              <a:ext uri="{FF2B5EF4-FFF2-40B4-BE49-F238E27FC236}">
                <a16:creationId xmlns:a16="http://schemas.microsoft.com/office/drawing/2014/main" id="{5601A470-E3A9-54F0-4EEB-A63438B4CC22}"/>
              </a:ext>
            </a:extLst>
          </p:cNvPr>
          <p:cNvGrpSpPr>
            <a:grpSpLocks/>
          </p:cNvGrpSpPr>
          <p:nvPr/>
        </p:nvGrpSpPr>
        <p:grpSpPr bwMode="auto">
          <a:xfrm>
            <a:off x="4343400" y="2309813"/>
            <a:ext cx="858838" cy="823912"/>
            <a:chOff x="2736" y="1296"/>
            <a:chExt cx="541" cy="519"/>
          </a:xfrm>
        </p:grpSpPr>
        <p:sp>
          <p:nvSpPr>
            <p:cNvPr id="7229" name="Freeform 33">
              <a:extLst>
                <a:ext uri="{FF2B5EF4-FFF2-40B4-BE49-F238E27FC236}">
                  <a16:creationId xmlns:a16="http://schemas.microsoft.com/office/drawing/2014/main" id="{3549DA04-8692-1DDF-0F41-12FBD356F55A}"/>
                </a:ext>
              </a:extLst>
            </p:cNvPr>
            <p:cNvSpPr>
              <a:spLocks/>
            </p:cNvSpPr>
            <p:nvPr/>
          </p:nvSpPr>
          <p:spPr bwMode="auto">
            <a:xfrm>
              <a:off x="2736" y="1296"/>
              <a:ext cx="192" cy="336"/>
            </a:xfrm>
            <a:custGeom>
              <a:avLst/>
              <a:gdLst>
                <a:gd name="T0" fmla="*/ 0 w 288"/>
                <a:gd name="T1" fmla="*/ 0 h 432"/>
                <a:gd name="T2" fmla="*/ 9 w 288"/>
                <a:gd name="T3" fmla="*/ 53 h 432"/>
                <a:gd name="T4" fmla="*/ 57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230" name="Text Box 34">
              <a:extLst>
                <a:ext uri="{FF2B5EF4-FFF2-40B4-BE49-F238E27FC236}">
                  <a16:creationId xmlns:a16="http://schemas.microsoft.com/office/drawing/2014/main" id="{82D89227-ECBF-82FC-B4FF-5AD8EACB25A9}"/>
                </a:ext>
              </a:extLst>
            </p:cNvPr>
            <p:cNvSpPr txBox="1">
              <a:spLocks noChangeArrowheads="1"/>
            </p:cNvSpPr>
            <p:nvPr/>
          </p:nvSpPr>
          <p:spPr bwMode="auto">
            <a:xfrm>
              <a:off x="2880" y="1488"/>
              <a:ext cx="39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chemeClr val="accent2"/>
                  </a:solidFill>
                </a:rPr>
                <a:t>4</a:t>
              </a:r>
              <a:r>
                <a:rPr lang="en-US" altLang="en-US" sz="2800" baseline="30000">
                  <a:solidFill>
                    <a:schemeClr val="accent2"/>
                  </a:solidFill>
                </a:rPr>
                <a:t>II</a:t>
              </a:r>
              <a:r>
                <a:rPr lang="en-US" altLang="en-US" sz="2800" baseline="-25000">
                  <a:solidFill>
                    <a:schemeClr val="accent2"/>
                  </a:solidFill>
                </a:rPr>
                <a:t>a</a:t>
              </a:r>
              <a:endParaRPr lang="en-US" altLang="en-US" sz="2800">
                <a:solidFill>
                  <a:schemeClr val="accent2"/>
                </a:solidFill>
              </a:endParaRPr>
            </a:p>
          </p:txBody>
        </p:sp>
      </p:grpSp>
      <p:grpSp>
        <p:nvGrpSpPr>
          <p:cNvPr id="9" name="Group 35">
            <a:extLst>
              <a:ext uri="{FF2B5EF4-FFF2-40B4-BE49-F238E27FC236}">
                <a16:creationId xmlns:a16="http://schemas.microsoft.com/office/drawing/2014/main" id="{E445D5EB-E419-C7A0-B6C9-74549CD6CEEF}"/>
              </a:ext>
            </a:extLst>
          </p:cNvPr>
          <p:cNvGrpSpPr>
            <a:grpSpLocks/>
          </p:cNvGrpSpPr>
          <p:nvPr/>
        </p:nvGrpSpPr>
        <p:grpSpPr bwMode="auto">
          <a:xfrm>
            <a:off x="4648200" y="2843213"/>
            <a:ext cx="939800" cy="823912"/>
            <a:chOff x="2928" y="1632"/>
            <a:chExt cx="592" cy="519"/>
          </a:xfrm>
        </p:grpSpPr>
        <p:sp>
          <p:nvSpPr>
            <p:cNvPr id="7227" name="Freeform 36">
              <a:extLst>
                <a:ext uri="{FF2B5EF4-FFF2-40B4-BE49-F238E27FC236}">
                  <a16:creationId xmlns:a16="http://schemas.microsoft.com/office/drawing/2014/main" id="{574A333B-69C9-4540-206B-A65BF702153A}"/>
                </a:ext>
              </a:extLst>
            </p:cNvPr>
            <p:cNvSpPr>
              <a:spLocks/>
            </p:cNvSpPr>
            <p:nvPr/>
          </p:nvSpPr>
          <p:spPr bwMode="auto">
            <a:xfrm>
              <a:off x="2928" y="1632"/>
              <a:ext cx="144" cy="336"/>
            </a:xfrm>
            <a:custGeom>
              <a:avLst/>
              <a:gdLst>
                <a:gd name="T0" fmla="*/ 0 w 288"/>
                <a:gd name="T1" fmla="*/ 0 h 432"/>
                <a:gd name="T2" fmla="*/ 3 w 288"/>
                <a:gd name="T3" fmla="*/ 53 h 432"/>
                <a:gd name="T4" fmla="*/ 18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228" name="Text Box 37">
              <a:extLst>
                <a:ext uri="{FF2B5EF4-FFF2-40B4-BE49-F238E27FC236}">
                  <a16:creationId xmlns:a16="http://schemas.microsoft.com/office/drawing/2014/main" id="{BB883D57-8900-1A63-92D4-62A26F2E737B}"/>
                </a:ext>
              </a:extLst>
            </p:cNvPr>
            <p:cNvSpPr txBox="1">
              <a:spLocks noChangeArrowheads="1"/>
            </p:cNvSpPr>
            <p:nvPr/>
          </p:nvSpPr>
          <p:spPr bwMode="auto">
            <a:xfrm>
              <a:off x="3072" y="1824"/>
              <a:ext cx="44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chemeClr val="accent2"/>
                  </a:solidFill>
                </a:rPr>
                <a:t>4</a:t>
              </a:r>
              <a:r>
                <a:rPr lang="en-US" altLang="en-US" sz="2800" baseline="30000">
                  <a:solidFill>
                    <a:schemeClr val="accent2"/>
                  </a:solidFill>
                </a:rPr>
                <a:t>III</a:t>
              </a:r>
              <a:r>
                <a:rPr lang="en-US" altLang="en-US" sz="2800" baseline="-25000">
                  <a:solidFill>
                    <a:schemeClr val="accent2"/>
                  </a:solidFill>
                </a:rPr>
                <a:t>a</a:t>
              </a:r>
              <a:endParaRPr lang="en-US" altLang="en-US" sz="2800">
                <a:solidFill>
                  <a:schemeClr val="accent2"/>
                </a:solidFill>
              </a:endParaRPr>
            </a:p>
          </p:txBody>
        </p:sp>
      </p:grpSp>
      <p:grpSp>
        <p:nvGrpSpPr>
          <p:cNvPr id="10" name="Group 38">
            <a:extLst>
              <a:ext uri="{FF2B5EF4-FFF2-40B4-BE49-F238E27FC236}">
                <a16:creationId xmlns:a16="http://schemas.microsoft.com/office/drawing/2014/main" id="{B8021AE0-3793-449F-11AD-6D326880BCA2}"/>
              </a:ext>
            </a:extLst>
          </p:cNvPr>
          <p:cNvGrpSpPr>
            <a:grpSpLocks/>
          </p:cNvGrpSpPr>
          <p:nvPr/>
        </p:nvGrpSpPr>
        <p:grpSpPr bwMode="auto">
          <a:xfrm>
            <a:off x="4876800" y="3452813"/>
            <a:ext cx="1028700" cy="823912"/>
            <a:chOff x="3072" y="2016"/>
            <a:chExt cx="648" cy="519"/>
          </a:xfrm>
        </p:grpSpPr>
        <p:sp>
          <p:nvSpPr>
            <p:cNvPr id="7225" name="Freeform 39">
              <a:extLst>
                <a:ext uri="{FF2B5EF4-FFF2-40B4-BE49-F238E27FC236}">
                  <a16:creationId xmlns:a16="http://schemas.microsoft.com/office/drawing/2014/main" id="{CC673E1D-BED8-CB5B-1ABC-3B10948BD03E}"/>
                </a:ext>
              </a:extLst>
            </p:cNvPr>
            <p:cNvSpPr>
              <a:spLocks/>
            </p:cNvSpPr>
            <p:nvPr/>
          </p:nvSpPr>
          <p:spPr bwMode="auto">
            <a:xfrm>
              <a:off x="3072" y="2016"/>
              <a:ext cx="192" cy="336"/>
            </a:xfrm>
            <a:custGeom>
              <a:avLst/>
              <a:gdLst>
                <a:gd name="T0" fmla="*/ 0 w 288"/>
                <a:gd name="T1" fmla="*/ 0 h 432"/>
                <a:gd name="T2" fmla="*/ 9 w 288"/>
                <a:gd name="T3" fmla="*/ 53 h 432"/>
                <a:gd name="T4" fmla="*/ 57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226" name="Text Box 40">
              <a:extLst>
                <a:ext uri="{FF2B5EF4-FFF2-40B4-BE49-F238E27FC236}">
                  <a16:creationId xmlns:a16="http://schemas.microsoft.com/office/drawing/2014/main" id="{063C3527-2795-5F08-1BDC-E0EBE49D43DD}"/>
                </a:ext>
              </a:extLst>
            </p:cNvPr>
            <p:cNvSpPr txBox="1">
              <a:spLocks noChangeArrowheads="1"/>
            </p:cNvSpPr>
            <p:nvPr/>
          </p:nvSpPr>
          <p:spPr bwMode="auto">
            <a:xfrm>
              <a:off x="3264" y="2208"/>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chemeClr val="accent2"/>
                  </a:solidFill>
                </a:rPr>
                <a:t>4</a:t>
              </a:r>
              <a:r>
                <a:rPr lang="en-US" altLang="en-US" sz="2800" baseline="30000">
                  <a:solidFill>
                    <a:schemeClr val="accent2"/>
                  </a:solidFill>
                </a:rPr>
                <a:t>IV</a:t>
              </a:r>
              <a:r>
                <a:rPr lang="en-US" altLang="en-US" sz="2800" baseline="-25000">
                  <a:solidFill>
                    <a:schemeClr val="accent2"/>
                  </a:solidFill>
                </a:rPr>
                <a:t>a</a:t>
              </a:r>
              <a:endParaRPr lang="en-US" altLang="en-US" sz="2800">
                <a:solidFill>
                  <a:schemeClr val="accent2"/>
                </a:solidFill>
              </a:endParaRPr>
            </a:p>
          </p:txBody>
        </p:sp>
      </p:grpSp>
      <p:grpSp>
        <p:nvGrpSpPr>
          <p:cNvPr id="11" name="Group 41">
            <a:extLst>
              <a:ext uri="{FF2B5EF4-FFF2-40B4-BE49-F238E27FC236}">
                <a16:creationId xmlns:a16="http://schemas.microsoft.com/office/drawing/2014/main" id="{90E7B7A2-34EF-B95E-A591-E8301776A741}"/>
              </a:ext>
            </a:extLst>
          </p:cNvPr>
          <p:cNvGrpSpPr>
            <a:grpSpLocks/>
          </p:cNvGrpSpPr>
          <p:nvPr/>
        </p:nvGrpSpPr>
        <p:grpSpPr bwMode="auto">
          <a:xfrm>
            <a:off x="5181600" y="3986213"/>
            <a:ext cx="871538" cy="823912"/>
            <a:chOff x="3264" y="2352"/>
            <a:chExt cx="549" cy="519"/>
          </a:xfrm>
        </p:grpSpPr>
        <p:sp>
          <p:nvSpPr>
            <p:cNvPr id="7223" name="Freeform 42">
              <a:extLst>
                <a:ext uri="{FF2B5EF4-FFF2-40B4-BE49-F238E27FC236}">
                  <a16:creationId xmlns:a16="http://schemas.microsoft.com/office/drawing/2014/main" id="{35D04412-9455-B742-14B8-7869CCC18F0B}"/>
                </a:ext>
              </a:extLst>
            </p:cNvPr>
            <p:cNvSpPr>
              <a:spLocks/>
            </p:cNvSpPr>
            <p:nvPr/>
          </p:nvSpPr>
          <p:spPr bwMode="auto">
            <a:xfrm>
              <a:off x="3264" y="2352"/>
              <a:ext cx="144" cy="336"/>
            </a:xfrm>
            <a:custGeom>
              <a:avLst/>
              <a:gdLst>
                <a:gd name="T0" fmla="*/ 0 w 288"/>
                <a:gd name="T1" fmla="*/ 0 h 432"/>
                <a:gd name="T2" fmla="*/ 3 w 288"/>
                <a:gd name="T3" fmla="*/ 53 h 432"/>
                <a:gd name="T4" fmla="*/ 18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224" name="Text Box 43">
              <a:extLst>
                <a:ext uri="{FF2B5EF4-FFF2-40B4-BE49-F238E27FC236}">
                  <a16:creationId xmlns:a16="http://schemas.microsoft.com/office/drawing/2014/main" id="{96C9679F-95BE-7731-FC97-C05FB09B6E90}"/>
                </a:ext>
              </a:extLst>
            </p:cNvPr>
            <p:cNvSpPr txBox="1">
              <a:spLocks noChangeArrowheads="1"/>
            </p:cNvSpPr>
            <p:nvPr/>
          </p:nvSpPr>
          <p:spPr bwMode="auto">
            <a:xfrm>
              <a:off x="3408" y="2544"/>
              <a:ext cx="40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chemeClr val="accent2"/>
                  </a:solidFill>
                </a:rPr>
                <a:t>4</a:t>
              </a:r>
              <a:r>
                <a:rPr lang="en-US" altLang="en-US" sz="2800" baseline="30000">
                  <a:solidFill>
                    <a:schemeClr val="accent2"/>
                  </a:solidFill>
                </a:rPr>
                <a:t>V</a:t>
              </a:r>
              <a:r>
                <a:rPr lang="en-US" altLang="en-US" sz="2800" baseline="-25000">
                  <a:solidFill>
                    <a:schemeClr val="accent2"/>
                  </a:solidFill>
                </a:rPr>
                <a:t>a</a:t>
              </a:r>
              <a:endParaRPr lang="en-US" altLang="en-US" sz="2800">
                <a:solidFill>
                  <a:schemeClr val="accent2"/>
                </a:solidFill>
              </a:endParaRPr>
            </a:p>
          </p:txBody>
        </p:sp>
      </p:grpSp>
      <p:grpSp>
        <p:nvGrpSpPr>
          <p:cNvPr id="12" name="Group 44">
            <a:extLst>
              <a:ext uri="{FF2B5EF4-FFF2-40B4-BE49-F238E27FC236}">
                <a16:creationId xmlns:a16="http://schemas.microsoft.com/office/drawing/2014/main" id="{B12677F9-1A58-3BAC-C84F-422174BF196F}"/>
              </a:ext>
            </a:extLst>
          </p:cNvPr>
          <p:cNvGrpSpPr>
            <a:grpSpLocks/>
          </p:cNvGrpSpPr>
          <p:nvPr/>
        </p:nvGrpSpPr>
        <p:grpSpPr bwMode="auto">
          <a:xfrm>
            <a:off x="4953000" y="4519613"/>
            <a:ext cx="711200" cy="1052512"/>
            <a:chOff x="3120" y="2688"/>
            <a:chExt cx="448" cy="663"/>
          </a:xfrm>
        </p:grpSpPr>
        <p:sp>
          <p:nvSpPr>
            <p:cNvPr id="7221" name="Line 45">
              <a:extLst>
                <a:ext uri="{FF2B5EF4-FFF2-40B4-BE49-F238E27FC236}">
                  <a16:creationId xmlns:a16="http://schemas.microsoft.com/office/drawing/2014/main" id="{930B8446-C911-D516-F8EA-C0CCAC54A8F6}"/>
                </a:ext>
              </a:extLst>
            </p:cNvPr>
            <p:cNvSpPr>
              <a:spLocks noChangeShapeType="1"/>
            </p:cNvSpPr>
            <p:nvPr/>
          </p:nvSpPr>
          <p:spPr bwMode="auto">
            <a:xfrm>
              <a:off x="3408" y="2688"/>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222" name="Text Box 46">
              <a:extLst>
                <a:ext uri="{FF2B5EF4-FFF2-40B4-BE49-F238E27FC236}">
                  <a16:creationId xmlns:a16="http://schemas.microsoft.com/office/drawing/2014/main" id="{3A473152-6D1D-5952-1D12-B06176E8E558}"/>
                </a:ext>
              </a:extLst>
            </p:cNvPr>
            <p:cNvSpPr txBox="1">
              <a:spLocks noChangeArrowheads="1"/>
            </p:cNvSpPr>
            <p:nvPr/>
          </p:nvSpPr>
          <p:spPr bwMode="auto">
            <a:xfrm>
              <a:off x="3120" y="3024"/>
              <a:ext cx="44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0000"/>
                  </a:solidFill>
                </a:rPr>
                <a:t>4</a:t>
              </a:r>
              <a:r>
                <a:rPr lang="en-US" altLang="en-US" sz="2800" baseline="30000">
                  <a:solidFill>
                    <a:srgbClr val="FF0000"/>
                  </a:solidFill>
                </a:rPr>
                <a:t>VI</a:t>
              </a:r>
              <a:r>
                <a:rPr lang="en-US" altLang="en-US" sz="2800" baseline="-25000">
                  <a:solidFill>
                    <a:srgbClr val="FF0000"/>
                  </a:solidFill>
                </a:rPr>
                <a:t>s</a:t>
              </a:r>
              <a:endParaRPr lang="en-US" altLang="en-US" sz="2800">
                <a:solidFill>
                  <a:srgbClr val="FF0000"/>
                </a:solidFill>
              </a:endParaRPr>
            </a:p>
          </p:txBody>
        </p:sp>
      </p:grpSp>
      <p:grpSp>
        <p:nvGrpSpPr>
          <p:cNvPr id="13" name="Group 47">
            <a:extLst>
              <a:ext uri="{FF2B5EF4-FFF2-40B4-BE49-F238E27FC236}">
                <a16:creationId xmlns:a16="http://schemas.microsoft.com/office/drawing/2014/main" id="{49154C57-CF40-EE60-AE50-23B5E7DD0AA1}"/>
              </a:ext>
            </a:extLst>
          </p:cNvPr>
          <p:cNvGrpSpPr>
            <a:grpSpLocks/>
          </p:cNvGrpSpPr>
          <p:nvPr/>
        </p:nvGrpSpPr>
        <p:grpSpPr bwMode="auto">
          <a:xfrm>
            <a:off x="5410200" y="4519613"/>
            <a:ext cx="1104900" cy="900112"/>
            <a:chOff x="3408" y="2688"/>
            <a:chExt cx="696" cy="567"/>
          </a:xfrm>
        </p:grpSpPr>
        <p:sp>
          <p:nvSpPr>
            <p:cNvPr id="7219" name="Freeform 48">
              <a:extLst>
                <a:ext uri="{FF2B5EF4-FFF2-40B4-BE49-F238E27FC236}">
                  <a16:creationId xmlns:a16="http://schemas.microsoft.com/office/drawing/2014/main" id="{700622FD-4410-3D26-33A1-86FE3C5BEF84}"/>
                </a:ext>
              </a:extLst>
            </p:cNvPr>
            <p:cNvSpPr>
              <a:spLocks/>
            </p:cNvSpPr>
            <p:nvPr/>
          </p:nvSpPr>
          <p:spPr bwMode="auto">
            <a:xfrm>
              <a:off x="3408" y="2688"/>
              <a:ext cx="192" cy="336"/>
            </a:xfrm>
            <a:custGeom>
              <a:avLst/>
              <a:gdLst>
                <a:gd name="T0" fmla="*/ 0 w 288"/>
                <a:gd name="T1" fmla="*/ 0 h 432"/>
                <a:gd name="T2" fmla="*/ 9 w 288"/>
                <a:gd name="T3" fmla="*/ 53 h 432"/>
                <a:gd name="T4" fmla="*/ 57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220" name="Text Box 49">
              <a:extLst>
                <a:ext uri="{FF2B5EF4-FFF2-40B4-BE49-F238E27FC236}">
                  <a16:creationId xmlns:a16="http://schemas.microsoft.com/office/drawing/2014/main" id="{5F2C3C73-0CF9-F47A-44C5-EECDB48A2D83}"/>
                </a:ext>
              </a:extLst>
            </p:cNvPr>
            <p:cNvSpPr txBox="1">
              <a:spLocks noChangeArrowheads="1"/>
            </p:cNvSpPr>
            <p:nvPr/>
          </p:nvSpPr>
          <p:spPr bwMode="auto">
            <a:xfrm>
              <a:off x="3648" y="2928"/>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chemeClr val="accent2"/>
                  </a:solidFill>
                </a:rPr>
                <a:t>4</a:t>
              </a:r>
              <a:r>
                <a:rPr lang="en-US" altLang="en-US" sz="2800" baseline="30000">
                  <a:solidFill>
                    <a:schemeClr val="accent2"/>
                  </a:solidFill>
                </a:rPr>
                <a:t>VI</a:t>
              </a:r>
              <a:r>
                <a:rPr lang="en-US" altLang="en-US" sz="2800" baseline="-25000">
                  <a:solidFill>
                    <a:schemeClr val="accent2"/>
                  </a:solidFill>
                </a:rPr>
                <a:t>a</a:t>
              </a:r>
              <a:endParaRPr lang="en-US" altLang="en-US" sz="2800">
                <a:solidFill>
                  <a:schemeClr val="accent2"/>
                </a:solidFill>
              </a:endParaRPr>
            </a:p>
          </p:txBody>
        </p:sp>
      </p:grpSp>
      <p:sp>
        <p:nvSpPr>
          <p:cNvPr id="7194" name="Text Box 50">
            <a:extLst>
              <a:ext uri="{FF2B5EF4-FFF2-40B4-BE49-F238E27FC236}">
                <a16:creationId xmlns:a16="http://schemas.microsoft.com/office/drawing/2014/main" id="{99D1A153-9C20-F426-6645-986A1DF0D03C}"/>
              </a:ext>
            </a:extLst>
          </p:cNvPr>
          <p:cNvSpPr txBox="1">
            <a:spLocks noChangeArrowheads="1"/>
          </p:cNvSpPr>
          <p:nvPr/>
        </p:nvSpPr>
        <p:spPr bwMode="auto">
          <a:xfrm>
            <a:off x="212725" y="3595688"/>
            <a:ext cx="4844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i="1" dirty="0"/>
              <a:t>h</a:t>
            </a:r>
            <a:r>
              <a:rPr lang="en-US" altLang="en-US" sz="2800" i="1" baseline="-25000" dirty="0"/>
              <a:t>0</a:t>
            </a:r>
          </a:p>
        </p:txBody>
      </p:sp>
      <p:sp>
        <p:nvSpPr>
          <p:cNvPr id="7195" name="Text Box 51">
            <a:extLst>
              <a:ext uri="{FF2B5EF4-FFF2-40B4-BE49-F238E27FC236}">
                <a16:creationId xmlns:a16="http://schemas.microsoft.com/office/drawing/2014/main" id="{011CF1C3-0EA3-1983-7DB7-A12A07A44EB8}"/>
              </a:ext>
            </a:extLst>
          </p:cNvPr>
          <p:cNvSpPr txBox="1">
            <a:spLocks noChangeArrowheads="1"/>
          </p:cNvSpPr>
          <p:nvPr/>
        </p:nvSpPr>
        <p:spPr bwMode="auto">
          <a:xfrm>
            <a:off x="4098925" y="6415088"/>
            <a:ext cx="3222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i="1"/>
              <a:t>s</a:t>
            </a:r>
          </a:p>
        </p:txBody>
      </p:sp>
      <p:sp>
        <p:nvSpPr>
          <p:cNvPr id="7196" name="Text Box 52">
            <a:extLst>
              <a:ext uri="{FF2B5EF4-FFF2-40B4-BE49-F238E27FC236}">
                <a16:creationId xmlns:a16="http://schemas.microsoft.com/office/drawing/2014/main" id="{FB7B5304-7E33-A1A0-D021-A0D3C713C7FD}"/>
              </a:ext>
            </a:extLst>
          </p:cNvPr>
          <p:cNvSpPr txBox="1">
            <a:spLocks noChangeArrowheads="1"/>
          </p:cNvSpPr>
          <p:nvPr/>
        </p:nvSpPr>
        <p:spPr bwMode="auto">
          <a:xfrm>
            <a:off x="4937125" y="1333500"/>
            <a:ext cx="16001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dirty="0"/>
              <a:t>Control Stage</a:t>
            </a:r>
          </a:p>
        </p:txBody>
      </p:sp>
      <p:sp>
        <p:nvSpPr>
          <p:cNvPr id="7197" name="Text Box 53">
            <a:extLst>
              <a:ext uri="{FF2B5EF4-FFF2-40B4-BE49-F238E27FC236}">
                <a16:creationId xmlns:a16="http://schemas.microsoft.com/office/drawing/2014/main" id="{9EC3925E-9DC9-90DE-8E32-0A3A4F94DD4E}"/>
              </a:ext>
            </a:extLst>
          </p:cNvPr>
          <p:cNvSpPr txBox="1">
            <a:spLocks noChangeArrowheads="1"/>
          </p:cNvSpPr>
          <p:nvPr/>
        </p:nvSpPr>
        <p:spPr bwMode="auto">
          <a:xfrm>
            <a:off x="4953000" y="2081213"/>
            <a:ext cx="946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dirty="0"/>
              <a:t>Stage 1</a:t>
            </a:r>
          </a:p>
        </p:txBody>
      </p:sp>
      <p:sp>
        <p:nvSpPr>
          <p:cNvPr id="7198" name="Text Box 54">
            <a:extLst>
              <a:ext uri="{FF2B5EF4-FFF2-40B4-BE49-F238E27FC236}">
                <a16:creationId xmlns:a16="http://schemas.microsoft.com/office/drawing/2014/main" id="{38FC0B3E-50C1-6B00-FF7A-FE31C3EDB7CF}"/>
              </a:ext>
            </a:extLst>
          </p:cNvPr>
          <p:cNvSpPr txBox="1">
            <a:spLocks noChangeArrowheads="1"/>
          </p:cNvSpPr>
          <p:nvPr/>
        </p:nvSpPr>
        <p:spPr bwMode="auto">
          <a:xfrm>
            <a:off x="5181600" y="2690813"/>
            <a:ext cx="946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dirty="0"/>
              <a:t>Stage 2</a:t>
            </a:r>
          </a:p>
        </p:txBody>
      </p:sp>
      <p:sp>
        <p:nvSpPr>
          <p:cNvPr id="7199" name="Text Box 55">
            <a:extLst>
              <a:ext uri="{FF2B5EF4-FFF2-40B4-BE49-F238E27FC236}">
                <a16:creationId xmlns:a16="http://schemas.microsoft.com/office/drawing/2014/main" id="{934BFF24-AD8C-0AF6-9E21-EF4894FB07C2}"/>
              </a:ext>
            </a:extLst>
          </p:cNvPr>
          <p:cNvSpPr txBox="1">
            <a:spLocks noChangeArrowheads="1"/>
          </p:cNvSpPr>
          <p:nvPr/>
        </p:nvSpPr>
        <p:spPr bwMode="auto">
          <a:xfrm>
            <a:off x="5410200" y="3224213"/>
            <a:ext cx="946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dirty="0"/>
              <a:t>Stage 3</a:t>
            </a:r>
          </a:p>
        </p:txBody>
      </p:sp>
      <p:sp>
        <p:nvSpPr>
          <p:cNvPr id="7200" name="Text Box 56">
            <a:extLst>
              <a:ext uri="{FF2B5EF4-FFF2-40B4-BE49-F238E27FC236}">
                <a16:creationId xmlns:a16="http://schemas.microsoft.com/office/drawing/2014/main" id="{E6F329B2-F871-81DA-B8D2-44BF60447C52}"/>
              </a:ext>
            </a:extLst>
          </p:cNvPr>
          <p:cNvSpPr txBox="1">
            <a:spLocks noChangeArrowheads="1"/>
          </p:cNvSpPr>
          <p:nvPr/>
        </p:nvSpPr>
        <p:spPr bwMode="auto">
          <a:xfrm>
            <a:off x="5715000" y="3833813"/>
            <a:ext cx="946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dirty="0"/>
              <a:t>Stage 4</a:t>
            </a:r>
          </a:p>
        </p:txBody>
      </p:sp>
      <p:sp>
        <p:nvSpPr>
          <p:cNvPr id="7201" name="Text Box 57">
            <a:extLst>
              <a:ext uri="{FF2B5EF4-FFF2-40B4-BE49-F238E27FC236}">
                <a16:creationId xmlns:a16="http://schemas.microsoft.com/office/drawing/2014/main" id="{ECB39595-8F06-C0EC-3E28-6E2D38B5ECCB}"/>
              </a:ext>
            </a:extLst>
          </p:cNvPr>
          <p:cNvSpPr txBox="1">
            <a:spLocks noChangeArrowheads="1"/>
          </p:cNvSpPr>
          <p:nvPr/>
        </p:nvSpPr>
        <p:spPr bwMode="auto">
          <a:xfrm>
            <a:off x="6096000" y="4367213"/>
            <a:ext cx="946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dirty="0"/>
              <a:t>Stage 5</a:t>
            </a:r>
          </a:p>
        </p:txBody>
      </p:sp>
      <p:grpSp>
        <p:nvGrpSpPr>
          <p:cNvPr id="14" name="Group 13">
            <a:extLst>
              <a:ext uri="{FF2B5EF4-FFF2-40B4-BE49-F238E27FC236}">
                <a16:creationId xmlns:a16="http://schemas.microsoft.com/office/drawing/2014/main" id="{3E7DE9CC-6D51-C67A-C225-55329EFEE4FF}"/>
              </a:ext>
            </a:extLst>
          </p:cNvPr>
          <p:cNvGrpSpPr/>
          <p:nvPr/>
        </p:nvGrpSpPr>
        <p:grpSpPr>
          <a:xfrm>
            <a:off x="0" y="0"/>
            <a:ext cx="9144000" cy="6858000"/>
            <a:chOff x="0" y="0"/>
            <a:chExt cx="9144000" cy="6858000"/>
          </a:xfrm>
        </p:grpSpPr>
        <p:pic>
          <p:nvPicPr>
            <p:cNvPr id="15" name="Picture 22" descr="Logo usage Guidelines">
              <a:extLst>
                <a:ext uri="{FF2B5EF4-FFF2-40B4-BE49-F238E27FC236}">
                  <a16:creationId xmlns:a16="http://schemas.microsoft.com/office/drawing/2014/main" id="{45BBD446-8355-DDAF-AC9E-19B0AFF278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38">
              <a:extLst>
                <a:ext uri="{FF2B5EF4-FFF2-40B4-BE49-F238E27FC236}">
                  <a16:creationId xmlns:a16="http://schemas.microsoft.com/office/drawing/2014/main" id="{E4CC4D73-F919-218D-868C-56B0DA4036D1}"/>
                </a:ext>
              </a:extLst>
            </p:cNvPr>
            <p:cNvGrpSpPr>
              <a:grpSpLocks/>
            </p:cNvGrpSpPr>
            <p:nvPr/>
          </p:nvGrpSpPr>
          <p:grpSpPr bwMode="auto">
            <a:xfrm>
              <a:off x="0" y="0"/>
              <a:ext cx="9144000" cy="6858000"/>
              <a:chOff x="0" y="0"/>
              <a:chExt cx="9144000" cy="6858000"/>
            </a:xfrm>
          </p:grpSpPr>
          <p:grpSp>
            <p:nvGrpSpPr>
              <p:cNvPr id="17" name="Group 19">
                <a:extLst>
                  <a:ext uri="{FF2B5EF4-FFF2-40B4-BE49-F238E27FC236}">
                    <a16:creationId xmlns:a16="http://schemas.microsoft.com/office/drawing/2014/main" id="{14227464-DFC3-BC3F-C800-7ACC1C52D4C9}"/>
                  </a:ext>
                </a:extLst>
              </p:cNvPr>
              <p:cNvGrpSpPr>
                <a:grpSpLocks/>
              </p:cNvGrpSpPr>
              <p:nvPr/>
            </p:nvGrpSpPr>
            <p:grpSpPr bwMode="auto">
              <a:xfrm>
                <a:off x="0" y="0"/>
                <a:ext cx="9144000" cy="6858000"/>
                <a:chOff x="0" y="0"/>
                <a:chExt cx="9144000" cy="6858000"/>
              </a:xfrm>
            </p:grpSpPr>
            <p:grpSp>
              <p:nvGrpSpPr>
                <p:cNvPr id="19" name="Group 18">
                  <a:extLst>
                    <a:ext uri="{FF2B5EF4-FFF2-40B4-BE49-F238E27FC236}">
                      <a16:creationId xmlns:a16="http://schemas.microsoft.com/office/drawing/2014/main" id="{09EC88C3-8AC5-97BD-9B25-038509805951}"/>
                    </a:ext>
                  </a:extLst>
                </p:cNvPr>
                <p:cNvGrpSpPr>
                  <a:grpSpLocks/>
                </p:cNvGrpSpPr>
                <p:nvPr/>
              </p:nvGrpSpPr>
              <p:grpSpPr bwMode="auto">
                <a:xfrm>
                  <a:off x="0" y="0"/>
                  <a:ext cx="9144000" cy="6858000"/>
                  <a:chOff x="0" y="0"/>
                  <a:chExt cx="5760" cy="4320"/>
                </a:xfrm>
              </p:grpSpPr>
              <p:grpSp>
                <p:nvGrpSpPr>
                  <p:cNvPr id="21" name="Group 20">
                    <a:extLst>
                      <a:ext uri="{FF2B5EF4-FFF2-40B4-BE49-F238E27FC236}">
                        <a16:creationId xmlns:a16="http://schemas.microsoft.com/office/drawing/2014/main" id="{43C6A258-417A-C957-2819-AFD9AFA8EC06}"/>
                      </a:ext>
                    </a:extLst>
                  </p:cNvPr>
                  <p:cNvGrpSpPr>
                    <a:grpSpLocks/>
                  </p:cNvGrpSpPr>
                  <p:nvPr/>
                </p:nvGrpSpPr>
                <p:grpSpPr bwMode="auto">
                  <a:xfrm>
                    <a:off x="0" y="0"/>
                    <a:ext cx="192" cy="4320"/>
                    <a:chOff x="0" y="-48"/>
                    <a:chExt cx="144" cy="4368"/>
                  </a:xfrm>
                </p:grpSpPr>
                <p:sp>
                  <p:nvSpPr>
                    <p:cNvPr id="31" name="Rectangle 10">
                      <a:extLst>
                        <a:ext uri="{FF2B5EF4-FFF2-40B4-BE49-F238E27FC236}">
                          <a16:creationId xmlns:a16="http://schemas.microsoft.com/office/drawing/2014/main" id="{910BF12E-DC8C-6085-8E3F-652A8EFF4AA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68" name="Rectangle 11">
                      <a:extLst>
                        <a:ext uri="{FF2B5EF4-FFF2-40B4-BE49-F238E27FC236}">
                          <a16:creationId xmlns:a16="http://schemas.microsoft.com/office/drawing/2014/main" id="{19E1F154-9C49-1F08-3A1A-B5E0B698A18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2">
                    <a:extLst>
                      <a:ext uri="{FF2B5EF4-FFF2-40B4-BE49-F238E27FC236}">
                        <a16:creationId xmlns:a16="http://schemas.microsoft.com/office/drawing/2014/main" id="{9447DFB1-BFD9-760E-EF9F-8EDE0E31C718}"/>
                      </a:ext>
                    </a:extLst>
                  </p:cNvPr>
                  <p:cNvGrpSpPr>
                    <a:grpSpLocks/>
                  </p:cNvGrpSpPr>
                  <p:nvPr/>
                </p:nvGrpSpPr>
                <p:grpSpPr bwMode="auto">
                  <a:xfrm>
                    <a:off x="5674" y="24"/>
                    <a:ext cx="86" cy="4296"/>
                    <a:chOff x="5616" y="-48"/>
                    <a:chExt cx="144" cy="4368"/>
                  </a:xfrm>
                </p:grpSpPr>
                <p:sp>
                  <p:nvSpPr>
                    <p:cNvPr id="29" name="Rectangle 13">
                      <a:extLst>
                        <a:ext uri="{FF2B5EF4-FFF2-40B4-BE49-F238E27FC236}">
                          <a16:creationId xmlns:a16="http://schemas.microsoft.com/office/drawing/2014/main" id="{72AF0DBA-C255-85BA-832F-8EDAF32A8E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4">
                      <a:extLst>
                        <a:ext uri="{FF2B5EF4-FFF2-40B4-BE49-F238E27FC236}">
                          <a16:creationId xmlns:a16="http://schemas.microsoft.com/office/drawing/2014/main" id="{BCCBDBB9-88D3-4C93-23D3-E4311068E42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 name="Group 15">
                    <a:extLst>
                      <a:ext uri="{FF2B5EF4-FFF2-40B4-BE49-F238E27FC236}">
                        <a16:creationId xmlns:a16="http://schemas.microsoft.com/office/drawing/2014/main" id="{09A2B386-0B1B-2FCA-7FC5-ECA9CC6A5CAA}"/>
                      </a:ext>
                    </a:extLst>
                  </p:cNvPr>
                  <p:cNvGrpSpPr>
                    <a:grpSpLocks/>
                  </p:cNvGrpSpPr>
                  <p:nvPr/>
                </p:nvGrpSpPr>
                <p:grpSpPr bwMode="auto">
                  <a:xfrm>
                    <a:off x="144" y="0"/>
                    <a:ext cx="5616" cy="144"/>
                    <a:chOff x="96" y="-48"/>
                    <a:chExt cx="5520" cy="144"/>
                  </a:xfrm>
                </p:grpSpPr>
                <p:sp>
                  <p:nvSpPr>
                    <p:cNvPr id="27" name="Rectangle 26">
                      <a:extLst>
                        <a:ext uri="{FF2B5EF4-FFF2-40B4-BE49-F238E27FC236}">
                          <a16:creationId xmlns:a16="http://schemas.microsoft.com/office/drawing/2014/main" id="{6AA09076-A67B-059A-0837-1135DB52624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27">
                      <a:extLst>
                        <a:ext uri="{FF2B5EF4-FFF2-40B4-BE49-F238E27FC236}">
                          <a16:creationId xmlns:a16="http://schemas.microsoft.com/office/drawing/2014/main" id="{0AB6C36C-A16E-F43F-1F41-C7B4FE2FFDE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8">
                    <a:extLst>
                      <a:ext uri="{FF2B5EF4-FFF2-40B4-BE49-F238E27FC236}">
                        <a16:creationId xmlns:a16="http://schemas.microsoft.com/office/drawing/2014/main" id="{6361B71D-F7FA-40D0-92DF-8606AD5B9CA5}"/>
                      </a:ext>
                    </a:extLst>
                  </p:cNvPr>
                  <p:cNvGrpSpPr>
                    <a:grpSpLocks/>
                  </p:cNvGrpSpPr>
                  <p:nvPr/>
                </p:nvGrpSpPr>
                <p:grpSpPr bwMode="auto">
                  <a:xfrm>
                    <a:off x="144" y="4234"/>
                    <a:ext cx="5616" cy="86"/>
                    <a:chOff x="96" y="4176"/>
                    <a:chExt cx="5520" cy="144"/>
                  </a:xfrm>
                </p:grpSpPr>
                <p:sp>
                  <p:nvSpPr>
                    <p:cNvPr id="25" name="Rectangle 19">
                      <a:extLst>
                        <a:ext uri="{FF2B5EF4-FFF2-40B4-BE49-F238E27FC236}">
                          <a16:creationId xmlns:a16="http://schemas.microsoft.com/office/drawing/2014/main" id="{9355330F-9532-2F54-5D78-98D674B66A9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0">
                      <a:extLst>
                        <a:ext uri="{FF2B5EF4-FFF2-40B4-BE49-F238E27FC236}">
                          <a16:creationId xmlns:a16="http://schemas.microsoft.com/office/drawing/2014/main" id="{C90D11D4-B7EC-87C7-2E1D-B103C7ADD9B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0" name="Rectangle 21">
                  <a:extLst>
                    <a:ext uri="{FF2B5EF4-FFF2-40B4-BE49-F238E27FC236}">
                      <a16:creationId xmlns:a16="http://schemas.microsoft.com/office/drawing/2014/main" id="{D87FAECF-F40A-961A-4E6C-4171F64746D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8" name="Picture 42" descr="A picture containing shape&#10;&#10;Description automatically generated">
                <a:extLst>
                  <a:ext uri="{FF2B5EF4-FFF2-40B4-BE49-F238E27FC236}">
                    <a16:creationId xmlns:a16="http://schemas.microsoft.com/office/drawing/2014/main" id="{EF4F611D-DF54-E103-B9A6-A5EAE1C9D4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dissolve">
                                      <p:cBhvr>
                                        <p:cTn id="47" dur="500"/>
                                        <p:tgtEl>
                                          <p:spTgt spid="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ssolve">
                                      <p:cBhvr>
                                        <p:cTn id="52" dur="500"/>
                                        <p:tgtEl>
                                          <p:spTgt spid="1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dissolve">
                                      <p:cBhvr>
                                        <p:cTn id="57" dur="500"/>
                                        <p:tgtEl>
                                          <p:spTgt spid="1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dissolve">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0E5C6CCF-6B10-5A77-009D-31253E160E60}"/>
              </a:ext>
            </a:extLst>
          </p:cNvPr>
          <p:cNvSpPr>
            <a:spLocks noGrp="1" noChangeArrowheads="1"/>
          </p:cNvSpPr>
          <p:nvPr>
            <p:ph type="title"/>
          </p:nvPr>
        </p:nvSpPr>
        <p:spPr>
          <a:xfrm>
            <a:off x="1968128" y="282574"/>
            <a:ext cx="6017244" cy="872363"/>
          </a:xfrm>
        </p:spPr>
        <p:txBody>
          <a:bodyPr/>
          <a:lstStyle/>
          <a:p>
            <a:pPr eaLnBrk="1" hangingPunct="1"/>
            <a:r>
              <a:rPr lang="en-US" altLang="en-US" sz="2800" dirty="0">
                <a:cs typeface="Times New Roman" panose="02020603050405020304" pitchFamily="18" charset="0"/>
              </a:rPr>
              <a:t>Sequence of Energy Losses in a Turbine Stage</a:t>
            </a:r>
          </a:p>
        </p:txBody>
      </p:sp>
      <p:graphicFrame>
        <p:nvGraphicFramePr>
          <p:cNvPr id="4100" name="Object 3">
            <a:extLst>
              <a:ext uri="{FF2B5EF4-FFF2-40B4-BE49-F238E27FC236}">
                <a16:creationId xmlns:a16="http://schemas.microsoft.com/office/drawing/2014/main" id="{E1606529-FE34-8965-B872-B3B7483F9F7F}"/>
              </a:ext>
            </a:extLst>
          </p:cNvPr>
          <p:cNvGraphicFramePr>
            <a:graphicFrameLocks noChangeAspect="1"/>
          </p:cNvGraphicFramePr>
          <p:nvPr/>
        </p:nvGraphicFramePr>
        <p:xfrm>
          <a:off x="4851400" y="1506538"/>
          <a:ext cx="2401888" cy="3127375"/>
        </p:xfrm>
        <a:graphic>
          <a:graphicData uri="http://schemas.openxmlformats.org/presentationml/2006/ole">
            <mc:AlternateContent xmlns:mc="http://schemas.openxmlformats.org/markup-compatibility/2006">
              <mc:Choice xmlns:v="urn:schemas-microsoft-com:vml" Requires="v">
                <p:oleObj name="Photo Editor Photo" r:id="rId2" imgW="1704762" imgH="2619048" progId="MSPhotoEd.3">
                  <p:embed/>
                </p:oleObj>
              </mc:Choice>
              <mc:Fallback>
                <p:oleObj name="Photo Editor Photo" r:id="rId2" imgW="1704762" imgH="2619048" progId="MSPhotoEd.3">
                  <p:embed/>
                  <p:pic>
                    <p:nvPicPr>
                      <p:cNvPr id="4100" name="Object 3">
                        <a:extLst>
                          <a:ext uri="{FF2B5EF4-FFF2-40B4-BE49-F238E27FC236}">
                            <a16:creationId xmlns:a16="http://schemas.microsoft.com/office/drawing/2014/main" id="{E1606529-FE34-8965-B872-B3B7483F9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1400" y="1506538"/>
                        <a:ext cx="2401888" cy="312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08" name="Object 4">
            <a:extLst>
              <a:ext uri="{FF2B5EF4-FFF2-40B4-BE49-F238E27FC236}">
                <a16:creationId xmlns:a16="http://schemas.microsoft.com/office/drawing/2014/main" id="{D4DD223F-6D79-0C8E-4156-48059976F4DD}"/>
              </a:ext>
            </a:extLst>
          </p:cNvPr>
          <p:cNvGraphicFramePr>
            <a:graphicFrameLocks noChangeAspect="1"/>
          </p:cNvGraphicFramePr>
          <p:nvPr/>
        </p:nvGraphicFramePr>
        <p:xfrm>
          <a:off x="1309688" y="1143000"/>
          <a:ext cx="2401887" cy="4265613"/>
        </p:xfrm>
        <a:graphic>
          <a:graphicData uri="http://schemas.openxmlformats.org/presentationml/2006/ole">
            <mc:AlternateContent xmlns:mc="http://schemas.openxmlformats.org/markup-compatibility/2006">
              <mc:Choice xmlns:v="urn:schemas-microsoft-com:vml" Requires="v">
                <p:oleObj name="Photo Editor Photo" r:id="rId4" imgW="1705213" imgH="3572374" progId="MSPhotoEd.3">
                  <p:embed/>
                </p:oleObj>
              </mc:Choice>
              <mc:Fallback>
                <p:oleObj name="Photo Editor Photo" r:id="rId4" imgW="1705213" imgH="3572374" progId="MSPhotoEd.3">
                  <p:embed/>
                  <p:pic>
                    <p:nvPicPr>
                      <p:cNvPr id="328708" name="Object 4">
                        <a:extLst>
                          <a:ext uri="{FF2B5EF4-FFF2-40B4-BE49-F238E27FC236}">
                            <a16:creationId xmlns:a16="http://schemas.microsoft.com/office/drawing/2014/main" id="{D4DD223F-6D79-0C8E-4156-48059976F4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9688" y="1143000"/>
                        <a:ext cx="2401887" cy="426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 name="Group 8">
            <a:extLst>
              <a:ext uri="{FF2B5EF4-FFF2-40B4-BE49-F238E27FC236}">
                <a16:creationId xmlns:a16="http://schemas.microsoft.com/office/drawing/2014/main" id="{60DC4FC9-965F-5ED9-2793-3CE1353DFA02}"/>
              </a:ext>
            </a:extLst>
          </p:cNvPr>
          <p:cNvGrpSpPr>
            <a:grpSpLocks/>
          </p:cNvGrpSpPr>
          <p:nvPr/>
        </p:nvGrpSpPr>
        <p:grpSpPr bwMode="auto">
          <a:xfrm>
            <a:off x="3313875" y="2440621"/>
            <a:ext cx="2038350" cy="1190625"/>
            <a:chOff x="2110" y="1632"/>
            <a:chExt cx="1284" cy="750"/>
          </a:xfrm>
        </p:grpSpPr>
        <p:sp>
          <p:nvSpPr>
            <p:cNvPr id="4121" name="Line 9">
              <a:extLst>
                <a:ext uri="{FF2B5EF4-FFF2-40B4-BE49-F238E27FC236}">
                  <a16:creationId xmlns:a16="http://schemas.microsoft.com/office/drawing/2014/main" id="{D566CE41-F75F-7A94-45E1-5F946D6B69FD}"/>
                </a:ext>
              </a:extLst>
            </p:cNvPr>
            <p:cNvSpPr>
              <a:spLocks noChangeShapeType="1"/>
            </p:cNvSpPr>
            <p:nvPr/>
          </p:nvSpPr>
          <p:spPr bwMode="auto">
            <a:xfrm>
              <a:off x="2110" y="2382"/>
              <a:ext cx="1284"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22" name="Text Box 10">
              <a:extLst>
                <a:ext uri="{FF2B5EF4-FFF2-40B4-BE49-F238E27FC236}">
                  <a16:creationId xmlns:a16="http://schemas.microsoft.com/office/drawing/2014/main" id="{40088ECB-FB69-6712-2990-B9BB5403E6B1}"/>
                </a:ext>
              </a:extLst>
            </p:cNvPr>
            <p:cNvSpPr txBox="1">
              <a:spLocks noChangeArrowheads="1"/>
            </p:cNvSpPr>
            <p:nvPr/>
          </p:nvSpPr>
          <p:spPr bwMode="auto">
            <a:xfrm>
              <a:off x="2386" y="1632"/>
              <a:ext cx="638"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0066"/>
                  </a:solidFill>
                </a:rPr>
                <a:t>Steam</a:t>
              </a:r>
            </a:p>
            <a:p>
              <a:pPr eaLnBrk="1" hangingPunct="1">
                <a:spcBef>
                  <a:spcPct val="0"/>
                </a:spcBef>
                <a:buFontTx/>
                <a:buNone/>
              </a:pPr>
              <a:r>
                <a:rPr lang="en-US" altLang="en-US" sz="2400">
                  <a:solidFill>
                    <a:srgbClr val="FF0066"/>
                  </a:solidFill>
                </a:rPr>
                <a:t>kinetic</a:t>
              </a:r>
            </a:p>
            <a:p>
              <a:pPr eaLnBrk="1" hangingPunct="1">
                <a:spcBef>
                  <a:spcPct val="0"/>
                </a:spcBef>
                <a:buFontTx/>
                <a:buNone/>
              </a:pPr>
              <a:r>
                <a:rPr lang="en-US" altLang="en-US" sz="2400">
                  <a:solidFill>
                    <a:srgbClr val="FF0066"/>
                  </a:solidFill>
                </a:rPr>
                <a:t>Power</a:t>
              </a:r>
            </a:p>
          </p:txBody>
        </p:sp>
      </p:grpSp>
      <p:grpSp>
        <p:nvGrpSpPr>
          <p:cNvPr id="5" name="Group 14">
            <a:extLst>
              <a:ext uri="{FF2B5EF4-FFF2-40B4-BE49-F238E27FC236}">
                <a16:creationId xmlns:a16="http://schemas.microsoft.com/office/drawing/2014/main" id="{1093088F-64EA-729F-0E00-2CF09F83FE34}"/>
              </a:ext>
            </a:extLst>
          </p:cNvPr>
          <p:cNvGrpSpPr>
            <a:grpSpLocks/>
          </p:cNvGrpSpPr>
          <p:nvPr/>
        </p:nvGrpSpPr>
        <p:grpSpPr bwMode="auto">
          <a:xfrm>
            <a:off x="1609725" y="2781300"/>
            <a:ext cx="1951038" cy="2143125"/>
            <a:chOff x="1014" y="1752"/>
            <a:chExt cx="1229" cy="1350"/>
          </a:xfrm>
        </p:grpSpPr>
        <p:sp>
          <p:nvSpPr>
            <p:cNvPr id="4119" name="Line 15">
              <a:extLst>
                <a:ext uri="{FF2B5EF4-FFF2-40B4-BE49-F238E27FC236}">
                  <a16:creationId xmlns:a16="http://schemas.microsoft.com/office/drawing/2014/main" id="{15E6373D-578B-6AA2-4C8D-FDC175594035}"/>
                </a:ext>
              </a:extLst>
            </p:cNvPr>
            <p:cNvSpPr>
              <a:spLocks noChangeShapeType="1"/>
            </p:cNvSpPr>
            <p:nvPr/>
          </p:nvSpPr>
          <p:spPr bwMode="auto">
            <a:xfrm>
              <a:off x="1772" y="1752"/>
              <a:ext cx="0" cy="859"/>
            </a:xfrm>
            <a:prstGeom prst="line">
              <a:avLst/>
            </a:prstGeom>
            <a:noFill/>
            <a:ln w="57150">
              <a:solidFill>
                <a:srgbClr val="0099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20" name="Text Box 16">
              <a:extLst>
                <a:ext uri="{FF2B5EF4-FFF2-40B4-BE49-F238E27FC236}">
                  <a16:creationId xmlns:a16="http://schemas.microsoft.com/office/drawing/2014/main" id="{FEDD2893-4F95-CF4A-1EBD-59513BBF7023}"/>
                </a:ext>
              </a:extLst>
            </p:cNvPr>
            <p:cNvSpPr txBox="1">
              <a:spLocks noChangeArrowheads="1"/>
            </p:cNvSpPr>
            <p:nvPr/>
          </p:nvSpPr>
          <p:spPr bwMode="auto">
            <a:xfrm>
              <a:off x="1014" y="2814"/>
              <a:ext cx="122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0000"/>
                  </a:solidFill>
                </a:rPr>
                <a:t>Nozzle Losses</a:t>
              </a:r>
            </a:p>
          </p:txBody>
        </p:sp>
      </p:grpSp>
      <p:grpSp>
        <p:nvGrpSpPr>
          <p:cNvPr id="6" name="Group 17">
            <a:extLst>
              <a:ext uri="{FF2B5EF4-FFF2-40B4-BE49-F238E27FC236}">
                <a16:creationId xmlns:a16="http://schemas.microsoft.com/office/drawing/2014/main" id="{04EFF75E-40B9-8FA6-E39C-389EBEE34B14}"/>
              </a:ext>
            </a:extLst>
          </p:cNvPr>
          <p:cNvGrpSpPr>
            <a:grpSpLocks/>
          </p:cNvGrpSpPr>
          <p:nvPr/>
        </p:nvGrpSpPr>
        <p:grpSpPr bwMode="auto">
          <a:xfrm>
            <a:off x="4386580" y="4047331"/>
            <a:ext cx="1933575" cy="2149475"/>
            <a:chOff x="2515" y="2578"/>
            <a:chExt cx="1218" cy="1354"/>
          </a:xfrm>
        </p:grpSpPr>
        <p:sp>
          <p:nvSpPr>
            <p:cNvPr id="4117" name="Line 18">
              <a:extLst>
                <a:ext uri="{FF2B5EF4-FFF2-40B4-BE49-F238E27FC236}">
                  <a16:creationId xmlns:a16="http://schemas.microsoft.com/office/drawing/2014/main" id="{B1734F1D-AA2A-B5D7-D5DE-75D66AA90E3C}"/>
                </a:ext>
              </a:extLst>
            </p:cNvPr>
            <p:cNvSpPr>
              <a:spLocks noChangeShapeType="1"/>
            </p:cNvSpPr>
            <p:nvPr/>
          </p:nvSpPr>
          <p:spPr bwMode="auto">
            <a:xfrm>
              <a:off x="3256" y="2578"/>
              <a:ext cx="0" cy="860"/>
            </a:xfrm>
            <a:prstGeom prst="line">
              <a:avLst/>
            </a:prstGeom>
            <a:noFill/>
            <a:ln w="57150">
              <a:solidFill>
                <a:srgbClr val="009900"/>
              </a:solidFill>
              <a:round/>
              <a:headEnd/>
              <a:tailEnd type="triangle" w="med" len="med"/>
            </a:ln>
            <a:extLst>
              <a:ext uri="{909E8E84-426E-40DD-AFC4-6F175D3DCCD1}">
                <a14:hiddenFill xmlns:a14="http://schemas.microsoft.com/office/drawing/2010/main">
                  <a:noFill/>
                </a14:hiddenFill>
              </a:ext>
            </a:extLst>
          </p:spPr>
          <p:txBody>
            <a:bodyPr/>
            <a:lstStyle/>
            <a:p>
              <a:endParaRPr lang="en-IN" dirty="0"/>
            </a:p>
          </p:txBody>
        </p:sp>
        <p:sp>
          <p:nvSpPr>
            <p:cNvPr id="4118" name="Text Box 19">
              <a:extLst>
                <a:ext uri="{FF2B5EF4-FFF2-40B4-BE49-F238E27FC236}">
                  <a16:creationId xmlns:a16="http://schemas.microsoft.com/office/drawing/2014/main" id="{28F24BF2-A7A7-E7E5-AAB3-8D9FDC195652}"/>
                </a:ext>
              </a:extLst>
            </p:cNvPr>
            <p:cNvSpPr txBox="1">
              <a:spLocks noChangeArrowheads="1"/>
            </p:cNvSpPr>
            <p:nvPr/>
          </p:nvSpPr>
          <p:spPr bwMode="auto">
            <a:xfrm>
              <a:off x="2515" y="3414"/>
              <a:ext cx="1218"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solidFill>
                    <a:srgbClr val="FF0000"/>
                  </a:solidFill>
                </a:rPr>
                <a:t>Moving Blade</a:t>
              </a:r>
            </a:p>
            <a:p>
              <a:pPr eaLnBrk="1" hangingPunct="1">
                <a:spcBef>
                  <a:spcPct val="0"/>
                </a:spcBef>
                <a:buFontTx/>
                <a:buNone/>
              </a:pPr>
              <a:r>
                <a:rPr lang="en-US" altLang="en-US" sz="2400" dirty="0">
                  <a:solidFill>
                    <a:srgbClr val="FF0000"/>
                  </a:solidFill>
                </a:rPr>
                <a:t> Losses</a:t>
              </a:r>
            </a:p>
          </p:txBody>
        </p:sp>
      </p:grpSp>
      <p:grpSp>
        <p:nvGrpSpPr>
          <p:cNvPr id="7" name="Group 20">
            <a:extLst>
              <a:ext uri="{FF2B5EF4-FFF2-40B4-BE49-F238E27FC236}">
                <a16:creationId xmlns:a16="http://schemas.microsoft.com/office/drawing/2014/main" id="{BA8CD467-7E5B-6437-249D-F925792CB268}"/>
              </a:ext>
            </a:extLst>
          </p:cNvPr>
          <p:cNvGrpSpPr>
            <a:grpSpLocks/>
          </p:cNvGrpSpPr>
          <p:nvPr/>
        </p:nvGrpSpPr>
        <p:grpSpPr bwMode="auto">
          <a:xfrm>
            <a:off x="6569075" y="3327400"/>
            <a:ext cx="1768475" cy="1730375"/>
            <a:chOff x="4138" y="2096"/>
            <a:chExt cx="1114" cy="1090"/>
          </a:xfrm>
        </p:grpSpPr>
        <p:sp>
          <p:nvSpPr>
            <p:cNvPr id="4115" name="Line 21">
              <a:extLst>
                <a:ext uri="{FF2B5EF4-FFF2-40B4-BE49-F238E27FC236}">
                  <a16:creationId xmlns:a16="http://schemas.microsoft.com/office/drawing/2014/main" id="{7405A7E0-BCC8-ED5D-7216-AD40A33196C5}"/>
                </a:ext>
              </a:extLst>
            </p:cNvPr>
            <p:cNvSpPr>
              <a:spLocks noChangeShapeType="1"/>
            </p:cNvSpPr>
            <p:nvPr/>
          </p:nvSpPr>
          <p:spPr bwMode="auto">
            <a:xfrm>
              <a:off x="4881" y="2096"/>
              <a:ext cx="0" cy="859"/>
            </a:xfrm>
            <a:prstGeom prst="line">
              <a:avLst/>
            </a:prstGeom>
            <a:noFill/>
            <a:ln w="57150">
              <a:solidFill>
                <a:srgbClr val="0099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16" name="Text Box 22">
              <a:extLst>
                <a:ext uri="{FF2B5EF4-FFF2-40B4-BE49-F238E27FC236}">
                  <a16:creationId xmlns:a16="http://schemas.microsoft.com/office/drawing/2014/main" id="{02B5D421-AA24-59FB-2752-FD4B1369AFD6}"/>
                </a:ext>
              </a:extLst>
            </p:cNvPr>
            <p:cNvSpPr txBox="1">
              <a:spLocks noChangeArrowheads="1"/>
            </p:cNvSpPr>
            <p:nvPr/>
          </p:nvSpPr>
          <p:spPr bwMode="auto">
            <a:xfrm>
              <a:off x="4138" y="2898"/>
              <a:ext cx="11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solidFill>
                    <a:schemeClr val="accent2"/>
                  </a:solidFill>
                </a:rPr>
                <a:t>Stage Losses</a:t>
              </a:r>
            </a:p>
          </p:txBody>
        </p:sp>
      </p:grpSp>
      <p:sp>
        <p:nvSpPr>
          <p:cNvPr id="328727" name="Text Box 23">
            <a:extLst>
              <a:ext uri="{FF2B5EF4-FFF2-40B4-BE49-F238E27FC236}">
                <a16:creationId xmlns:a16="http://schemas.microsoft.com/office/drawing/2014/main" id="{3BF390F3-2C5A-2DFE-69D4-6222EDA289E0}"/>
              </a:ext>
            </a:extLst>
          </p:cNvPr>
          <p:cNvSpPr txBox="1">
            <a:spLocks noChangeArrowheads="1"/>
          </p:cNvSpPr>
          <p:nvPr/>
        </p:nvSpPr>
        <p:spPr bwMode="auto">
          <a:xfrm>
            <a:off x="586801" y="5522119"/>
            <a:ext cx="30468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a:solidFill>
                  <a:srgbClr val="00B050"/>
                </a:solidFill>
              </a:rPr>
              <a:t>Isentropic efficiency of</a:t>
            </a:r>
          </a:p>
          <a:p>
            <a:pPr algn="ctr" eaLnBrk="1" hangingPunct="1">
              <a:spcBef>
                <a:spcPct val="0"/>
              </a:spcBef>
              <a:buFontTx/>
              <a:buNone/>
            </a:pPr>
            <a:r>
              <a:rPr lang="en-US" altLang="en-US" sz="2400">
                <a:solidFill>
                  <a:srgbClr val="00B050"/>
                </a:solidFill>
              </a:rPr>
              <a:t>Nozzle </a:t>
            </a:r>
          </a:p>
        </p:txBody>
      </p:sp>
      <p:sp>
        <p:nvSpPr>
          <p:cNvPr id="328728" name="Text Box 24">
            <a:extLst>
              <a:ext uri="{FF2B5EF4-FFF2-40B4-BE49-F238E27FC236}">
                <a16:creationId xmlns:a16="http://schemas.microsoft.com/office/drawing/2014/main" id="{A9081C55-E8E7-2470-23E5-EE1C49A3604D}"/>
              </a:ext>
            </a:extLst>
          </p:cNvPr>
          <p:cNvSpPr txBox="1">
            <a:spLocks noChangeArrowheads="1"/>
          </p:cNvSpPr>
          <p:nvPr/>
        </p:nvSpPr>
        <p:spPr bwMode="auto">
          <a:xfrm>
            <a:off x="4414394" y="6226175"/>
            <a:ext cx="2787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solidFill>
                  <a:srgbClr val="00B050"/>
                </a:solidFill>
              </a:rPr>
              <a:t>Blade Friction Factor</a:t>
            </a:r>
          </a:p>
        </p:txBody>
      </p:sp>
      <p:grpSp>
        <p:nvGrpSpPr>
          <p:cNvPr id="2" name="Group 5">
            <a:extLst>
              <a:ext uri="{FF2B5EF4-FFF2-40B4-BE49-F238E27FC236}">
                <a16:creationId xmlns:a16="http://schemas.microsoft.com/office/drawing/2014/main" id="{AA6A853A-3783-A2BB-95D2-14FEFB90ACF3}"/>
              </a:ext>
            </a:extLst>
          </p:cNvPr>
          <p:cNvGrpSpPr>
            <a:grpSpLocks/>
          </p:cNvGrpSpPr>
          <p:nvPr/>
        </p:nvGrpSpPr>
        <p:grpSpPr bwMode="auto">
          <a:xfrm>
            <a:off x="342900" y="1676400"/>
            <a:ext cx="1257300" cy="1187450"/>
            <a:chOff x="149" y="1056"/>
            <a:chExt cx="792" cy="748"/>
          </a:xfrm>
        </p:grpSpPr>
        <p:sp>
          <p:nvSpPr>
            <p:cNvPr id="4113" name="Line 6">
              <a:extLst>
                <a:ext uri="{FF2B5EF4-FFF2-40B4-BE49-F238E27FC236}">
                  <a16:creationId xmlns:a16="http://schemas.microsoft.com/office/drawing/2014/main" id="{00FEDBF6-CAB9-3296-4FEA-0FC7A5EA6F3E}"/>
                </a:ext>
              </a:extLst>
            </p:cNvPr>
            <p:cNvSpPr>
              <a:spLocks noChangeShapeType="1"/>
            </p:cNvSpPr>
            <p:nvPr/>
          </p:nvSpPr>
          <p:spPr bwMode="auto">
            <a:xfrm>
              <a:off x="149" y="1580"/>
              <a:ext cx="744"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14" name="Text Box 7">
              <a:extLst>
                <a:ext uri="{FF2B5EF4-FFF2-40B4-BE49-F238E27FC236}">
                  <a16:creationId xmlns:a16="http://schemas.microsoft.com/office/drawing/2014/main" id="{03E5801E-AEBE-2ACA-D0B0-FBB5C397D1D3}"/>
                </a:ext>
              </a:extLst>
            </p:cNvPr>
            <p:cNvSpPr txBox="1">
              <a:spLocks noChangeArrowheads="1"/>
            </p:cNvSpPr>
            <p:nvPr/>
          </p:nvSpPr>
          <p:spPr bwMode="auto">
            <a:xfrm>
              <a:off x="176" y="1056"/>
              <a:ext cx="765"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solidFill>
                    <a:srgbClr val="FF0066"/>
                  </a:solidFill>
                </a:rPr>
                <a:t>Steam</a:t>
              </a:r>
            </a:p>
            <a:p>
              <a:pPr eaLnBrk="1" hangingPunct="1">
                <a:spcBef>
                  <a:spcPct val="0"/>
                </a:spcBef>
                <a:buFontTx/>
                <a:buNone/>
              </a:pPr>
              <a:r>
                <a:rPr lang="en-US" altLang="en-US" sz="2400" dirty="0">
                  <a:solidFill>
                    <a:srgbClr val="FF0066"/>
                  </a:solidFill>
                </a:rPr>
                <a:t>Thermal</a:t>
              </a:r>
            </a:p>
            <a:p>
              <a:pPr eaLnBrk="1" hangingPunct="1">
                <a:spcBef>
                  <a:spcPct val="0"/>
                </a:spcBef>
                <a:buFontTx/>
                <a:buNone/>
              </a:pPr>
              <a:r>
                <a:rPr lang="en-US" altLang="en-US" sz="2400" dirty="0">
                  <a:solidFill>
                    <a:srgbClr val="FF0066"/>
                  </a:solidFill>
                </a:rPr>
                <a:t>Power</a:t>
              </a:r>
            </a:p>
          </p:txBody>
        </p:sp>
      </p:grpSp>
      <p:grpSp>
        <p:nvGrpSpPr>
          <p:cNvPr id="4" name="Group 11">
            <a:extLst>
              <a:ext uri="{FF2B5EF4-FFF2-40B4-BE49-F238E27FC236}">
                <a16:creationId xmlns:a16="http://schemas.microsoft.com/office/drawing/2014/main" id="{B4E5CAA7-D6AE-FD31-16DB-2E9D15017429}"/>
              </a:ext>
            </a:extLst>
          </p:cNvPr>
          <p:cNvGrpSpPr>
            <a:grpSpLocks/>
          </p:cNvGrpSpPr>
          <p:nvPr/>
        </p:nvGrpSpPr>
        <p:grpSpPr bwMode="auto">
          <a:xfrm>
            <a:off x="6569075" y="2209800"/>
            <a:ext cx="2574925" cy="1187450"/>
            <a:chOff x="4138" y="1392"/>
            <a:chExt cx="1622" cy="748"/>
          </a:xfrm>
        </p:grpSpPr>
        <p:sp>
          <p:nvSpPr>
            <p:cNvPr id="4111" name="Text Box 13">
              <a:extLst>
                <a:ext uri="{FF2B5EF4-FFF2-40B4-BE49-F238E27FC236}">
                  <a16:creationId xmlns:a16="http://schemas.microsoft.com/office/drawing/2014/main" id="{44632695-307C-753D-1D45-832B408C0D68}"/>
                </a:ext>
              </a:extLst>
            </p:cNvPr>
            <p:cNvSpPr txBox="1">
              <a:spLocks noChangeArrowheads="1"/>
            </p:cNvSpPr>
            <p:nvPr/>
          </p:nvSpPr>
          <p:spPr bwMode="auto">
            <a:xfrm>
              <a:off x="4752" y="1392"/>
              <a:ext cx="638"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0066"/>
                  </a:solidFill>
                </a:rPr>
                <a:t>Blade</a:t>
              </a:r>
            </a:p>
            <a:p>
              <a:pPr eaLnBrk="1" hangingPunct="1">
                <a:spcBef>
                  <a:spcPct val="0"/>
                </a:spcBef>
                <a:buFontTx/>
                <a:buNone/>
              </a:pPr>
              <a:r>
                <a:rPr lang="en-US" altLang="en-US" sz="2400">
                  <a:solidFill>
                    <a:srgbClr val="FF0066"/>
                  </a:solidFill>
                </a:rPr>
                <a:t>kinetic</a:t>
              </a:r>
            </a:p>
            <a:p>
              <a:pPr eaLnBrk="1" hangingPunct="1">
                <a:spcBef>
                  <a:spcPct val="0"/>
                </a:spcBef>
                <a:buFontTx/>
                <a:buNone/>
              </a:pPr>
              <a:r>
                <a:rPr lang="en-US" altLang="en-US" sz="2400">
                  <a:solidFill>
                    <a:srgbClr val="FF0066"/>
                  </a:solidFill>
                </a:rPr>
                <a:t>Power</a:t>
              </a:r>
            </a:p>
          </p:txBody>
        </p:sp>
        <p:sp>
          <p:nvSpPr>
            <p:cNvPr id="4112" name="Line 12">
              <a:extLst>
                <a:ext uri="{FF2B5EF4-FFF2-40B4-BE49-F238E27FC236}">
                  <a16:creationId xmlns:a16="http://schemas.microsoft.com/office/drawing/2014/main" id="{B3B95D3C-1A37-8AE8-7738-6E2256577E2D}"/>
                </a:ext>
              </a:extLst>
            </p:cNvPr>
            <p:cNvSpPr>
              <a:spLocks noChangeShapeType="1"/>
            </p:cNvSpPr>
            <p:nvPr/>
          </p:nvSpPr>
          <p:spPr bwMode="auto">
            <a:xfrm>
              <a:off x="4138" y="2096"/>
              <a:ext cx="1622"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8" name="Group 7">
            <a:extLst>
              <a:ext uri="{FF2B5EF4-FFF2-40B4-BE49-F238E27FC236}">
                <a16:creationId xmlns:a16="http://schemas.microsoft.com/office/drawing/2014/main" id="{ED3896B2-4DBC-3CB8-3AFA-924A034B1D52}"/>
              </a:ext>
            </a:extLst>
          </p:cNvPr>
          <p:cNvGrpSpPr/>
          <p:nvPr/>
        </p:nvGrpSpPr>
        <p:grpSpPr>
          <a:xfrm>
            <a:off x="0" y="0"/>
            <a:ext cx="9144000" cy="6858000"/>
            <a:chOff x="0" y="0"/>
            <a:chExt cx="9144000" cy="6858000"/>
          </a:xfrm>
        </p:grpSpPr>
        <p:pic>
          <p:nvPicPr>
            <p:cNvPr id="9" name="Picture 22" descr="Logo usage Guidelines">
              <a:extLst>
                <a:ext uri="{FF2B5EF4-FFF2-40B4-BE49-F238E27FC236}">
                  <a16:creationId xmlns:a16="http://schemas.microsoft.com/office/drawing/2014/main" id="{56D95A2A-65A3-9B3F-6692-C723C5B367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F913CA6A-967B-0C2B-48A9-066E0624C444}"/>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03D84037-174F-E3C9-2E95-AE2D807F82DB}"/>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17A88AD6-7630-4DD7-77AD-9A8FD8999089}"/>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71053297-5909-E2DB-5248-D5968F484CA8}"/>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7B807B1E-314C-6D9C-9D83-41138E0633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1">
                      <a:extLst>
                        <a:ext uri="{FF2B5EF4-FFF2-40B4-BE49-F238E27FC236}">
                          <a16:creationId xmlns:a16="http://schemas.microsoft.com/office/drawing/2014/main" id="{6F248CB9-0A19-EDF1-161D-038B62EC8D5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14538324-B49E-B303-B0AF-74D94DF1CEBE}"/>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A77D3064-6F58-4383-A88C-C9F21A5BE40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B4931416-D39E-725F-A1D1-A907250B4FD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B514E41A-07D3-2233-EB6A-DA49291F8D7A}"/>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65B4BA2E-C83D-56C9-EC11-8C369DFCDE4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92B3D1AA-31EA-68D9-C8BD-2198D2B207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EE45C2FF-9878-8535-7030-A133D5C17629}"/>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B3DBA3F3-2B10-EF98-EC5E-9DEF9E7B3F3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95A6F549-D5A4-D5F9-7BCD-B995706D3E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26B7B7A3-84F6-C376-A7DE-856213083DF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10C5A3A6-293C-901A-1243-AB9ED93A98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7" name="Group 20">
            <a:extLst>
              <a:ext uri="{FF2B5EF4-FFF2-40B4-BE49-F238E27FC236}">
                <a16:creationId xmlns:a16="http://schemas.microsoft.com/office/drawing/2014/main" id="{EA85E6AF-A2C3-5067-9E8A-42CDA4D2EDEB}"/>
              </a:ext>
            </a:extLst>
          </p:cNvPr>
          <p:cNvGrpSpPr>
            <a:grpSpLocks/>
          </p:cNvGrpSpPr>
          <p:nvPr/>
        </p:nvGrpSpPr>
        <p:grpSpPr bwMode="auto">
          <a:xfrm>
            <a:off x="3352805" y="2743201"/>
            <a:ext cx="1689101" cy="1735138"/>
            <a:chOff x="4138" y="2096"/>
            <a:chExt cx="1064" cy="1093"/>
          </a:xfrm>
        </p:grpSpPr>
        <p:sp>
          <p:nvSpPr>
            <p:cNvPr id="28" name="Line 21">
              <a:extLst>
                <a:ext uri="{FF2B5EF4-FFF2-40B4-BE49-F238E27FC236}">
                  <a16:creationId xmlns:a16="http://schemas.microsoft.com/office/drawing/2014/main" id="{380A2081-E521-ACD2-841C-C22EE8C85885}"/>
                </a:ext>
              </a:extLst>
            </p:cNvPr>
            <p:cNvSpPr>
              <a:spLocks noChangeShapeType="1"/>
            </p:cNvSpPr>
            <p:nvPr/>
          </p:nvSpPr>
          <p:spPr bwMode="auto">
            <a:xfrm>
              <a:off x="4881" y="2096"/>
              <a:ext cx="0" cy="859"/>
            </a:xfrm>
            <a:prstGeom prst="line">
              <a:avLst/>
            </a:prstGeom>
            <a:noFill/>
            <a:ln w="57150">
              <a:solidFill>
                <a:srgbClr val="0099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9" name="Text Box 22">
              <a:extLst>
                <a:ext uri="{FF2B5EF4-FFF2-40B4-BE49-F238E27FC236}">
                  <a16:creationId xmlns:a16="http://schemas.microsoft.com/office/drawing/2014/main" id="{72DCF421-FD03-6F67-052E-18F86B48A26F}"/>
                </a:ext>
              </a:extLst>
            </p:cNvPr>
            <p:cNvSpPr txBox="1">
              <a:spLocks noChangeArrowheads="1"/>
            </p:cNvSpPr>
            <p:nvPr/>
          </p:nvSpPr>
          <p:spPr bwMode="auto">
            <a:xfrm>
              <a:off x="4138" y="2898"/>
              <a:ext cx="106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solidFill>
                    <a:schemeClr val="accent2"/>
                  </a:solidFill>
                </a:rPr>
                <a:t> Gap Losses</a:t>
              </a:r>
            </a:p>
          </p:txBody>
        </p:sp>
      </p:grpSp>
    </p:spTree>
    <p:extLst>
      <p:ext uri="{BB962C8B-B14F-4D97-AF65-F5344CB8AC3E}">
        <p14:creationId xmlns:p14="http://schemas.microsoft.com/office/powerpoint/2010/main" val="28224807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dissolv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dissolv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28727"/>
                                        </p:tgtEl>
                                        <p:attrNameLst>
                                          <p:attrName>style.visibility</p:attrName>
                                        </p:attrNameLst>
                                      </p:cBhvr>
                                      <p:to>
                                        <p:strVal val="visible"/>
                                      </p:to>
                                    </p:set>
                                    <p:animEffect transition="in" filter="dissolve">
                                      <p:cBhvr>
                                        <p:cTn id="42" dur="500"/>
                                        <p:tgtEl>
                                          <p:spTgt spid="32872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28728"/>
                                        </p:tgtEl>
                                        <p:attrNameLst>
                                          <p:attrName>style.visibility</p:attrName>
                                        </p:attrNameLst>
                                      </p:cBhvr>
                                      <p:to>
                                        <p:strVal val="visible"/>
                                      </p:to>
                                    </p:set>
                                    <p:animEffect transition="in" filter="dissolve">
                                      <p:cBhvr>
                                        <p:cTn id="47" dur="500"/>
                                        <p:tgtEl>
                                          <p:spTgt spid="328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27" grpId="0"/>
      <p:bldP spid="3287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itle 1">
            <a:extLst>
              <a:ext uri="{FF2B5EF4-FFF2-40B4-BE49-F238E27FC236}">
                <a16:creationId xmlns:a16="http://schemas.microsoft.com/office/drawing/2014/main" id="{057FA737-C54C-F9BC-2627-609837FE49D4}"/>
              </a:ext>
            </a:extLst>
          </p:cNvPr>
          <p:cNvSpPr>
            <a:spLocks noGrp="1"/>
          </p:cNvSpPr>
          <p:nvPr>
            <p:ph type="title"/>
          </p:nvPr>
        </p:nvSpPr>
        <p:spPr>
          <a:xfrm>
            <a:off x="2220463" y="0"/>
            <a:ext cx="5170938" cy="1143000"/>
          </a:xfrm>
        </p:spPr>
        <p:txBody>
          <a:bodyPr/>
          <a:lstStyle/>
          <a:p>
            <a:r>
              <a:rPr lang="en-US" altLang="en-US" sz="2800" dirty="0"/>
              <a:t>BREAKDOWN OF STAGE LOSSES - 1</a:t>
            </a:r>
          </a:p>
        </p:txBody>
      </p:sp>
      <p:sp>
        <p:nvSpPr>
          <p:cNvPr id="3" name="Content Placeholder 2">
            <a:extLst>
              <a:ext uri="{FF2B5EF4-FFF2-40B4-BE49-F238E27FC236}">
                <a16:creationId xmlns:a16="http://schemas.microsoft.com/office/drawing/2014/main" id="{F9D6FCF0-5F67-CE99-3920-558A7E891C93}"/>
              </a:ext>
            </a:extLst>
          </p:cNvPr>
          <p:cNvSpPr>
            <a:spLocks noGrp="1"/>
          </p:cNvSpPr>
          <p:nvPr>
            <p:ph idx="1"/>
          </p:nvPr>
        </p:nvSpPr>
        <p:spPr>
          <a:xfrm>
            <a:off x="457200" y="1219268"/>
            <a:ext cx="8229600" cy="5562600"/>
          </a:xfrm>
        </p:spPr>
        <p:txBody>
          <a:bodyPr/>
          <a:lstStyle/>
          <a:p>
            <a:r>
              <a:rPr lang="en-US" altLang="en-US" sz="2400" dirty="0">
                <a:latin typeface="Times New Roman" panose="02020603050405020304" pitchFamily="18" charset="0"/>
                <a:cs typeface="Times New Roman" panose="02020603050405020304" pitchFamily="18" charset="0"/>
              </a:rPr>
              <a:t>The work done on the rotor blades is indicated by the change in tangential momentum.</a:t>
            </a:r>
          </a:p>
          <a:p>
            <a:r>
              <a:rPr lang="en-US" altLang="en-US" sz="2400" dirty="0">
                <a:latin typeface="Times New Roman" panose="02020603050405020304" pitchFamily="18" charset="0"/>
                <a:cs typeface="Times New Roman" panose="02020603050405020304" pitchFamily="18" charset="0"/>
              </a:rPr>
              <a:t>The overall integrated value can be calculated from the velocity conditions for the mass passing through the rotor blades. </a:t>
            </a:r>
          </a:p>
          <a:p>
            <a:r>
              <a:rPr lang="en-US" altLang="en-US" sz="2400" dirty="0">
                <a:latin typeface="Times New Roman" panose="02020603050405020304" pitchFamily="18" charset="0"/>
                <a:cs typeface="Times New Roman" panose="02020603050405020304" pitchFamily="18" charset="0"/>
              </a:rPr>
              <a:t>The energy given up by the gas is more than this!</a:t>
            </a:r>
          </a:p>
          <a:p>
            <a:r>
              <a:rPr lang="en-US" altLang="en-US" sz="2400" dirty="0">
                <a:latin typeface="Times New Roman" panose="02020603050405020304" pitchFamily="18" charset="0"/>
                <a:cs typeface="Times New Roman" panose="02020603050405020304" pitchFamily="18" charset="0"/>
              </a:rPr>
              <a:t>The difference is due to </a:t>
            </a:r>
          </a:p>
          <a:p>
            <a:r>
              <a:rPr lang="en-US" altLang="en-US" sz="2400" dirty="0">
                <a:latin typeface="Times New Roman" panose="02020603050405020304" pitchFamily="18" charset="0"/>
                <a:cs typeface="Times New Roman" panose="02020603050405020304" pitchFamily="18" charset="0"/>
              </a:rPr>
              <a:t>the friction on the blade profiles, and loss in blade wakes (profile loss); </a:t>
            </a:r>
          </a:p>
          <a:p>
            <a:r>
              <a:rPr lang="en-US" altLang="en-US" sz="2400" dirty="0">
                <a:latin typeface="Times New Roman" panose="02020603050405020304" pitchFamily="18" charset="0"/>
                <a:cs typeface="Times New Roman" panose="02020603050405020304" pitchFamily="18" charset="0"/>
              </a:rPr>
              <a:t>the friction on the walls at root and tip, and other end effects (secondary loss); </a:t>
            </a:r>
          </a:p>
          <a:p>
            <a:r>
              <a:rPr lang="en-US" altLang="en-US" sz="2400" dirty="0">
                <a:latin typeface="Times New Roman" panose="02020603050405020304" pitchFamily="18" charset="0"/>
                <a:cs typeface="Times New Roman" panose="02020603050405020304" pitchFamily="18" charset="0"/>
              </a:rPr>
              <a:t>the sudden enlargements in the fluid path, or wall cavities (annulus loss).</a:t>
            </a:r>
          </a:p>
        </p:txBody>
      </p:sp>
      <p:grpSp>
        <p:nvGrpSpPr>
          <p:cNvPr id="2" name="Group 1">
            <a:extLst>
              <a:ext uri="{FF2B5EF4-FFF2-40B4-BE49-F238E27FC236}">
                <a16:creationId xmlns:a16="http://schemas.microsoft.com/office/drawing/2014/main" id="{3757AB27-D03A-B002-523E-ED3412FA6CCF}"/>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CC8002AB-0DF9-B41D-C3CA-4ADC8A5F4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0851517E-DCE9-412A-B45E-5EBF39A308C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1ADB305-D91E-A3F9-3FE8-C1EE22060954}"/>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D878A4D7-46B6-CB3C-90CF-8104A58D424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22F5163-47BC-BD91-6C98-2CA52832121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9B3A85F-0124-10A8-D81C-C06BDCA32CA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E617663-3801-830D-ED1C-DE85825199E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AAB2832-0639-A5F6-8446-511F8259789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4FAD88B-448A-A7B9-B5D3-D444758532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610E8E2-5307-5F21-666B-92C82FCC7A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8AD6725-4D18-F698-3433-018CBE64A9FB}"/>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6C9594E6-5BE4-6955-81B9-04CD542A18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0163B1E7-5AD3-14AF-A23C-CA865C32A80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AC84703-C85B-998D-FA75-741B7B08E7E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58A7E61-E754-7239-DF0E-A030EE5FB93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A24079F-7E83-D4CC-6643-4AB93EA43ED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42EA857-9161-E6F4-E6DA-CDB8046DCB4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D5EA149-9FCD-BD9B-2ACC-B1D8881F0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itle 1">
            <a:extLst>
              <a:ext uri="{FF2B5EF4-FFF2-40B4-BE49-F238E27FC236}">
                <a16:creationId xmlns:a16="http://schemas.microsoft.com/office/drawing/2014/main" id="{07C7B106-E2E8-3C79-72D8-AB4AB5D8FBDD}"/>
              </a:ext>
            </a:extLst>
          </p:cNvPr>
          <p:cNvSpPr>
            <a:spLocks noGrp="1"/>
          </p:cNvSpPr>
          <p:nvPr>
            <p:ph type="title"/>
          </p:nvPr>
        </p:nvSpPr>
        <p:spPr>
          <a:xfrm>
            <a:off x="1059611" y="76200"/>
            <a:ext cx="7772400" cy="1143000"/>
          </a:xfrm>
        </p:spPr>
        <p:txBody>
          <a:bodyPr/>
          <a:lstStyle/>
          <a:p>
            <a:r>
              <a:rPr lang="en-US" altLang="en-US" sz="2800" dirty="0"/>
              <a:t>BREAKDOWN OF STAGE LOSSES - 2</a:t>
            </a:r>
          </a:p>
        </p:txBody>
      </p:sp>
      <p:sp>
        <p:nvSpPr>
          <p:cNvPr id="3" name="Content Placeholder 2">
            <a:extLst>
              <a:ext uri="{FF2B5EF4-FFF2-40B4-BE49-F238E27FC236}">
                <a16:creationId xmlns:a16="http://schemas.microsoft.com/office/drawing/2014/main" id="{6C58F92F-6954-728C-EEAF-81176630FEAD}"/>
              </a:ext>
            </a:extLst>
          </p:cNvPr>
          <p:cNvSpPr>
            <a:spLocks noGrp="1"/>
          </p:cNvSpPr>
          <p:nvPr>
            <p:ph idx="1"/>
          </p:nvPr>
        </p:nvSpPr>
        <p:spPr>
          <a:xfrm>
            <a:off x="457200" y="1371600"/>
            <a:ext cx="8229600" cy="5105400"/>
          </a:xfrm>
        </p:spPr>
        <p:txBody>
          <a:bodyPr/>
          <a:lstStyle/>
          <a:p>
            <a:r>
              <a:rPr lang="en-US" altLang="en-US" sz="2400">
                <a:latin typeface="Times New Roman" panose="02020603050405020304" pitchFamily="18" charset="0"/>
                <a:cs typeface="Times New Roman" panose="02020603050405020304" pitchFamily="18" charset="0"/>
              </a:rPr>
              <a:t>Not all the fluid passes through the rotor blades, because of leakage through </a:t>
            </a:r>
          </a:p>
          <a:p>
            <a:pPr lvl="1"/>
            <a:r>
              <a:rPr lang="en-US" altLang="en-US" sz="2400">
                <a:latin typeface="Times New Roman" panose="02020603050405020304" pitchFamily="18" charset="0"/>
                <a:cs typeface="Times New Roman" panose="02020603050405020304" pitchFamily="18" charset="0"/>
              </a:rPr>
              <a:t>diaphragm glands,</a:t>
            </a:r>
          </a:p>
          <a:p>
            <a:pPr lvl="1"/>
            <a:r>
              <a:rPr lang="en-US" altLang="en-US" sz="2400">
                <a:latin typeface="Times New Roman" panose="02020603050405020304" pitchFamily="18" charset="0"/>
                <a:cs typeface="Times New Roman" panose="02020603050405020304" pitchFamily="18" charset="0"/>
              </a:rPr>
              <a:t>balance holes, and </a:t>
            </a:r>
          </a:p>
          <a:p>
            <a:pPr lvl="1"/>
            <a:r>
              <a:rPr lang="en-US" altLang="en-US" sz="2400">
                <a:latin typeface="Times New Roman" panose="02020603050405020304" pitchFamily="18" charset="0"/>
                <a:cs typeface="Times New Roman" panose="02020603050405020304" pitchFamily="18" charset="0"/>
              </a:rPr>
              <a:t>over the rotor blade tips; </a:t>
            </a:r>
          </a:p>
          <a:p>
            <a:r>
              <a:rPr lang="en-US" altLang="en-US" sz="2400">
                <a:latin typeface="Times New Roman" panose="02020603050405020304" pitchFamily="18" charset="0"/>
                <a:cs typeface="Times New Roman" panose="02020603050405020304" pitchFamily="18" charset="0"/>
              </a:rPr>
              <a:t>The actual work per unit total mass flow is less than the work done on the blades per unit blade mass flow as evaluated in the last slide.</a:t>
            </a:r>
          </a:p>
          <a:p>
            <a:r>
              <a:rPr lang="en-US" altLang="en-US" sz="2400">
                <a:latin typeface="Times New Roman" panose="02020603050405020304" pitchFamily="18" charset="0"/>
                <a:cs typeface="Times New Roman" panose="02020603050405020304" pitchFamily="18" charset="0"/>
              </a:rPr>
              <a:t>Windage and bearing losses reduce the coupling power below that produced at the blades. </a:t>
            </a:r>
          </a:p>
          <a:p>
            <a:r>
              <a:rPr lang="en-US" altLang="en-US" sz="2400">
                <a:latin typeface="Times New Roman" panose="02020603050405020304" pitchFamily="18" charset="0"/>
                <a:cs typeface="Times New Roman" panose="02020603050405020304" pitchFamily="18" charset="0"/>
              </a:rPr>
              <a:t>Losses resulting from partial admission lacing wire and wetness losses are also similar to windage loss. </a:t>
            </a:r>
          </a:p>
        </p:txBody>
      </p:sp>
      <mc:AlternateContent xmlns:mc="http://schemas.openxmlformats.org/markup-compatibility/2006" xmlns:p14="http://schemas.microsoft.com/office/powerpoint/2010/main">
        <mc:Choice Requires="p14">
          <p:contentPart p14:bwMode="auto" r:id="rId2">
            <p14:nvContentPartPr>
              <p14:cNvPr id="4100" name="Ink 6">
                <a:extLst>
                  <a:ext uri="{FF2B5EF4-FFF2-40B4-BE49-F238E27FC236}">
                    <a16:creationId xmlns:a16="http://schemas.microsoft.com/office/drawing/2014/main" id="{1F2FFE87-DC3F-B75F-B851-5033E5E84459}"/>
                  </a:ext>
                </a:extLst>
              </p14:cNvPr>
              <p14:cNvContentPartPr>
                <a14:cpLocks xmlns:a14="http://schemas.microsoft.com/office/drawing/2010/main" noRot="1" noChangeAspect="1" noEditPoints="1" noChangeArrowheads="1" noChangeShapeType="1"/>
              </p14:cNvContentPartPr>
              <p14:nvPr/>
            </p14:nvContentPartPr>
            <p14:xfrm>
              <a:off x="7378700" y="6337300"/>
              <a:ext cx="38100" cy="77788"/>
            </p14:xfrm>
          </p:contentPart>
        </mc:Choice>
        <mc:Fallback xmlns="">
          <p:pic>
            <p:nvPicPr>
              <p:cNvPr id="4100" name="Ink 6">
                <a:extLst>
                  <a:ext uri="{FF2B5EF4-FFF2-40B4-BE49-F238E27FC236}">
                    <a16:creationId xmlns:a16="http://schemas.microsoft.com/office/drawing/2014/main" id="{1F2FFE87-DC3F-B75F-B851-5033E5E84459}"/>
                  </a:ext>
                </a:extLst>
              </p:cNvPr>
              <p:cNvPicPr>
                <a:picLocks noRot="1" noChangeAspect="1" noEditPoints="1" noChangeArrowheads="1" noChangeShapeType="1"/>
              </p:cNvPicPr>
              <p:nvPr/>
            </p:nvPicPr>
            <p:blipFill>
              <a:blip r:embed="rId3"/>
              <a:stretch>
                <a:fillRect/>
              </a:stretch>
            </p:blipFill>
            <p:spPr>
              <a:xfrm>
                <a:off x="7369083" y="6327849"/>
                <a:ext cx="57335" cy="96690"/>
              </a:xfrm>
              <a:prstGeom prst="rect">
                <a:avLst/>
              </a:prstGeom>
            </p:spPr>
          </p:pic>
        </mc:Fallback>
      </mc:AlternateContent>
      <p:grpSp>
        <p:nvGrpSpPr>
          <p:cNvPr id="2" name="Group 1">
            <a:extLst>
              <a:ext uri="{FF2B5EF4-FFF2-40B4-BE49-F238E27FC236}">
                <a16:creationId xmlns:a16="http://schemas.microsoft.com/office/drawing/2014/main" id="{BCA74759-526D-E1D4-4A34-B74161E6DC3D}"/>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EEC17D3D-6326-AF7B-9FA5-6B9867EE6C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1C2D0C1-6229-08C2-5741-FD482132607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EA334E6-C04F-E499-F07E-52A6C911A6F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E2CB6023-7836-67AA-1679-40CE0CE19A8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BFBD94A-9AA4-F862-1F2E-8AE73C229F7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A564667-DFDF-FA9C-96A9-880CBBFDE4C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130EAA3-2089-06FF-CB7B-AC038B0DDF7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A54DB1C-F4A1-8DF1-0F36-8D63F89DC46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034026C-E190-A402-3878-31039276DA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752E110-6C73-18A4-5032-D971C9597D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9F101E7-BF10-D8A5-D136-343B10744896}"/>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267A9E4B-0427-916A-DC29-C1CB466266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53D9AC4-333F-1918-05CF-D65FAB3AB89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DCCA264-4D60-9BFC-BFC3-D1146FD7235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47B5C4A-A267-642C-4848-27235F96B0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5D71D37-91F5-EC2B-412B-AB8D1A8693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9051ABE-1F38-2671-B349-F12D423850F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86DC986-700F-9208-9CBF-A4C2D9EF5C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86517C8-7474-5AEB-7A8F-424D7601ED1B}"/>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4" name="Content Placeholder 3">
            <a:extLst>
              <a:ext uri="{FF2B5EF4-FFF2-40B4-BE49-F238E27FC236}">
                <a16:creationId xmlns:a16="http://schemas.microsoft.com/office/drawing/2014/main" id="{EA1904BE-6A18-8C07-AFD9-CAD44EC3D62B}"/>
              </a:ext>
            </a:extLst>
          </p:cNvPr>
          <p:cNvSpPr>
            <a:spLocks noGrp="1" noChangeArrowheads="1"/>
          </p:cNvSpPr>
          <p:nvPr>
            <p:ph sz="half" idx="1"/>
          </p:nvPr>
        </p:nvSpPr>
        <p:spPr/>
        <p:txBody>
          <a:bodyPr/>
          <a:lstStyle/>
          <a:p>
            <a:r>
              <a:rPr lang="en-US" altLang="en-US" sz="2400" i="1" dirty="0">
                <a:cs typeface="Times New Roman" panose="02020603050405020304" pitchFamily="18" charset="0"/>
              </a:rPr>
              <a:t>Group I</a:t>
            </a:r>
          </a:p>
          <a:p>
            <a:r>
              <a:rPr lang="en-US" altLang="en-US" sz="2400" dirty="0">
                <a:solidFill>
                  <a:srgbClr val="00B050"/>
                </a:solidFill>
                <a:cs typeface="Times New Roman" panose="02020603050405020304" pitchFamily="18" charset="0"/>
              </a:rPr>
              <a:t>Guide profile loss.</a:t>
            </a:r>
          </a:p>
          <a:p>
            <a:r>
              <a:rPr lang="en-US" altLang="en-US" sz="2400" dirty="0">
                <a:solidFill>
                  <a:srgbClr val="00B050"/>
                </a:solidFill>
                <a:cs typeface="Times New Roman" panose="02020603050405020304" pitchFamily="18" charset="0"/>
              </a:rPr>
              <a:t>Runner profile loss</a:t>
            </a:r>
            <a:r>
              <a:rPr lang="en-US" altLang="en-US" sz="2400" dirty="0">
                <a:cs typeface="Times New Roman" panose="02020603050405020304" pitchFamily="18" charset="0"/>
              </a:rPr>
              <a:t>.</a:t>
            </a:r>
          </a:p>
          <a:p>
            <a:r>
              <a:rPr lang="en-US" altLang="en-US" sz="2400" dirty="0">
                <a:solidFill>
                  <a:srgbClr val="7030A0"/>
                </a:solidFill>
                <a:cs typeface="Times New Roman" panose="02020603050405020304" pitchFamily="18" charset="0"/>
              </a:rPr>
              <a:t>Guide secondary loss.</a:t>
            </a:r>
          </a:p>
          <a:p>
            <a:r>
              <a:rPr lang="en-US" altLang="en-US" sz="2400" dirty="0">
                <a:solidFill>
                  <a:srgbClr val="7030A0"/>
                </a:solidFill>
                <a:cs typeface="Times New Roman" panose="02020603050405020304" pitchFamily="18" charset="0"/>
              </a:rPr>
              <a:t>Runner secondary loss.</a:t>
            </a:r>
          </a:p>
          <a:p>
            <a:r>
              <a:rPr lang="en-US" altLang="en-US" sz="2400" dirty="0">
                <a:cs typeface="Times New Roman" panose="02020603050405020304" pitchFamily="18" charset="0"/>
              </a:rPr>
              <a:t>Guide annulus loss </a:t>
            </a:r>
          </a:p>
          <a:p>
            <a:r>
              <a:rPr lang="en-US" altLang="en-US" sz="2400" dirty="0">
                <a:cs typeface="Times New Roman" panose="02020603050405020304" pitchFamily="18" charset="0"/>
              </a:rPr>
              <a:t>Runner annulus loss</a:t>
            </a:r>
          </a:p>
        </p:txBody>
      </p:sp>
      <p:sp>
        <p:nvSpPr>
          <p:cNvPr id="5" name="Content Placeholder 4">
            <a:extLst>
              <a:ext uri="{FF2B5EF4-FFF2-40B4-BE49-F238E27FC236}">
                <a16:creationId xmlns:a16="http://schemas.microsoft.com/office/drawing/2014/main" id="{45D6C426-D628-8EB8-68A1-88F052C96F17}"/>
              </a:ext>
            </a:extLst>
          </p:cNvPr>
          <p:cNvSpPr>
            <a:spLocks noGrp="1" noChangeArrowheads="1"/>
          </p:cNvSpPr>
          <p:nvPr>
            <p:ph sz="half" idx="2"/>
          </p:nvPr>
        </p:nvSpPr>
        <p:spPr/>
        <p:txBody>
          <a:bodyPr/>
          <a:lstStyle/>
          <a:p>
            <a:r>
              <a:rPr lang="en-US" altLang="en-US" sz="2400" i="1" dirty="0">
                <a:cs typeface="Times New Roman" panose="02020603050405020304" pitchFamily="18" charset="0"/>
              </a:rPr>
              <a:t>Group 2</a:t>
            </a:r>
          </a:p>
          <a:p>
            <a:r>
              <a:rPr lang="en-US" altLang="en-US" sz="2400" dirty="0">
                <a:cs typeface="Times New Roman" panose="02020603050405020304" pitchFamily="18" charset="0"/>
              </a:rPr>
              <a:t>Guide gland leakage loss.</a:t>
            </a:r>
          </a:p>
          <a:p>
            <a:r>
              <a:rPr lang="en-US" altLang="en-US" sz="2400" dirty="0">
                <a:cs typeface="Times New Roman" panose="02020603050405020304" pitchFamily="18" charset="0"/>
              </a:rPr>
              <a:t>Balance hole loss.</a:t>
            </a:r>
          </a:p>
          <a:p>
            <a:r>
              <a:rPr lang="en-US" altLang="en-US" sz="2400" dirty="0">
                <a:cs typeface="Times New Roman" panose="02020603050405020304" pitchFamily="18" charset="0"/>
              </a:rPr>
              <a:t>Rotor tip leakage loss.</a:t>
            </a:r>
          </a:p>
          <a:p>
            <a:r>
              <a:rPr lang="en-US" altLang="en-US" sz="2400" dirty="0">
                <a:cs typeface="Times New Roman" panose="02020603050405020304" pitchFamily="18" charset="0"/>
              </a:rPr>
              <a:t>Lacing wire </a:t>
            </a:r>
            <a:r>
              <a:rPr lang="en-US" altLang="en-US" sz="2400" b="1" dirty="0">
                <a:cs typeface="Times New Roman" panose="02020603050405020304" pitchFamily="18" charset="0"/>
              </a:rPr>
              <a:t>loss.</a:t>
            </a:r>
          </a:p>
          <a:p>
            <a:r>
              <a:rPr lang="en-US" altLang="en-US" sz="2400" dirty="0">
                <a:cs typeface="Times New Roman" panose="02020603050405020304" pitchFamily="18" charset="0"/>
              </a:rPr>
              <a:t>Wetness loss</a:t>
            </a:r>
          </a:p>
          <a:p>
            <a:r>
              <a:rPr lang="en-US" altLang="en-US" sz="2400" dirty="0">
                <a:cs typeface="Times New Roman" panose="02020603050405020304" pitchFamily="18" charset="0"/>
              </a:rPr>
              <a:t>Disc windage loss.</a:t>
            </a:r>
          </a:p>
          <a:p>
            <a:r>
              <a:rPr lang="en-US" altLang="en-US" sz="2400" dirty="0">
                <a:cs typeface="Times New Roman" panose="02020603050405020304" pitchFamily="18" charset="0"/>
              </a:rPr>
              <a:t>Losses due to partial admission.</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2F580CD1-B1FB-8CC8-C15B-0AAB12B6DDC8}"/>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93571B29-A035-7BE2-32E0-552E14AF9353}"/>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6FC93C6E-18C3-C580-EE71-7C911FEF2A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63BCD07A-31F0-C406-0237-26A246CF1192}"/>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27AC8276-B124-4193-B2B3-373E892CB9F0}"/>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B27AB208-CF57-4ECF-81E8-FD3FF9B82807}"/>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8D5BF8CB-56B3-D31E-A7A2-9C34121358C5}"/>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5B6BBA2A-C1A9-F670-880C-7EBC0AE5183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0014504F-D9AF-A0A5-30D8-3948DCF01A8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7749986F-D337-09BC-1B65-E4AC91E10F2F}"/>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91F8671F-D5BC-402E-C78F-ADFA52736E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48B96F64-50E2-F4F0-0BF7-50C50D6B7C7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5AB7AB26-83DB-6CBF-DA16-ADDF9C272278}"/>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CFA09BF4-F9C6-EA57-D440-84F8F17A95D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E7C8E842-E6C7-CAAB-91DB-20F56489A50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176D50C4-ACA0-6304-9429-42D8D28073D8}"/>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FFD04BD9-25B0-2E27-0848-1B1A6C1F15E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2AC9B855-D6CB-7F62-B7B3-6EFCFB1FD05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6B7AD1F4-F93E-E940-879B-2494BF4AB25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409C560F-60D3-2364-F586-985AFB8DCD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302612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dissolve">
                                      <p:cBhvr>
                                        <p:cTn id="42" dur="500"/>
                                        <p:tgtEl>
                                          <p:spTgt spid="5">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animEffect transition="in" filter="dissolve">
                                      <p:cBhvr>
                                        <p:cTn id="47" dur="500"/>
                                        <p:tgtEl>
                                          <p:spTgt spid="5">
                                            <p:txEl>
                                              <p:pRg st="1" end="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5">
                                            <p:txEl>
                                              <p:pRg st="2" end="2"/>
                                            </p:txEl>
                                          </p:spTgt>
                                        </p:tgtEl>
                                        <p:attrNameLst>
                                          <p:attrName>style.visibility</p:attrName>
                                        </p:attrNameLst>
                                      </p:cBhvr>
                                      <p:to>
                                        <p:strVal val="visible"/>
                                      </p:to>
                                    </p:set>
                                    <p:animEffect transition="in" filter="dissolve">
                                      <p:cBhvr>
                                        <p:cTn id="52" dur="500"/>
                                        <p:tgtEl>
                                          <p:spTgt spid="5">
                                            <p:txEl>
                                              <p:pRg st="2" end="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5">
                                            <p:txEl>
                                              <p:pRg st="3" end="3"/>
                                            </p:txEl>
                                          </p:spTgt>
                                        </p:tgtEl>
                                        <p:attrNameLst>
                                          <p:attrName>style.visibility</p:attrName>
                                        </p:attrNameLst>
                                      </p:cBhvr>
                                      <p:to>
                                        <p:strVal val="visible"/>
                                      </p:to>
                                    </p:set>
                                    <p:animEffect transition="in" filter="dissolve">
                                      <p:cBhvr>
                                        <p:cTn id="57" dur="500"/>
                                        <p:tgtEl>
                                          <p:spTgt spid="5">
                                            <p:txEl>
                                              <p:pRg st="3" end="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5">
                                            <p:txEl>
                                              <p:pRg st="4" end="4"/>
                                            </p:txEl>
                                          </p:spTgt>
                                        </p:tgtEl>
                                        <p:attrNameLst>
                                          <p:attrName>style.visibility</p:attrName>
                                        </p:attrNameLst>
                                      </p:cBhvr>
                                      <p:to>
                                        <p:strVal val="visible"/>
                                      </p:to>
                                    </p:set>
                                    <p:animEffect transition="in" filter="dissolve">
                                      <p:cBhvr>
                                        <p:cTn id="62" dur="500"/>
                                        <p:tgtEl>
                                          <p:spTgt spid="5">
                                            <p:txEl>
                                              <p:pRg st="4" end="4"/>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5">
                                            <p:txEl>
                                              <p:pRg st="5" end="5"/>
                                            </p:txEl>
                                          </p:spTgt>
                                        </p:tgtEl>
                                        <p:attrNameLst>
                                          <p:attrName>style.visibility</p:attrName>
                                        </p:attrNameLst>
                                      </p:cBhvr>
                                      <p:to>
                                        <p:strVal val="visible"/>
                                      </p:to>
                                    </p:set>
                                    <p:animEffect transition="in" filter="dissolve">
                                      <p:cBhvr>
                                        <p:cTn id="67" dur="500"/>
                                        <p:tgtEl>
                                          <p:spTgt spid="5">
                                            <p:txEl>
                                              <p:pRg st="5" end="5"/>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5">
                                            <p:txEl>
                                              <p:pRg st="6" end="6"/>
                                            </p:txEl>
                                          </p:spTgt>
                                        </p:tgtEl>
                                        <p:attrNameLst>
                                          <p:attrName>style.visibility</p:attrName>
                                        </p:attrNameLst>
                                      </p:cBhvr>
                                      <p:to>
                                        <p:strVal val="visible"/>
                                      </p:to>
                                    </p:set>
                                    <p:animEffect transition="in" filter="dissolve">
                                      <p:cBhvr>
                                        <p:cTn id="72" dur="500"/>
                                        <p:tgtEl>
                                          <p:spTgt spid="5">
                                            <p:txEl>
                                              <p:pRg st="6" end="6"/>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5">
                                            <p:txEl>
                                              <p:pRg st="7" end="7"/>
                                            </p:txEl>
                                          </p:spTgt>
                                        </p:tgtEl>
                                        <p:attrNameLst>
                                          <p:attrName>style.visibility</p:attrName>
                                        </p:attrNameLst>
                                      </p:cBhvr>
                                      <p:to>
                                        <p:strVal val="visible"/>
                                      </p:to>
                                    </p:set>
                                    <p:animEffect transition="in" filter="dissolve">
                                      <p:cBhvr>
                                        <p:cTn id="7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503D3-5EBC-4CB5-2FDC-0172DE4DDE2D}"/>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72217142-1B49-F607-25E9-94B34D081E56}"/>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4" name="Content Placeholder 3">
            <a:extLst>
              <a:ext uri="{FF2B5EF4-FFF2-40B4-BE49-F238E27FC236}">
                <a16:creationId xmlns:a16="http://schemas.microsoft.com/office/drawing/2014/main" id="{23389F4A-CD6A-B4D6-CF41-A3169EF28E95}"/>
              </a:ext>
            </a:extLst>
          </p:cNvPr>
          <p:cNvSpPr>
            <a:spLocks noGrp="1" noChangeArrowheads="1"/>
          </p:cNvSpPr>
          <p:nvPr>
            <p:ph sz="half" idx="1"/>
          </p:nvPr>
        </p:nvSpPr>
        <p:spPr/>
        <p:txBody>
          <a:bodyPr/>
          <a:lstStyle/>
          <a:p>
            <a:r>
              <a:rPr lang="en-US" altLang="en-US" sz="2400" i="1" dirty="0">
                <a:cs typeface="Times New Roman" panose="02020603050405020304" pitchFamily="18" charset="0"/>
              </a:rPr>
              <a:t>Group I</a:t>
            </a:r>
          </a:p>
          <a:p>
            <a:r>
              <a:rPr lang="en-US" altLang="en-US" sz="2400" dirty="0">
                <a:solidFill>
                  <a:srgbClr val="00B050"/>
                </a:solidFill>
                <a:cs typeface="Times New Roman" panose="02020603050405020304" pitchFamily="18" charset="0"/>
              </a:rPr>
              <a:t>Guide profile loss.</a:t>
            </a:r>
          </a:p>
          <a:p>
            <a:r>
              <a:rPr lang="en-US" altLang="en-US" sz="2400" dirty="0">
                <a:solidFill>
                  <a:srgbClr val="00B050"/>
                </a:solidFill>
                <a:cs typeface="Times New Roman" panose="02020603050405020304" pitchFamily="18" charset="0"/>
              </a:rPr>
              <a:t>Runner profile loss</a:t>
            </a:r>
            <a:r>
              <a:rPr lang="en-US" altLang="en-US" sz="2400" dirty="0">
                <a:cs typeface="Times New Roman" panose="02020603050405020304" pitchFamily="18" charset="0"/>
              </a:rPr>
              <a:t>.</a:t>
            </a:r>
          </a:p>
          <a:p>
            <a:r>
              <a:rPr lang="en-US" altLang="en-US" sz="2400" dirty="0">
                <a:cs typeface="Times New Roman" panose="02020603050405020304" pitchFamily="18" charset="0"/>
              </a:rPr>
              <a:t>Guide secondary loss.</a:t>
            </a:r>
          </a:p>
          <a:p>
            <a:r>
              <a:rPr lang="en-US" altLang="en-US" sz="2400" dirty="0">
                <a:cs typeface="Times New Roman" panose="02020603050405020304" pitchFamily="18" charset="0"/>
              </a:rPr>
              <a:t>Runner secondary loss.</a:t>
            </a:r>
          </a:p>
          <a:p>
            <a:r>
              <a:rPr lang="en-US" altLang="en-US" sz="2400" dirty="0">
                <a:cs typeface="Times New Roman" panose="02020603050405020304" pitchFamily="18" charset="0"/>
              </a:rPr>
              <a:t>Guide annulus loss </a:t>
            </a:r>
          </a:p>
          <a:p>
            <a:r>
              <a:rPr lang="en-US" altLang="en-US" sz="2400" dirty="0">
                <a:cs typeface="Times New Roman" panose="02020603050405020304" pitchFamily="18" charset="0"/>
              </a:rPr>
              <a:t>Runner annulus loss</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A9ABCDB6-6432-F18C-B0C3-5D3F8DEF6A21}"/>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D6538053-B746-7B1E-1A31-A37F04B304FE}"/>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860FA65B-BD0D-964D-90FD-5A4B5C8914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541A0A35-4F84-39CF-6355-0CB6AA7E18F0}"/>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C3F9018E-87A6-A8B5-2035-18EC3457F494}"/>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1672AD64-C49F-24D1-9F7B-B1EA462DF65B}"/>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048D9CDB-1A61-BD78-C1D9-11041DB6852F}"/>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A3F3B367-87FD-2EB9-A788-D8851285431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C191F567-AB5E-231C-90D8-F0B78BF5F0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A0982035-1AE7-2819-283B-E255ACCFDAE8}"/>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3D5DAB1A-4A5F-ED91-9C11-4EF3040D299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E6341CDA-D1CC-EC19-EA43-09FFF58D2B2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4D0DE317-834F-2AD0-073D-1B1F896456A9}"/>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BED56F32-C368-F160-D7BF-520472B21B7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CCAA05AE-8A14-F501-0595-525B63CA911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8EC949E5-C54C-6B43-F3AE-1E0910490CD2}"/>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0797C34B-FCA6-80D4-901B-4EA1CFFF095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B7EF7B1F-476C-3B8D-AA61-EB9F0CA473A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1611371F-EC1B-6793-3985-1336EFC9903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9655FDB2-0C04-5BB9-5CF0-7FBD7EC789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9" name="Picture 4" descr="Minimization of loss in small scale axial air turbine using CFD modeling  and evolutionary algorithm optimization - ScienceDirect">
            <a:extLst>
              <a:ext uri="{FF2B5EF4-FFF2-40B4-BE49-F238E27FC236}">
                <a16:creationId xmlns:a16="http://schemas.microsoft.com/office/drawing/2014/main" id="{8373AEBC-8DF4-E680-D501-93E509EE8561}"/>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4054280" y="2024115"/>
            <a:ext cx="4780122" cy="3372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467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66D17-34E8-CD7B-6358-449DB0C2D278}"/>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BFD71A39-25F1-905D-670B-E575A770205E}"/>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4" name="Content Placeholder 3">
            <a:extLst>
              <a:ext uri="{FF2B5EF4-FFF2-40B4-BE49-F238E27FC236}">
                <a16:creationId xmlns:a16="http://schemas.microsoft.com/office/drawing/2014/main" id="{5C243AE3-E4F8-BF47-7D32-93D11566837E}"/>
              </a:ext>
            </a:extLst>
          </p:cNvPr>
          <p:cNvSpPr>
            <a:spLocks noGrp="1" noChangeArrowheads="1"/>
          </p:cNvSpPr>
          <p:nvPr>
            <p:ph sz="half" idx="1"/>
          </p:nvPr>
        </p:nvSpPr>
        <p:spPr/>
        <p:txBody>
          <a:bodyPr/>
          <a:lstStyle/>
          <a:p>
            <a:r>
              <a:rPr lang="en-US" altLang="en-US" sz="2400" i="1" dirty="0">
                <a:cs typeface="Times New Roman" panose="02020603050405020304" pitchFamily="18" charset="0"/>
              </a:rPr>
              <a:t>Group I</a:t>
            </a:r>
          </a:p>
          <a:p>
            <a:r>
              <a:rPr lang="en-US" altLang="en-US" sz="2400" dirty="0">
                <a:cs typeface="Times New Roman" panose="02020603050405020304" pitchFamily="18" charset="0"/>
              </a:rPr>
              <a:t>Guide profile loss.</a:t>
            </a:r>
          </a:p>
          <a:p>
            <a:r>
              <a:rPr lang="en-US" altLang="en-US" sz="2400" dirty="0">
                <a:cs typeface="Times New Roman" panose="02020603050405020304" pitchFamily="18" charset="0"/>
              </a:rPr>
              <a:t>Runner profile loss.</a:t>
            </a:r>
          </a:p>
          <a:p>
            <a:r>
              <a:rPr lang="en-US" altLang="en-US" sz="2400" dirty="0">
                <a:solidFill>
                  <a:srgbClr val="7030A0"/>
                </a:solidFill>
                <a:cs typeface="Times New Roman" panose="02020603050405020304" pitchFamily="18" charset="0"/>
              </a:rPr>
              <a:t>Guide secondary loss.</a:t>
            </a:r>
          </a:p>
          <a:p>
            <a:r>
              <a:rPr lang="en-US" altLang="en-US" sz="2400" dirty="0">
                <a:solidFill>
                  <a:srgbClr val="7030A0"/>
                </a:solidFill>
                <a:cs typeface="Times New Roman" panose="02020603050405020304" pitchFamily="18" charset="0"/>
              </a:rPr>
              <a:t>Runner secondary loss.</a:t>
            </a:r>
          </a:p>
          <a:p>
            <a:r>
              <a:rPr lang="en-US" altLang="en-US" sz="2400" dirty="0">
                <a:cs typeface="Times New Roman" panose="02020603050405020304" pitchFamily="18" charset="0"/>
              </a:rPr>
              <a:t>Guide annulus loss </a:t>
            </a:r>
          </a:p>
          <a:p>
            <a:r>
              <a:rPr lang="en-US" altLang="en-US" sz="2400" dirty="0">
                <a:cs typeface="Times New Roman" panose="02020603050405020304" pitchFamily="18" charset="0"/>
              </a:rPr>
              <a:t>Runner annulus loss</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073277AE-50C4-AD01-A4A0-CB339BFDE23F}"/>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42511757-D598-5E3D-2775-E8950544CAED}"/>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271F902F-5EF5-BF56-02DF-71587DE572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BB57DC85-A7B3-310C-49C3-0057E354272F}"/>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1B722F57-B7DB-E9A4-BFC6-4538981892D2}"/>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A085A1C8-E84E-E1AF-9A44-9BFBC9F3D085}"/>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FE47CA8C-F3B1-725C-3F32-162FD3F96A91}"/>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C7952C77-3A19-BD16-22F6-4BB348FA11C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BBE3DD24-5907-59D3-8935-D5E6B902A43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DF6C1A73-6BDD-BC4B-8127-C083539D022B}"/>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1631D6EC-06CA-CD7E-F271-8DC7105071F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A24B6E6F-4F26-611C-838D-1EF1C59B16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2E693788-A68C-497D-5A6B-2671A79E5102}"/>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7D88B262-A61B-B6B5-4C60-F85BF0B79C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C388218D-BF62-19DF-3A04-D8EB84B8AB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B8516DB9-88DC-CC80-0AF7-B3FDB2702FAD}"/>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776AA19A-D4A7-227C-1AFC-4FAA58CB81B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9E41221E-CEDB-B231-F5AE-35E3C3E161A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2CCF752D-A887-DE47-B19A-CA34F44A73C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88E4E019-1A06-2937-2EEC-5A744E8E4D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8434" name="Picture 2" descr="Endwall aerodynamic losses from turbine components within gas turbine  engines - ScienceDirect">
            <a:extLst>
              <a:ext uri="{FF2B5EF4-FFF2-40B4-BE49-F238E27FC236}">
                <a16:creationId xmlns:a16="http://schemas.microsoft.com/office/drawing/2014/main" id="{7C6D91F9-F384-E159-FB06-56C0DCEC2BDC}"/>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4626410" y="1601051"/>
            <a:ext cx="3638118" cy="4113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516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5E5D-3C30-0DF6-B9D4-707AF0AB7C4F}"/>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0A1BC733-2F81-6E0E-2AC6-DFB218A523B9}"/>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4" name="Content Placeholder 3">
            <a:extLst>
              <a:ext uri="{FF2B5EF4-FFF2-40B4-BE49-F238E27FC236}">
                <a16:creationId xmlns:a16="http://schemas.microsoft.com/office/drawing/2014/main" id="{ECB71DBB-D742-2473-53EA-BCCB5D42DE2A}"/>
              </a:ext>
            </a:extLst>
          </p:cNvPr>
          <p:cNvSpPr>
            <a:spLocks noGrp="1" noChangeArrowheads="1"/>
          </p:cNvSpPr>
          <p:nvPr>
            <p:ph sz="half" idx="1"/>
          </p:nvPr>
        </p:nvSpPr>
        <p:spPr/>
        <p:txBody>
          <a:bodyPr/>
          <a:lstStyle/>
          <a:p>
            <a:r>
              <a:rPr lang="en-US" altLang="en-US" sz="2400" i="1" dirty="0">
                <a:cs typeface="Times New Roman" panose="02020603050405020304" pitchFamily="18" charset="0"/>
              </a:rPr>
              <a:t>Group I</a:t>
            </a:r>
          </a:p>
          <a:p>
            <a:r>
              <a:rPr lang="en-US" altLang="en-US" sz="2400" dirty="0">
                <a:cs typeface="Times New Roman" panose="02020603050405020304" pitchFamily="18" charset="0"/>
              </a:rPr>
              <a:t>Guide profile loss.</a:t>
            </a:r>
          </a:p>
          <a:p>
            <a:r>
              <a:rPr lang="en-US" altLang="en-US" sz="2400" dirty="0">
                <a:cs typeface="Times New Roman" panose="02020603050405020304" pitchFamily="18" charset="0"/>
              </a:rPr>
              <a:t>Runner profile loss.</a:t>
            </a:r>
          </a:p>
          <a:p>
            <a:r>
              <a:rPr lang="en-US" altLang="en-US" sz="2400" dirty="0">
                <a:cs typeface="Times New Roman" panose="02020603050405020304" pitchFamily="18" charset="0"/>
              </a:rPr>
              <a:t>Guide secondary loss.</a:t>
            </a:r>
          </a:p>
          <a:p>
            <a:r>
              <a:rPr lang="en-US" altLang="en-US" sz="2400" dirty="0">
                <a:cs typeface="Times New Roman" panose="02020603050405020304" pitchFamily="18" charset="0"/>
              </a:rPr>
              <a:t>Runner secondary loss.</a:t>
            </a:r>
          </a:p>
          <a:p>
            <a:r>
              <a:rPr lang="en-US" altLang="en-US" sz="2400" dirty="0">
                <a:solidFill>
                  <a:srgbClr val="00B050"/>
                </a:solidFill>
                <a:cs typeface="Times New Roman" panose="02020603050405020304" pitchFamily="18" charset="0"/>
              </a:rPr>
              <a:t>Guide annulus loss </a:t>
            </a:r>
          </a:p>
          <a:p>
            <a:r>
              <a:rPr lang="en-US" altLang="en-US" sz="2400" dirty="0">
                <a:solidFill>
                  <a:srgbClr val="00B050"/>
                </a:solidFill>
                <a:cs typeface="Times New Roman" panose="02020603050405020304" pitchFamily="18" charset="0"/>
              </a:rPr>
              <a:t>Runner annulus loss</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F0982A89-C746-0BAB-6013-E86BC3C97ABD}"/>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DD22BAC8-60E7-B96C-6CF4-48666D00E843}"/>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46EE8F94-9FC1-CD0C-47CD-6D26590BA7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08AADE73-BFEC-6380-F11D-3CE90EF89848}"/>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7AB9315D-334D-5395-C5C6-9F5CBD95613F}"/>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B120EB38-DBEF-1DFB-B4E2-57C39A2B6B7F}"/>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7D57CA70-8A80-593E-71F0-885058D5B01D}"/>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FF7A47F6-91A1-FB5D-8ADC-ED10FB3E48F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7616DCDE-4D51-1005-B03C-8F19F97DAA5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2AA4DF78-63CD-29A2-89BB-F8B45353F925}"/>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AB0DDDCA-499F-48B9-062A-EB785F4F84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6EF9DF03-6126-6566-7CBD-0849C29A663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BA821980-5714-6578-D57D-2C52A04DCC51}"/>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B1A06F85-2FEA-2B9A-0488-654B0047329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150174E6-FF62-9794-3DF3-5D8044585A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7C770FB8-2347-2B69-698F-A01DEDDEE6CF}"/>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D3CB60CB-EC73-FA59-D69C-20E48D3F2F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1CF232E3-0900-E3C0-F3E3-0A3603CF41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256E7DE7-4B7A-8D41-F75F-E5B713E794F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F0DBD4A9-65DF-F537-95DB-2C81D322BB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Content Placeholder 24">
            <a:extLst>
              <a:ext uri="{FF2B5EF4-FFF2-40B4-BE49-F238E27FC236}">
                <a16:creationId xmlns:a16="http://schemas.microsoft.com/office/drawing/2014/main" id="{7615202C-A302-984C-AAB4-F0118D216E1B}"/>
              </a:ext>
            </a:extLst>
          </p:cNvPr>
          <p:cNvPicPr>
            <a:picLocks noGrp="1" noChangeAspect="1"/>
          </p:cNvPicPr>
          <p:nvPr>
            <p:ph sz="half" idx="2"/>
          </p:nvPr>
        </p:nvPicPr>
        <p:blipFill>
          <a:blip r:embed="rId6"/>
          <a:stretch>
            <a:fillRect/>
          </a:stretch>
        </p:blipFill>
        <p:spPr bwMode="auto">
          <a:xfrm>
            <a:off x="4100512" y="1619633"/>
            <a:ext cx="4623321" cy="393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226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4DCE-6D77-91B7-85FD-2E9DF4C6941C}"/>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FDFEACA4-99BC-626D-CF73-3C7F38959EAC}"/>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5" name="Content Placeholder 4">
            <a:extLst>
              <a:ext uri="{FF2B5EF4-FFF2-40B4-BE49-F238E27FC236}">
                <a16:creationId xmlns:a16="http://schemas.microsoft.com/office/drawing/2014/main" id="{EA4BC9D3-68DB-70B0-8890-C5981CCC2515}"/>
              </a:ext>
            </a:extLst>
          </p:cNvPr>
          <p:cNvSpPr>
            <a:spLocks noGrp="1" noChangeArrowheads="1"/>
          </p:cNvSpPr>
          <p:nvPr>
            <p:ph sz="half" idx="2"/>
          </p:nvPr>
        </p:nvSpPr>
        <p:spPr>
          <a:xfrm>
            <a:off x="5334000" y="1371600"/>
            <a:ext cx="3810000" cy="4114800"/>
          </a:xfrm>
        </p:spPr>
        <p:txBody>
          <a:bodyPr/>
          <a:lstStyle/>
          <a:p>
            <a:r>
              <a:rPr lang="en-US" altLang="en-US" sz="2400" i="1" dirty="0">
                <a:cs typeface="Times New Roman" panose="02020603050405020304" pitchFamily="18" charset="0"/>
              </a:rPr>
              <a:t>Group 2</a:t>
            </a:r>
          </a:p>
          <a:p>
            <a:r>
              <a:rPr lang="en-US" altLang="en-US" sz="2400" dirty="0">
                <a:solidFill>
                  <a:srgbClr val="FF0000"/>
                </a:solidFill>
                <a:cs typeface="Times New Roman" panose="02020603050405020304" pitchFamily="18" charset="0"/>
              </a:rPr>
              <a:t>Guide gland leakage loss.</a:t>
            </a:r>
          </a:p>
          <a:p>
            <a:r>
              <a:rPr lang="en-US" altLang="en-US" sz="2400" dirty="0">
                <a:cs typeface="Times New Roman" panose="02020603050405020304" pitchFamily="18" charset="0"/>
              </a:rPr>
              <a:t>Balance hole loss.</a:t>
            </a:r>
          </a:p>
          <a:p>
            <a:r>
              <a:rPr lang="en-US" altLang="en-US" sz="2400" dirty="0">
                <a:cs typeface="Times New Roman" panose="02020603050405020304" pitchFamily="18" charset="0"/>
              </a:rPr>
              <a:t>Rotor tip leakage loss.</a:t>
            </a:r>
          </a:p>
          <a:p>
            <a:r>
              <a:rPr lang="en-US" altLang="en-US" sz="2400" dirty="0">
                <a:cs typeface="Times New Roman" panose="02020603050405020304" pitchFamily="18" charset="0"/>
              </a:rPr>
              <a:t>Lacing wire </a:t>
            </a:r>
            <a:r>
              <a:rPr lang="en-US" altLang="en-US" sz="2400" b="1" dirty="0">
                <a:cs typeface="Times New Roman" panose="02020603050405020304" pitchFamily="18" charset="0"/>
              </a:rPr>
              <a:t>loss.</a:t>
            </a:r>
          </a:p>
          <a:p>
            <a:r>
              <a:rPr lang="en-US" altLang="en-US" sz="2400" dirty="0">
                <a:cs typeface="Times New Roman" panose="02020603050405020304" pitchFamily="18" charset="0"/>
              </a:rPr>
              <a:t>Wetness loss</a:t>
            </a:r>
          </a:p>
          <a:p>
            <a:r>
              <a:rPr lang="en-US" altLang="en-US" sz="2400" dirty="0">
                <a:cs typeface="Times New Roman" panose="02020603050405020304" pitchFamily="18" charset="0"/>
              </a:rPr>
              <a:t>Disc windage loss.</a:t>
            </a:r>
          </a:p>
          <a:p>
            <a:r>
              <a:rPr lang="en-US" altLang="en-US" sz="2400" dirty="0">
                <a:cs typeface="Times New Roman" panose="02020603050405020304" pitchFamily="18" charset="0"/>
              </a:rPr>
              <a:t>Losses due to partial admission.</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73682E08-3968-25B6-0D56-04734CDAA024}"/>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1F07ECB5-0842-15F0-6CA9-0FAE2465EC68}"/>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3C0035B0-44B2-08D3-E6B1-FDD3905E6E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7008B23F-A295-85E7-0B18-50F256E2261E}"/>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14212E6F-9588-7C57-F4B5-EDCF60D17A07}"/>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D27B2C21-0436-9E3C-3D65-8F369D219D87}"/>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B29E0DAC-4232-C4E8-8410-6F5E51873044}"/>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BF66E544-B934-A8C5-6C82-6D13DAEAD7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8457B129-569B-C4A7-A399-F3E12154899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ABEDF4CC-5B6A-EDC1-C433-1C9F4D09B935}"/>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2303083F-246C-1D0A-8245-ECC8D67886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700DC8B6-5FDC-ED20-FFA0-D04821EA89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F88851E3-4771-A5AA-AB42-1B6F1C8ECE87}"/>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9135DB27-15ED-67D7-A787-5CA395A7F50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9F0B2F5E-7066-2099-4724-833526693B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DE224F0F-B787-968E-7FC7-1B00F892238A}"/>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8348C13C-97C9-C94D-42BA-D67689315B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AE36AA8D-B3E8-5EE3-02A7-3F4112437B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E1D06CCE-7015-66AA-23D3-D84D1F6B2D2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A275B913-9597-F6BA-4D62-523672E758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9" name="Picture 2" descr="MD&amp;A's Advanced Sealing System – MD&amp;A Turbines">
            <a:extLst>
              <a:ext uri="{FF2B5EF4-FFF2-40B4-BE49-F238E27FC236}">
                <a16:creationId xmlns:a16="http://schemas.microsoft.com/office/drawing/2014/main" id="{BD022CA0-7788-619A-FB1C-E38DE2D3AAC9}"/>
              </a:ext>
            </a:extLst>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487362" y="1654673"/>
            <a:ext cx="5010133" cy="244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626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89400-49A9-5A51-0EDD-E7D72D19D364}"/>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B46ACFD3-324C-9699-A6C3-25C443A08921}"/>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5" name="Content Placeholder 4">
            <a:extLst>
              <a:ext uri="{FF2B5EF4-FFF2-40B4-BE49-F238E27FC236}">
                <a16:creationId xmlns:a16="http://schemas.microsoft.com/office/drawing/2014/main" id="{B23763C2-A28D-83C2-AF2E-CDB2CECD78D6}"/>
              </a:ext>
            </a:extLst>
          </p:cNvPr>
          <p:cNvSpPr>
            <a:spLocks noGrp="1" noChangeArrowheads="1"/>
          </p:cNvSpPr>
          <p:nvPr>
            <p:ph sz="half" idx="2"/>
          </p:nvPr>
        </p:nvSpPr>
        <p:spPr>
          <a:xfrm>
            <a:off x="784226" y="4247906"/>
            <a:ext cx="3810000" cy="2339457"/>
          </a:xfrm>
        </p:spPr>
        <p:txBody>
          <a:bodyPr/>
          <a:lstStyle/>
          <a:p>
            <a:r>
              <a:rPr lang="en-US" altLang="en-US" sz="2400" i="1" dirty="0">
                <a:cs typeface="Times New Roman" panose="02020603050405020304" pitchFamily="18" charset="0"/>
              </a:rPr>
              <a:t>Group 2</a:t>
            </a:r>
          </a:p>
          <a:p>
            <a:r>
              <a:rPr lang="en-US" altLang="en-US" sz="2400" dirty="0">
                <a:cs typeface="Times New Roman" panose="02020603050405020304" pitchFamily="18" charset="0"/>
              </a:rPr>
              <a:t>Guide gland leakage loss</a:t>
            </a:r>
            <a:r>
              <a:rPr lang="en-US" altLang="en-US" sz="2400" dirty="0">
                <a:solidFill>
                  <a:srgbClr val="FF0000"/>
                </a:solidFill>
                <a:cs typeface="Times New Roman" panose="02020603050405020304" pitchFamily="18" charset="0"/>
              </a:rPr>
              <a:t>.</a:t>
            </a:r>
          </a:p>
          <a:p>
            <a:r>
              <a:rPr lang="en-US" altLang="en-US" sz="2400" dirty="0">
                <a:solidFill>
                  <a:srgbClr val="FF0000"/>
                </a:solidFill>
                <a:cs typeface="Times New Roman" panose="02020603050405020304" pitchFamily="18" charset="0"/>
              </a:rPr>
              <a:t>Balance hole loss</a:t>
            </a:r>
            <a:r>
              <a:rPr lang="en-US" altLang="en-US" sz="2400" dirty="0">
                <a:cs typeface="Times New Roman" panose="02020603050405020304" pitchFamily="18" charset="0"/>
              </a:rPr>
              <a:t>.</a:t>
            </a:r>
          </a:p>
          <a:p>
            <a:r>
              <a:rPr lang="en-US" altLang="en-US" sz="2400" dirty="0">
                <a:cs typeface="Times New Roman" panose="02020603050405020304" pitchFamily="18" charset="0"/>
              </a:rPr>
              <a:t>Rotor tip leakage loss.</a:t>
            </a:r>
          </a:p>
          <a:p>
            <a:r>
              <a:rPr lang="en-US" altLang="en-US" sz="2400" dirty="0">
                <a:cs typeface="Times New Roman" panose="02020603050405020304" pitchFamily="18" charset="0"/>
              </a:rPr>
              <a:t>Lacing wire </a:t>
            </a:r>
            <a:r>
              <a:rPr lang="en-US" altLang="en-US" sz="2400" b="1" dirty="0">
                <a:cs typeface="Times New Roman" panose="02020603050405020304" pitchFamily="18" charset="0"/>
              </a:rPr>
              <a:t>loss.</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FB27B16E-9324-0A3E-BE83-12774A163872}"/>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83EB5020-B2BC-FA56-02FF-165E40EB85EC}"/>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27175ED4-06F4-ADC7-8957-8F9B559329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5C7CF8F3-D909-76F0-B98D-8E11304605A9}"/>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4FFD9425-05FB-B404-76E9-AAA613F1E014}"/>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A4AFCEBB-8EB9-4670-F78A-4EFD703D4F9A}"/>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136E02F7-947A-5D26-70A0-1231DE548E12}"/>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AF895865-8E15-EDC6-E12E-F8E6963DFB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9B2D3587-B994-2634-78AC-F5C104E4092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3B4CE6D3-F8A0-1D4A-8B57-8C49A83D647B}"/>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4FBD0EA5-6F65-F684-1C77-9315D59F726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97E51AB0-58D2-674F-09D8-A0D7BC7DE5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220224BE-F540-7F23-BCAC-73DE0C834354}"/>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BCD1E821-218C-CC39-949D-CA5ECFDCE4E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0B7CA776-9F33-E5CD-6E1B-331F0B2A48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C1EFD946-C053-80FE-F5FB-F09F27A9D4A5}"/>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4157E213-6C66-1457-97F9-A9E8730348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7397A1CA-BD68-85D6-E903-3680193E455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9D40287C-E99F-F631-2F9A-5CE1D184422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DD6B8829-F37A-4B31-3548-FAC303AF14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Content Placeholder 24">
            <a:extLst>
              <a:ext uri="{FF2B5EF4-FFF2-40B4-BE49-F238E27FC236}">
                <a16:creationId xmlns:a16="http://schemas.microsoft.com/office/drawing/2014/main" id="{732F3EB4-9A92-D2B5-E87C-DA597DB0EA9D}"/>
              </a:ext>
            </a:extLst>
          </p:cNvPr>
          <p:cNvPicPr>
            <a:picLocks noGrp="1" noChangeAspect="1"/>
          </p:cNvPicPr>
          <p:nvPr>
            <p:ph sz="half" idx="1"/>
          </p:nvPr>
        </p:nvPicPr>
        <p:blipFill>
          <a:blip r:embed="rId6"/>
          <a:stretch>
            <a:fillRect/>
          </a:stretch>
        </p:blipFill>
        <p:spPr bwMode="auto">
          <a:xfrm>
            <a:off x="311989" y="1241120"/>
            <a:ext cx="8417938" cy="290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a:extLst>
              <a:ext uri="{FF2B5EF4-FFF2-40B4-BE49-F238E27FC236}">
                <a16:creationId xmlns:a16="http://schemas.microsoft.com/office/drawing/2014/main" id="{84DD2E21-4A93-4874-8788-81607CDDE2E3}"/>
              </a:ext>
            </a:extLst>
          </p:cNvPr>
          <p:cNvSpPr/>
          <p:nvPr/>
        </p:nvSpPr>
        <p:spPr bwMode="auto">
          <a:xfrm>
            <a:off x="3048000" y="1219200"/>
            <a:ext cx="2819400" cy="289459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7" name="Rectangle 26">
            <a:extLst>
              <a:ext uri="{FF2B5EF4-FFF2-40B4-BE49-F238E27FC236}">
                <a16:creationId xmlns:a16="http://schemas.microsoft.com/office/drawing/2014/main" id="{A49CD90D-774C-0E54-3682-EB49C70BE9F9}"/>
              </a:ext>
            </a:extLst>
          </p:cNvPr>
          <p:cNvSpPr/>
          <p:nvPr/>
        </p:nvSpPr>
        <p:spPr bwMode="auto">
          <a:xfrm>
            <a:off x="6096000" y="1219200"/>
            <a:ext cx="2819400" cy="289459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7718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xit" presetSubtype="32" fill="hold" grpId="0" nodeType="clickEffect">
                                  <p:stCondLst>
                                    <p:cond delay="0"/>
                                  </p:stCondLst>
                                  <p:childTnLst>
                                    <p:anim calcmode="lin" valueType="num">
                                      <p:cBhvr>
                                        <p:cTn id="12" dur="500"/>
                                        <p:tgtEl>
                                          <p:spTgt spid="26"/>
                                        </p:tgtEl>
                                        <p:attrNameLst>
                                          <p:attrName>ppt_w</p:attrName>
                                        </p:attrNameLst>
                                      </p:cBhvr>
                                      <p:tavLst>
                                        <p:tav tm="0">
                                          <p:val>
                                            <p:strVal val="ppt_w"/>
                                          </p:val>
                                        </p:tav>
                                        <p:tav tm="100000">
                                          <p:val>
                                            <p:fltVal val="0"/>
                                          </p:val>
                                        </p:tav>
                                      </p:tavLst>
                                    </p:anim>
                                    <p:anim calcmode="lin" valueType="num">
                                      <p:cBhvr>
                                        <p:cTn id="13" dur="500"/>
                                        <p:tgtEl>
                                          <p:spTgt spid="26"/>
                                        </p:tgtEl>
                                        <p:attrNameLst>
                                          <p:attrName>ppt_h</p:attrName>
                                        </p:attrNameLst>
                                      </p:cBhvr>
                                      <p:tavLst>
                                        <p:tav tm="0">
                                          <p:val>
                                            <p:strVal val="ppt_h"/>
                                          </p:val>
                                        </p:tav>
                                        <p:tav tm="100000">
                                          <p:val>
                                            <p:fltVal val="0"/>
                                          </p:val>
                                        </p:tav>
                                      </p:tavLst>
                                    </p:anim>
                                    <p:animEffect transition="out" filter="fade">
                                      <p:cBhvr>
                                        <p:cTn id="14" dur="500"/>
                                        <p:tgtEl>
                                          <p:spTgt spid="26"/>
                                        </p:tgtEl>
                                      </p:cBhvr>
                                    </p:animEffect>
                                    <p:set>
                                      <p:cBhvr>
                                        <p:cTn id="15" dur="1" fill="hold">
                                          <p:stCondLst>
                                            <p:cond delay="499"/>
                                          </p:stCondLst>
                                        </p:cTn>
                                        <p:tgtEl>
                                          <p:spTgt spid="2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53" presetClass="exit" presetSubtype="32" fill="hold" grpId="0" nodeType="clickEffect">
                                  <p:stCondLst>
                                    <p:cond delay="0"/>
                                  </p:stCondLst>
                                  <p:childTnLst>
                                    <p:anim calcmode="lin" valueType="num">
                                      <p:cBhvr>
                                        <p:cTn id="19" dur="500"/>
                                        <p:tgtEl>
                                          <p:spTgt spid="27"/>
                                        </p:tgtEl>
                                        <p:attrNameLst>
                                          <p:attrName>ppt_w</p:attrName>
                                        </p:attrNameLst>
                                      </p:cBhvr>
                                      <p:tavLst>
                                        <p:tav tm="0">
                                          <p:val>
                                            <p:strVal val="ppt_w"/>
                                          </p:val>
                                        </p:tav>
                                        <p:tav tm="100000">
                                          <p:val>
                                            <p:fltVal val="0"/>
                                          </p:val>
                                        </p:tav>
                                      </p:tavLst>
                                    </p:anim>
                                    <p:anim calcmode="lin" valueType="num">
                                      <p:cBhvr>
                                        <p:cTn id="20" dur="500"/>
                                        <p:tgtEl>
                                          <p:spTgt spid="27"/>
                                        </p:tgtEl>
                                        <p:attrNameLst>
                                          <p:attrName>ppt_h</p:attrName>
                                        </p:attrNameLst>
                                      </p:cBhvr>
                                      <p:tavLst>
                                        <p:tav tm="0">
                                          <p:val>
                                            <p:strVal val="ppt_h"/>
                                          </p:val>
                                        </p:tav>
                                        <p:tav tm="100000">
                                          <p:val>
                                            <p:fltVal val="0"/>
                                          </p:val>
                                        </p:tav>
                                      </p:tavLst>
                                    </p:anim>
                                    <p:animEffect transition="out" filter="fade">
                                      <p:cBhvr>
                                        <p:cTn id="21" dur="500"/>
                                        <p:tgtEl>
                                          <p:spTgt spid="27"/>
                                        </p:tgtEl>
                                      </p:cBhvr>
                                    </p:animEffect>
                                    <p:set>
                                      <p:cBhvr>
                                        <p:cTn id="22"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505F-2639-CA69-D25D-660BEF219BB8}"/>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63B2994E-02FE-2471-FBAC-2606F0459F58}"/>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5" name="Content Placeholder 4">
            <a:extLst>
              <a:ext uri="{FF2B5EF4-FFF2-40B4-BE49-F238E27FC236}">
                <a16:creationId xmlns:a16="http://schemas.microsoft.com/office/drawing/2014/main" id="{53A466AD-A22E-0FDF-0981-5481B4E10786}"/>
              </a:ext>
            </a:extLst>
          </p:cNvPr>
          <p:cNvSpPr>
            <a:spLocks noGrp="1" noChangeArrowheads="1"/>
          </p:cNvSpPr>
          <p:nvPr>
            <p:ph sz="half" idx="2"/>
          </p:nvPr>
        </p:nvSpPr>
        <p:spPr>
          <a:xfrm>
            <a:off x="5029200" y="1371600"/>
            <a:ext cx="3810000" cy="4114800"/>
          </a:xfrm>
        </p:spPr>
        <p:txBody>
          <a:bodyPr/>
          <a:lstStyle/>
          <a:p>
            <a:r>
              <a:rPr lang="en-US" altLang="en-US" sz="2400" i="1" dirty="0">
                <a:cs typeface="Times New Roman" panose="02020603050405020304" pitchFamily="18" charset="0"/>
              </a:rPr>
              <a:t>Group 2</a:t>
            </a:r>
          </a:p>
          <a:p>
            <a:r>
              <a:rPr lang="en-US" altLang="en-US" sz="2400" dirty="0">
                <a:cs typeface="Times New Roman" panose="02020603050405020304" pitchFamily="18" charset="0"/>
              </a:rPr>
              <a:t>Guide gland leakage loss</a:t>
            </a:r>
            <a:r>
              <a:rPr lang="en-US" altLang="en-US" sz="2400" dirty="0">
                <a:solidFill>
                  <a:srgbClr val="FF0000"/>
                </a:solidFill>
                <a:cs typeface="Times New Roman" panose="02020603050405020304" pitchFamily="18" charset="0"/>
              </a:rPr>
              <a:t>.</a:t>
            </a:r>
          </a:p>
          <a:p>
            <a:r>
              <a:rPr lang="en-US" altLang="en-US" sz="2400" dirty="0">
                <a:cs typeface="Times New Roman" panose="02020603050405020304" pitchFamily="18" charset="0"/>
              </a:rPr>
              <a:t>Balance hole loss.</a:t>
            </a:r>
          </a:p>
          <a:p>
            <a:r>
              <a:rPr lang="en-US" altLang="en-US" sz="2400" dirty="0">
                <a:solidFill>
                  <a:srgbClr val="FF0000"/>
                </a:solidFill>
                <a:cs typeface="Times New Roman" panose="02020603050405020304" pitchFamily="18" charset="0"/>
              </a:rPr>
              <a:t>Rotor tip leakage loss</a:t>
            </a:r>
            <a:r>
              <a:rPr lang="en-US" altLang="en-US" sz="2400" dirty="0">
                <a:cs typeface="Times New Roman" panose="02020603050405020304" pitchFamily="18" charset="0"/>
              </a:rPr>
              <a:t>.</a:t>
            </a:r>
          </a:p>
          <a:p>
            <a:r>
              <a:rPr lang="en-US" altLang="en-US" sz="2400" dirty="0">
                <a:cs typeface="Times New Roman" panose="02020603050405020304" pitchFamily="18" charset="0"/>
              </a:rPr>
              <a:t>Lacing wire </a:t>
            </a:r>
            <a:r>
              <a:rPr lang="en-US" altLang="en-US" sz="2400" b="1" dirty="0">
                <a:cs typeface="Times New Roman" panose="02020603050405020304" pitchFamily="18" charset="0"/>
              </a:rPr>
              <a:t>loss.</a:t>
            </a:r>
          </a:p>
          <a:p>
            <a:r>
              <a:rPr lang="en-US" altLang="en-US" sz="2400" dirty="0">
                <a:cs typeface="Times New Roman" panose="02020603050405020304" pitchFamily="18" charset="0"/>
              </a:rPr>
              <a:t>Wetness loss</a:t>
            </a:r>
          </a:p>
          <a:p>
            <a:r>
              <a:rPr lang="en-US" altLang="en-US" sz="2400" dirty="0">
                <a:cs typeface="Times New Roman" panose="02020603050405020304" pitchFamily="18" charset="0"/>
              </a:rPr>
              <a:t>Disc windage loss.</a:t>
            </a:r>
          </a:p>
          <a:p>
            <a:r>
              <a:rPr lang="en-US" altLang="en-US" sz="2400" dirty="0">
                <a:cs typeface="Times New Roman" panose="02020603050405020304" pitchFamily="18" charset="0"/>
              </a:rPr>
              <a:t>Losses due to partial admission.</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28271A54-3A5C-F834-8B64-0101A5446BD4}"/>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861C2D55-69C8-26F9-B15E-226A91F5989B}"/>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878B9DF2-E497-DC80-F7FF-C7B0F21AEF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0112441A-1170-E87E-0533-A3044DDA871E}"/>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017E828C-7723-D0E6-5D2A-DF1B45B7B74E}"/>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C9FB6161-30E4-552F-3DC9-1E501D036057}"/>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B44C89BF-A04F-5984-9787-5B925683D243}"/>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2624D8F1-86FE-7194-DC17-40B5821330A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C82343A8-072E-E8BF-019F-A0FC6FA022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E1EBE7E3-095B-1126-593E-99C7F9C5EF22}"/>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15B0C995-B13E-40A3-DCD4-4F70ABE4C0E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F91F9586-0C9C-63E2-501E-E5E05E2C93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F730A82F-AA8B-C94E-31D4-7261C216B02D}"/>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FF48BE19-E139-227B-83FC-03E17CAB2D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5F89F125-15A8-3835-6213-75E37C3006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28667B51-1C59-F7BC-4BE0-D0B741B14A9C}"/>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307F4E3C-FFE8-DDCA-9914-EAE77EEF5E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C22AEE88-AD6E-883A-BD95-D2423D2A68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F87D63DC-B2B4-6010-B674-BBFFE940DCA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40AE76CD-19F8-3EE8-94D6-052AD7A8C6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1266" name="Picture 2" descr="Tip leakage and passage vortices at the tip endwall with a clearance,... |  Download Scientific Diagram">
            <a:extLst>
              <a:ext uri="{FF2B5EF4-FFF2-40B4-BE49-F238E27FC236}">
                <a16:creationId xmlns:a16="http://schemas.microsoft.com/office/drawing/2014/main" id="{B15EE202-55BA-B289-EBEB-34A43A556101}"/>
              </a:ext>
            </a:extLst>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304800" y="1365155"/>
            <a:ext cx="4707742" cy="3692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549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DBE75-7875-8F9B-61CD-3BB1E7C7D4E9}"/>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B2F75B4D-1C92-CBEC-19DF-8D7C6F90B32F}"/>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5" name="Content Placeholder 4">
            <a:extLst>
              <a:ext uri="{FF2B5EF4-FFF2-40B4-BE49-F238E27FC236}">
                <a16:creationId xmlns:a16="http://schemas.microsoft.com/office/drawing/2014/main" id="{8B54C8F3-4094-CFA7-8511-37FCAA26565C}"/>
              </a:ext>
            </a:extLst>
          </p:cNvPr>
          <p:cNvSpPr>
            <a:spLocks noGrp="1" noChangeArrowheads="1"/>
          </p:cNvSpPr>
          <p:nvPr>
            <p:ph sz="half" idx="2"/>
          </p:nvPr>
        </p:nvSpPr>
        <p:spPr>
          <a:xfrm>
            <a:off x="5334000" y="1371600"/>
            <a:ext cx="3810000" cy="4114800"/>
          </a:xfrm>
        </p:spPr>
        <p:txBody>
          <a:bodyPr/>
          <a:lstStyle/>
          <a:p>
            <a:r>
              <a:rPr lang="en-US" altLang="en-US" sz="2400" i="1" dirty="0">
                <a:cs typeface="Times New Roman" panose="02020603050405020304" pitchFamily="18" charset="0"/>
              </a:rPr>
              <a:t>Group 2</a:t>
            </a:r>
          </a:p>
          <a:p>
            <a:r>
              <a:rPr lang="en-US" altLang="en-US" sz="2400" dirty="0">
                <a:cs typeface="Times New Roman" panose="02020603050405020304" pitchFamily="18" charset="0"/>
              </a:rPr>
              <a:t>Guide gland leakage loss</a:t>
            </a:r>
            <a:r>
              <a:rPr lang="en-US" altLang="en-US" sz="2400" dirty="0">
                <a:solidFill>
                  <a:srgbClr val="FF0000"/>
                </a:solidFill>
                <a:cs typeface="Times New Roman" panose="02020603050405020304" pitchFamily="18" charset="0"/>
              </a:rPr>
              <a:t>.</a:t>
            </a:r>
          </a:p>
          <a:p>
            <a:r>
              <a:rPr lang="en-US" altLang="en-US" sz="2400" dirty="0">
                <a:cs typeface="Times New Roman" panose="02020603050405020304" pitchFamily="18" charset="0"/>
              </a:rPr>
              <a:t>Balance hole loss.</a:t>
            </a:r>
          </a:p>
          <a:p>
            <a:r>
              <a:rPr lang="en-US" altLang="en-US" sz="2400" dirty="0">
                <a:cs typeface="Times New Roman" panose="02020603050405020304" pitchFamily="18" charset="0"/>
              </a:rPr>
              <a:t>Rotor tip leakage loss.</a:t>
            </a:r>
          </a:p>
          <a:p>
            <a:r>
              <a:rPr lang="en-US" altLang="en-US" sz="2400" dirty="0">
                <a:solidFill>
                  <a:srgbClr val="FF0000"/>
                </a:solidFill>
                <a:cs typeface="Times New Roman" panose="02020603050405020304" pitchFamily="18" charset="0"/>
              </a:rPr>
              <a:t>Lacing wire </a:t>
            </a:r>
            <a:r>
              <a:rPr lang="en-US" altLang="en-US" sz="2400" b="1" dirty="0">
                <a:solidFill>
                  <a:srgbClr val="FF0000"/>
                </a:solidFill>
                <a:cs typeface="Times New Roman" panose="02020603050405020304" pitchFamily="18" charset="0"/>
              </a:rPr>
              <a:t>loss</a:t>
            </a:r>
            <a:r>
              <a:rPr lang="en-US" altLang="en-US" sz="2400" b="1" dirty="0">
                <a:cs typeface="Times New Roman" panose="02020603050405020304" pitchFamily="18" charset="0"/>
              </a:rPr>
              <a:t>.</a:t>
            </a:r>
          </a:p>
          <a:p>
            <a:r>
              <a:rPr lang="en-US" altLang="en-US" sz="2400" dirty="0">
                <a:cs typeface="Times New Roman" panose="02020603050405020304" pitchFamily="18" charset="0"/>
              </a:rPr>
              <a:t>Wetness loss</a:t>
            </a:r>
          </a:p>
          <a:p>
            <a:r>
              <a:rPr lang="en-US" altLang="en-US" sz="2400" dirty="0">
                <a:cs typeface="Times New Roman" panose="02020603050405020304" pitchFamily="18" charset="0"/>
              </a:rPr>
              <a:t>Disc windage loss.</a:t>
            </a:r>
          </a:p>
          <a:p>
            <a:r>
              <a:rPr lang="en-US" altLang="en-US" sz="2400" dirty="0">
                <a:cs typeface="Times New Roman" panose="02020603050405020304" pitchFamily="18" charset="0"/>
              </a:rPr>
              <a:t>Losses due to partial admission.</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E12546C2-A9AB-B02C-B3A4-E6F357B297E2}"/>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A541F3E0-AF88-3373-8E14-E37B3A8F1DD6}"/>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0E0896DA-54A5-C3E7-3E90-3317D8E23D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79131619-675B-6F97-2207-41DC6ECA44DB}"/>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9E77DABE-B65A-4C22-E031-50D140234F0F}"/>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F382D5C0-672D-90D6-0F2A-2BE4619DFC91}"/>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80FB65EF-57CF-0DFE-46B5-2CE0DC0257A2}"/>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34A60377-8F93-BC64-87D9-CBF45F3C466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DB5713A9-B396-EDC1-4940-9818CAF619F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1A802BF4-6D25-9B7C-A93A-8FC8570F0B86}"/>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0FEC2B13-8275-FD32-77F8-FD7D901364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D3FC99E1-5B72-7C0E-A2DF-0C126F3DD7D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601FA0CC-9895-1561-2E7B-EF5369ED33B9}"/>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5D0791D8-26B7-7F59-F0A2-CB151E32EA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51FF6CE2-FF22-6A96-4986-9F1521A74C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018D1C85-22A4-FEC1-2315-D36046150670}"/>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32E8CFE9-4114-C5A8-2B3D-F3D6DA20C9C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74B67EBF-FDD4-3FCF-BFAC-736C371B47A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8912C393-EA6B-9820-C312-87080F60B2A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B579F3BE-4249-13D6-402C-573F4AFF75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6386" name="Picture 2" descr="Damping Wire Function in Turbines:- 1 # Securing and Stabilizing Blades The  damping wire helps secure and stabilize turbine blades, ensuring their  steadiness during operation. Proper stabilization of… | Salah Attia">
            <a:extLst>
              <a:ext uri="{FF2B5EF4-FFF2-40B4-BE49-F238E27FC236}">
                <a16:creationId xmlns:a16="http://schemas.microsoft.com/office/drawing/2014/main" id="{9CDDBAB9-00A7-64BE-B25B-6AB7C0F16FC5}"/>
              </a:ext>
            </a:extLst>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438979" y="1219200"/>
            <a:ext cx="4539929" cy="34532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Numerical and experimental analysis of low-pressure steam turbine blades  coupled with lacing wire - Roman Drozdowski, Lutz Völker, Markus Häfele,  Damian M Vogt, 2016">
            <a:extLst>
              <a:ext uri="{FF2B5EF4-FFF2-40B4-BE49-F238E27FC236}">
                <a16:creationId xmlns:a16="http://schemas.microsoft.com/office/drawing/2014/main" id="{25717679-419C-9E7F-C491-1C5D3C4747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549" y="1922462"/>
            <a:ext cx="7851266" cy="4598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90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500" fill="hold"/>
                                        <p:tgtEl>
                                          <p:spTgt spid="16386"/>
                                        </p:tgtEl>
                                        <p:attrNameLst>
                                          <p:attrName>ppt_x</p:attrName>
                                        </p:attrNameLst>
                                      </p:cBhvr>
                                      <p:tavLst>
                                        <p:tav tm="0">
                                          <p:val>
                                            <p:strVal val="#ppt_x"/>
                                          </p:val>
                                        </p:tav>
                                        <p:tav tm="100000">
                                          <p:val>
                                            <p:strVal val="#ppt_x"/>
                                          </p:val>
                                        </p:tav>
                                      </p:tavLst>
                                    </p:anim>
                                    <p:anim calcmode="lin" valueType="num">
                                      <p:cBhvr additive="base">
                                        <p:cTn id="8" dur="500" fill="hold"/>
                                        <p:tgtEl>
                                          <p:spTgt spid="1638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anim calcmode="lin" valueType="num">
                                      <p:cBhvr additive="base">
                                        <p:cTn id="13" dur="500" fill="hold"/>
                                        <p:tgtEl>
                                          <p:spTgt spid="16388"/>
                                        </p:tgtEl>
                                        <p:attrNameLst>
                                          <p:attrName>ppt_x</p:attrName>
                                        </p:attrNameLst>
                                      </p:cBhvr>
                                      <p:tavLst>
                                        <p:tav tm="0">
                                          <p:val>
                                            <p:strVal val="#ppt_x"/>
                                          </p:val>
                                        </p:tav>
                                        <p:tav tm="100000">
                                          <p:val>
                                            <p:strVal val="#ppt_x"/>
                                          </p:val>
                                        </p:tav>
                                      </p:tavLst>
                                    </p:anim>
                                    <p:anim calcmode="lin" valueType="num">
                                      <p:cBhvr additive="base">
                                        <p:cTn id="14" dur="500" fill="hold"/>
                                        <p:tgtEl>
                                          <p:spTgt spid="163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0B3BB-38FE-CE6D-03F3-473721F5F8BF}"/>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C21E4FBE-C765-05A1-4AF1-39462CE9E3EC}"/>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5" name="Content Placeholder 4">
            <a:extLst>
              <a:ext uri="{FF2B5EF4-FFF2-40B4-BE49-F238E27FC236}">
                <a16:creationId xmlns:a16="http://schemas.microsoft.com/office/drawing/2014/main" id="{5F7F3D16-0660-6E2E-E2D7-8EA3800D4712}"/>
              </a:ext>
            </a:extLst>
          </p:cNvPr>
          <p:cNvSpPr>
            <a:spLocks noGrp="1" noChangeArrowheads="1"/>
          </p:cNvSpPr>
          <p:nvPr>
            <p:ph sz="half" idx="2"/>
          </p:nvPr>
        </p:nvSpPr>
        <p:spPr>
          <a:xfrm>
            <a:off x="5334000" y="1371600"/>
            <a:ext cx="3810000" cy="4114800"/>
          </a:xfrm>
        </p:spPr>
        <p:txBody>
          <a:bodyPr/>
          <a:lstStyle/>
          <a:p>
            <a:r>
              <a:rPr lang="en-US" altLang="en-US" sz="2400" i="1" dirty="0">
                <a:cs typeface="Times New Roman" panose="02020603050405020304" pitchFamily="18" charset="0"/>
              </a:rPr>
              <a:t>Group 2</a:t>
            </a:r>
          </a:p>
          <a:p>
            <a:r>
              <a:rPr lang="en-US" altLang="en-US" sz="2400" dirty="0">
                <a:cs typeface="Times New Roman" panose="02020603050405020304" pitchFamily="18" charset="0"/>
              </a:rPr>
              <a:t>Guide gland leakage loss</a:t>
            </a:r>
            <a:r>
              <a:rPr lang="en-US" altLang="en-US" sz="2400" dirty="0">
                <a:solidFill>
                  <a:srgbClr val="FF0000"/>
                </a:solidFill>
                <a:cs typeface="Times New Roman" panose="02020603050405020304" pitchFamily="18" charset="0"/>
              </a:rPr>
              <a:t>.</a:t>
            </a:r>
          </a:p>
          <a:p>
            <a:r>
              <a:rPr lang="en-US" altLang="en-US" sz="2400" dirty="0">
                <a:cs typeface="Times New Roman" panose="02020603050405020304" pitchFamily="18" charset="0"/>
              </a:rPr>
              <a:t>Balance hole loss.</a:t>
            </a:r>
          </a:p>
          <a:p>
            <a:r>
              <a:rPr lang="en-US" altLang="en-US" sz="2400" dirty="0">
                <a:cs typeface="Times New Roman" panose="02020603050405020304" pitchFamily="18" charset="0"/>
              </a:rPr>
              <a:t>Rotor tip leakage loss.</a:t>
            </a:r>
          </a:p>
          <a:p>
            <a:r>
              <a:rPr lang="en-US" altLang="en-US" sz="2400" dirty="0">
                <a:cs typeface="Times New Roman" panose="02020603050405020304" pitchFamily="18" charset="0"/>
              </a:rPr>
              <a:t>Lacing wire </a:t>
            </a:r>
            <a:r>
              <a:rPr lang="en-US" altLang="en-US" sz="2400" b="1" dirty="0">
                <a:cs typeface="Times New Roman" panose="02020603050405020304" pitchFamily="18" charset="0"/>
              </a:rPr>
              <a:t>loss.</a:t>
            </a:r>
          </a:p>
          <a:p>
            <a:r>
              <a:rPr lang="en-US" altLang="en-US" sz="2400" dirty="0">
                <a:solidFill>
                  <a:srgbClr val="FF0000"/>
                </a:solidFill>
                <a:cs typeface="Times New Roman" panose="02020603050405020304" pitchFamily="18" charset="0"/>
              </a:rPr>
              <a:t>Wetness loss</a:t>
            </a:r>
          </a:p>
          <a:p>
            <a:r>
              <a:rPr lang="en-US" altLang="en-US" sz="2400" dirty="0">
                <a:cs typeface="Times New Roman" panose="02020603050405020304" pitchFamily="18" charset="0"/>
              </a:rPr>
              <a:t>Disc windage loss.</a:t>
            </a:r>
          </a:p>
          <a:p>
            <a:r>
              <a:rPr lang="en-US" altLang="en-US" sz="2400" dirty="0">
                <a:cs typeface="Times New Roman" panose="02020603050405020304" pitchFamily="18" charset="0"/>
              </a:rPr>
              <a:t>Losses due to partial admission.</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2AAC7527-C9B6-251E-B620-9935C702B857}"/>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CC097A76-6E24-9921-DE58-26D165EFDC86}"/>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66EE83F6-45A9-C077-C8BC-D31B63DC70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15AE0F80-4444-0789-C054-5BEC862E6874}"/>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A39CD201-F082-755B-703B-F3285ED60348}"/>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3227DC48-399C-8306-5859-BA201BEC844C}"/>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BBED7F85-05C3-1622-E251-4FECF1D03FF8}"/>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BC2520D8-C704-8443-F947-F374FFE5FCD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7616D964-367F-566A-5BC5-C16E1AC721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E0C5613C-A3B4-0D07-5B2F-5E25FE2A921C}"/>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8683A787-0218-029F-A027-784FEB09F2E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4C682EBB-EF0D-2803-95DD-8A1F8BC035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EE191576-CC96-9780-5595-18DEAE1480E1}"/>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4F016FA3-879F-3832-D62A-0FC11466E1C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411FE17F-F510-9805-BCE5-6509866A591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FED67943-36CF-8F56-23E9-47B9BC1BC8B3}"/>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2BD9EFEA-56C3-6FD6-8CCD-72684E841C9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90438CD9-5EB4-3ADC-389C-232A9D06FBD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6157622F-CFBA-7289-3362-D44BAA558E1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56D8BB13-02BF-7436-627C-A225FBBD78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5362" name="Picture 2" descr="Distribution Characteristics of High Wetness Loss Area in the Last Two  Stages of Steam Turbine under Varying Conditions">
            <a:extLst>
              <a:ext uri="{FF2B5EF4-FFF2-40B4-BE49-F238E27FC236}">
                <a16:creationId xmlns:a16="http://schemas.microsoft.com/office/drawing/2014/main" id="{CEA8C8CE-8F5C-BB8E-6BB0-91A9A95C3A06}"/>
              </a:ext>
            </a:extLst>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311988" y="1261236"/>
            <a:ext cx="4535943" cy="4910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346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4006-3C32-ED18-5BDA-A6E5F8339603}"/>
            </a:ext>
          </a:extLst>
        </p:cNvPr>
        <p:cNvGrpSpPr/>
        <p:nvPr/>
      </p:nvGrpSpPr>
      <p:grpSpPr>
        <a:xfrm>
          <a:off x="0" y="0"/>
          <a:ext cx="0" cy="0"/>
          <a:chOff x="0" y="0"/>
          <a:chExt cx="0" cy="0"/>
        </a:xfrm>
      </p:grpSpPr>
      <p:pic>
        <p:nvPicPr>
          <p:cNvPr id="14344" name="Picture 8" descr="Influence of swirl and ingress on windage losses in a low-pressure turbine  stator-well cavity | Experiments in Fluids">
            <a:extLst>
              <a:ext uri="{FF2B5EF4-FFF2-40B4-BE49-F238E27FC236}">
                <a16:creationId xmlns:a16="http://schemas.microsoft.com/office/drawing/2014/main" id="{C13143DF-B611-4256-D9F2-153D509C4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405" y="1142704"/>
            <a:ext cx="5340968" cy="5100129"/>
          </a:xfrm>
          <a:prstGeom prst="rect">
            <a:avLst/>
          </a:prstGeom>
          <a:noFill/>
          <a:extLst>
            <a:ext uri="{909E8E84-426E-40DD-AFC4-6F175D3DCCD1}">
              <a14:hiddenFill xmlns:a14="http://schemas.microsoft.com/office/drawing/2010/main">
                <a:solidFill>
                  <a:srgbClr val="FFFFFF"/>
                </a:solidFill>
              </a14:hiddenFill>
            </a:ext>
          </a:extLst>
        </p:spPr>
      </p:pic>
      <p:sp>
        <p:nvSpPr>
          <p:cNvPr id="14338" name="Title 1">
            <a:extLst>
              <a:ext uri="{FF2B5EF4-FFF2-40B4-BE49-F238E27FC236}">
                <a16:creationId xmlns:a16="http://schemas.microsoft.com/office/drawing/2014/main" id="{F52AC16C-EAE0-674C-4683-7CBE090EC6A0}"/>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5" name="Content Placeholder 4">
            <a:extLst>
              <a:ext uri="{FF2B5EF4-FFF2-40B4-BE49-F238E27FC236}">
                <a16:creationId xmlns:a16="http://schemas.microsoft.com/office/drawing/2014/main" id="{CB5619D0-DEE6-EB33-734B-2A96CA51DBB9}"/>
              </a:ext>
            </a:extLst>
          </p:cNvPr>
          <p:cNvSpPr>
            <a:spLocks noGrp="1" noChangeArrowheads="1"/>
          </p:cNvSpPr>
          <p:nvPr>
            <p:ph sz="half" idx="2"/>
          </p:nvPr>
        </p:nvSpPr>
        <p:spPr>
          <a:xfrm>
            <a:off x="5334000" y="1371600"/>
            <a:ext cx="3810000" cy="4114800"/>
          </a:xfrm>
        </p:spPr>
        <p:txBody>
          <a:bodyPr/>
          <a:lstStyle/>
          <a:p>
            <a:r>
              <a:rPr lang="en-US" altLang="en-US" sz="2400" i="1" dirty="0">
                <a:cs typeface="Times New Roman" panose="02020603050405020304" pitchFamily="18" charset="0"/>
              </a:rPr>
              <a:t>Group 2</a:t>
            </a:r>
          </a:p>
          <a:p>
            <a:r>
              <a:rPr lang="en-US" altLang="en-US" sz="2400" dirty="0">
                <a:cs typeface="Times New Roman" panose="02020603050405020304" pitchFamily="18" charset="0"/>
              </a:rPr>
              <a:t>Guide gland leakage loss</a:t>
            </a:r>
            <a:r>
              <a:rPr lang="en-US" altLang="en-US" sz="2400" dirty="0">
                <a:solidFill>
                  <a:srgbClr val="FF0000"/>
                </a:solidFill>
                <a:cs typeface="Times New Roman" panose="02020603050405020304" pitchFamily="18" charset="0"/>
              </a:rPr>
              <a:t>.</a:t>
            </a:r>
          </a:p>
          <a:p>
            <a:r>
              <a:rPr lang="en-US" altLang="en-US" sz="2400" dirty="0">
                <a:cs typeface="Times New Roman" panose="02020603050405020304" pitchFamily="18" charset="0"/>
              </a:rPr>
              <a:t>Balance hole loss.</a:t>
            </a:r>
          </a:p>
          <a:p>
            <a:r>
              <a:rPr lang="en-US" altLang="en-US" sz="2400" dirty="0">
                <a:cs typeface="Times New Roman" panose="02020603050405020304" pitchFamily="18" charset="0"/>
              </a:rPr>
              <a:t>Rotor tip leakage loss.</a:t>
            </a:r>
          </a:p>
          <a:p>
            <a:r>
              <a:rPr lang="en-US" altLang="en-US" sz="2400" dirty="0">
                <a:cs typeface="Times New Roman" panose="02020603050405020304" pitchFamily="18" charset="0"/>
              </a:rPr>
              <a:t>Lacing wire </a:t>
            </a:r>
            <a:r>
              <a:rPr lang="en-US" altLang="en-US" sz="2400" b="1" dirty="0">
                <a:cs typeface="Times New Roman" panose="02020603050405020304" pitchFamily="18" charset="0"/>
              </a:rPr>
              <a:t>loss.</a:t>
            </a:r>
          </a:p>
          <a:p>
            <a:r>
              <a:rPr lang="en-US" altLang="en-US" sz="2400" dirty="0">
                <a:cs typeface="Times New Roman" panose="02020603050405020304" pitchFamily="18" charset="0"/>
              </a:rPr>
              <a:t>Wetness loss</a:t>
            </a:r>
          </a:p>
          <a:p>
            <a:r>
              <a:rPr lang="en-US" altLang="en-US" sz="2400" dirty="0">
                <a:solidFill>
                  <a:srgbClr val="FF0000"/>
                </a:solidFill>
                <a:cs typeface="Times New Roman" panose="02020603050405020304" pitchFamily="18" charset="0"/>
              </a:rPr>
              <a:t>Disc windage loss</a:t>
            </a:r>
            <a:r>
              <a:rPr lang="en-US" altLang="en-US" sz="2400" dirty="0">
                <a:cs typeface="Times New Roman" panose="02020603050405020304" pitchFamily="18" charset="0"/>
              </a:rPr>
              <a:t>.</a:t>
            </a:r>
          </a:p>
          <a:p>
            <a:r>
              <a:rPr lang="en-US" altLang="en-US" sz="2400" dirty="0">
                <a:cs typeface="Times New Roman" panose="02020603050405020304" pitchFamily="18" charset="0"/>
              </a:rPr>
              <a:t>Losses due to partial admission.</a:t>
            </a:r>
          </a:p>
        </p:txBody>
      </p:sp>
      <mc:AlternateContent xmlns:mc="http://schemas.openxmlformats.org/markup-compatibility/2006" xmlns:p14="http://schemas.microsoft.com/office/powerpoint/2010/main">
        <mc:Choice Requires="p14">
          <p:contentPart p14:bwMode="auto" r:id="rId3">
            <p14:nvContentPartPr>
              <p14:cNvPr id="7170" name="Ink 8">
                <a:extLst>
                  <a:ext uri="{FF2B5EF4-FFF2-40B4-BE49-F238E27FC236}">
                    <a16:creationId xmlns:a16="http://schemas.microsoft.com/office/drawing/2014/main" id="{F510BCCE-F583-83F7-577D-83046ADA1A48}"/>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4"/>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78E6EAFE-CD44-F3E2-78B8-B0817168D8ED}"/>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255E0E33-4FBB-3621-392C-EE86E0F339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C908E0C3-D9C3-DF14-77E0-934E48727FC2}"/>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B9CE5BF4-6F6D-8B69-5C62-62AEE924A75E}"/>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00A8798C-1F36-0E13-3E4C-DC6A57E875A4}"/>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7475B59A-B944-354F-25D0-43791C4FC478}"/>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714854E7-7970-936E-6D92-A8C2E20618A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865086A9-E99E-594C-77CB-E231DB3EAB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C65A46EB-A66D-434F-18A4-B45F3A8320BF}"/>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189EE6CD-18C9-9D65-580C-ADECAAE6D1C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A7836247-5916-9DD8-DFCF-03ECA7BA7A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75AC56C7-F551-8F59-B857-8B92DAA6B070}"/>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8001546D-321B-1B73-28C6-CF58345634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B4F64AA6-4953-D1B2-2DDB-FAE97F89489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42E0FF13-A567-D437-3316-02ECB41D0826}"/>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A59F662A-775D-8B4C-54AB-49F4E32F8C1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9C931265-6C78-109F-7FE2-BFDB611B01E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5AC23250-270D-E132-FB60-CB579A570B2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8D62C2E4-9719-BE7E-6A70-B140F0F061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7" name="Content Placeholder 26">
            <a:extLst>
              <a:ext uri="{FF2B5EF4-FFF2-40B4-BE49-F238E27FC236}">
                <a16:creationId xmlns:a16="http://schemas.microsoft.com/office/drawing/2014/main" id="{4547C4B1-8151-3296-C9C7-5D488B5AB15D}"/>
              </a:ext>
            </a:extLst>
          </p:cNvPr>
          <p:cNvPicPr>
            <a:picLocks noGrp="1" noChangeAspect="1"/>
          </p:cNvPicPr>
          <p:nvPr>
            <p:ph sz="half" idx="1"/>
          </p:nvPr>
        </p:nvPicPr>
        <p:blipFill>
          <a:blip r:embed="rId7"/>
          <a:stretch>
            <a:fillRect/>
          </a:stretch>
        </p:blipFill>
        <p:spPr bwMode="auto">
          <a:xfrm>
            <a:off x="394723" y="3192996"/>
            <a:ext cx="4517343" cy="339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798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44"/>
                                        </p:tgtEl>
                                        <p:attrNameLst>
                                          <p:attrName>style.visibility</p:attrName>
                                        </p:attrNameLst>
                                      </p:cBhvr>
                                      <p:to>
                                        <p:strVal val="visible"/>
                                      </p:to>
                                    </p:set>
                                    <p:anim calcmode="lin" valueType="num">
                                      <p:cBhvr additive="base">
                                        <p:cTn id="7" dur="500" fill="hold"/>
                                        <p:tgtEl>
                                          <p:spTgt spid="14344"/>
                                        </p:tgtEl>
                                        <p:attrNameLst>
                                          <p:attrName>ppt_x</p:attrName>
                                        </p:attrNameLst>
                                      </p:cBhvr>
                                      <p:tavLst>
                                        <p:tav tm="0">
                                          <p:val>
                                            <p:strVal val="#ppt_x"/>
                                          </p:val>
                                        </p:tav>
                                        <p:tav tm="100000">
                                          <p:val>
                                            <p:strVal val="#ppt_x"/>
                                          </p:val>
                                        </p:tav>
                                      </p:tavLst>
                                    </p:anim>
                                    <p:anim calcmode="lin" valueType="num">
                                      <p:cBhvr additive="base">
                                        <p:cTn id="8" dur="500" fill="hold"/>
                                        <p:tgtEl>
                                          <p:spTgt spid="143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CD058-2D4A-FF16-87A1-423226C6F2D7}"/>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DB4432B1-7A6C-33F2-9AF8-5A0959B45C96}"/>
              </a:ext>
            </a:extLst>
          </p:cNvPr>
          <p:cNvSpPr>
            <a:spLocks noGrp="1" noChangeArrowheads="1"/>
          </p:cNvSpPr>
          <p:nvPr>
            <p:ph type="title"/>
          </p:nvPr>
        </p:nvSpPr>
        <p:spPr>
          <a:xfrm>
            <a:off x="1676400" y="76200"/>
            <a:ext cx="6629400" cy="1143000"/>
          </a:xfrm>
        </p:spPr>
        <p:txBody>
          <a:bodyPr/>
          <a:lstStyle/>
          <a:p>
            <a:r>
              <a:rPr lang="en-US" altLang="en-US" sz="2800" dirty="0"/>
              <a:t>Classification of Losses based on Mutual Interaction</a:t>
            </a:r>
          </a:p>
        </p:txBody>
      </p:sp>
      <p:sp>
        <p:nvSpPr>
          <p:cNvPr id="5" name="Content Placeholder 4">
            <a:extLst>
              <a:ext uri="{FF2B5EF4-FFF2-40B4-BE49-F238E27FC236}">
                <a16:creationId xmlns:a16="http://schemas.microsoft.com/office/drawing/2014/main" id="{AAC844D9-128B-C5ED-6940-5F8E513BB566}"/>
              </a:ext>
            </a:extLst>
          </p:cNvPr>
          <p:cNvSpPr>
            <a:spLocks noGrp="1" noChangeArrowheads="1"/>
          </p:cNvSpPr>
          <p:nvPr>
            <p:ph sz="half" idx="2"/>
          </p:nvPr>
        </p:nvSpPr>
        <p:spPr>
          <a:xfrm>
            <a:off x="5334000" y="1371600"/>
            <a:ext cx="3810000" cy="4114800"/>
          </a:xfrm>
        </p:spPr>
        <p:txBody>
          <a:bodyPr/>
          <a:lstStyle/>
          <a:p>
            <a:r>
              <a:rPr lang="en-US" altLang="en-US" sz="2400" i="1" dirty="0">
                <a:cs typeface="Times New Roman" panose="02020603050405020304" pitchFamily="18" charset="0"/>
              </a:rPr>
              <a:t>Group 2</a:t>
            </a:r>
          </a:p>
          <a:p>
            <a:r>
              <a:rPr lang="en-US" altLang="en-US" sz="2400" dirty="0">
                <a:cs typeface="Times New Roman" panose="02020603050405020304" pitchFamily="18" charset="0"/>
              </a:rPr>
              <a:t>Guide gland leakage loss</a:t>
            </a:r>
            <a:r>
              <a:rPr lang="en-US" altLang="en-US" sz="2400" dirty="0">
                <a:solidFill>
                  <a:srgbClr val="FF0000"/>
                </a:solidFill>
                <a:cs typeface="Times New Roman" panose="02020603050405020304" pitchFamily="18" charset="0"/>
              </a:rPr>
              <a:t>.</a:t>
            </a:r>
          </a:p>
          <a:p>
            <a:r>
              <a:rPr lang="en-US" altLang="en-US" sz="2400" dirty="0">
                <a:cs typeface="Times New Roman" panose="02020603050405020304" pitchFamily="18" charset="0"/>
              </a:rPr>
              <a:t>Balance hole loss.</a:t>
            </a:r>
          </a:p>
          <a:p>
            <a:r>
              <a:rPr lang="en-US" altLang="en-US" sz="2400" dirty="0">
                <a:cs typeface="Times New Roman" panose="02020603050405020304" pitchFamily="18" charset="0"/>
              </a:rPr>
              <a:t>Rotor tip leakage loss.</a:t>
            </a:r>
          </a:p>
          <a:p>
            <a:r>
              <a:rPr lang="en-US" altLang="en-US" sz="2400" dirty="0">
                <a:cs typeface="Times New Roman" panose="02020603050405020304" pitchFamily="18" charset="0"/>
              </a:rPr>
              <a:t>Lacing wire </a:t>
            </a:r>
            <a:r>
              <a:rPr lang="en-US" altLang="en-US" sz="2400" b="1" dirty="0">
                <a:cs typeface="Times New Roman" panose="02020603050405020304" pitchFamily="18" charset="0"/>
              </a:rPr>
              <a:t>loss.</a:t>
            </a:r>
          </a:p>
          <a:p>
            <a:r>
              <a:rPr lang="en-US" altLang="en-US" sz="2400" dirty="0">
                <a:cs typeface="Times New Roman" panose="02020603050405020304" pitchFamily="18" charset="0"/>
              </a:rPr>
              <a:t>Wetness loss</a:t>
            </a:r>
          </a:p>
          <a:p>
            <a:r>
              <a:rPr lang="en-US" altLang="en-US" sz="2400" dirty="0">
                <a:cs typeface="Times New Roman" panose="02020603050405020304" pitchFamily="18" charset="0"/>
              </a:rPr>
              <a:t>Disc windage loss.</a:t>
            </a:r>
          </a:p>
          <a:p>
            <a:r>
              <a:rPr lang="en-US" altLang="en-US" sz="2400" dirty="0">
                <a:solidFill>
                  <a:srgbClr val="FF0000"/>
                </a:solidFill>
                <a:cs typeface="Times New Roman" panose="02020603050405020304" pitchFamily="18" charset="0"/>
              </a:rPr>
              <a:t>Losses due to partial admission</a:t>
            </a:r>
            <a:r>
              <a:rPr lang="en-US" altLang="en-US" sz="2400" dirty="0">
                <a:cs typeface="Times New Roman" panose="02020603050405020304" pitchFamily="18" charset="0"/>
              </a:rPr>
              <a:t>.</a:t>
            </a:r>
          </a:p>
        </p:txBody>
      </p:sp>
      <mc:AlternateContent xmlns:mc="http://schemas.openxmlformats.org/markup-compatibility/2006" xmlns:p14="http://schemas.microsoft.com/office/powerpoint/2010/main">
        <mc:Choice Requires="p14">
          <p:contentPart p14:bwMode="auto" r:id="rId2">
            <p14:nvContentPartPr>
              <p14:cNvPr id="7170" name="Ink 8">
                <a:extLst>
                  <a:ext uri="{FF2B5EF4-FFF2-40B4-BE49-F238E27FC236}">
                    <a16:creationId xmlns:a16="http://schemas.microsoft.com/office/drawing/2014/main" id="{93B7E929-5341-4AAC-32F4-C2EDD24A9965}"/>
                  </a:ext>
                </a:extLst>
              </p14:cNvPr>
              <p14:cNvContentPartPr>
                <a14:cpLocks xmlns:a14="http://schemas.microsoft.com/office/drawing/2010/main" noRot="1" noChangeAspect="1" noEditPoints="1" noChangeArrowheads="1" noChangeShapeType="1"/>
              </p14:cNvContentPartPr>
              <p14:nvPr/>
            </p14:nvContentPartPr>
            <p14:xfrm>
              <a:off x="6005513" y="5827713"/>
              <a:ext cx="179387" cy="693737"/>
            </p14:xfrm>
          </p:contentPart>
        </mc:Choice>
        <mc:Fallback xmlns="">
          <p:pic>
            <p:nvPicPr>
              <p:cNvPr id="7170" name="Ink 8">
                <a:extLst>
                  <a:ext uri="{FF2B5EF4-FFF2-40B4-BE49-F238E27FC236}">
                    <a16:creationId xmlns:a16="http://schemas.microsoft.com/office/drawing/2014/main" id="{2F580CD1-B1FB-8CC8-C15B-0AAB12B6DDC8}"/>
                  </a:ext>
                </a:extLst>
              </p:cNvPr>
              <p:cNvPicPr>
                <a:picLocks noRot="1" noChangeAspect="1" noEditPoints="1" noChangeArrowheads="1" noChangeShapeType="1"/>
              </p:cNvPicPr>
              <p:nvPr/>
            </p:nvPicPr>
            <p:blipFill>
              <a:blip r:embed="rId3"/>
              <a:stretch>
                <a:fillRect/>
              </a:stretch>
            </p:blipFill>
            <p:spPr>
              <a:xfrm>
                <a:off x="5996129" y="5818353"/>
                <a:ext cx="198156" cy="712457"/>
              </a:xfrm>
              <a:prstGeom prst="rect">
                <a:avLst/>
              </a:prstGeom>
            </p:spPr>
          </p:pic>
        </mc:Fallback>
      </mc:AlternateContent>
      <p:grpSp>
        <p:nvGrpSpPr>
          <p:cNvPr id="3" name="Group 2">
            <a:extLst>
              <a:ext uri="{FF2B5EF4-FFF2-40B4-BE49-F238E27FC236}">
                <a16:creationId xmlns:a16="http://schemas.microsoft.com/office/drawing/2014/main" id="{66118EAC-1E75-D1A2-0397-1F50B64D2876}"/>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AA92946E-B025-9C69-2606-4BE3165DC9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8DFF142F-833F-6E60-DEB6-FF8910851D4A}"/>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80FB7CA2-D3C2-3AE7-25BA-9EDECACBE1F6}"/>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A497F514-4564-CDFD-ED28-049446231F2F}"/>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D3219319-F29F-32DF-5F07-D00212DD07DC}"/>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D6189043-FE67-8CCB-9695-0FFE8479BC3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B515DDA2-8536-95E6-6A88-98A73E4DEE2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6FDF5600-FE3F-D293-1E26-AA900B6E8047}"/>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7535B41A-6958-5185-A523-87C78A7AAE5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B2BA75C7-27AD-8DDE-7790-ADAA65677C9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350D41F3-E1A6-2F3E-7486-2D0CAA8AB24F}"/>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E75E31B8-45D5-39B4-48C8-4F3345F243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0B4665D4-3942-4350-00F5-5D3201BAD70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857E92EB-D559-0672-7C7A-B2FA0C5833CF}"/>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2E056A71-9383-980E-D33D-EC974C6EEF0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59E87739-65FA-9013-6050-21D73E09C4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B122F011-1E38-2EAD-1F18-C15DC135DA3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97808B42-5BBB-77C2-318F-7C5A4207B6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7410" name="Picture 2" descr="EXPERIMENTAL INVESTIGATION ON PERFORMANCE OF A CONTROL STAGE TURBINE UNDER PARTIAL  ADMISSION">
            <a:extLst>
              <a:ext uri="{FF2B5EF4-FFF2-40B4-BE49-F238E27FC236}">
                <a16:creationId xmlns:a16="http://schemas.microsoft.com/office/drawing/2014/main" id="{7E27466D-A002-6DCF-8905-328867377D12}"/>
              </a:ext>
            </a:extLst>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592824" y="1219200"/>
            <a:ext cx="6770902" cy="3229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82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500" fill="hold"/>
                                        <p:tgtEl>
                                          <p:spTgt spid="17410"/>
                                        </p:tgtEl>
                                        <p:attrNameLst>
                                          <p:attrName>ppt_x</p:attrName>
                                        </p:attrNameLst>
                                      </p:cBhvr>
                                      <p:tavLst>
                                        <p:tav tm="0">
                                          <p:val>
                                            <p:strVal val="#ppt_x"/>
                                          </p:val>
                                        </p:tav>
                                        <p:tav tm="100000">
                                          <p:val>
                                            <p:strVal val="#ppt_x"/>
                                          </p:val>
                                        </p:tav>
                                      </p:tavLst>
                                    </p:anim>
                                    <p:anim calcmode="lin" valueType="num">
                                      <p:cBhvr additive="base">
                                        <p:cTn id="8"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itle 4">
            <a:extLst>
              <a:ext uri="{FF2B5EF4-FFF2-40B4-BE49-F238E27FC236}">
                <a16:creationId xmlns:a16="http://schemas.microsoft.com/office/drawing/2014/main" id="{8DDEAA85-80CA-D25D-8C9F-CAA55876B451}"/>
              </a:ext>
            </a:extLst>
          </p:cNvPr>
          <p:cNvSpPr>
            <a:spLocks noGrp="1"/>
          </p:cNvSpPr>
          <p:nvPr>
            <p:ph type="title"/>
          </p:nvPr>
        </p:nvSpPr>
        <p:spPr>
          <a:xfrm>
            <a:off x="760476" y="14991"/>
            <a:ext cx="7772400" cy="1143000"/>
          </a:xfrm>
        </p:spPr>
        <p:txBody>
          <a:bodyPr/>
          <a:lstStyle/>
          <a:p>
            <a:r>
              <a:rPr lang="en-US" altLang="en-US" sz="2800" dirty="0"/>
              <a:t>Blading Efficiency</a:t>
            </a:r>
          </a:p>
        </p:txBody>
      </p:sp>
      <p:sp>
        <p:nvSpPr>
          <p:cNvPr id="6" name="Content Placeholder 5">
            <a:extLst>
              <a:ext uri="{FF2B5EF4-FFF2-40B4-BE49-F238E27FC236}">
                <a16:creationId xmlns:a16="http://schemas.microsoft.com/office/drawing/2014/main" id="{7F378A8F-44C6-7C11-B0A3-073F75F982FB}"/>
              </a:ext>
            </a:extLst>
          </p:cNvPr>
          <p:cNvSpPr>
            <a:spLocks noGrp="1"/>
          </p:cNvSpPr>
          <p:nvPr>
            <p:ph idx="1"/>
          </p:nvPr>
        </p:nvSpPr>
        <p:spPr>
          <a:xfrm>
            <a:off x="457200" y="1600200"/>
            <a:ext cx="8229600" cy="609600"/>
          </a:xfrm>
        </p:spPr>
        <p:txBody>
          <a:bodyPr/>
          <a:lstStyle/>
          <a:p>
            <a:r>
              <a:rPr lang="en-US" altLang="en-US" sz="2400">
                <a:latin typeface="Times New Roman" panose="02020603050405020304" pitchFamily="18" charset="0"/>
                <a:cs typeface="Times New Roman" panose="02020603050405020304" pitchFamily="18" charset="0"/>
              </a:rPr>
              <a:t>A blading efficiency can be defined as</a:t>
            </a:r>
          </a:p>
        </p:txBody>
      </p:sp>
      <p:pic>
        <p:nvPicPr>
          <p:cNvPr id="72706" name="Picture 2">
            <a:extLst>
              <a:ext uri="{FF2B5EF4-FFF2-40B4-BE49-F238E27FC236}">
                <a16:creationId xmlns:a16="http://schemas.microsoft.com/office/drawing/2014/main" id="{ED4E3EAB-E1BF-262B-6A5E-245EC12569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3" y="2362200"/>
            <a:ext cx="86502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67D26C22-6AA5-09D7-777B-14C58ECF1B07}"/>
              </a:ext>
            </a:extLst>
          </p:cNvPr>
          <p:cNvSpPr>
            <a:spLocks noChangeArrowheads="1"/>
          </p:cNvSpPr>
          <p:nvPr/>
        </p:nvSpPr>
        <p:spPr bwMode="auto">
          <a:xfrm>
            <a:off x="228600" y="3886200"/>
            <a:ext cx="845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latin typeface="Times New Roman" panose="02020603050405020304" pitchFamily="18" charset="0"/>
                <a:cs typeface="Times New Roman" panose="02020603050405020304" pitchFamily="18" charset="0"/>
              </a:rPr>
              <a:t>Referring to the mass flow passing through the rotor blade.</a:t>
            </a:r>
          </a:p>
        </p:txBody>
      </p:sp>
      <p:graphicFrame>
        <p:nvGraphicFramePr>
          <p:cNvPr id="9" name="Object 3">
            <a:extLst>
              <a:ext uri="{FF2B5EF4-FFF2-40B4-BE49-F238E27FC236}">
                <a16:creationId xmlns:a16="http://schemas.microsoft.com/office/drawing/2014/main" id="{DA48E7AC-1A8E-15EC-3927-A67FFEAC3016}"/>
              </a:ext>
            </a:extLst>
          </p:cNvPr>
          <p:cNvGraphicFramePr>
            <a:graphicFrameLocks noChangeAspect="1"/>
          </p:cNvGraphicFramePr>
          <p:nvPr/>
        </p:nvGraphicFramePr>
        <p:xfrm>
          <a:off x="2743200" y="4648200"/>
          <a:ext cx="3505200" cy="1427163"/>
        </p:xfrm>
        <a:graphic>
          <a:graphicData uri="http://schemas.openxmlformats.org/presentationml/2006/ole">
            <mc:AlternateContent xmlns:mc="http://schemas.openxmlformats.org/markup-compatibility/2006">
              <mc:Choice xmlns:v="urn:schemas-microsoft-com:vml" Requires="v">
                <p:oleObj name="Equation" r:id="rId3" imgW="1091880" imgH="444240" progId="Equation.3">
                  <p:embed/>
                </p:oleObj>
              </mc:Choice>
              <mc:Fallback>
                <p:oleObj name="Equation" r:id="rId3" imgW="1091880" imgH="444240" progId="Equation.3">
                  <p:embed/>
                  <p:pic>
                    <p:nvPicPr>
                      <p:cNvPr id="9" name="Object 3">
                        <a:extLst>
                          <a:ext uri="{FF2B5EF4-FFF2-40B4-BE49-F238E27FC236}">
                            <a16:creationId xmlns:a16="http://schemas.microsoft.com/office/drawing/2014/main" id="{DA48E7AC-1A8E-15EC-3927-A67FFEAC30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648200"/>
                        <a:ext cx="3505200" cy="1427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FE1E10C9-5161-21E3-C19A-A67A4F52F7C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1A71980-7B98-47C6-5498-D40B6394E6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6F58850-0D77-CB75-6857-821997A804A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BD9060D-5E24-532A-2053-2E604ADFBD5C}"/>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C7258962-765B-3E4D-0351-6AD27B225A82}"/>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D0975375-61F5-BBF1-129F-9D0B7CAFB53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012D9D4C-6B38-14BA-66B9-974780B3F1C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B887BD62-C7AA-F548-87DD-68F0AF6EBE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F6927EE-2583-677E-94DE-13C1B7B74C6B}"/>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32A97476-A3E3-06DB-F55C-39041CAFDE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AD933441-2992-7E01-BD8A-F67C73DF030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3E0B10E-5795-DC5F-7B61-C0967E9BA273}"/>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6B1AE9D4-789C-B98A-7F1E-244082BEC0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F3A23B67-8B8A-9855-B7B2-D8E2C592D67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38FC804E-4812-57EE-2184-F8BBCEB10667}"/>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1E47463E-E0BE-F33A-EAA0-A168EC9E113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8D30C78D-A8D4-00E2-CEAB-CD57C82E621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4F838570-9B11-982E-B3AD-C44B8F28FFD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6E024B3-31ED-ABD0-C15F-A12971C1AE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2706"/>
                                        </p:tgtEl>
                                        <p:attrNameLst>
                                          <p:attrName>style.visibility</p:attrName>
                                        </p:attrNameLst>
                                      </p:cBhvr>
                                      <p:to>
                                        <p:strVal val="visible"/>
                                      </p:to>
                                    </p:set>
                                    <p:animEffect transition="in" filter="dissolve">
                                      <p:cBhvr>
                                        <p:cTn id="12" dur="500"/>
                                        <p:tgtEl>
                                          <p:spTgt spid="727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Title 1">
            <a:extLst>
              <a:ext uri="{FF2B5EF4-FFF2-40B4-BE49-F238E27FC236}">
                <a16:creationId xmlns:a16="http://schemas.microsoft.com/office/drawing/2014/main" id="{7815CADB-61FE-20C3-5111-0E4F8CE7E037}"/>
              </a:ext>
            </a:extLst>
          </p:cNvPr>
          <p:cNvSpPr>
            <a:spLocks noGrp="1"/>
          </p:cNvSpPr>
          <p:nvPr>
            <p:ph type="title"/>
          </p:nvPr>
        </p:nvSpPr>
        <p:spPr>
          <a:xfrm>
            <a:off x="685800" y="114300"/>
            <a:ext cx="7772400" cy="1143000"/>
          </a:xfrm>
        </p:spPr>
        <p:txBody>
          <a:bodyPr/>
          <a:lstStyle/>
          <a:p>
            <a:r>
              <a:rPr lang="en-US" altLang="en-US" sz="2800" dirty="0"/>
              <a:t>The Overall Stage Efficiency</a:t>
            </a:r>
          </a:p>
        </p:txBody>
      </p:sp>
      <p:sp>
        <p:nvSpPr>
          <p:cNvPr id="3" name="Content Placeholder 2">
            <a:extLst>
              <a:ext uri="{FF2B5EF4-FFF2-40B4-BE49-F238E27FC236}">
                <a16:creationId xmlns:a16="http://schemas.microsoft.com/office/drawing/2014/main" id="{61F15A11-B77F-5E02-9716-A55A08DBC26F}"/>
              </a:ext>
            </a:extLst>
          </p:cNvPr>
          <p:cNvSpPr>
            <a:spLocks noGrp="1"/>
          </p:cNvSpPr>
          <p:nvPr>
            <p:ph idx="1"/>
          </p:nvPr>
        </p:nvSpPr>
        <p:spPr>
          <a:xfrm>
            <a:off x="457200" y="1600200"/>
            <a:ext cx="8229600" cy="457200"/>
          </a:xfrm>
        </p:spPr>
        <p:txBody>
          <a:bodyPr/>
          <a:lstStyle/>
          <a:p>
            <a:r>
              <a:rPr lang="en-US" altLang="en-US" sz="2400">
                <a:latin typeface="Times New Roman" panose="02020603050405020304" pitchFamily="18" charset="0"/>
                <a:cs typeface="Times New Roman" panose="02020603050405020304" pitchFamily="18" charset="0"/>
              </a:rPr>
              <a:t>The overall stage efficiency is then defined in a similar form as</a:t>
            </a:r>
          </a:p>
        </p:txBody>
      </p:sp>
      <p:pic>
        <p:nvPicPr>
          <p:cNvPr id="73730" name="Picture 2">
            <a:extLst>
              <a:ext uri="{FF2B5EF4-FFF2-40B4-BE49-F238E27FC236}">
                <a16:creationId xmlns:a16="http://schemas.microsoft.com/office/drawing/2014/main" id="{9B3DDDF3-9000-1096-81D5-8847E37172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362200"/>
            <a:ext cx="79295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3731" name="Object 3">
            <a:extLst>
              <a:ext uri="{FF2B5EF4-FFF2-40B4-BE49-F238E27FC236}">
                <a16:creationId xmlns:a16="http://schemas.microsoft.com/office/drawing/2014/main" id="{4B78CF13-1EC6-DEDF-1681-5F412D209455}"/>
              </a:ext>
            </a:extLst>
          </p:cNvPr>
          <p:cNvGraphicFramePr>
            <a:graphicFrameLocks noChangeAspect="1"/>
          </p:cNvGraphicFramePr>
          <p:nvPr/>
        </p:nvGraphicFramePr>
        <p:xfrm>
          <a:off x="2743200" y="4648200"/>
          <a:ext cx="3505200" cy="1427163"/>
        </p:xfrm>
        <a:graphic>
          <a:graphicData uri="http://schemas.openxmlformats.org/presentationml/2006/ole">
            <mc:AlternateContent xmlns:mc="http://schemas.openxmlformats.org/markup-compatibility/2006">
              <mc:Choice xmlns:v="urn:schemas-microsoft-com:vml" Requires="v">
                <p:oleObj name="Equation" r:id="rId3" imgW="1091880" imgH="444240" progId="Equation.3">
                  <p:embed/>
                </p:oleObj>
              </mc:Choice>
              <mc:Fallback>
                <p:oleObj name="Equation" r:id="rId3" imgW="1091880" imgH="444240" progId="Equation.3">
                  <p:embed/>
                  <p:pic>
                    <p:nvPicPr>
                      <p:cNvPr id="73731" name="Object 3">
                        <a:extLst>
                          <a:ext uri="{FF2B5EF4-FFF2-40B4-BE49-F238E27FC236}">
                            <a16:creationId xmlns:a16="http://schemas.microsoft.com/office/drawing/2014/main" id="{4B78CF13-1EC6-DEDF-1681-5F412D2094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4648200"/>
                        <a:ext cx="3505200" cy="1427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5">
            <a:extLst>
              <a:ext uri="{FF2B5EF4-FFF2-40B4-BE49-F238E27FC236}">
                <a16:creationId xmlns:a16="http://schemas.microsoft.com/office/drawing/2014/main" id="{948197C2-08A6-A897-F36F-C4332EC8E72F}"/>
              </a:ext>
            </a:extLst>
          </p:cNvPr>
          <p:cNvSpPr>
            <a:spLocks noChangeArrowheads="1"/>
          </p:cNvSpPr>
          <p:nvPr/>
        </p:nvSpPr>
        <p:spPr bwMode="auto">
          <a:xfrm>
            <a:off x="609600" y="3810000"/>
            <a:ext cx="693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a:latin typeface="Times New Roman" panose="02020603050405020304" pitchFamily="18" charset="0"/>
                <a:cs typeface="Times New Roman" panose="02020603050405020304" pitchFamily="18" charset="0"/>
              </a:rPr>
              <a:t>Referring to the mass flow passing through the stage.</a:t>
            </a:r>
          </a:p>
        </p:txBody>
      </p:sp>
      <mc:AlternateContent xmlns:mc="http://schemas.openxmlformats.org/markup-compatibility/2006" xmlns:p14="http://schemas.microsoft.com/office/powerpoint/2010/main">
        <mc:Choice Requires="p14">
          <p:contentPart p14:bwMode="auto" r:id="rId5">
            <p14:nvContentPartPr>
              <p14:cNvPr id="7175" name="Ink 11">
                <a:extLst>
                  <a:ext uri="{FF2B5EF4-FFF2-40B4-BE49-F238E27FC236}">
                    <a16:creationId xmlns:a16="http://schemas.microsoft.com/office/drawing/2014/main" id="{FE9B00DF-C269-70D3-EEF0-696EF1A45BD6}"/>
                  </a:ext>
                </a:extLst>
              </p14:cNvPr>
              <p14:cNvContentPartPr>
                <a14:cpLocks xmlns:a14="http://schemas.microsoft.com/office/drawing/2010/main" noRot="1" noChangeAspect="1" noEditPoints="1" noChangeArrowheads="1" noChangeShapeType="1"/>
              </p14:cNvContentPartPr>
              <p14:nvPr/>
            </p14:nvContentPartPr>
            <p14:xfrm>
              <a:off x="3073400" y="5273675"/>
              <a:ext cx="198438" cy="341313"/>
            </p14:xfrm>
          </p:contentPart>
        </mc:Choice>
        <mc:Fallback xmlns="">
          <p:pic>
            <p:nvPicPr>
              <p:cNvPr id="7175" name="Ink 11">
                <a:extLst>
                  <a:ext uri="{FF2B5EF4-FFF2-40B4-BE49-F238E27FC236}">
                    <a16:creationId xmlns:a16="http://schemas.microsoft.com/office/drawing/2014/main" id="{FE9B00DF-C269-70D3-EEF0-696EF1A45BD6}"/>
                  </a:ext>
                </a:extLst>
              </p:cNvPr>
              <p:cNvPicPr>
                <a:picLocks noRot="1" noChangeAspect="1" noEditPoints="1" noChangeArrowheads="1" noChangeShapeType="1"/>
              </p:cNvPicPr>
              <p:nvPr/>
            </p:nvPicPr>
            <p:blipFill>
              <a:blip r:embed="rId6"/>
              <a:stretch>
                <a:fillRect/>
              </a:stretch>
            </p:blipFill>
            <p:spPr>
              <a:xfrm>
                <a:off x="3064053" y="5264344"/>
                <a:ext cx="217131" cy="359976"/>
              </a:xfrm>
              <a:prstGeom prst="rect">
                <a:avLst/>
              </a:prstGeom>
            </p:spPr>
          </p:pic>
        </mc:Fallback>
      </mc:AlternateContent>
      <p:grpSp>
        <p:nvGrpSpPr>
          <p:cNvPr id="2" name="Group 1">
            <a:extLst>
              <a:ext uri="{FF2B5EF4-FFF2-40B4-BE49-F238E27FC236}">
                <a16:creationId xmlns:a16="http://schemas.microsoft.com/office/drawing/2014/main" id="{C5007736-8ABF-1201-2D0F-E4E55EFDA4FF}"/>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DA56B165-38BD-18C1-F41A-1DDFC63CF8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6FC212D9-BC2D-92EB-FA31-DF95F4DF0B7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C1150831-1D13-3476-A35E-CFAAC01E0B9F}"/>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57F2DB8-1C20-7D8C-CD22-9B974DA71F85}"/>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FD800F59-04E8-BBA0-B63F-6E64071D5710}"/>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0C313B0-0AE7-D123-6960-4AF4F616AA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99110AF7-6DF6-383A-BF62-71FFA15F2DA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26BD36A4-6760-5498-E5C5-C9324D25F71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0C6B3267-A39C-5184-D037-7BDEDA1420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2ED217E6-3EB2-C388-461E-FED85D40815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7F2095CC-0A7A-4F42-35F2-FCD64407C12D}"/>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569CE0B-500C-0B72-7B3F-42F2E6C9BB7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EA97EBB-4EAE-BD27-6E43-D6BB309503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D918BD8-D76C-491B-FA28-FA0AC3E6160B}"/>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5B1A5829-6A2B-9D94-6C5F-C06C392F42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60C888BA-A1B9-BEA6-E4F4-B2E5A5B727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40933416-BFA6-0C2C-3B81-ED3DFAC6C20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8B3CAD48-02AF-3BD3-432F-FAD7F4BECC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3730"/>
                                        </p:tgtEl>
                                        <p:attrNameLst>
                                          <p:attrName>style.visibility</p:attrName>
                                        </p:attrNameLst>
                                      </p:cBhvr>
                                      <p:to>
                                        <p:strVal val="visible"/>
                                      </p:to>
                                    </p:set>
                                    <p:animEffect transition="in" filter="dissolve">
                                      <p:cBhvr>
                                        <p:cTn id="12" dur="500"/>
                                        <p:tgtEl>
                                          <p:spTgt spid="737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3731"/>
                                        </p:tgtEl>
                                        <p:attrNameLst>
                                          <p:attrName>style.visibility</p:attrName>
                                        </p:attrNameLst>
                                      </p:cBhvr>
                                      <p:to>
                                        <p:strVal val="visible"/>
                                      </p:to>
                                    </p:set>
                                    <p:animEffect transition="in" filter="dissolve">
                                      <p:cBhvr>
                                        <p:cTn id="22" dur="5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7" name="Title 3">
            <a:extLst>
              <a:ext uri="{FF2B5EF4-FFF2-40B4-BE49-F238E27FC236}">
                <a16:creationId xmlns:a16="http://schemas.microsoft.com/office/drawing/2014/main" id="{1FF4E9CC-C394-730E-09E2-5C522ABB7E5C}"/>
              </a:ext>
            </a:extLst>
          </p:cNvPr>
          <p:cNvSpPr>
            <a:spLocks noGrp="1"/>
          </p:cNvSpPr>
          <p:nvPr>
            <p:ph type="title"/>
          </p:nvPr>
        </p:nvSpPr>
        <p:spPr>
          <a:xfrm>
            <a:off x="1720849" y="238158"/>
            <a:ext cx="6188075" cy="762000"/>
          </a:xfrm>
        </p:spPr>
        <p:txBody>
          <a:bodyPr/>
          <a:lstStyle/>
          <a:p>
            <a:r>
              <a:rPr lang="en-US" altLang="en-US" sz="2800" dirty="0"/>
              <a:t>Physical Locations for Occurrence of Losses</a:t>
            </a:r>
          </a:p>
        </p:txBody>
      </p:sp>
      <p:pic>
        <p:nvPicPr>
          <p:cNvPr id="75778" name="Picture 2">
            <a:extLst>
              <a:ext uri="{FF2B5EF4-FFF2-40B4-BE49-F238E27FC236}">
                <a16:creationId xmlns:a16="http://schemas.microsoft.com/office/drawing/2014/main" id="{21D790DD-5129-C707-2AE9-BE8EC3C28898}"/>
              </a:ext>
            </a:extLst>
          </p:cNvPr>
          <p:cNvPicPr>
            <a:picLocks noChangeAspect="1" noChangeArrowheads="1"/>
          </p:cNvPicPr>
          <p:nvPr/>
        </p:nvPicPr>
        <p:blipFill>
          <a:blip r:embed="rId2">
            <a:lum bright="-68000" contrast="82000"/>
            <a:extLst>
              <a:ext uri="{28A0092B-C50C-407E-A947-70E740481C1C}">
                <a14:useLocalDpi xmlns:a14="http://schemas.microsoft.com/office/drawing/2010/main" val="0"/>
              </a:ext>
            </a:extLst>
          </a:blip>
          <a:srcRect/>
          <a:stretch>
            <a:fillRect/>
          </a:stretch>
        </p:blipFill>
        <p:spPr bwMode="auto">
          <a:xfrm>
            <a:off x="838200" y="2212086"/>
            <a:ext cx="7870825"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8200" name="Ink 10">
                <a:extLst>
                  <a:ext uri="{FF2B5EF4-FFF2-40B4-BE49-F238E27FC236}">
                    <a16:creationId xmlns:a16="http://schemas.microsoft.com/office/drawing/2014/main" id="{15ADDC07-4A83-0B9A-C851-0C83EFBD7695}"/>
                  </a:ext>
                </a:extLst>
              </p14:cNvPr>
              <p14:cNvContentPartPr>
                <a14:cpLocks xmlns:a14="http://schemas.microsoft.com/office/drawing/2010/main" noRot="1" noChangeAspect="1" noEditPoints="1" noChangeArrowheads="1" noChangeShapeType="1"/>
              </p14:cNvContentPartPr>
              <p14:nvPr/>
            </p14:nvContentPartPr>
            <p14:xfrm>
              <a:off x="3686175" y="4951413"/>
              <a:ext cx="350838" cy="188912"/>
            </p14:xfrm>
          </p:contentPart>
        </mc:Choice>
        <mc:Fallback xmlns="">
          <p:pic>
            <p:nvPicPr>
              <p:cNvPr id="8200" name="Ink 10">
                <a:extLst>
                  <a:ext uri="{FF2B5EF4-FFF2-40B4-BE49-F238E27FC236}">
                    <a16:creationId xmlns:a16="http://schemas.microsoft.com/office/drawing/2014/main" id="{15ADDC07-4A83-0B9A-C851-0C83EFBD7695}"/>
                  </a:ext>
                </a:extLst>
              </p:cNvPr>
              <p:cNvPicPr>
                <a:picLocks noRot="1" noChangeAspect="1" noEditPoints="1" noChangeArrowheads="1" noChangeShapeType="1"/>
              </p:cNvPicPr>
              <p:nvPr/>
            </p:nvPicPr>
            <p:blipFill>
              <a:blip r:embed="rId4"/>
              <a:stretch>
                <a:fillRect/>
              </a:stretch>
            </p:blipFill>
            <p:spPr>
              <a:xfrm>
                <a:off x="3676848" y="4941857"/>
                <a:ext cx="369492" cy="20802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204" name="Ink 14">
                <a:extLst>
                  <a:ext uri="{FF2B5EF4-FFF2-40B4-BE49-F238E27FC236}">
                    <a16:creationId xmlns:a16="http://schemas.microsoft.com/office/drawing/2014/main" id="{CBE0A385-4394-5CFF-9C43-28A9AB5A946E}"/>
                  </a:ext>
                </a:extLst>
              </p14:cNvPr>
              <p14:cNvContentPartPr>
                <a14:cpLocks xmlns:a14="http://schemas.microsoft.com/office/drawing/2010/main" noRot="1" noChangeAspect="1" noEditPoints="1" noChangeArrowheads="1" noChangeShapeType="1"/>
              </p14:cNvContentPartPr>
              <p14:nvPr/>
            </p14:nvContentPartPr>
            <p14:xfrm>
              <a:off x="5529263" y="5934075"/>
              <a:ext cx="1790700" cy="457200"/>
            </p14:xfrm>
          </p:contentPart>
        </mc:Choice>
        <mc:Fallback xmlns="">
          <p:pic>
            <p:nvPicPr>
              <p:cNvPr id="8204" name="Ink 14">
                <a:extLst>
                  <a:ext uri="{FF2B5EF4-FFF2-40B4-BE49-F238E27FC236}">
                    <a16:creationId xmlns:a16="http://schemas.microsoft.com/office/drawing/2014/main" id="{CBE0A385-4394-5CFF-9C43-28A9AB5A946E}"/>
                  </a:ext>
                </a:extLst>
              </p:cNvPr>
              <p:cNvPicPr>
                <a:picLocks noRot="1" noChangeAspect="1" noEditPoints="1" noChangeArrowheads="1" noChangeShapeType="1"/>
              </p:cNvPicPr>
              <p:nvPr/>
            </p:nvPicPr>
            <p:blipFill>
              <a:blip r:embed="rId6"/>
              <a:stretch>
                <a:fillRect/>
              </a:stretch>
            </p:blipFill>
            <p:spPr>
              <a:xfrm>
                <a:off x="5519899" y="5924737"/>
                <a:ext cx="1809428" cy="475876"/>
              </a:xfrm>
              <a:prstGeom prst="rect">
                <a:avLst/>
              </a:prstGeom>
            </p:spPr>
          </p:pic>
        </mc:Fallback>
      </mc:AlternateContent>
      <p:grpSp>
        <p:nvGrpSpPr>
          <p:cNvPr id="2" name="Group 1">
            <a:extLst>
              <a:ext uri="{FF2B5EF4-FFF2-40B4-BE49-F238E27FC236}">
                <a16:creationId xmlns:a16="http://schemas.microsoft.com/office/drawing/2014/main" id="{12A13B8C-AD42-1EB3-2BE1-E2539103E97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C8C2808-4DF2-515B-1D80-547879E164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98ACE14E-31D0-EE6A-24EF-E6671040E08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6845734-E881-A124-1A88-37B743898C0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348D1D6-1B89-3791-4C38-EC366C7594DA}"/>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0B35F58-932D-06DA-8BD2-7C3C17BC0E2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E90428D-FF4D-3F99-13B7-8F8BFB40DF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1B551A4-3F41-8335-FC38-CD76DE34B4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612FE8E-8DA4-6474-F62F-3B0E12A1E67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D27D5FA-F2A1-365D-2FD9-FDE1D82AC81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BEC0E11-4AF3-F837-ECBA-9F136A82A9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D143C0A-6B1B-739A-C4A8-9B599738C5B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E33804E-A1D2-5467-3F6D-C643B0B8E38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AABEC2E-9A58-1BC2-818B-15F39B30D4C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5EB9C58-B182-7EEB-6465-2B0756E96EB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9B692AE-35DE-6330-A5BD-4959F8D9271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DA52428-694C-16AA-ED89-82C12640D4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1FA89BE-52E6-7D8E-C8BE-15F4C258355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7E9AED0-F068-540F-8D9F-62DA4EBECB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dissolve">
                                      <p:cBhvr>
                                        <p:cTn id="7" dur="500"/>
                                        <p:tgtEl>
                                          <p:spTgt spid="75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a:extLst>
              <a:ext uri="{FF2B5EF4-FFF2-40B4-BE49-F238E27FC236}">
                <a16:creationId xmlns:a16="http://schemas.microsoft.com/office/drawing/2014/main" id="{9A1CB6F6-8DF9-36E0-86B6-3E458D44BD0C}"/>
              </a:ext>
            </a:extLst>
          </p:cNvPr>
          <p:cNvSpPr>
            <a:spLocks noGrp="1"/>
          </p:cNvSpPr>
          <p:nvPr>
            <p:ph type="title"/>
          </p:nvPr>
        </p:nvSpPr>
        <p:spPr>
          <a:xfrm>
            <a:off x="1587579" y="-13326"/>
            <a:ext cx="6397793" cy="1143000"/>
          </a:xfrm>
        </p:spPr>
        <p:txBody>
          <a:bodyPr/>
          <a:lstStyle/>
          <a:p>
            <a:r>
              <a:rPr lang="en-US" altLang="en-US" sz="2800" dirty="0"/>
              <a:t>Physical Locations for Occurrence of Losses</a:t>
            </a:r>
          </a:p>
        </p:txBody>
      </p:sp>
      <p:pic>
        <p:nvPicPr>
          <p:cNvPr id="75778" name="Picture 2">
            <a:extLst>
              <a:ext uri="{FF2B5EF4-FFF2-40B4-BE49-F238E27FC236}">
                <a16:creationId xmlns:a16="http://schemas.microsoft.com/office/drawing/2014/main" id="{AD06A536-7BEA-8F60-F66B-CB7166183115}"/>
              </a:ext>
            </a:extLst>
          </p:cNvPr>
          <p:cNvPicPr>
            <a:picLocks noChangeAspect="1" noChangeArrowheads="1"/>
          </p:cNvPicPr>
          <p:nvPr/>
        </p:nvPicPr>
        <p:blipFill>
          <a:blip r:embed="rId2">
            <a:lum bright="-68000" contrast="82000"/>
            <a:extLst>
              <a:ext uri="{28A0092B-C50C-407E-A947-70E740481C1C}">
                <a14:useLocalDpi xmlns:a14="http://schemas.microsoft.com/office/drawing/2010/main" val="0"/>
              </a:ext>
            </a:extLst>
          </a:blip>
          <a:srcRect/>
          <a:stretch>
            <a:fillRect/>
          </a:stretch>
        </p:blipFill>
        <p:spPr bwMode="auto">
          <a:xfrm>
            <a:off x="815975" y="2403475"/>
            <a:ext cx="7870825"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3FB0424E-673C-46F8-E44A-ACDEE05012E8}"/>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2F93D5D-5B8C-E6FE-56B8-4B44C50C5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E3F5EF2-ACD9-B353-69EB-2D2AE1AD2ED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B057B8A-8F68-1F8E-35C8-837411B19DE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154229B-681C-6E55-924D-A4C04EA0FFCB}"/>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11C4182-F269-F88B-018A-7E0F7D7EFB0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90E776B-E58E-3D83-9AED-4A58F4A70C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6188255-F86B-96E4-8304-A98B11C9D14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4EDF897-8563-8C39-FA1B-DE9EF237F46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F34B691-3333-29D0-0A28-2AB488C9A0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80DAA7D-32E8-343C-6AD7-56DD4D4CFF9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3B57723-5EC2-E1B5-F6EF-54CCA48A9A9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183605C4-C25B-066D-219E-186160D78E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4739187C-7CF9-0566-4E50-51CAB84E86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6F47F59-39EE-C234-B45E-68977422028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A74E4BC-E73F-9E58-EB15-D64C5486DB6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CC97449-4ACD-C799-8CA0-BE990628D0D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E62E35D-EB66-208A-D434-612525391FC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8335F6B-67CE-1EB3-EB87-85AAF4999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75779" name="Picture 3">
            <a:extLst>
              <a:ext uri="{FF2B5EF4-FFF2-40B4-BE49-F238E27FC236}">
                <a16:creationId xmlns:a16="http://schemas.microsoft.com/office/drawing/2014/main" id="{1AD444C9-1AD9-4BBB-55C5-C291DBC83647}"/>
              </a:ext>
            </a:extLst>
          </p:cNvPr>
          <p:cNvPicPr>
            <a:picLocks noChangeAspect="1" noChangeArrowheads="1"/>
          </p:cNvPicPr>
          <p:nvPr/>
        </p:nvPicPr>
        <p:blipFill>
          <a:blip r:embed="rId5">
            <a:lum bright="-66000" contrast="80000"/>
            <a:extLst>
              <a:ext uri="{28A0092B-C50C-407E-A947-70E740481C1C}">
                <a14:useLocalDpi xmlns:a14="http://schemas.microsoft.com/office/drawing/2010/main" val="0"/>
              </a:ext>
            </a:extLst>
          </a:blip>
          <a:srcRect/>
          <a:stretch>
            <a:fillRect/>
          </a:stretch>
        </p:blipFill>
        <p:spPr bwMode="auto">
          <a:xfrm>
            <a:off x="798879" y="623744"/>
            <a:ext cx="7772400"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5778"/>
                                        </p:tgtEl>
                                        <p:attrNameLst>
                                          <p:attrName>style.visibility</p:attrName>
                                        </p:attrNameLst>
                                      </p:cBhvr>
                                      <p:to>
                                        <p:strVal val="visible"/>
                                      </p:to>
                                    </p:set>
                                    <p:animEffect transition="in" filter="dissolve">
                                      <p:cBhvr>
                                        <p:cTn id="7" dur="500"/>
                                        <p:tgtEl>
                                          <p:spTgt spid="757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5779"/>
                                        </p:tgtEl>
                                        <p:attrNameLst>
                                          <p:attrName>style.visibility</p:attrName>
                                        </p:attrNameLst>
                                      </p:cBhvr>
                                      <p:to>
                                        <p:strVal val="visible"/>
                                      </p:to>
                                    </p:set>
                                    <p:animEffect transition="in" filter="dissolve">
                                      <p:cBhvr>
                                        <p:cTn id="12" dur="500"/>
                                        <p:tgtEl>
                                          <p:spTgt spid="75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Title 1">
            <a:extLst>
              <a:ext uri="{FF2B5EF4-FFF2-40B4-BE49-F238E27FC236}">
                <a16:creationId xmlns:a16="http://schemas.microsoft.com/office/drawing/2014/main" id="{E79014AA-5372-C230-2021-CE77433C1834}"/>
              </a:ext>
            </a:extLst>
          </p:cNvPr>
          <p:cNvSpPr>
            <a:spLocks noGrp="1"/>
          </p:cNvSpPr>
          <p:nvPr>
            <p:ph type="title"/>
          </p:nvPr>
        </p:nvSpPr>
        <p:spPr>
          <a:xfrm>
            <a:off x="761337" y="57151"/>
            <a:ext cx="7772400" cy="1143000"/>
          </a:xfrm>
        </p:spPr>
        <p:txBody>
          <a:bodyPr/>
          <a:lstStyle/>
          <a:p>
            <a:r>
              <a:rPr lang="en-US" altLang="en-US" sz="2800" dirty="0">
                <a:latin typeface="Times New Roman" panose="02020603050405020304" pitchFamily="18" charset="0"/>
                <a:cs typeface="Times New Roman" panose="02020603050405020304" pitchFamily="18" charset="0"/>
              </a:rPr>
              <a:t>INFLUENCE PARAMETERS</a:t>
            </a:r>
          </a:p>
        </p:txBody>
      </p:sp>
      <p:sp>
        <p:nvSpPr>
          <p:cNvPr id="3" name="Content Placeholder 2">
            <a:extLst>
              <a:ext uri="{FF2B5EF4-FFF2-40B4-BE49-F238E27FC236}">
                <a16:creationId xmlns:a16="http://schemas.microsoft.com/office/drawing/2014/main" id="{38BBD8C6-32A7-F47B-D592-473AE7364CEA}"/>
              </a:ext>
            </a:extLst>
          </p:cNvPr>
          <p:cNvSpPr>
            <a:spLocks noGrp="1"/>
          </p:cNvSpPr>
          <p:nvPr>
            <p:ph idx="1"/>
          </p:nvPr>
        </p:nvSpPr>
        <p:spPr>
          <a:xfrm>
            <a:off x="533400" y="1447800"/>
            <a:ext cx="8229600" cy="4800600"/>
          </a:xfrm>
        </p:spPr>
        <p:txBody>
          <a:bodyPr/>
          <a:lstStyle/>
          <a:p>
            <a:r>
              <a:rPr lang="en-US" altLang="en-US" sz="2400">
                <a:latin typeface="Times New Roman" panose="02020603050405020304" pitchFamily="18" charset="0"/>
                <a:cs typeface="Times New Roman" panose="02020603050405020304" pitchFamily="18" charset="0"/>
              </a:rPr>
              <a:t>The loss generation in a turbine stage are a function of many parameters:</a:t>
            </a:r>
          </a:p>
          <a:p>
            <a:r>
              <a:rPr lang="en-US" altLang="en-US" sz="2400">
                <a:latin typeface="Times New Roman" panose="02020603050405020304" pitchFamily="18" charset="0"/>
                <a:cs typeface="Times New Roman" panose="02020603050405020304" pitchFamily="18" charset="0"/>
              </a:rPr>
              <a:t>Reynolds number </a:t>
            </a:r>
            <a:r>
              <a:rPr lang="en-US" altLang="en-US" sz="2400" i="1">
                <a:latin typeface="Times New Roman" panose="02020603050405020304" pitchFamily="18" charset="0"/>
                <a:cs typeface="Times New Roman" panose="02020603050405020304" pitchFamily="18" charset="0"/>
              </a:rPr>
              <a:t>Re and Mach number M</a:t>
            </a:r>
            <a:endParaRPr lang="en-US" altLang="en-US" sz="2400">
              <a:latin typeface="Times New Roman" panose="02020603050405020304" pitchFamily="18" charset="0"/>
              <a:cs typeface="Times New Roman" panose="02020603050405020304" pitchFamily="18" charset="0"/>
            </a:endParaRPr>
          </a:p>
          <a:p>
            <a:r>
              <a:rPr lang="en-US" altLang="en-US" sz="2400">
                <a:latin typeface="Times New Roman" panose="02020603050405020304" pitchFamily="18" charset="0"/>
                <a:cs typeface="Times New Roman" panose="02020603050405020304" pitchFamily="18" charset="0"/>
              </a:rPr>
              <a:t>Aspect ratio, </a:t>
            </a:r>
            <a:r>
              <a:rPr lang="en-US" altLang="en-US" sz="2400" i="1">
                <a:latin typeface="Times New Roman" panose="02020603050405020304" pitchFamily="18" charset="0"/>
                <a:cs typeface="Times New Roman" panose="02020603050405020304" pitchFamily="18" charset="0"/>
              </a:rPr>
              <a:t>h/s.</a:t>
            </a:r>
          </a:p>
          <a:p>
            <a:r>
              <a:rPr lang="en-US" altLang="en-US" sz="2400">
                <a:latin typeface="Times New Roman" panose="02020603050405020304" pitchFamily="18" charset="0"/>
                <a:cs typeface="Times New Roman" panose="02020603050405020304" pitchFamily="18" charset="0"/>
              </a:rPr>
              <a:t>Pitch–chord ratio, </a:t>
            </a:r>
            <a:r>
              <a:rPr lang="en-US" altLang="en-US" sz="2400" i="1">
                <a:latin typeface="Times New Roman" panose="02020603050405020304" pitchFamily="18" charset="0"/>
                <a:cs typeface="Times New Roman" panose="02020603050405020304" pitchFamily="18" charset="0"/>
              </a:rPr>
              <a:t>t/s.</a:t>
            </a:r>
          </a:p>
          <a:p>
            <a:r>
              <a:rPr lang="en-US" altLang="en-US" sz="2400">
                <a:latin typeface="Times New Roman" panose="02020603050405020304" pitchFamily="18" charset="0"/>
                <a:cs typeface="Times New Roman" panose="02020603050405020304" pitchFamily="18" charset="0"/>
              </a:rPr>
              <a:t>Relative flow turning,</a:t>
            </a:r>
          </a:p>
          <a:p>
            <a:r>
              <a:rPr lang="en-US" altLang="en-US" sz="2400">
                <a:latin typeface="Times New Roman" panose="02020603050405020304" pitchFamily="18" charset="0"/>
                <a:cs typeface="Times New Roman" panose="02020603050405020304" pitchFamily="18" charset="0"/>
              </a:rPr>
              <a:t>Ratio of relative velocities</a:t>
            </a:r>
          </a:p>
          <a:p>
            <a:r>
              <a:rPr lang="en-US" altLang="en-US" sz="2400">
                <a:latin typeface="Times New Roman" panose="02020603050405020304" pitchFamily="18" charset="0"/>
                <a:cs typeface="Times New Roman" panose="02020603050405020304" pitchFamily="18" charset="0"/>
              </a:rPr>
              <a:t>Blade loading parameter</a:t>
            </a:r>
          </a:p>
          <a:p>
            <a:r>
              <a:rPr lang="en-US" altLang="en-US" sz="2400">
                <a:latin typeface="Times New Roman" panose="02020603050405020304" pitchFamily="18" charset="0"/>
                <a:cs typeface="Times New Roman" panose="02020603050405020304" pitchFamily="18" charset="0"/>
              </a:rPr>
              <a:t>Inlet boundary layer</a:t>
            </a:r>
          </a:p>
          <a:p>
            <a:r>
              <a:rPr lang="en-US" altLang="en-US" sz="2400">
                <a:latin typeface="Times New Roman" panose="02020603050405020304" pitchFamily="18" charset="0"/>
                <a:cs typeface="Times New Roman" panose="02020603050405020304" pitchFamily="18" charset="0"/>
              </a:rPr>
              <a:t>Boundary layer at the trailing edge</a:t>
            </a:r>
          </a:p>
          <a:p>
            <a:r>
              <a:rPr lang="en-US" altLang="en-US" sz="2400">
                <a:latin typeface="Times New Roman" panose="02020603050405020304" pitchFamily="18" charset="0"/>
                <a:cs typeface="Times New Roman" panose="02020603050405020304" pitchFamily="18" charset="0"/>
              </a:rPr>
              <a:t>Leakage flow interaction.</a:t>
            </a:r>
          </a:p>
        </p:txBody>
      </p:sp>
      <mc:AlternateContent xmlns:mc="http://schemas.openxmlformats.org/markup-compatibility/2006" xmlns:p14="http://schemas.microsoft.com/office/powerpoint/2010/main">
        <mc:Choice Requires="p14">
          <p:contentPart p14:bwMode="auto" r:id="rId2">
            <p14:nvContentPartPr>
              <p14:cNvPr id="9218" name="Ink 15">
                <a:extLst>
                  <a:ext uri="{FF2B5EF4-FFF2-40B4-BE49-F238E27FC236}">
                    <a16:creationId xmlns:a16="http://schemas.microsoft.com/office/drawing/2014/main" id="{3AEE432E-CDB1-390E-DDD1-5D74D8564D7E}"/>
                  </a:ext>
                </a:extLst>
              </p14:cNvPr>
              <p14:cNvContentPartPr>
                <a14:cpLocks xmlns:a14="http://schemas.microsoft.com/office/drawing/2010/main" noRot="1" noChangeAspect="1" noEditPoints="1" noChangeArrowheads="1" noChangeShapeType="1"/>
              </p14:cNvContentPartPr>
              <p14:nvPr/>
            </p14:nvContentPartPr>
            <p14:xfrm>
              <a:off x="4978400" y="3951288"/>
              <a:ext cx="22225" cy="49212"/>
            </p14:xfrm>
          </p:contentPart>
        </mc:Choice>
        <mc:Fallback xmlns="">
          <p:pic>
            <p:nvPicPr>
              <p:cNvPr id="9218" name="Ink 15">
                <a:extLst>
                  <a:ext uri="{FF2B5EF4-FFF2-40B4-BE49-F238E27FC236}">
                    <a16:creationId xmlns:a16="http://schemas.microsoft.com/office/drawing/2014/main" id="{3AEE432E-CDB1-390E-DDD1-5D74D8564D7E}"/>
                  </a:ext>
                </a:extLst>
              </p:cNvPr>
              <p:cNvPicPr>
                <a:picLocks noRot="1" noChangeAspect="1" noEditPoints="1" noChangeArrowheads="1" noChangeShapeType="1"/>
              </p:cNvPicPr>
              <p:nvPr/>
            </p:nvPicPr>
            <p:blipFill>
              <a:blip r:embed="rId3"/>
              <a:stretch>
                <a:fillRect/>
              </a:stretch>
            </p:blipFill>
            <p:spPr>
              <a:xfrm>
                <a:off x="4969228" y="3941213"/>
                <a:ext cx="40569" cy="69362"/>
              </a:xfrm>
              <a:prstGeom prst="rect">
                <a:avLst/>
              </a:prstGeom>
            </p:spPr>
          </p:pic>
        </mc:Fallback>
      </mc:AlternateContent>
      <p:grpSp>
        <p:nvGrpSpPr>
          <p:cNvPr id="2" name="Group 1">
            <a:extLst>
              <a:ext uri="{FF2B5EF4-FFF2-40B4-BE49-F238E27FC236}">
                <a16:creationId xmlns:a16="http://schemas.microsoft.com/office/drawing/2014/main" id="{809E83D9-EB48-1716-99C0-0E795E5571E7}"/>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D44E7C36-07C6-EA1F-258C-809F015D76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11D2DB1F-2A8A-38B8-A041-B5BFFC75BBF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2BE96D7-5416-345A-998D-C3043B5FE36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690C3DBD-6A59-A4CD-3CA2-53F124D70AC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361AC07-3133-584C-41CA-631F788D092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DE227D9-D95A-ADB6-57E6-51825284757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CD03C20-7655-0EAC-C5E0-A35DDD124F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3A552E0-E36A-28DF-8C1C-FDEA8FCC7A6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359968C-73F1-DECE-4E2B-E37CF9A3099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00FE35A-69E5-E967-DEAC-C1E4264F09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8DE630B-E7EF-744A-2E39-60CC2EB6846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E7B09BB7-E863-B976-69F9-80408B513F2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88D9872-9871-1511-E51B-394BA14483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B165505-658C-14A3-54B8-383499829F0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3813097-6F88-3768-1134-BF5BCD080AB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B145680-53B6-5735-37D2-3326766C337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845F7D4-92AC-A492-DD4D-2D4F9E6C44E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E5206FF-7359-588E-DDE1-C73ADACDB0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44847BC-0739-BBFF-F69C-33834359BF97}"/>
              </a:ext>
            </a:extLst>
          </p:cNvPr>
          <p:cNvSpPr>
            <a:spLocks noGrp="1"/>
          </p:cNvSpPr>
          <p:nvPr>
            <p:ph type="title"/>
          </p:nvPr>
        </p:nvSpPr>
        <p:spPr>
          <a:xfrm>
            <a:off x="716279" y="23970"/>
            <a:ext cx="7772400" cy="1143000"/>
          </a:xfrm>
        </p:spPr>
        <p:txBody>
          <a:bodyPr/>
          <a:lstStyle/>
          <a:p>
            <a:r>
              <a:rPr lang="en-US" altLang="en-US" sz="2800" b="1" dirty="0"/>
              <a:t>PROFILE LOSSES</a:t>
            </a:r>
            <a:endParaRPr lang="en-US" altLang="en-US" sz="2800" dirty="0"/>
          </a:p>
        </p:txBody>
      </p:sp>
      <p:sp>
        <p:nvSpPr>
          <p:cNvPr id="3" name="Content Placeholder 2">
            <a:extLst>
              <a:ext uri="{FF2B5EF4-FFF2-40B4-BE49-F238E27FC236}">
                <a16:creationId xmlns:a16="http://schemas.microsoft.com/office/drawing/2014/main" id="{52389B21-E02E-385D-6D9C-0B722049C928}"/>
              </a:ext>
            </a:extLst>
          </p:cNvPr>
          <p:cNvSpPr>
            <a:spLocks noGrp="1"/>
          </p:cNvSpPr>
          <p:nvPr>
            <p:ph idx="1"/>
          </p:nvPr>
        </p:nvSpPr>
        <p:spPr>
          <a:xfrm>
            <a:off x="673607" y="1425994"/>
            <a:ext cx="7772400" cy="4517606"/>
          </a:xfrm>
        </p:spPr>
        <p:txBody>
          <a:bodyPr/>
          <a:lstStyle/>
          <a:p>
            <a:r>
              <a:rPr lang="en-US" altLang="en-US" sz="2400" dirty="0">
                <a:latin typeface="Times New Roman" panose="02020603050405020304" pitchFamily="18" charset="0"/>
                <a:cs typeface="Times New Roman" panose="02020603050405020304" pitchFamily="18" charset="0"/>
              </a:rPr>
              <a:t>Historically, one essential feature sought during 2D profile section design for a given velocity triangle has been to reach minimum loss.</a:t>
            </a:r>
          </a:p>
          <a:p>
            <a:r>
              <a:rPr lang="en-US" altLang="en-US" sz="2400" dirty="0">
                <a:latin typeface="Times New Roman" panose="02020603050405020304" pitchFamily="18" charset="0"/>
                <a:cs typeface="Times New Roman" panose="02020603050405020304" pitchFamily="18" charset="0"/>
              </a:rPr>
              <a:t>This includes skin friction on the profile surface and trailing edge loss. </a:t>
            </a:r>
          </a:p>
          <a:p>
            <a:r>
              <a:rPr lang="en-US" altLang="en-US" sz="2400" dirty="0">
                <a:latin typeface="Times New Roman" panose="02020603050405020304" pitchFamily="18" charset="0"/>
                <a:cs typeface="Times New Roman" panose="02020603050405020304" pitchFamily="18" charset="0"/>
              </a:rPr>
              <a:t>Owing to higher velocity levels and the occurrence of adverse pressure gradients, the skin friction loss on a typical subsonic profile is mainly determined by the flow </a:t>
            </a:r>
            <a:r>
              <a:rPr lang="en-US" altLang="en-US" sz="2400" dirty="0" err="1">
                <a:latin typeface="Times New Roman" panose="02020603050405020304" pitchFamily="18" charset="0"/>
                <a:cs typeface="Times New Roman" panose="02020603050405020304" pitchFamily="18" charset="0"/>
              </a:rPr>
              <a:t>behaviour</a:t>
            </a:r>
            <a:r>
              <a:rPr lang="en-US" altLang="en-US" sz="2400" dirty="0">
                <a:latin typeface="Times New Roman" panose="02020603050405020304" pitchFamily="18" charset="0"/>
                <a:cs typeface="Times New Roman" panose="02020603050405020304" pitchFamily="18" charset="0"/>
              </a:rPr>
              <a:t> on the suction side.</a:t>
            </a:r>
          </a:p>
          <a:p>
            <a:r>
              <a:rPr lang="en-US" altLang="en-US" sz="2400" dirty="0">
                <a:latin typeface="Times New Roman" panose="02020603050405020304" pitchFamily="18" charset="0"/>
                <a:cs typeface="Times New Roman" panose="02020603050405020304" pitchFamily="18" charset="0"/>
              </a:rPr>
              <a:t> Typically more than 80 per cent of the skin friction loss occurs on the suction side.</a:t>
            </a:r>
          </a:p>
        </p:txBody>
      </p:sp>
      <p:grpSp>
        <p:nvGrpSpPr>
          <p:cNvPr id="2" name="Group 1">
            <a:extLst>
              <a:ext uri="{FF2B5EF4-FFF2-40B4-BE49-F238E27FC236}">
                <a16:creationId xmlns:a16="http://schemas.microsoft.com/office/drawing/2014/main" id="{BA322F30-80A2-B305-36F0-FFA26B5C8B3E}"/>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791E39AF-9A0B-B098-7A82-294DF47441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8BB92A69-D957-1560-1C00-0EBE9D53DF1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FC59848-DB13-A99E-71EA-12B3383BC2D6}"/>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AFB09BB2-0571-6EB0-00C1-A1C7307A5BD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0986090-5FF2-9908-EFE5-DCF522749C9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5978202-DF4A-F956-D74C-64A5E6AA68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39D3901-CF0B-A3F2-56CE-BB6242E6827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9807DD5-9DB9-30FA-6BEC-D70CAC36E7E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EC4725D-D0D3-6CF2-F5D6-A2B6DD385E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40BE848-5950-5C51-CDBD-CBA55A1D31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9AFE516-1422-52FD-2980-6B361BF394D0}"/>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0B1A2082-4678-1806-E376-903B979249A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4C99BE44-1816-3A9E-6DDD-2CE04BFB7E9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7CB1834-A837-327D-62CA-5DEACD3C3EA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1092DB0-4A9C-1C1C-9390-3A457FEFA3F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0D20208-1C01-0746-56B2-3AEF99FF1A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315566E-AA03-FCC2-8E88-503BE0A1C5E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C46BA38-3C99-17A3-D067-AB8994C519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57F9878-EB06-C1F6-B34C-12A7262D72CD}"/>
              </a:ext>
            </a:extLst>
          </p:cNvPr>
          <p:cNvSpPr>
            <a:spLocks noGrp="1" noChangeArrowheads="1"/>
          </p:cNvSpPr>
          <p:nvPr>
            <p:ph type="title"/>
          </p:nvPr>
        </p:nvSpPr>
        <p:spPr>
          <a:xfrm>
            <a:off x="1899666" y="359569"/>
            <a:ext cx="5491734" cy="685800"/>
          </a:xfrm>
        </p:spPr>
        <p:txBody>
          <a:bodyPr/>
          <a:lstStyle/>
          <a:p>
            <a:r>
              <a:rPr lang="en-US" altLang="en-US" sz="2800" dirty="0"/>
              <a:t>Distribution of Entropy Generation in a Stage</a:t>
            </a:r>
          </a:p>
        </p:txBody>
      </p:sp>
      <p:sp>
        <p:nvSpPr>
          <p:cNvPr id="9219" name="Line 3">
            <a:extLst>
              <a:ext uri="{FF2B5EF4-FFF2-40B4-BE49-F238E27FC236}">
                <a16:creationId xmlns:a16="http://schemas.microsoft.com/office/drawing/2014/main" id="{78455DB8-2FC2-5CD2-BB28-67DFE11F4BF5}"/>
              </a:ext>
            </a:extLst>
          </p:cNvPr>
          <p:cNvSpPr>
            <a:spLocks noChangeShapeType="1"/>
          </p:cNvSpPr>
          <p:nvPr/>
        </p:nvSpPr>
        <p:spPr bwMode="auto">
          <a:xfrm>
            <a:off x="609600" y="6500813"/>
            <a:ext cx="792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9220" name="Line 4">
            <a:extLst>
              <a:ext uri="{FF2B5EF4-FFF2-40B4-BE49-F238E27FC236}">
                <a16:creationId xmlns:a16="http://schemas.microsoft.com/office/drawing/2014/main" id="{5F54151B-C499-522D-F5CA-6AE018669C70}"/>
              </a:ext>
            </a:extLst>
          </p:cNvPr>
          <p:cNvSpPr>
            <a:spLocks noChangeShapeType="1"/>
          </p:cNvSpPr>
          <p:nvPr/>
        </p:nvSpPr>
        <p:spPr bwMode="auto">
          <a:xfrm flipV="1">
            <a:off x="609600" y="1090613"/>
            <a:ext cx="0" cy="541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9221" name="Freeform 5">
            <a:extLst>
              <a:ext uri="{FF2B5EF4-FFF2-40B4-BE49-F238E27FC236}">
                <a16:creationId xmlns:a16="http://schemas.microsoft.com/office/drawing/2014/main" id="{15CBCE34-AC63-E8F3-9F02-833F9A0DC47C}"/>
              </a:ext>
            </a:extLst>
          </p:cNvPr>
          <p:cNvSpPr>
            <a:spLocks/>
          </p:cNvSpPr>
          <p:nvPr/>
        </p:nvSpPr>
        <p:spPr bwMode="auto">
          <a:xfrm>
            <a:off x="3200400" y="19288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2" name="Freeform 6">
            <a:extLst>
              <a:ext uri="{FF2B5EF4-FFF2-40B4-BE49-F238E27FC236}">
                <a16:creationId xmlns:a16="http://schemas.microsoft.com/office/drawing/2014/main" id="{EB7B6808-45AC-3E45-92F0-608BEA6975EB}"/>
              </a:ext>
            </a:extLst>
          </p:cNvPr>
          <p:cNvSpPr>
            <a:spLocks/>
          </p:cNvSpPr>
          <p:nvPr/>
        </p:nvSpPr>
        <p:spPr bwMode="auto">
          <a:xfrm>
            <a:off x="3200400" y="26146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3" name="Freeform 7">
            <a:extLst>
              <a:ext uri="{FF2B5EF4-FFF2-40B4-BE49-F238E27FC236}">
                <a16:creationId xmlns:a16="http://schemas.microsoft.com/office/drawing/2014/main" id="{E97F39CB-B6E6-E0EF-6E50-95E8B3550A52}"/>
              </a:ext>
            </a:extLst>
          </p:cNvPr>
          <p:cNvSpPr>
            <a:spLocks/>
          </p:cNvSpPr>
          <p:nvPr/>
        </p:nvSpPr>
        <p:spPr bwMode="auto">
          <a:xfrm>
            <a:off x="3352800" y="31480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4" name="Freeform 8">
            <a:extLst>
              <a:ext uri="{FF2B5EF4-FFF2-40B4-BE49-F238E27FC236}">
                <a16:creationId xmlns:a16="http://schemas.microsoft.com/office/drawing/2014/main" id="{53687C67-82F3-0FB1-872E-0B5A25AD4DF9}"/>
              </a:ext>
            </a:extLst>
          </p:cNvPr>
          <p:cNvSpPr>
            <a:spLocks/>
          </p:cNvSpPr>
          <p:nvPr/>
        </p:nvSpPr>
        <p:spPr bwMode="auto">
          <a:xfrm>
            <a:off x="3429000" y="38338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5" name="Freeform 9">
            <a:extLst>
              <a:ext uri="{FF2B5EF4-FFF2-40B4-BE49-F238E27FC236}">
                <a16:creationId xmlns:a16="http://schemas.microsoft.com/office/drawing/2014/main" id="{D2B44970-E48D-865B-BE3A-C7861E9798E6}"/>
              </a:ext>
            </a:extLst>
          </p:cNvPr>
          <p:cNvSpPr>
            <a:spLocks/>
          </p:cNvSpPr>
          <p:nvPr/>
        </p:nvSpPr>
        <p:spPr bwMode="auto">
          <a:xfrm>
            <a:off x="3429000" y="44434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6" name="Freeform 10">
            <a:extLst>
              <a:ext uri="{FF2B5EF4-FFF2-40B4-BE49-F238E27FC236}">
                <a16:creationId xmlns:a16="http://schemas.microsoft.com/office/drawing/2014/main" id="{7B2AF2CE-DACB-F687-5EF5-706E8F406155}"/>
              </a:ext>
            </a:extLst>
          </p:cNvPr>
          <p:cNvSpPr>
            <a:spLocks/>
          </p:cNvSpPr>
          <p:nvPr/>
        </p:nvSpPr>
        <p:spPr bwMode="auto">
          <a:xfrm>
            <a:off x="3505200" y="4824413"/>
            <a:ext cx="2819400" cy="8636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7" name="Freeform 11">
            <a:extLst>
              <a:ext uri="{FF2B5EF4-FFF2-40B4-BE49-F238E27FC236}">
                <a16:creationId xmlns:a16="http://schemas.microsoft.com/office/drawing/2014/main" id="{02013966-F588-2AF9-903E-9E688918C5DF}"/>
              </a:ext>
            </a:extLst>
          </p:cNvPr>
          <p:cNvSpPr>
            <a:spLocks/>
          </p:cNvSpPr>
          <p:nvPr/>
        </p:nvSpPr>
        <p:spPr bwMode="auto">
          <a:xfrm>
            <a:off x="3048000" y="1243013"/>
            <a:ext cx="2133600" cy="635000"/>
          </a:xfrm>
          <a:custGeom>
            <a:avLst/>
            <a:gdLst>
              <a:gd name="T0" fmla="*/ 0 w 1344"/>
              <a:gd name="T1" fmla="*/ 2147483646 h 400"/>
              <a:gd name="T2" fmla="*/ 2147483646 w 1344"/>
              <a:gd name="T3" fmla="*/ 2147483646 h 400"/>
              <a:gd name="T4" fmla="*/ 2147483646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8" name="Text Box 12">
            <a:extLst>
              <a:ext uri="{FF2B5EF4-FFF2-40B4-BE49-F238E27FC236}">
                <a16:creationId xmlns:a16="http://schemas.microsoft.com/office/drawing/2014/main" id="{471F453A-FA30-383E-51DE-2BC9B560C784}"/>
              </a:ext>
            </a:extLst>
          </p:cNvPr>
          <p:cNvSpPr txBox="1">
            <a:spLocks noChangeArrowheads="1"/>
          </p:cNvSpPr>
          <p:nvPr/>
        </p:nvSpPr>
        <p:spPr bwMode="auto">
          <a:xfrm>
            <a:off x="1870813" y="1168252"/>
            <a:ext cx="1986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dirty="0"/>
              <a:t>Stage inlet, </a:t>
            </a:r>
            <a:r>
              <a:rPr lang="en-US" altLang="en-US" sz="2800" dirty="0" err="1"/>
              <a:t>i</a:t>
            </a:r>
            <a:endParaRPr lang="en-US" altLang="en-US" sz="2800" dirty="0"/>
          </a:p>
        </p:txBody>
      </p:sp>
      <p:sp>
        <p:nvSpPr>
          <p:cNvPr id="9229" name="Text Box 13">
            <a:extLst>
              <a:ext uri="{FF2B5EF4-FFF2-40B4-BE49-F238E27FC236}">
                <a16:creationId xmlns:a16="http://schemas.microsoft.com/office/drawing/2014/main" id="{CB9F97A7-1F74-BC83-FE39-B7BD2B18359E}"/>
              </a:ext>
            </a:extLst>
          </p:cNvPr>
          <p:cNvSpPr txBox="1">
            <a:spLocks noChangeArrowheads="1"/>
          </p:cNvSpPr>
          <p:nvPr/>
        </p:nvSpPr>
        <p:spPr bwMode="auto">
          <a:xfrm>
            <a:off x="1935514" y="5662613"/>
            <a:ext cx="21467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dirty="0"/>
              <a:t>Stage Exit, es</a:t>
            </a:r>
          </a:p>
        </p:txBody>
      </p:sp>
      <p:grpSp>
        <p:nvGrpSpPr>
          <p:cNvPr id="2" name="Group 14">
            <a:extLst>
              <a:ext uri="{FF2B5EF4-FFF2-40B4-BE49-F238E27FC236}">
                <a16:creationId xmlns:a16="http://schemas.microsoft.com/office/drawing/2014/main" id="{127C9A11-97EA-38B1-95F5-4972EBD26E1F}"/>
              </a:ext>
            </a:extLst>
          </p:cNvPr>
          <p:cNvGrpSpPr>
            <a:grpSpLocks/>
          </p:cNvGrpSpPr>
          <p:nvPr/>
        </p:nvGrpSpPr>
        <p:grpSpPr bwMode="auto">
          <a:xfrm>
            <a:off x="3810000" y="2309813"/>
            <a:ext cx="544513" cy="981075"/>
            <a:chOff x="2400" y="1296"/>
            <a:chExt cx="343" cy="618"/>
          </a:xfrm>
        </p:grpSpPr>
        <p:sp>
          <p:nvSpPr>
            <p:cNvPr id="9288" name="Line 15">
              <a:extLst>
                <a:ext uri="{FF2B5EF4-FFF2-40B4-BE49-F238E27FC236}">
                  <a16:creationId xmlns:a16="http://schemas.microsoft.com/office/drawing/2014/main" id="{D136980B-D6C0-2C9B-B2D0-5711404A88CC}"/>
                </a:ext>
              </a:extLst>
            </p:cNvPr>
            <p:cNvSpPr>
              <a:spLocks noChangeShapeType="1"/>
            </p:cNvSpPr>
            <p:nvPr/>
          </p:nvSpPr>
          <p:spPr bwMode="auto">
            <a:xfrm>
              <a:off x="2736" y="1296"/>
              <a:ext cx="0" cy="432"/>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89" name="Text Box 16">
              <a:extLst>
                <a:ext uri="{FF2B5EF4-FFF2-40B4-BE49-F238E27FC236}">
                  <a16:creationId xmlns:a16="http://schemas.microsoft.com/office/drawing/2014/main" id="{7D99B895-0FA8-7894-481A-855DD6A5454F}"/>
                </a:ext>
              </a:extLst>
            </p:cNvPr>
            <p:cNvSpPr txBox="1">
              <a:spLocks noChangeArrowheads="1"/>
            </p:cNvSpPr>
            <p:nvPr/>
          </p:nvSpPr>
          <p:spPr bwMode="auto">
            <a:xfrm>
              <a:off x="2400" y="1584"/>
              <a:ext cx="343"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rgbClr val="FF0000"/>
                  </a:solidFill>
                </a:rPr>
                <a:t>eII</a:t>
              </a:r>
              <a:r>
                <a:rPr lang="en-US" altLang="en-US" sz="2800" baseline="-25000">
                  <a:solidFill>
                    <a:srgbClr val="FF0000"/>
                  </a:solidFill>
                </a:rPr>
                <a:t>s</a:t>
              </a:r>
              <a:endParaRPr lang="en-US" altLang="en-US" sz="2800">
                <a:solidFill>
                  <a:srgbClr val="FF0000"/>
                </a:solidFill>
              </a:endParaRPr>
            </a:p>
          </p:txBody>
        </p:sp>
      </p:grpSp>
      <p:grpSp>
        <p:nvGrpSpPr>
          <p:cNvPr id="3" name="Group 17">
            <a:extLst>
              <a:ext uri="{FF2B5EF4-FFF2-40B4-BE49-F238E27FC236}">
                <a16:creationId xmlns:a16="http://schemas.microsoft.com/office/drawing/2014/main" id="{79BA440F-629A-776F-8702-D8864D5AB969}"/>
              </a:ext>
            </a:extLst>
          </p:cNvPr>
          <p:cNvGrpSpPr>
            <a:grpSpLocks/>
          </p:cNvGrpSpPr>
          <p:nvPr/>
        </p:nvGrpSpPr>
        <p:grpSpPr bwMode="auto">
          <a:xfrm>
            <a:off x="4038600" y="2843213"/>
            <a:ext cx="623888" cy="981075"/>
            <a:chOff x="2544" y="1632"/>
            <a:chExt cx="393" cy="618"/>
          </a:xfrm>
        </p:grpSpPr>
        <p:sp>
          <p:nvSpPr>
            <p:cNvPr id="9286" name="Line 18">
              <a:extLst>
                <a:ext uri="{FF2B5EF4-FFF2-40B4-BE49-F238E27FC236}">
                  <a16:creationId xmlns:a16="http://schemas.microsoft.com/office/drawing/2014/main" id="{D30A8453-FE2B-025B-B47C-7DA56F6CDE7D}"/>
                </a:ext>
              </a:extLst>
            </p:cNvPr>
            <p:cNvSpPr>
              <a:spLocks noChangeShapeType="1"/>
            </p:cNvSpPr>
            <p:nvPr/>
          </p:nvSpPr>
          <p:spPr bwMode="auto">
            <a:xfrm>
              <a:off x="2928" y="1632"/>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87" name="Text Box 19">
              <a:extLst>
                <a:ext uri="{FF2B5EF4-FFF2-40B4-BE49-F238E27FC236}">
                  <a16:creationId xmlns:a16="http://schemas.microsoft.com/office/drawing/2014/main" id="{FD837251-9CCC-0A32-8C13-31C969AD7163}"/>
                </a:ext>
              </a:extLst>
            </p:cNvPr>
            <p:cNvSpPr txBox="1">
              <a:spLocks noChangeArrowheads="1"/>
            </p:cNvSpPr>
            <p:nvPr/>
          </p:nvSpPr>
          <p:spPr bwMode="auto">
            <a:xfrm>
              <a:off x="2544" y="1920"/>
              <a:ext cx="393"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rgbClr val="FF0000"/>
                  </a:solidFill>
                </a:rPr>
                <a:t>eIII</a:t>
              </a:r>
              <a:r>
                <a:rPr lang="en-US" altLang="en-US" sz="2800" baseline="-25000">
                  <a:solidFill>
                    <a:srgbClr val="FF0000"/>
                  </a:solidFill>
                </a:rPr>
                <a:t>s</a:t>
              </a:r>
              <a:endParaRPr lang="en-US" altLang="en-US" sz="2800">
                <a:solidFill>
                  <a:srgbClr val="FF0000"/>
                </a:solidFill>
              </a:endParaRPr>
            </a:p>
          </p:txBody>
        </p:sp>
      </p:grpSp>
      <p:grpSp>
        <p:nvGrpSpPr>
          <p:cNvPr id="4" name="Group 20">
            <a:extLst>
              <a:ext uri="{FF2B5EF4-FFF2-40B4-BE49-F238E27FC236}">
                <a16:creationId xmlns:a16="http://schemas.microsoft.com/office/drawing/2014/main" id="{5548D5EB-119D-41C9-476B-DB47FD961934}"/>
              </a:ext>
            </a:extLst>
          </p:cNvPr>
          <p:cNvGrpSpPr>
            <a:grpSpLocks/>
          </p:cNvGrpSpPr>
          <p:nvPr/>
        </p:nvGrpSpPr>
        <p:grpSpPr bwMode="auto">
          <a:xfrm>
            <a:off x="3429000" y="1624013"/>
            <a:ext cx="463550" cy="4038600"/>
            <a:chOff x="2160" y="864"/>
            <a:chExt cx="292" cy="2544"/>
          </a:xfrm>
        </p:grpSpPr>
        <p:sp>
          <p:nvSpPr>
            <p:cNvPr id="9284" name="Line 21">
              <a:extLst>
                <a:ext uri="{FF2B5EF4-FFF2-40B4-BE49-F238E27FC236}">
                  <a16:creationId xmlns:a16="http://schemas.microsoft.com/office/drawing/2014/main" id="{4C823778-3006-5701-681A-3738F517FFEA}"/>
                </a:ext>
              </a:extLst>
            </p:cNvPr>
            <p:cNvSpPr>
              <a:spLocks noChangeShapeType="1"/>
            </p:cNvSpPr>
            <p:nvPr/>
          </p:nvSpPr>
          <p:spPr bwMode="auto">
            <a:xfrm>
              <a:off x="2448" y="864"/>
              <a:ext cx="0" cy="254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85" name="Text Box 22">
              <a:extLst>
                <a:ext uri="{FF2B5EF4-FFF2-40B4-BE49-F238E27FC236}">
                  <a16:creationId xmlns:a16="http://schemas.microsoft.com/office/drawing/2014/main" id="{2AFE27E9-03C0-9A35-6288-7A2171F24A85}"/>
                </a:ext>
              </a:extLst>
            </p:cNvPr>
            <p:cNvSpPr txBox="1">
              <a:spLocks noChangeArrowheads="1"/>
            </p:cNvSpPr>
            <p:nvPr/>
          </p:nvSpPr>
          <p:spPr bwMode="auto">
            <a:xfrm>
              <a:off x="2160" y="1200"/>
              <a:ext cx="29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rgbClr val="FF0000"/>
                  </a:solidFill>
                </a:rPr>
                <a:t>eI</a:t>
              </a:r>
              <a:r>
                <a:rPr lang="en-US" altLang="en-US" sz="2800" baseline="-25000">
                  <a:solidFill>
                    <a:srgbClr val="FF0000"/>
                  </a:solidFill>
                </a:rPr>
                <a:t>s</a:t>
              </a:r>
              <a:endParaRPr lang="en-US" altLang="en-US" sz="2800">
                <a:solidFill>
                  <a:srgbClr val="FF0000"/>
                </a:solidFill>
              </a:endParaRPr>
            </a:p>
          </p:txBody>
        </p:sp>
      </p:grpSp>
      <p:grpSp>
        <p:nvGrpSpPr>
          <p:cNvPr id="5" name="Group 23">
            <a:extLst>
              <a:ext uri="{FF2B5EF4-FFF2-40B4-BE49-F238E27FC236}">
                <a16:creationId xmlns:a16="http://schemas.microsoft.com/office/drawing/2014/main" id="{3ADE40AC-DE2B-CEC9-5FAC-D85DD3DA6EEE}"/>
              </a:ext>
            </a:extLst>
          </p:cNvPr>
          <p:cNvGrpSpPr>
            <a:grpSpLocks/>
          </p:cNvGrpSpPr>
          <p:nvPr/>
        </p:nvGrpSpPr>
        <p:grpSpPr bwMode="auto">
          <a:xfrm>
            <a:off x="4648200" y="3986213"/>
            <a:ext cx="557213" cy="981075"/>
            <a:chOff x="2928" y="2352"/>
            <a:chExt cx="351" cy="618"/>
          </a:xfrm>
        </p:grpSpPr>
        <p:sp>
          <p:nvSpPr>
            <p:cNvPr id="9282" name="Line 24">
              <a:extLst>
                <a:ext uri="{FF2B5EF4-FFF2-40B4-BE49-F238E27FC236}">
                  <a16:creationId xmlns:a16="http://schemas.microsoft.com/office/drawing/2014/main" id="{0EF0100B-48D6-00A3-3B02-963055C74702}"/>
                </a:ext>
              </a:extLst>
            </p:cNvPr>
            <p:cNvSpPr>
              <a:spLocks noChangeShapeType="1"/>
            </p:cNvSpPr>
            <p:nvPr/>
          </p:nvSpPr>
          <p:spPr bwMode="auto">
            <a:xfrm>
              <a:off x="3264" y="2352"/>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83" name="Text Box 25">
              <a:extLst>
                <a:ext uri="{FF2B5EF4-FFF2-40B4-BE49-F238E27FC236}">
                  <a16:creationId xmlns:a16="http://schemas.microsoft.com/office/drawing/2014/main" id="{B3A1FC43-5037-DAD8-DCBA-EF4A8FDBB114}"/>
                </a:ext>
              </a:extLst>
            </p:cNvPr>
            <p:cNvSpPr txBox="1">
              <a:spLocks noChangeArrowheads="1"/>
            </p:cNvSpPr>
            <p:nvPr/>
          </p:nvSpPr>
          <p:spPr bwMode="auto">
            <a:xfrm>
              <a:off x="2928" y="2640"/>
              <a:ext cx="35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rgbClr val="FF0000"/>
                  </a:solidFill>
                </a:rPr>
                <a:t>eV</a:t>
              </a:r>
              <a:r>
                <a:rPr lang="en-US" altLang="en-US" sz="2800" baseline="-25000">
                  <a:solidFill>
                    <a:srgbClr val="FF0000"/>
                  </a:solidFill>
                </a:rPr>
                <a:t>s</a:t>
              </a:r>
              <a:endParaRPr lang="en-US" altLang="en-US" sz="2800">
                <a:solidFill>
                  <a:srgbClr val="FF0000"/>
                </a:solidFill>
              </a:endParaRPr>
            </a:p>
          </p:txBody>
        </p:sp>
      </p:grpSp>
      <p:grpSp>
        <p:nvGrpSpPr>
          <p:cNvPr id="6" name="Group 26">
            <a:extLst>
              <a:ext uri="{FF2B5EF4-FFF2-40B4-BE49-F238E27FC236}">
                <a16:creationId xmlns:a16="http://schemas.microsoft.com/office/drawing/2014/main" id="{1FC5E6B0-36AB-B53F-FC5C-4D7DB9308BE7}"/>
              </a:ext>
            </a:extLst>
          </p:cNvPr>
          <p:cNvGrpSpPr>
            <a:grpSpLocks/>
          </p:cNvGrpSpPr>
          <p:nvPr/>
        </p:nvGrpSpPr>
        <p:grpSpPr bwMode="auto">
          <a:xfrm>
            <a:off x="4267200" y="3376613"/>
            <a:ext cx="636588" cy="981075"/>
            <a:chOff x="2688" y="1968"/>
            <a:chExt cx="401" cy="618"/>
          </a:xfrm>
        </p:grpSpPr>
        <p:sp>
          <p:nvSpPr>
            <p:cNvPr id="9280" name="Line 27">
              <a:extLst>
                <a:ext uri="{FF2B5EF4-FFF2-40B4-BE49-F238E27FC236}">
                  <a16:creationId xmlns:a16="http://schemas.microsoft.com/office/drawing/2014/main" id="{69280076-343E-9372-89CD-47B9111A2F1D}"/>
                </a:ext>
              </a:extLst>
            </p:cNvPr>
            <p:cNvSpPr>
              <a:spLocks noChangeShapeType="1"/>
            </p:cNvSpPr>
            <p:nvPr/>
          </p:nvSpPr>
          <p:spPr bwMode="auto">
            <a:xfrm>
              <a:off x="3072" y="1968"/>
              <a:ext cx="0" cy="432"/>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81" name="Text Box 28">
              <a:extLst>
                <a:ext uri="{FF2B5EF4-FFF2-40B4-BE49-F238E27FC236}">
                  <a16:creationId xmlns:a16="http://schemas.microsoft.com/office/drawing/2014/main" id="{071850E6-AB9C-3BFB-D30A-17E8E98C606C}"/>
                </a:ext>
              </a:extLst>
            </p:cNvPr>
            <p:cNvSpPr txBox="1">
              <a:spLocks noChangeArrowheads="1"/>
            </p:cNvSpPr>
            <p:nvPr/>
          </p:nvSpPr>
          <p:spPr bwMode="auto">
            <a:xfrm>
              <a:off x="2688" y="2256"/>
              <a:ext cx="40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rgbClr val="FF0000"/>
                  </a:solidFill>
                </a:rPr>
                <a:t>eIV</a:t>
              </a:r>
              <a:r>
                <a:rPr lang="en-US" altLang="en-US" sz="2800" baseline="-25000">
                  <a:solidFill>
                    <a:srgbClr val="FF0000"/>
                  </a:solidFill>
                </a:rPr>
                <a:t>s</a:t>
              </a:r>
              <a:endParaRPr lang="en-US" altLang="en-US" sz="2800">
                <a:solidFill>
                  <a:srgbClr val="FF0000"/>
                </a:solidFill>
              </a:endParaRPr>
            </a:p>
          </p:txBody>
        </p:sp>
      </p:grpSp>
      <p:grpSp>
        <p:nvGrpSpPr>
          <p:cNvPr id="7" name="Group 29">
            <a:extLst>
              <a:ext uri="{FF2B5EF4-FFF2-40B4-BE49-F238E27FC236}">
                <a16:creationId xmlns:a16="http://schemas.microsoft.com/office/drawing/2014/main" id="{2561CFF4-4DE8-A21F-9487-B491E5807ECD}"/>
              </a:ext>
            </a:extLst>
          </p:cNvPr>
          <p:cNvGrpSpPr>
            <a:grpSpLocks/>
          </p:cNvGrpSpPr>
          <p:nvPr/>
        </p:nvGrpSpPr>
        <p:grpSpPr bwMode="auto">
          <a:xfrm>
            <a:off x="3886200" y="1624013"/>
            <a:ext cx="933450" cy="904875"/>
            <a:chOff x="2448" y="864"/>
            <a:chExt cx="588" cy="570"/>
          </a:xfrm>
        </p:grpSpPr>
        <p:sp>
          <p:nvSpPr>
            <p:cNvPr id="9278" name="Freeform 30">
              <a:extLst>
                <a:ext uri="{FF2B5EF4-FFF2-40B4-BE49-F238E27FC236}">
                  <a16:creationId xmlns:a16="http://schemas.microsoft.com/office/drawing/2014/main" id="{668E1EA8-CE2E-0D26-3D45-1D5545CA3BC0}"/>
                </a:ext>
              </a:extLst>
            </p:cNvPr>
            <p:cNvSpPr>
              <a:spLocks/>
            </p:cNvSpPr>
            <p:nvPr/>
          </p:nvSpPr>
          <p:spPr bwMode="auto">
            <a:xfrm>
              <a:off x="2448" y="864"/>
              <a:ext cx="288" cy="432"/>
            </a:xfrm>
            <a:custGeom>
              <a:avLst/>
              <a:gdLst>
                <a:gd name="T0" fmla="*/ 0 w 288"/>
                <a:gd name="T1" fmla="*/ 0 h 432"/>
                <a:gd name="T2" fmla="*/ 48 w 288"/>
                <a:gd name="T3" fmla="*/ 144 h 432"/>
                <a:gd name="T4" fmla="*/ 288 w 288"/>
                <a:gd name="T5" fmla="*/ 432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9" name="Text Box 31">
              <a:extLst>
                <a:ext uri="{FF2B5EF4-FFF2-40B4-BE49-F238E27FC236}">
                  <a16:creationId xmlns:a16="http://schemas.microsoft.com/office/drawing/2014/main" id="{5A61703B-CFA0-72A0-59B4-9F7D7D82FD4E}"/>
                </a:ext>
              </a:extLst>
            </p:cNvPr>
            <p:cNvSpPr txBox="1">
              <a:spLocks noChangeArrowheads="1"/>
            </p:cNvSpPr>
            <p:nvPr/>
          </p:nvSpPr>
          <p:spPr bwMode="auto">
            <a:xfrm>
              <a:off x="2736" y="1104"/>
              <a:ext cx="30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t>eI</a:t>
              </a:r>
              <a:r>
                <a:rPr lang="en-US" altLang="en-US" sz="2800" baseline="-25000"/>
                <a:t>a</a:t>
              </a:r>
              <a:endParaRPr lang="en-US" altLang="en-US" sz="2800"/>
            </a:p>
          </p:txBody>
        </p:sp>
      </p:grpSp>
      <p:grpSp>
        <p:nvGrpSpPr>
          <p:cNvPr id="8" name="Group 32">
            <a:extLst>
              <a:ext uri="{FF2B5EF4-FFF2-40B4-BE49-F238E27FC236}">
                <a16:creationId xmlns:a16="http://schemas.microsoft.com/office/drawing/2014/main" id="{40F0EB50-6758-FB34-AE7D-A50B3051F453}"/>
              </a:ext>
            </a:extLst>
          </p:cNvPr>
          <p:cNvGrpSpPr>
            <a:grpSpLocks/>
          </p:cNvGrpSpPr>
          <p:nvPr/>
        </p:nvGrpSpPr>
        <p:grpSpPr bwMode="auto">
          <a:xfrm>
            <a:off x="4343400" y="2309813"/>
            <a:ext cx="785813" cy="828675"/>
            <a:chOff x="2736" y="1296"/>
            <a:chExt cx="495" cy="522"/>
          </a:xfrm>
        </p:grpSpPr>
        <p:sp>
          <p:nvSpPr>
            <p:cNvPr id="9276" name="Freeform 33">
              <a:extLst>
                <a:ext uri="{FF2B5EF4-FFF2-40B4-BE49-F238E27FC236}">
                  <a16:creationId xmlns:a16="http://schemas.microsoft.com/office/drawing/2014/main" id="{59064763-CFFB-C485-4B0E-D818A1A1D57F}"/>
                </a:ext>
              </a:extLst>
            </p:cNvPr>
            <p:cNvSpPr>
              <a:spLocks/>
            </p:cNvSpPr>
            <p:nvPr/>
          </p:nvSpPr>
          <p:spPr bwMode="auto">
            <a:xfrm>
              <a:off x="2736" y="1296"/>
              <a:ext cx="192" cy="336"/>
            </a:xfrm>
            <a:custGeom>
              <a:avLst/>
              <a:gdLst>
                <a:gd name="T0" fmla="*/ 0 w 288"/>
                <a:gd name="T1" fmla="*/ 0 h 432"/>
                <a:gd name="T2" fmla="*/ 9 w 288"/>
                <a:gd name="T3" fmla="*/ 53 h 432"/>
                <a:gd name="T4" fmla="*/ 57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7" name="Text Box 34">
              <a:extLst>
                <a:ext uri="{FF2B5EF4-FFF2-40B4-BE49-F238E27FC236}">
                  <a16:creationId xmlns:a16="http://schemas.microsoft.com/office/drawing/2014/main" id="{7B4263FD-44F9-8CDA-8975-5E1AE9FFBE28}"/>
                </a:ext>
              </a:extLst>
            </p:cNvPr>
            <p:cNvSpPr txBox="1">
              <a:spLocks noChangeArrowheads="1"/>
            </p:cNvSpPr>
            <p:nvPr/>
          </p:nvSpPr>
          <p:spPr bwMode="auto">
            <a:xfrm>
              <a:off x="2880" y="1488"/>
              <a:ext cx="35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chemeClr val="accent2"/>
                  </a:solidFill>
                </a:rPr>
                <a:t>eII</a:t>
              </a:r>
              <a:r>
                <a:rPr lang="en-US" altLang="en-US" sz="2800" baseline="-25000">
                  <a:solidFill>
                    <a:schemeClr val="accent2"/>
                  </a:solidFill>
                </a:rPr>
                <a:t>a</a:t>
              </a:r>
              <a:endParaRPr lang="en-US" altLang="en-US" sz="2800">
                <a:solidFill>
                  <a:schemeClr val="accent2"/>
                </a:solidFill>
              </a:endParaRPr>
            </a:p>
          </p:txBody>
        </p:sp>
      </p:grpSp>
      <p:grpSp>
        <p:nvGrpSpPr>
          <p:cNvPr id="9" name="Group 35">
            <a:extLst>
              <a:ext uri="{FF2B5EF4-FFF2-40B4-BE49-F238E27FC236}">
                <a16:creationId xmlns:a16="http://schemas.microsoft.com/office/drawing/2014/main" id="{FF82CF0C-F81C-BCB6-06A5-141A73EC4FAF}"/>
              </a:ext>
            </a:extLst>
          </p:cNvPr>
          <p:cNvGrpSpPr>
            <a:grpSpLocks/>
          </p:cNvGrpSpPr>
          <p:nvPr/>
        </p:nvGrpSpPr>
        <p:grpSpPr bwMode="auto">
          <a:xfrm>
            <a:off x="4648200" y="2843213"/>
            <a:ext cx="865188" cy="828675"/>
            <a:chOff x="2928" y="1632"/>
            <a:chExt cx="545" cy="522"/>
          </a:xfrm>
        </p:grpSpPr>
        <p:sp>
          <p:nvSpPr>
            <p:cNvPr id="9274" name="Freeform 36">
              <a:extLst>
                <a:ext uri="{FF2B5EF4-FFF2-40B4-BE49-F238E27FC236}">
                  <a16:creationId xmlns:a16="http://schemas.microsoft.com/office/drawing/2014/main" id="{3A8FD04D-A4EA-D6B2-DBDD-0D230A80A907}"/>
                </a:ext>
              </a:extLst>
            </p:cNvPr>
            <p:cNvSpPr>
              <a:spLocks/>
            </p:cNvSpPr>
            <p:nvPr/>
          </p:nvSpPr>
          <p:spPr bwMode="auto">
            <a:xfrm>
              <a:off x="2928" y="1632"/>
              <a:ext cx="144" cy="336"/>
            </a:xfrm>
            <a:custGeom>
              <a:avLst/>
              <a:gdLst>
                <a:gd name="T0" fmla="*/ 0 w 288"/>
                <a:gd name="T1" fmla="*/ 0 h 432"/>
                <a:gd name="T2" fmla="*/ 3 w 288"/>
                <a:gd name="T3" fmla="*/ 53 h 432"/>
                <a:gd name="T4" fmla="*/ 18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5" name="Text Box 37">
              <a:extLst>
                <a:ext uri="{FF2B5EF4-FFF2-40B4-BE49-F238E27FC236}">
                  <a16:creationId xmlns:a16="http://schemas.microsoft.com/office/drawing/2014/main" id="{CC1A33E6-4656-B0A9-AD04-FEC0EC430F5D}"/>
                </a:ext>
              </a:extLst>
            </p:cNvPr>
            <p:cNvSpPr txBox="1">
              <a:spLocks noChangeArrowheads="1"/>
            </p:cNvSpPr>
            <p:nvPr/>
          </p:nvSpPr>
          <p:spPr bwMode="auto">
            <a:xfrm>
              <a:off x="3072" y="1824"/>
              <a:ext cx="40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chemeClr val="accent2"/>
                  </a:solidFill>
                </a:rPr>
                <a:t>eIII</a:t>
              </a:r>
              <a:r>
                <a:rPr lang="en-US" altLang="en-US" sz="2800" baseline="-25000">
                  <a:solidFill>
                    <a:schemeClr val="accent2"/>
                  </a:solidFill>
                </a:rPr>
                <a:t>a</a:t>
              </a:r>
              <a:endParaRPr lang="en-US" altLang="en-US" sz="2800">
                <a:solidFill>
                  <a:schemeClr val="accent2"/>
                </a:solidFill>
              </a:endParaRPr>
            </a:p>
          </p:txBody>
        </p:sp>
      </p:grpSp>
      <p:grpSp>
        <p:nvGrpSpPr>
          <p:cNvPr id="10" name="Group 38">
            <a:extLst>
              <a:ext uri="{FF2B5EF4-FFF2-40B4-BE49-F238E27FC236}">
                <a16:creationId xmlns:a16="http://schemas.microsoft.com/office/drawing/2014/main" id="{7006C207-E031-FCBA-0A5C-66D5AF49D0A5}"/>
              </a:ext>
            </a:extLst>
          </p:cNvPr>
          <p:cNvGrpSpPr>
            <a:grpSpLocks/>
          </p:cNvGrpSpPr>
          <p:nvPr/>
        </p:nvGrpSpPr>
        <p:grpSpPr bwMode="auto">
          <a:xfrm>
            <a:off x="4876800" y="3452813"/>
            <a:ext cx="927100" cy="828675"/>
            <a:chOff x="3072" y="2016"/>
            <a:chExt cx="584" cy="522"/>
          </a:xfrm>
        </p:grpSpPr>
        <p:sp>
          <p:nvSpPr>
            <p:cNvPr id="9272" name="Freeform 39">
              <a:extLst>
                <a:ext uri="{FF2B5EF4-FFF2-40B4-BE49-F238E27FC236}">
                  <a16:creationId xmlns:a16="http://schemas.microsoft.com/office/drawing/2014/main" id="{23694816-2C4A-AA4B-CABE-79ADDF04A2F0}"/>
                </a:ext>
              </a:extLst>
            </p:cNvPr>
            <p:cNvSpPr>
              <a:spLocks/>
            </p:cNvSpPr>
            <p:nvPr/>
          </p:nvSpPr>
          <p:spPr bwMode="auto">
            <a:xfrm>
              <a:off x="3072" y="2016"/>
              <a:ext cx="192" cy="336"/>
            </a:xfrm>
            <a:custGeom>
              <a:avLst/>
              <a:gdLst>
                <a:gd name="T0" fmla="*/ 0 w 288"/>
                <a:gd name="T1" fmla="*/ 0 h 432"/>
                <a:gd name="T2" fmla="*/ 9 w 288"/>
                <a:gd name="T3" fmla="*/ 53 h 432"/>
                <a:gd name="T4" fmla="*/ 57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3" name="Text Box 40">
              <a:extLst>
                <a:ext uri="{FF2B5EF4-FFF2-40B4-BE49-F238E27FC236}">
                  <a16:creationId xmlns:a16="http://schemas.microsoft.com/office/drawing/2014/main" id="{1EBE259A-4229-18F6-536D-22E4C7761383}"/>
                </a:ext>
              </a:extLst>
            </p:cNvPr>
            <p:cNvSpPr txBox="1">
              <a:spLocks noChangeArrowheads="1"/>
            </p:cNvSpPr>
            <p:nvPr/>
          </p:nvSpPr>
          <p:spPr bwMode="auto">
            <a:xfrm>
              <a:off x="3264" y="2208"/>
              <a:ext cx="39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chemeClr val="accent2"/>
                  </a:solidFill>
                </a:rPr>
                <a:t>eIV</a:t>
              </a:r>
              <a:r>
                <a:rPr lang="en-US" altLang="en-US" sz="2800" baseline="-25000">
                  <a:solidFill>
                    <a:schemeClr val="accent2"/>
                  </a:solidFill>
                </a:rPr>
                <a:t>a</a:t>
              </a:r>
              <a:endParaRPr lang="en-US" altLang="en-US" sz="2800">
                <a:solidFill>
                  <a:schemeClr val="accent2"/>
                </a:solidFill>
              </a:endParaRPr>
            </a:p>
          </p:txBody>
        </p:sp>
      </p:grpSp>
      <p:grpSp>
        <p:nvGrpSpPr>
          <p:cNvPr id="11" name="Group 41">
            <a:extLst>
              <a:ext uri="{FF2B5EF4-FFF2-40B4-BE49-F238E27FC236}">
                <a16:creationId xmlns:a16="http://schemas.microsoft.com/office/drawing/2014/main" id="{D54CC14D-018A-5219-BCFA-B6459B8DE91D}"/>
              </a:ext>
            </a:extLst>
          </p:cNvPr>
          <p:cNvGrpSpPr>
            <a:grpSpLocks/>
          </p:cNvGrpSpPr>
          <p:nvPr/>
        </p:nvGrpSpPr>
        <p:grpSpPr bwMode="auto">
          <a:xfrm>
            <a:off x="5181600" y="3986213"/>
            <a:ext cx="771525" cy="828675"/>
            <a:chOff x="3264" y="2352"/>
            <a:chExt cx="486" cy="522"/>
          </a:xfrm>
        </p:grpSpPr>
        <p:sp>
          <p:nvSpPr>
            <p:cNvPr id="9270" name="Freeform 42">
              <a:extLst>
                <a:ext uri="{FF2B5EF4-FFF2-40B4-BE49-F238E27FC236}">
                  <a16:creationId xmlns:a16="http://schemas.microsoft.com/office/drawing/2014/main" id="{6D4CFB84-343A-83C4-522A-68C8F5DEFB3F}"/>
                </a:ext>
              </a:extLst>
            </p:cNvPr>
            <p:cNvSpPr>
              <a:spLocks/>
            </p:cNvSpPr>
            <p:nvPr/>
          </p:nvSpPr>
          <p:spPr bwMode="auto">
            <a:xfrm>
              <a:off x="3264" y="2352"/>
              <a:ext cx="144" cy="336"/>
            </a:xfrm>
            <a:custGeom>
              <a:avLst/>
              <a:gdLst>
                <a:gd name="T0" fmla="*/ 0 w 288"/>
                <a:gd name="T1" fmla="*/ 0 h 432"/>
                <a:gd name="T2" fmla="*/ 3 w 288"/>
                <a:gd name="T3" fmla="*/ 53 h 432"/>
                <a:gd name="T4" fmla="*/ 18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1" name="Text Box 43">
              <a:extLst>
                <a:ext uri="{FF2B5EF4-FFF2-40B4-BE49-F238E27FC236}">
                  <a16:creationId xmlns:a16="http://schemas.microsoft.com/office/drawing/2014/main" id="{97AB011C-1340-8F14-27C5-3F4AE00A8F0F}"/>
                </a:ext>
              </a:extLst>
            </p:cNvPr>
            <p:cNvSpPr txBox="1">
              <a:spLocks noChangeArrowheads="1"/>
            </p:cNvSpPr>
            <p:nvPr/>
          </p:nvSpPr>
          <p:spPr bwMode="auto">
            <a:xfrm>
              <a:off x="3408" y="2544"/>
              <a:ext cx="34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chemeClr val="accent2"/>
                  </a:solidFill>
                </a:rPr>
                <a:t>eV</a:t>
              </a:r>
              <a:r>
                <a:rPr lang="en-US" altLang="en-US" sz="2800" baseline="-25000">
                  <a:solidFill>
                    <a:schemeClr val="accent2"/>
                  </a:solidFill>
                </a:rPr>
                <a:t>a</a:t>
              </a:r>
              <a:endParaRPr lang="en-US" altLang="en-US" sz="2800">
                <a:solidFill>
                  <a:schemeClr val="accent2"/>
                </a:solidFill>
              </a:endParaRPr>
            </a:p>
          </p:txBody>
        </p:sp>
      </p:grpSp>
      <p:grpSp>
        <p:nvGrpSpPr>
          <p:cNvPr id="12" name="Group 44">
            <a:extLst>
              <a:ext uri="{FF2B5EF4-FFF2-40B4-BE49-F238E27FC236}">
                <a16:creationId xmlns:a16="http://schemas.microsoft.com/office/drawing/2014/main" id="{3193E418-1C2C-1710-D7A1-291500EC2E67}"/>
              </a:ext>
            </a:extLst>
          </p:cNvPr>
          <p:cNvGrpSpPr>
            <a:grpSpLocks/>
          </p:cNvGrpSpPr>
          <p:nvPr/>
        </p:nvGrpSpPr>
        <p:grpSpPr bwMode="auto">
          <a:xfrm>
            <a:off x="4953000" y="4519613"/>
            <a:ext cx="636588" cy="1057275"/>
            <a:chOff x="3120" y="2688"/>
            <a:chExt cx="401" cy="666"/>
          </a:xfrm>
        </p:grpSpPr>
        <p:sp>
          <p:nvSpPr>
            <p:cNvPr id="9268" name="Line 45">
              <a:extLst>
                <a:ext uri="{FF2B5EF4-FFF2-40B4-BE49-F238E27FC236}">
                  <a16:creationId xmlns:a16="http://schemas.microsoft.com/office/drawing/2014/main" id="{BA5BD88D-4D7D-F9A5-1D02-963BA5276AA3}"/>
                </a:ext>
              </a:extLst>
            </p:cNvPr>
            <p:cNvSpPr>
              <a:spLocks noChangeShapeType="1"/>
            </p:cNvSpPr>
            <p:nvPr/>
          </p:nvSpPr>
          <p:spPr bwMode="auto">
            <a:xfrm>
              <a:off x="3408" y="2688"/>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9269" name="Text Box 46">
              <a:extLst>
                <a:ext uri="{FF2B5EF4-FFF2-40B4-BE49-F238E27FC236}">
                  <a16:creationId xmlns:a16="http://schemas.microsoft.com/office/drawing/2014/main" id="{26EE17E9-2E58-1B75-4F5E-135DA5B0930A}"/>
                </a:ext>
              </a:extLst>
            </p:cNvPr>
            <p:cNvSpPr txBox="1">
              <a:spLocks noChangeArrowheads="1"/>
            </p:cNvSpPr>
            <p:nvPr/>
          </p:nvSpPr>
          <p:spPr bwMode="auto">
            <a:xfrm>
              <a:off x="3120" y="3024"/>
              <a:ext cx="40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rgbClr val="FF0000"/>
                  </a:solidFill>
                </a:rPr>
                <a:t>eVI</a:t>
              </a:r>
              <a:r>
                <a:rPr lang="en-US" altLang="en-US" sz="2800" baseline="-25000">
                  <a:solidFill>
                    <a:srgbClr val="FF0000"/>
                  </a:solidFill>
                </a:rPr>
                <a:t>s</a:t>
              </a:r>
              <a:endParaRPr lang="en-US" altLang="en-US" sz="2800">
                <a:solidFill>
                  <a:srgbClr val="FF0000"/>
                </a:solidFill>
              </a:endParaRPr>
            </a:p>
          </p:txBody>
        </p:sp>
      </p:grpSp>
      <p:grpSp>
        <p:nvGrpSpPr>
          <p:cNvPr id="13" name="Group 47">
            <a:extLst>
              <a:ext uri="{FF2B5EF4-FFF2-40B4-BE49-F238E27FC236}">
                <a16:creationId xmlns:a16="http://schemas.microsoft.com/office/drawing/2014/main" id="{0FCFAFAF-31A0-B0C9-2A5D-C3E40E0932BE}"/>
              </a:ext>
            </a:extLst>
          </p:cNvPr>
          <p:cNvGrpSpPr>
            <a:grpSpLocks/>
          </p:cNvGrpSpPr>
          <p:nvPr/>
        </p:nvGrpSpPr>
        <p:grpSpPr bwMode="auto">
          <a:xfrm>
            <a:off x="5410200" y="4519613"/>
            <a:ext cx="1030288" cy="904875"/>
            <a:chOff x="3408" y="2688"/>
            <a:chExt cx="649" cy="570"/>
          </a:xfrm>
        </p:grpSpPr>
        <p:sp>
          <p:nvSpPr>
            <p:cNvPr id="9266" name="Freeform 48">
              <a:extLst>
                <a:ext uri="{FF2B5EF4-FFF2-40B4-BE49-F238E27FC236}">
                  <a16:creationId xmlns:a16="http://schemas.microsoft.com/office/drawing/2014/main" id="{7456636F-732C-9BB7-EF53-D86EE8A60B73}"/>
                </a:ext>
              </a:extLst>
            </p:cNvPr>
            <p:cNvSpPr>
              <a:spLocks/>
            </p:cNvSpPr>
            <p:nvPr/>
          </p:nvSpPr>
          <p:spPr bwMode="auto">
            <a:xfrm>
              <a:off x="3408" y="2688"/>
              <a:ext cx="192" cy="336"/>
            </a:xfrm>
            <a:custGeom>
              <a:avLst/>
              <a:gdLst>
                <a:gd name="T0" fmla="*/ 0 w 288"/>
                <a:gd name="T1" fmla="*/ 0 h 432"/>
                <a:gd name="T2" fmla="*/ 9 w 288"/>
                <a:gd name="T3" fmla="*/ 53 h 432"/>
                <a:gd name="T4" fmla="*/ 57 w 288"/>
                <a:gd name="T5" fmla="*/ 158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67" name="Text Box 49">
              <a:extLst>
                <a:ext uri="{FF2B5EF4-FFF2-40B4-BE49-F238E27FC236}">
                  <a16:creationId xmlns:a16="http://schemas.microsoft.com/office/drawing/2014/main" id="{55895AFD-EF46-E513-4526-F63982212BE3}"/>
                </a:ext>
              </a:extLst>
            </p:cNvPr>
            <p:cNvSpPr txBox="1">
              <a:spLocks noChangeArrowheads="1"/>
            </p:cNvSpPr>
            <p:nvPr/>
          </p:nvSpPr>
          <p:spPr bwMode="auto">
            <a:xfrm>
              <a:off x="3648" y="2928"/>
              <a:ext cx="40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aseline="30000">
                  <a:solidFill>
                    <a:schemeClr val="accent2"/>
                  </a:solidFill>
                </a:rPr>
                <a:t>eVI</a:t>
              </a:r>
              <a:r>
                <a:rPr lang="en-US" altLang="en-US" sz="2800" baseline="-25000">
                  <a:solidFill>
                    <a:schemeClr val="accent2"/>
                  </a:solidFill>
                </a:rPr>
                <a:t>a</a:t>
              </a:r>
              <a:endParaRPr lang="en-US" altLang="en-US" sz="2800">
                <a:solidFill>
                  <a:schemeClr val="accent2"/>
                </a:solidFill>
              </a:endParaRPr>
            </a:p>
          </p:txBody>
        </p:sp>
      </p:grpSp>
      <p:sp>
        <p:nvSpPr>
          <p:cNvPr id="9242" name="Text Box 50">
            <a:extLst>
              <a:ext uri="{FF2B5EF4-FFF2-40B4-BE49-F238E27FC236}">
                <a16:creationId xmlns:a16="http://schemas.microsoft.com/office/drawing/2014/main" id="{0EA04016-F02C-752E-A93D-C85478DCE31A}"/>
              </a:ext>
            </a:extLst>
          </p:cNvPr>
          <p:cNvSpPr txBox="1">
            <a:spLocks noChangeArrowheads="1"/>
          </p:cNvSpPr>
          <p:nvPr/>
        </p:nvSpPr>
        <p:spPr bwMode="auto">
          <a:xfrm>
            <a:off x="212725" y="3595688"/>
            <a:ext cx="4844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i="1" dirty="0"/>
              <a:t>h</a:t>
            </a:r>
            <a:r>
              <a:rPr lang="en-US" altLang="en-US" sz="2800" i="1" baseline="-25000" dirty="0"/>
              <a:t>0</a:t>
            </a:r>
          </a:p>
        </p:txBody>
      </p:sp>
      <p:sp>
        <p:nvSpPr>
          <p:cNvPr id="9243" name="Text Box 51">
            <a:extLst>
              <a:ext uri="{FF2B5EF4-FFF2-40B4-BE49-F238E27FC236}">
                <a16:creationId xmlns:a16="http://schemas.microsoft.com/office/drawing/2014/main" id="{929560B3-D5DF-B189-4626-D6B3B62BFE4E}"/>
              </a:ext>
            </a:extLst>
          </p:cNvPr>
          <p:cNvSpPr txBox="1">
            <a:spLocks noChangeArrowheads="1"/>
          </p:cNvSpPr>
          <p:nvPr/>
        </p:nvSpPr>
        <p:spPr bwMode="auto">
          <a:xfrm>
            <a:off x="4098925" y="6172200"/>
            <a:ext cx="3222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i="1"/>
              <a:t>s</a:t>
            </a:r>
          </a:p>
        </p:txBody>
      </p:sp>
      <p:sp>
        <p:nvSpPr>
          <p:cNvPr id="9244" name="Text Box 52">
            <a:extLst>
              <a:ext uri="{FF2B5EF4-FFF2-40B4-BE49-F238E27FC236}">
                <a16:creationId xmlns:a16="http://schemas.microsoft.com/office/drawing/2014/main" id="{1E4AD9AC-E4E8-8C5E-E144-926A9E88250B}"/>
              </a:ext>
            </a:extLst>
          </p:cNvPr>
          <p:cNvSpPr txBox="1">
            <a:spLocks noChangeArrowheads="1"/>
          </p:cNvSpPr>
          <p:nvPr/>
        </p:nvSpPr>
        <p:spPr bwMode="auto">
          <a:xfrm>
            <a:off x="4937125" y="1333500"/>
            <a:ext cx="18335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Stator flow path</a:t>
            </a:r>
          </a:p>
        </p:txBody>
      </p:sp>
      <p:sp>
        <p:nvSpPr>
          <p:cNvPr id="9245" name="Text Box 53">
            <a:extLst>
              <a:ext uri="{FF2B5EF4-FFF2-40B4-BE49-F238E27FC236}">
                <a16:creationId xmlns:a16="http://schemas.microsoft.com/office/drawing/2014/main" id="{972DC7B2-6CED-87BA-A6DE-A2E29BC8C7D4}"/>
              </a:ext>
            </a:extLst>
          </p:cNvPr>
          <p:cNvSpPr txBox="1">
            <a:spLocks noChangeArrowheads="1"/>
          </p:cNvSpPr>
          <p:nvPr/>
        </p:nvSpPr>
        <p:spPr bwMode="auto">
          <a:xfrm>
            <a:off x="4953000" y="2081213"/>
            <a:ext cx="1806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Stator-rotor gap</a:t>
            </a:r>
          </a:p>
        </p:txBody>
      </p:sp>
      <p:sp>
        <p:nvSpPr>
          <p:cNvPr id="9246" name="Text Box 54">
            <a:extLst>
              <a:ext uri="{FF2B5EF4-FFF2-40B4-BE49-F238E27FC236}">
                <a16:creationId xmlns:a16="http://schemas.microsoft.com/office/drawing/2014/main" id="{80D2A031-9F3C-512F-4AD7-DBAF5DB87171}"/>
              </a:ext>
            </a:extLst>
          </p:cNvPr>
          <p:cNvSpPr txBox="1">
            <a:spLocks noChangeArrowheads="1"/>
          </p:cNvSpPr>
          <p:nvPr/>
        </p:nvSpPr>
        <p:spPr bwMode="auto">
          <a:xfrm>
            <a:off x="5181600" y="2690813"/>
            <a:ext cx="1892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Rotor flow Path</a:t>
            </a:r>
          </a:p>
        </p:txBody>
      </p:sp>
      <p:sp>
        <p:nvSpPr>
          <p:cNvPr id="9247" name="Text Box 56">
            <a:extLst>
              <a:ext uri="{FF2B5EF4-FFF2-40B4-BE49-F238E27FC236}">
                <a16:creationId xmlns:a16="http://schemas.microsoft.com/office/drawing/2014/main" id="{9E1D729D-FBA4-9FA2-51E0-F724A0391AD3}"/>
              </a:ext>
            </a:extLst>
          </p:cNvPr>
          <p:cNvSpPr txBox="1">
            <a:spLocks noChangeArrowheads="1"/>
          </p:cNvSpPr>
          <p:nvPr/>
        </p:nvSpPr>
        <p:spPr bwMode="auto">
          <a:xfrm>
            <a:off x="5757863" y="3276600"/>
            <a:ext cx="1706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Inter-stage gap</a:t>
            </a:r>
          </a:p>
        </p:txBody>
      </p:sp>
      <p:sp>
        <p:nvSpPr>
          <p:cNvPr id="9248" name="Text Box 57">
            <a:extLst>
              <a:ext uri="{FF2B5EF4-FFF2-40B4-BE49-F238E27FC236}">
                <a16:creationId xmlns:a16="http://schemas.microsoft.com/office/drawing/2014/main" id="{55785987-67CB-82B5-D99C-65D1ED72C991}"/>
              </a:ext>
            </a:extLst>
          </p:cNvPr>
          <p:cNvSpPr txBox="1">
            <a:spLocks noChangeArrowheads="1"/>
          </p:cNvSpPr>
          <p:nvPr/>
        </p:nvSpPr>
        <p:spPr bwMode="auto">
          <a:xfrm>
            <a:off x="6096000" y="3886200"/>
            <a:ext cx="5699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t>…..</a:t>
            </a:r>
          </a:p>
        </p:txBody>
      </p:sp>
      <p:grpSp>
        <p:nvGrpSpPr>
          <p:cNvPr id="14" name="Group 13">
            <a:extLst>
              <a:ext uri="{FF2B5EF4-FFF2-40B4-BE49-F238E27FC236}">
                <a16:creationId xmlns:a16="http://schemas.microsoft.com/office/drawing/2014/main" id="{5C1BADB7-8E84-E718-592C-382ACFFC83E6}"/>
              </a:ext>
            </a:extLst>
          </p:cNvPr>
          <p:cNvGrpSpPr/>
          <p:nvPr/>
        </p:nvGrpSpPr>
        <p:grpSpPr>
          <a:xfrm>
            <a:off x="0" y="0"/>
            <a:ext cx="9144000" cy="6858000"/>
            <a:chOff x="0" y="0"/>
            <a:chExt cx="9144000" cy="6858000"/>
          </a:xfrm>
        </p:grpSpPr>
        <p:pic>
          <p:nvPicPr>
            <p:cNvPr id="15" name="Picture 22" descr="Logo usage Guidelines">
              <a:extLst>
                <a:ext uri="{FF2B5EF4-FFF2-40B4-BE49-F238E27FC236}">
                  <a16:creationId xmlns:a16="http://schemas.microsoft.com/office/drawing/2014/main" id="{C600BFFF-23A2-7FD0-96F0-D80F28AB6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38">
              <a:extLst>
                <a:ext uri="{FF2B5EF4-FFF2-40B4-BE49-F238E27FC236}">
                  <a16:creationId xmlns:a16="http://schemas.microsoft.com/office/drawing/2014/main" id="{40AEA172-29DB-BC04-64C9-08CB969DC7AC}"/>
                </a:ext>
              </a:extLst>
            </p:cNvPr>
            <p:cNvGrpSpPr>
              <a:grpSpLocks/>
            </p:cNvGrpSpPr>
            <p:nvPr/>
          </p:nvGrpSpPr>
          <p:grpSpPr bwMode="auto">
            <a:xfrm>
              <a:off x="0" y="0"/>
              <a:ext cx="9144000" cy="6858000"/>
              <a:chOff x="0" y="0"/>
              <a:chExt cx="9144000" cy="6858000"/>
            </a:xfrm>
          </p:grpSpPr>
          <p:grpSp>
            <p:nvGrpSpPr>
              <p:cNvPr id="17" name="Group 19">
                <a:extLst>
                  <a:ext uri="{FF2B5EF4-FFF2-40B4-BE49-F238E27FC236}">
                    <a16:creationId xmlns:a16="http://schemas.microsoft.com/office/drawing/2014/main" id="{659F19FD-1B61-ABB6-EF77-81F98291BFEF}"/>
                  </a:ext>
                </a:extLst>
              </p:cNvPr>
              <p:cNvGrpSpPr>
                <a:grpSpLocks/>
              </p:cNvGrpSpPr>
              <p:nvPr/>
            </p:nvGrpSpPr>
            <p:grpSpPr bwMode="auto">
              <a:xfrm>
                <a:off x="0" y="0"/>
                <a:ext cx="9144000" cy="6858000"/>
                <a:chOff x="0" y="0"/>
                <a:chExt cx="9144000" cy="6858000"/>
              </a:xfrm>
            </p:grpSpPr>
            <p:grpSp>
              <p:nvGrpSpPr>
                <p:cNvPr id="19" name="Group 18">
                  <a:extLst>
                    <a:ext uri="{FF2B5EF4-FFF2-40B4-BE49-F238E27FC236}">
                      <a16:creationId xmlns:a16="http://schemas.microsoft.com/office/drawing/2014/main" id="{8A152BF0-7553-BB63-388A-93760C068ECF}"/>
                    </a:ext>
                  </a:extLst>
                </p:cNvPr>
                <p:cNvGrpSpPr>
                  <a:grpSpLocks/>
                </p:cNvGrpSpPr>
                <p:nvPr/>
              </p:nvGrpSpPr>
              <p:grpSpPr bwMode="auto">
                <a:xfrm>
                  <a:off x="0" y="0"/>
                  <a:ext cx="9144000" cy="6858000"/>
                  <a:chOff x="0" y="0"/>
                  <a:chExt cx="5760" cy="4320"/>
                </a:xfrm>
              </p:grpSpPr>
              <p:grpSp>
                <p:nvGrpSpPr>
                  <p:cNvPr id="21" name="Group 20">
                    <a:extLst>
                      <a:ext uri="{FF2B5EF4-FFF2-40B4-BE49-F238E27FC236}">
                        <a16:creationId xmlns:a16="http://schemas.microsoft.com/office/drawing/2014/main" id="{21619F36-1F57-D9A9-4786-A8138FE108BA}"/>
                      </a:ext>
                    </a:extLst>
                  </p:cNvPr>
                  <p:cNvGrpSpPr>
                    <a:grpSpLocks/>
                  </p:cNvGrpSpPr>
                  <p:nvPr/>
                </p:nvGrpSpPr>
                <p:grpSpPr bwMode="auto">
                  <a:xfrm>
                    <a:off x="0" y="0"/>
                    <a:ext cx="192" cy="4320"/>
                    <a:chOff x="0" y="-48"/>
                    <a:chExt cx="144" cy="4368"/>
                  </a:xfrm>
                </p:grpSpPr>
                <p:sp>
                  <p:nvSpPr>
                    <p:cNvPr id="31" name="Rectangle 10">
                      <a:extLst>
                        <a:ext uri="{FF2B5EF4-FFF2-40B4-BE49-F238E27FC236}">
                          <a16:creationId xmlns:a16="http://schemas.microsoft.com/office/drawing/2014/main" id="{50315B89-E1C3-CF66-72FE-A8734EEF0D7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16" name="Rectangle 11">
                      <a:extLst>
                        <a:ext uri="{FF2B5EF4-FFF2-40B4-BE49-F238E27FC236}">
                          <a16:creationId xmlns:a16="http://schemas.microsoft.com/office/drawing/2014/main" id="{561E33D6-3DBC-ECA9-3E73-E69877AF351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2">
                    <a:extLst>
                      <a:ext uri="{FF2B5EF4-FFF2-40B4-BE49-F238E27FC236}">
                        <a16:creationId xmlns:a16="http://schemas.microsoft.com/office/drawing/2014/main" id="{771C0C05-A461-1CD0-318A-949D63EB83C0}"/>
                      </a:ext>
                    </a:extLst>
                  </p:cNvPr>
                  <p:cNvGrpSpPr>
                    <a:grpSpLocks/>
                  </p:cNvGrpSpPr>
                  <p:nvPr/>
                </p:nvGrpSpPr>
                <p:grpSpPr bwMode="auto">
                  <a:xfrm>
                    <a:off x="5674" y="24"/>
                    <a:ext cx="86" cy="4296"/>
                    <a:chOff x="5616" y="-48"/>
                    <a:chExt cx="144" cy="4368"/>
                  </a:xfrm>
                </p:grpSpPr>
                <p:sp>
                  <p:nvSpPr>
                    <p:cNvPr id="29" name="Rectangle 13">
                      <a:extLst>
                        <a:ext uri="{FF2B5EF4-FFF2-40B4-BE49-F238E27FC236}">
                          <a16:creationId xmlns:a16="http://schemas.microsoft.com/office/drawing/2014/main" id="{9096D237-AB78-7FA3-40C4-88EB5067E1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4">
                      <a:extLst>
                        <a:ext uri="{FF2B5EF4-FFF2-40B4-BE49-F238E27FC236}">
                          <a16:creationId xmlns:a16="http://schemas.microsoft.com/office/drawing/2014/main" id="{21503DE4-1485-0AC6-531A-9E8FCF89EA8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 name="Group 15">
                    <a:extLst>
                      <a:ext uri="{FF2B5EF4-FFF2-40B4-BE49-F238E27FC236}">
                        <a16:creationId xmlns:a16="http://schemas.microsoft.com/office/drawing/2014/main" id="{F2C60FEE-4716-F18D-A5EB-29333DA9DEC8}"/>
                      </a:ext>
                    </a:extLst>
                  </p:cNvPr>
                  <p:cNvGrpSpPr>
                    <a:grpSpLocks/>
                  </p:cNvGrpSpPr>
                  <p:nvPr/>
                </p:nvGrpSpPr>
                <p:grpSpPr bwMode="auto">
                  <a:xfrm>
                    <a:off x="144" y="0"/>
                    <a:ext cx="5616" cy="144"/>
                    <a:chOff x="96" y="-48"/>
                    <a:chExt cx="5520" cy="144"/>
                  </a:xfrm>
                </p:grpSpPr>
                <p:sp>
                  <p:nvSpPr>
                    <p:cNvPr id="27" name="Rectangle 26">
                      <a:extLst>
                        <a:ext uri="{FF2B5EF4-FFF2-40B4-BE49-F238E27FC236}">
                          <a16:creationId xmlns:a16="http://schemas.microsoft.com/office/drawing/2014/main" id="{0450AF24-8870-1B21-568C-8FDD59AA48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27">
                      <a:extLst>
                        <a:ext uri="{FF2B5EF4-FFF2-40B4-BE49-F238E27FC236}">
                          <a16:creationId xmlns:a16="http://schemas.microsoft.com/office/drawing/2014/main" id="{809E5F45-F3BF-3771-FC0B-0588A1AEA4B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8">
                    <a:extLst>
                      <a:ext uri="{FF2B5EF4-FFF2-40B4-BE49-F238E27FC236}">
                        <a16:creationId xmlns:a16="http://schemas.microsoft.com/office/drawing/2014/main" id="{CC4BDDAE-D0E5-5BC5-9293-DB90D17D3BA2}"/>
                      </a:ext>
                    </a:extLst>
                  </p:cNvPr>
                  <p:cNvGrpSpPr>
                    <a:grpSpLocks/>
                  </p:cNvGrpSpPr>
                  <p:nvPr/>
                </p:nvGrpSpPr>
                <p:grpSpPr bwMode="auto">
                  <a:xfrm>
                    <a:off x="144" y="4234"/>
                    <a:ext cx="5616" cy="86"/>
                    <a:chOff x="96" y="4176"/>
                    <a:chExt cx="5520" cy="144"/>
                  </a:xfrm>
                </p:grpSpPr>
                <p:sp>
                  <p:nvSpPr>
                    <p:cNvPr id="25" name="Rectangle 19">
                      <a:extLst>
                        <a:ext uri="{FF2B5EF4-FFF2-40B4-BE49-F238E27FC236}">
                          <a16:creationId xmlns:a16="http://schemas.microsoft.com/office/drawing/2014/main" id="{97DB4BC4-82EC-EDEA-2229-068D551510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0">
                      <a:extLst>
                        <a:ext uri="{FF2B5EF4-FFF2-40B4-BE49-F238E27FC236}">
                          <a16:creationId xmlns:a16="http://schemas.microsoft.com/office/drawing/2014/main" id="{9351135A-50C2-B797-0BF1-EF924CFCE8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0" name="Rectangle 21">
                  <a:extLst>
                    <a:ext uri="{FF2B5EF4-FFF2-40B4-BE49-F238E27FC236}">
                      <a16:creationId xmlns:a16="http://schemas.microsoft.com/office/drawing/2014/main" id="{73F624E2-D08A-98B1-127A-023AA0C5C51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8" name="Picture 42" descr="A picture containing shape&#10;&#10;Description automatically generated">
                <a:extLst>
                  <a:ext uri="{FF2B5EF4-FFF2-40B4-BE49-F238E27FC236}">
                    <a16:creationId xmlns:a16="http://schemas.microsoft.com/office/drawing/2014/main" id="{AD5DC93E-1641-52AB-3255-03810DD03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25457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dissolve">
                                      <p:cBhvr>
                                        <p:cTn id="47" dur="500"/>
                                        <p:tgtEl>
                                          <p:spTgt spid="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ssolve">
                                      <p:cBhvr>
                                        <p:cTn id="52" dur="500"/>
                                        <p:tgtEl>
                                          <p:spTgt spid="1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dissolve">
                                      <p:cBhvr>
                                        <p:cTn id="57" dur="500"/>
                                        <p:tgtEl>
                                          <p:spTgt spid="1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dissolve">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9D7A834-A13E-F0C1-16E8-B935C99F9BBB}"/>
              </a:ext>
            </a:extLst>
          </p:cNvPr>
          <p:cNvSpPr>
            <a:spLocks noGrp="1" noChangeArrowheads="1"/>
          </p:cNvSpPr>
          <p:nvPr>
            <p:ph type="title" idx="4294967295"/>
          </p:nvPr>
        </p:nvSpPr>
        <p:spPr>
          <a:xfrm>
            <a:off x="1828800" y="250326"/>
            <a:ext cx="5851772" cy="892674"/>
          </a:xfrm>
        </p:spPr>
        <p:txBody>
          <a:bodyPr/>
          <a:lstStyle/>
          <a:p>
            <a:r>
              <a:rPr lang="en-US" altLang="en-US" sz="2800" dirty="0"/>
              <a:t>Definition of Isentropic/adiabatic Efficiency</a:t>
            </a:r>
          </a:p>
        </p:txBody>
      </p:sp>
      <p:sp>
        <p:nvSpPr>
          <p:cNvPr id="459779" name="Rectangle 3">
            <a:extLst>
              <a:ext uri="{FF2B5EF4-FFF2-40B4-BE49-F238E27FC236}">
                <a16:creationId xmlns:a16="http://schemas.microsoft.com/office/drawing/2014/main" id="{C002663B-0D92-8C31-C649-7AD943703199}"/>
              </a:ext>
            </a:extLst>
          </p:cNvPr>
          <p:cNvSpPr>
            <a:spLocks noGrp="1" noChangeArrowheads="1"/>
          </p:cNvSpPr>
          <p:nvPr>
            <p:ph type="body" idx="4294967295"/>
          </p:nvPr>
        </p:nvSpPr>
        <p:spPr>
          <a:xfrm>
            <a:off x="533400" y="1295400"/>
            <a:ext cx="8229600" cy="609600"/>
          </a:xfrm>
        </p:spPr>
        <p:txBody>
          <a:bodyPr/>
          <a:lstStyle/>
          <a:p>
            <a:r>
              <a:rPr lang="en-US" altLang="en-US" sz="2400" b="1"/>
              <a:t>Relative blade efficiency</a:t>
            </a:r>
            <a:r>
              <a:rPr lang="en-US" altLang="en-US" sz="2400"/>
              <a:t> is calculated as:                                                     </a:t>
            </a:r>
          </a:p>
        </p:txBody>
      </p:sp>
      <p:sp>
        <p:nvSpPr>
          <p:cNvPr id="459780" name="Rectangle 4">
            <a:extLst>
              <a:ext uri="{FF2B5EF4-FFF2-40B4-BE49-F238E27FC236}">
                <a16:creationId xmlns:a16="http://schemas.microsoft.com/office/drawing/2014/main" id="{83EE30F7-79E5-C6DF-09A0-7753A89D7285}"/>
              </a:ext>
            </a:extLst>
          </p:cNvPr>
          <p:cNvSpPr>
            <a:spLocks noChangeArrowheads="1"/>
          </p:cNvSpPr>
          <p:nvPr/>
        </p:nvSpPr>
        <p:spPr bwMode="auto">
          <a:xfrm>
            <a:off x="381000" y="34290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b="1">
                <a:latin typeface="Arial" panose="020B0604020202020204" pitchFamily="34" charset="0"/>
              </a:rPr>
              <a:t>Internal Relative Efficiency</a:t>
            </a:r>
            <a:r>
              <a:rPr lang="en-US" altLang="en-US" sz="2400">
                <a:latin typeface="Arial" panose="020B0604020202020204" pitchFamily="34" charset="0"/>
              </a:rPr>
              <a:t> is calculated as:</a:t>
            </a:r>
          </a:p>
        </p:txBody>
      </p:sp>
      <mc:AlternateContent xmlns:mc="http://schemas.openxmlformats.org/markup-compatibility/2006" xmlns:a14="http://schemas.microsoft.com/office/drawing/2010/main">
        <mc:Choice Requires="a14">
          <p:sp>
            <p:nvSpPr>
              <p:cNvPr id="13314" name="Object 2">
                <a:extLst>
                  <a:ext uri="{FF2B5EF4-FFF2-40B4-BE49-F238E27FC236}">
                    <a16:creationId xmlns:a16="http://schemas.microsoft.com/office/drawing/2014/main" id="{B609E76E-B98B-4DBE-2617-4284C15A3ECC}"/>
                  </a:ext>
                </a:extLst>
              </p:cNvPr>
              <p:cNvSpPr txBox="1"/>
              <p:nvPr/>
            </p:nvSpPr>
            <p:spPr bwMode="auto">
              <a:xfrm>
                <a:off x="533400" y="1943100"/>
                <a:ext cx="7848600" cy="865188"/>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𝑟𝑒𝑙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nor/>
                            </m:rPr>
                            <a:rPr lang="en-IN" i="0">
                              <a:solidFill>
                                <a:srgbClr val="000000"/>
                              </a:solidFill>
                              <a:latin typeface="Cambria Math" panose="02040503050406030204" pitchFamily="18" charset="0"/>
                            </a:rPr>
                            <m:t>Isentropic</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Entalpy</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drop</m:t>
                          </m:r>
                          <m:r>
                            <m:rPr>
                              <m:nor/>
                            </m:rPr>
                            <a:rPr lang="en-IN" i="0">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Nozzle</m:t>
                          </m:r>
                          <m:r>
                            <m:rPr>
                              <m:nor/>
                            </m:rPr>
                            <a:rPr lang="en-IN" i="0">
                              <a:solidFill>
                                <a:srgbClr val="000000"/>
                              </a:solidFill>
                              <a:latin typeface="Cambria Math" panose="02040503050406030204" pitchFamily="18" charset="0"/>
                            </a:rPr>
                            <m:t> &amp; </m:t>
                          </m:r>
                          <m:r>
                            <m:rPr>
                              <m:nor/>
                            </m:rPr>
                            <a:rPr lang="en-IN" i="0">
                              <a:solidFill>
                                <a:srgbClr val="000000"/>
                              </a:solidFill>
                              <a:latin typeface="Cambria Math" panose="02040503050406030204" pitchFamily="18" charset="0"/>
                            </a:rPr>
                            <m:t>Moving</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Blade</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losses</m:t>
                          </m:r>
                        </m:num>
                        <m:den>
                          <m:r>
                            <m:rPr>
                              <m:nor/>
                            </m:rPr>
                            <a:rPr lang="en-IN" i="0">
                              <a:solidFill>
                                <a:srgbClr val="000000"/>
                              </a:solidFill>
                              <a:latin typeface="Cambria Math" panose="02040503050406030204" pitchFamily="18" charset="0"/>
                            </a:rPr>
                            <m:t>Isentropic</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Enthalpy</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drop</m:t>
                          </m:r>
                        </m:den>
                      </m:f>
                    </m:oMath>
                  </m:oMathPara>
                </a14:m>
                <a:endParaRPr lang="en-IN" dirty="0"/>
              </a:p>
            </p:txBody>
          </p:sp>
        </mc:Choice>
        <mc:Fallback xmlns="">
          <p:sp>
            <p:nvSpPr>
              <p:cNvPr id="13314" name="Object 2">
                <a:extLst>
                  <a:ext uri="{FF2B5EF4-FFF2-40B4-BE49-F238E27FC236}">
                    <a16:creationId xmlns:a16="http://schemas.microsoft.com/office/drawing/2014/main" id="{B609E76E-B98B-4DBE-2617-4284C15A3ECC}"/>
                  </a:ext>
                </a:extLst>
              </p:cNvPr>
              <p:cNvSpPr txBox="1">
                <a:spLocks noRot="1" noChangeAspect="1" noMove="1" noResize="1" noEditPoints="1" noAdjustHandles="1" noChangeArrowheads="1" noChangeShapeType="1" noTextEdit="1"/>
              </p:cNvSpPr>
              <p:nvPr/>
            </p:nvSpPr>
            <p:spPr bwMode="auto">
              <a:xfrm>
                <a:off x="533400" y="1943100"/>
                <a:ext cx="7848600" cy="865188"/>
              </a:xfrm>
              <a:prstGeom prst="rect">
                <a:avLst/>
              </a:prstGeom>
              <a:blipFill>
                <a:blip r:embed="rId2"/>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315" name="Object 3">
                <a:extLst>
                  <a:ext uri="{FF2B5EF4-FFF2-40B4-BE49-F238E27FC236}">
                    <a16:creationId xmlns:a16="http://schemas.microsoft.com/office/drawing/2014/main" id="{633EFE6E-0DED-067A-2543-23B7794ED2FD}"/>
                  </a:ext>
                </a:extLst>
              </p:cNvPr>
              <p:cNvSpPr txBox="1"/>
              <p:nvPr/>
            </p:nvSpPr>
            <p:spPr bwMode="auto">
              <a:xfrm>
                <a:off x="284163" y="4333875"/>
                <a:ext cx="8961437" cy="817563"/>
              </a:xfrm>
              <a:prstGeom prst="rect">
                <a:avLst/>
              </a:prstGeom>
              <a:noFill/>
              <a:ln>
                <a:noFill/>
              </a:ln>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int</m:t>
                              </m:r>
                              <m:r>
                                <a:rPr lang="en-IN" i="0">
                                  <a:solidFill>
                                    <a:srgbClr val="000000"/>
                                  </a:solidFill>
                                  <a:latin typeface="Cambria Math" panose="02040503050406030204" pitchFamily="18" charset="0"/>
                                </a:rPr>
                                <m:t>,</m:t>
                              </m:r>
                            </m:fName>
                            <m:e>
                              <m:r>
                                <a:rPr lang="en-IN" i="1">
                                  <a:solidFill>
                                    <a:srgbClr val="000000"/>
                                  </a:solidFill>
                                  <a:latin typeface="Cambria Math" panose="02040503050406030204" pitchFamily="18" charset="0"/>
                                </a:rPr>
                                <m:t>𝑟</m:t>
                              </m:r>
                            </m:e>
                          </m:func>
                          <m:r>
                            <a:rPr lang="en-IN" i="1">
                              <a:solidFill>
                                <a:srgbClr val="000000"/>
                              </a:solidFill>
                              <a:latin typeface="Cambria Math" panose="02040503050406030204" pitchFamily="18" charset="0"/>
                            </a:rPr>
                            <m:t>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nor/>
                            </m:rPr>
                            <a:rPr lang="en-IN" i="0">
                              <a:solidFill>
                                <a:srgbClr val="000000"/>
                              </a:solidFill>
                              <a:latin typeface="Cambria Math" panose="02040503050406030204" pitchFamily="18" charset="0"/>
                            </a:rPr>
                            <m:t>Isentropic</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Entalpy</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drop</m:t>
                          </m:r>
                          <m:r>
                            <m:rPr>
                              <m:nor/>
                            </m:rPr>
                            <a:rPr lang="en-IN" i="0">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Nozzle</m:t>
                          </m:r>
                          <m:r>
                            <m:rPr>
                              <m:nor/>
                            </m:rPr>
                            <a:rPr lang="en-IN" i="0">
                              <a:solidFill>
                                <a:srgbClr val="000000"/>
                              </a:solidFill>
                              <a:latin typeface="Cambria Math" panose="02040503050406030204" pitchFamily="18" charset="0"/>
                            </a:rPr>
                            <m:t> &amp; </m:t>
                          </m:r>
                          <m:r>
                            <m:rPr>
                              <m:nor/>
                            </m:rPr>
                            <a:rPr lang="en-IN" i="0">
                              <a:solidFill>
                                <a:srgbClr val="000000"/>
                              </a:solidFill>
                              <a:latin typeface="Cambria Math" panose="02040503050406030204" pitchFamily="18" charset="0"/>
                            </a:rPr>
                            <m:t>Moving</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Blade</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loss</m:t>
                          </m:r>
                          <m:r>
                            <m:rPr>
                              <m:nor/>
                            </m:rPr>
                            <a:rPr lang="en-IN" i="0">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stage</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losses</m:t>
                          </m:r>
                        </m:num>
                        <m:den>
                          <m:r>
                            <m:rPr>
                              <m:nor/>
                            </m:rPr>
                            <a:rPr lang="en-IN" i="0">
                              <a:solidFill>
                                <a:srgbClr val="000000"/>
                              </a:solidFill>
                              <a:latin typeface="Cambria Math" panose="02040503050406030204" pitchFamily="18" charset="0"/>
                            </a:rPr>
                            <m:t>Isentropic</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Enthalpy</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drop</m:t>
                          </m:r>
                        </m:den>
                      </m:f>
                    </m:oMath>
                  </m:oMathPara>
                </a14:m>
                <a:endParaRPr lang="en-IN"/>
              </a:p>
            </p:txBody>
          </p:sp>
        </mc:Choice>
        <mc:Fallback xmlns="">
          <p:sp>
            <p:nvSpPr>
              <p:cNvPr id="13315" name="Object 3">
                <a:extLst>
                  <a:ext uri="{FF2B5EF4-FFF2-40B4-BE49-F238E27FC236}">
                    <a16:creationId xmlns:a16="http://schemas.microsoft.com/office/drawing/2014/main" id="{633EFE6E-0DED-067A-2543-23B7794ED2FD}"/>
                  </a:ext>
                </a:extLst>
              </p:cNvPr>
              <p:cNvSpPr txBox="1">
                <a:spLocks noRot="1" noChangeAspect="1" noMove="1" noResize="1" noEditPoints="1" noAdjustHandles="1" noChangeArrowheads="1" noChangeShapeType="1" noTextEdit="1"/>
              </p:cNvSpPr>
              <p:nvPr/>
            </p:nvSpPr>
            <p:spPr bwMode="auto">
              <a:xfrm>
                <a:off x="284163" y="4333875"/>
                <a:ext cx="8961437" cy="817563"/>
              </a:xfrm>
              <a:prstGeom prst="rect">
                <a:avLst/>
              </a:prstGeom>
              <a:blipFill>
                <a:blip r:embed="rId3"/>
                <a:stretch>
                  <a:fillRect/>
                </a:stretch>
              </a:blipFill>
              <a:ln>
                <a:noFill/>
              </a:ln>
            </p:spPr>
            <p:txBody>
              <a:bodyPr/>
              <a:lstStyle/>
              <a:p>
                <a:r>
                  <a:rPr lang="en-IN">
                    <a:noFill/>
                  </a:rPr>
                  <a:t> </a:t>
                </a:r>
              </a:p>
            </p:txBody>
          </p:sp>
        </mc:Fallback>
      </mc:AlternateContent>
      <p:grpSp>
        <p:nvGrpSpPr>
          <p:cNvPr id="6" name="Group 5">
            <a:extLst>
              <a:ext uri="{FF2B5EF4-FFF2-40B4-BE49-F238E27FC236}">
                <a16:creationId xmlns:a16="http://schemas.microsoft.com/office/drawing/2014/main" id="{A8DE6AE0-5F90-B68C-A0D4-BD60124BA2F8}"/>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29BAB7A9-F861-B64C-F4B2-F9BA398ABF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F0DA11EE-7969-451C-ED2A-F1C11BD304D3}"/>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04395691-E189-03EC-59E8-F06255140929}"/>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041B0E0A-EE0D-EDD2-1F92-1244BAE0B9D9}"/>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73463254-7142-18DD-3D9C-BFE01AACDCD1}"/>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30F93737-4036-2DF8-614F-17298E75BE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BC8557B6-9991-0057-C0F6-731D233B54D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35F33934-384E-3B9A-173F-20F655021C33}"/>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9D35627A-7D51-0C7E-A5B9-7B3B8BC378E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0CF4ADE0-AE40-DB1A-3652-8AB2C467B21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97657383-D83E-CF28-6F68-51C6E73F6DCB}"/>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079B41A9-A204-C030-6077-930A5D3C250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6A227CB3-1844-B1F0-D422-2C5D4B5043A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93DA8D53-F552-F547-3C46-F8CF5A527844}"/>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DC8BA1BB-D84E-6A57-8207-534D043D250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303EAB5C-66E2-426E-B4A3-A0102A7231C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B7E41F0B-9012-DE82-817B-590D0E91294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8B65AB3B-FA3F-D8B3-644C-5364C2EE80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9779">
                                            <p:txEl>
                                              <p:pRg st="0" end="0"/>
                                            </p:txEl>
                                          </p:spTgt>
                                        </p:tgtEl>
                                        <p:attrNameLst>
                                          <p:attrName>style.visibility</p:attrName>
                                        </p:attrNameLst>
                                      </p:cBhvr>
                                      <p:to>
                                        <p:strVal val="visible"/>
                                      </p:to>
                                    </p:set>
                                    <p:animEffect transition="in" filter="dissolve">
                                      <p:cBhvr>
                                        <p:cTn id="7" dur="500"/>
                                        <p:tgtEl>
                                          <p:spTgt spid="4597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314"/>
                                        </p:tgtEl>
                                        <p:attrNameLst>
                                          <p:attrName>style.visibility</p:attrName>
                                        </p:attrNameLst>
                                      </p:cBhvr>
                                      <p:to>
                                        <p:strVal val="visible"/>
                                      </p:to>
                                    </p:set>
                                    <p:anim calcmode="lin" valueType="num">
                                      <p:cBhvr additive="base">
                                        <p:cTn id="12" dur="500" fill="hold"/>
                                        <p:tgtEl>
                                          <p:spTgt spid="13314"/>
                                        </p:tgtEl>
                                        <p:attrNameLst>
                                          <p:attrName>ppt_x</p:attrName>
                                        </p:attrNameLst>
                                      </p:cBhvr>
                                      <p:tavLst>
                                        <p:tav tm="0">
                                          <p:val>
                                            <p:strVal val="#ppt_x"/>
                                          </p:val>
                                        </p:tav>
                                        <p:tav tm="100000">
                                          <p:val>
                                            <p:strVal val="#ppt_x"/>
                                          </p:val>
                                        </p:tav>
                                      </p:tavLst>
                                    </p:anim>
                                    <p:anim calcmode="lin" valueType="num">
                                      <p:cBhvr additive="base">
                                        <p:cTn id="13"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59780">
                                            <p:txEl>
                                              <p:pRg st="0" end="0"/>
                                            </p:txEl>
                                          </p:spTgt>
                                        </p:tgtEl>
                                        <p:attrNameLst>
                                          <p:attrName>style.visibility</p:attrName>
                                        </p:attrNameLst>
                                      </p:cBhvr>
                                      <p:to>
                                        <p:strVal val="visible"/>
                                      </p:to>
                                    </p:set>
                                    <p:animEffect transition="in" filter="dissolve">
                                      <p:cBhvr>
                                        <p:cTn id="18" dur="500"/>
                                        <p:tgtEl>
                                          <p:spTgt spid="45978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315"/>
                                        </p:tgtEl>
                                        <p:attrNameLst>
                                          <p:attrName>style.visibility</p:attrName>
                                        </p:attrNameLst>
                                      </p:cBhvr>
                                      <p:to>
                                        <p:strVal val="visible"/>
                                      </p:to>
                                    </p:set>
                                    <p:anim calcmode="lin" valueType="num">
                                      <p:cBhvr additive="base">
                                        <p:cTn id="23" dur="500" fill="hold"/>
                                        <p:tgtEl>
                                          <p:spTgt spid="13315"/>
                                        </p:tgtEl>
                                        <p:attrNameLst>
                                          <p:attrName>ppt_x</p:attrName>
                                        </p:attrNameLst>
                                      </p:cBhvr>
                                      <p:tavLst>
                                        <p:tav tm="0">
                                          <p:val>
                                            <p:strVal val="#ppt_x"/>
                                          </p:val>
                                        </p:tav>
                                        <p:tav tm="100000">
                                          <p:val>
                                            <p:strVal val="#ppt_x"/>
                                          </p:val>
                                        </p:tav>
                                      </p:tavLst>
                                    </p:anim>
                                    <p:anim calcmode="lin" valueType="num">
                                      <p:cBhvr additive="base">
                                        <p:cTn id="24" dur="500" fill="hold"/>
                                        <p:tgtEl>
                                          <p:spTgt spid="133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79" grpId="0" build="p"/>
      <p:bldP spid="459780" grpId="0" build="p"/>
      <p:bldP spid="13314" grpId="0"/>
      <p:bldP spid="133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a:extLst>
              <a:ext uri="{FF2B5EF4-FFF2-40B4-BE49-F238E27FC236}">
                <a16:creationId xmlns:a16="http://schemas.microsoft.com/office/drawing/2014/main" id="{AFF0F30D-171E-0B90-53EC-BA28CACBC445}"/>
              </a:ext>
            </a:extLst>
          </p:cNvPr>
          <p:cNvGraphicFramePr>
            <a:graphicFrameLocks noChangeAspect="1"/>
          </p:cNvGraphicFramePr>
          <p:nvPr>
            <p:extLst>
              <p:ext uri="{D42A27DB-BD31-4B8C-83A1-F6EECF244321}">
                <p14:modId xmlns:p14="http://schemas.microsoft.com/office/powerpoint/2010/main" val="2902561755"/>
              </p:ext>
            </p:extLst>
          </p:nvPr>
        </p:nvGraphicFramePr>
        <p:xfrm>
          <a:off x="838201" y="1249180"/>
          <a:ext cx="7147172" cy="5419317"/>
        </p:xfrm>
        <a:graphic>
          <a:graphicData uri="http://schemas.openxmlformats.org/presentationml/2006/ole">
            <mc:AlternateContent xmlns:mc="http://schemas.openxmlformats.org/markup-compatibility/2006">
              <mc:Choice xmlns:v="urn:schemas-microsoft-com:vml" Requires="v">
                <p:oleObj name="Bitmap Image" r:id="rId2" imgW="5676190" imgH="3572374" progId="Paint.Picture">
                  <p:embed/>
                </p:oleObj>
              </mc:Choice>
              <mc:Fallback>
                <p:oleObj name="Bitmap Image" r:id="rId2" imgW="5676190" imgH="3572374" progId="Paint.Picture">
                  <p:embed/>
                  <p:pic>
                    <p:nvPicPr>
                      <p:cNvPr id="15362" name="Object 2">
                        <a:extLst>
                          <a:ext uri="{FF2B5EF4-FFF2-40B4-BE49-F238E27FC236}">
                            <a16:creationId xmlns:a16="http://schemas.microsoft.com/office/drawing/2014/main" id="{AFF0F30D-171E-0B90-53EC-BA28CACBC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1" y="1249180"/>
                        <a:ext cx="7147172" cy="5419317"/>
                      </a:xfrm>
                      <a:prstGeom prst="rect">
                        <a:avLst/>
                      </a:prstGeom>
                      <a:noFill/>
                      <a:ln>
                        <a:noFill/>
                      </a:ln>
                    </p:spPr>
                  </p:pic>
                </p:oleObj>
              </mc:Fallback>
            </mc:AlternateContent>
          </a:graphicData>
        </a:graphic>
      </p:graphicFrame>
      <p:sp>
        <p:nvSpPr>
          <p:cNvPr id="15363" name="Rectangle 3">
            <a:extLst>
              <a:ext uri="{FF2B5EF4-FFF2-40B4-BE49-F238E27FC236}">
                <a16:creationId xmlns:a16="http://schemas.microsoft.com/office/drawing/2014/main" id="{5A7256A0-C399-8EE4-25F0-55F52DB2FEF3}"/>
              </a:ext>
            </a:extLst>
          </p:cNvPr>
          <p:cNvSpPr>
            <a:spLocks noGrp="1" noChangeArrowheads="1"/>
          </p:cNvSpPr>
          <p:nvPr>
            <p:ph type="title"/>
          </p:nvPr>
        </p:nvSpPr>
        <p:spPr>
          <a:xfrm>
            <a:off x="1750545" y="277141"/>
            <a:ext cx="6477000" cy="792162"/>
          </a:xfrm>
        </p:spPr>
        <p:txBody>
          <a:bodyPr/>
          <a:lstStyle/>
          <a:p>
            <a:pPr eaLnBrk="1" hangingPunct="1"/>
            <a:r>
              <a:rPr lang="en-US" altLang="en-US" sz="2800" dirty="0"/>
              <a:t>Typical Distribution of Major Losses A Stages</a:t>
            </a:r>
          </a:p>
        </p:txBody>
      </p:sp>
      <p:grpSp>
        <p:nvGrpSpPr>
          <p:cNvPr id="3" name="Group 2">
            <a:extLst>
              <a:ext uri="{FF2B5EF4-FFF2-40B4-BE49-F238E27FC236}">
                <a16:creationId xmlns:a16="http://schemas.microsoft.com/office/drawing/2014/main" id="{1258F3BE-FA51-26F6-6C55-ED6D617CC9E3}"/>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1015D2EF-4D15-89D9-0F2C-D59FC501DF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4089BD9E-BDD9-F41A-33F1-2C5ADD3D911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CA9099C-4218-71B7-52D1-A0A6EDAEC15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4EA2D865-2BED-8913-0ADA-F539698B77FB}"/>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10BECDE6-7A1C-27AC-CD30-FA901A2AAE71}"/>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AE1691F-834A-3798-0FBB-F46B89BBE5D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98DBFC2-239D-84FF-D246-057A16AAD4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0C1810A2-82B4-D814-1C99-7F195D05C664}"/>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5329242D-681C-977B-6571-76A27D552D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A8E55A0-4542-5235-1A0C-C7369911630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FE2918C0-598B-B399-95D5-E7AB45534CE2}"/>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5FBBAE62-CC60-228F-63E6-53B0FE22215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1FF4E57-ACDD-3053-2AF9-61991371126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15E3356-9360-0FAF-3418-5F415B384B5F}"/>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9DFBD970-CE0A-B1B5-173B-6966BD7FD0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25B6C429-11B7-1C67-FFF2-D628E5CA3A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26FE90C6-1599-85BA-6397-CFB671FF33E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E16758E7-C06B-FD55-4BAF-C19E2A4303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5912D-8629-993B-2FDB-1AD91E9F3D79}"/>
              </a:ext>
            </a:extLst>
          </p:cNvPr>
          <p:cNvSpPr>
            <a:spLocks noGrp="1"/>
          </p:cNvSpPr>
          <p:nvPr>
            <p:ph type="title"/>
          </p:nvPr>
        </p:nvSpPr>
        <p:spPr>
          <a:xfrm>
            <a:off x="1066800" y="0"/>
            <a:ext cx="7772400" cy="1143000"/>
          </a:xfrm>
        </p:spPr>
        <p:txBody>
          <a:bodyPr/>
          <a:lstStyle/>
          <a:p>
            <a:r>
              <a:rPr lang="en-US" sz="2800" dirty="0">
                <a:effectLst/>
                <a:ea typeface="Times New Roman" panose="02020603050405020304" pitchFamily="18" charset="0"/>
                <a:cs typeface="AdvTimes-Integra"/>
              </a:rPr>
              <a:t>General </a:t>
            </a:r>
            <a:r>
              <a:rPr lang="en-US" sz="2800" dirty="0">
                <a:ea typeface="Times New Roman" panose="02020603050405020304" pitchFamily="18" charset="0"/>
                <a:cs typeface="AdvTimes-Integra"/>
              </a:rPr>
              <a:t>D</a:t>
            </a:r>
            <a:r>
              <a:rPr lang="en-US" sz="2800" dirty="0">
                <a:effectLst/>
                <a:ea typeface="Times New Roman" panose="02020603050405020304" pitchFamily="18" charset="0"/>
                <a:cs typeface="AdvTimes-Integra"/>
              </a:rPr>
              <a:t>istribution of Stagewise Losses </a:t>
            </a:r>
            <a:endParaRPr lang="en-IN" sz="2800" dirty="0"/>
          </a:p>
        </p:txBody>
      </p:sp>
      <p:pic>
        <p:nvPicPr>
          <p:cNvPr id="2050" name="Picture 2">
            <a:extLst>
              <a:ext uri="{FF2B5EF4-FFF2-40B4-BE49-F238E27FC236}">
                <a16:creationId xmlns:a16="http://schemas.microsoft.com/office/drawing/2014/main" id="{AEF9AEA3-C29A-0E34-1362-EFC1677CAFF7}"/>
              </a:ext>
            </a:extLst>
          </p:cNvPr>
          <p:cNvPicPr>
            <a:picLocks noChangeAspect="1" noChangeArrowheads="1"/>
          </p:cNvPicPr>
          <p:nvPr/>
        </p:nvPicPr>
        <p:blipFill>
          <a:blip r:embed="rId2">
            <a:lum bright="-27000" contrast="61000"/>
            <a:extLst>
              <a:ext uri="{28A0092B-C50C-407E-A947-70E740481C1C}">
                <a14:useLocalDpi xmlns:a14="http://schemas.microsoft.com/office/drawing/2010/main" val="0"/>
              </a:ext>
            </a:extLst>
          </a:blip>
          <a:srcRect/>
          <a:stretch>
            <a:fillRect/>
          </a:stretch>
        </p:blipFill>
        <p:spPr bwMode="auto">
          <a:xfrm>
            <a:off x="685800" y="1293600"/>
            <a:ext cx="7518961" cy="5213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36571EE8-6AC8-A546-40E3-0C66C0234DE1}"/>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3403475F-107F-1844-1657-7AF3CC7A6D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12418E24-FDDF-1E49-7219-ACFD6903ED2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86347BD-2096-E2C3-E38B-E1D76AEB2899}"/>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B93B0EA-4A6F-776D-5F7D-0AE0DB66649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F81812A-4285-0AA5-FAC8-B5A92F273CE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26B8952-12BE-9D13-E5C4-36238D923F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A21A3B8-ED6F-E9CD-1445-EA366CF2448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6A9FCD6-8DE3-70EF-1D13-4A7C99BF9B0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45A46BA-D7D1-4CA8-192B-8118C12BDE0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18D375C-6D9F-D65C-1E31-1BBBBB6DB8F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0BAF488-E3B1-2176-2A12-90C16958133D}"/>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C8193B4-1C06-0C95-5D40-7C0085A449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07CA9561-B55C-CA1A-3B85-D7D2EB30677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1F314D9-0655-829F-22F6-D30375400AB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BD5CDAD-2DF1-C6EE-B267-86AA0D8529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F4D4785-C2EF-6A20-42B2-D937D29BF39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F6CFDA2-A06A-3D1B-E260-658FD0A7069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39810C8-6298-362A-A6C0-3C976697C7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194649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a:extLst>
              <a:ext uri="{FF2B5EF4-FFF2-40B4-BE49-F238E27FC236}">
                <a16:creationId xmlns:a16="http://schemas.microsoft.com/office/drawing/2014/main" id="{A8B337F0-DE09-6814-B99C-743C318BB8D1}"/>
              </a:ext>
            </a:extLst>
          </p:cNvPr>
          <p:cNvSpPr>
            <a:spLocks noGrp="1"/>
          </p:cNvSpPr>
          <p:nvPr>
            <p:ph type="ctrTitle"/>
          </p:nvPr>
        </p:nvSpPr>
        <p:spPr/>
        <p:txBody>
          <a:bodyPr/>
          <a:lstStyle/>
          <a:p>
            <a:r>
              <a:rPr lang="en-US" altLang="en-US" sz="2800"/>
              <a:t>Parson’s concept of multi-stage had produced an additional but marginal thermodynamic advantage.</a:t>
            </a:r>
            <a:br>
              <a:rPr lang="en-US" altLang="en-US" sz="2800"/>
            </a:br>
            <a:endParaRPr lang="en-US" altLang="en-US" sz="2800"/>
          </a:p>
        </p:txBody>
      </p:sp>
      <p:sp>
        <p:nvSpPr>
          <p:cNvPr id="18435" name="Subtitle 3">
            <a:extLst>
              <a:ext uri="{FF2B5EF4-FFF2-40B4-BE49-F238E27FC236}">
                <a16:creationId xmlns:a16="http://schemas.microsoft.com/office/drawing/2014/main" id="{A10B89C3-C3F0-B33C-1AF0-9375499DC7F1}"/>
              </a:ext>
            </a:extLst>
          </p:cNvPr>
          <p:cNvSpPr>
            <a:spLocks noGrp="1"/>
          </p:cNvSpPr>
          <p:nvPr>
            <p:ph type="subTitle" idx="1"/>
          </p:nvPr>
        </p:nvSpPr>
        <p:spPr/>
        <p:txBody>
          <a:bodyPr/>
          <a:lstStyle/>
          <a:p>
            <a:endParaRPr lang="en-US" altLang="en-US"/>
          </a:p>
        </p:txBody>
      </p:sp>
      <p:grpSp>
        <p:nvGrpSpPr>
          <p:cNvPr id="2" name="Group 1">
            <a:extLst>
              <a:ext uri="{FF2B5EF4-FFF2-40B4-BE49-F238E27FC236}">
                <a16:creationId xmlns:a16="http://schemas.microsoft.com/office/drawing/2014/main" id="{DD41874A-3C1A-115B-2BD7-D22D061BFC08}"/>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F0BBAA8-6B93-573E-CFBB-61962AE7EC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5119386-1856-4AFF-7D06-DDE1666C6E7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A68CF1F-1355-22A3-0683-F4AAB6EB272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32E0525-B89F-0044-B7B4-85B3E9C1595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FA6B502F-E19B-A203-D2DE-ACD60F61A3A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0F3138D-A6FB-69B7-5619-FBC5EB1A6FA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85B0798-FBDD-2FCE-773C-CEE35E50841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2B0FA9E-F27D-B71C-A152-1D4CB52931B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24CB2A0-0AC8-022B-3D7C-973C83A256A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191079C-F2C7-DE85-AFEA-504426317E0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86DD2A7-315E-5522-DF1F-B475A064424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5C13D64-3ACC-5E89-AC5B-127EC06270E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898B28F9-F1A5-50B6-DB45-85037D5E4B9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6EF6F2C-B364-A65B-17FB-072D6F72CB6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DDBF05D-C6B7-398C-7934-A50719F3CE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1BE4114-DCBA-AAF8-17A8-5C569AF0281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82325EE-5247-F2D1-DECF-3D0793970D2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F20AEC1-7AB0-8CAA-9EA3-8B34902F86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A44D-E5A0-8329-8A93-73F2674C8711}"/>
              </a:ext>
            </a:extLst>
          </p:cNvPr>
          <p:cNvSpPr>
            <a:spLocks noGrp="1"/>
          </p:cNvSpPr>
          <p:nvPr>
            <p:ph type="title"/>
          </p:nvPr>
        </p:nvSpPr>
        <p:spPr>
          <a:xfrm>
            <a:off x="1960940" y="105156"/>
            <a:ext cx="5732844" cy="1143000"/>
          </a:xfrm>
        </p:spPr>
        <p:txBody>
          <a:bodyPr/>
          <a:lstStyle/>
          <a:p>
            <a:r>
              <a:rPr lang="en-US" sz="2800" dirty="0"/>
              <a:t>Diverging Nature of Isobars on </a:t>
            </a:r>
            <a:r>
              <a:rPr lang="en-US" sz="2800" b="1" i="1" dirty="0"/>
              <a:t>h-s</a:t>
            </a:r>
            <a:r>
              <a:rPr lang="en-US" sz="2800" dirty="0"/>
              <a:t> Diagram</a:t>
            </a:r>
          </a:p>
        </p:txBody>
      </p:sp>
      <p:graphicFrame>
        <p:nvGraphicFramePr>
          <p:cNvPr id="9" name="Content Placeholder 8">
            <a:extLst>
              <a:ext uri="{FF2B5EF4-FFF2-40B4-BE49-F238E27FC236}">
                <a16:creationId xmlns:a16="http://schemas.microsoft.com/office/drawing/2014/main" id="{C58AADF6-A356-6062-1C9F-31FCA4E47538}"/>
              </a:ext>
            </a:extLst>
          </p:cNvPr>
          <p:cNvGraphicFramePr>
            <a:graphicFrameLocks noGrp="1"/>
          </p:cNvGraphicFramePr>
          <p:nvPr>
            <p:ph idx="1"/>
            <p:extLst>
              <p:ext uri="{D42A27DB-BD31-4B8C-83A1-F6EECF244321}">
                <p14:modId xmlns:p14="http://schemas.microsoft.com/office/powerpoint/2010/main" val="3120705777"/>
              </p:ext>
            </p:extLst>
          </p:nvPr>
        </p:nvGraphicFramePr>
        <p:xfrm>
          <a:off x="1143000" y="1290193"/>
          <a:ext cx="7772400" cy="5110607"/>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73CC0B27-2BA6-8821-516F-F3E83BAEFDE1}"/>
              </a:ext>
            </a:extLst>
          </p:cNvPr>
          <p:cNvGrpSpPr/>
          <p:nvPr/>
        </p:nvGrpSpPr>
        <p:grpSpPr>
          <a:xfrm>
            <a:off x="0" y="0"/>
            <a:ext cx="9144000" cy="6858000"/>
            <a:chOff x="0" y="0"/>
            <a:chExt cx="9144000" cy="6858000"/>
          </a:xfrm>
        </p:grpSpPr>
        <p:pic>
          <p:nvPicPr>
            <p:cNvPr id="11" name="Picture 22" descr="Logo usage Guidelines">
              <a:extLst>
                <a:ext uri="{FF2B5EF4-FFF2-40B4-BE49-F238E27FC236}">
                  <a16:creationId xmlns:a16="http://schemas.microsoft.com/office/drawing/2014/main" id="{CA77E0BC-1557-ABC3-3430-88ADB2A78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5945"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8">
              <a:extLst>
                <a:ext uri="{FF2B5EF4-FFF2-40B4-BE49-F238E27FC236}">
                  <a16:creationId xmlns:a16="http://schemas.microsoft.com/office/drawing/2014/main" id="{54A9F449-42C0-F345-801C-1AD923833B59}"/>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8BF99C91-3768-DF03-8A06-D1BA239E22E3}"/>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A3EE89B6-924B-1055-2FD6-A075735E8A5C}"/>
                    </a:ext>
                  </a:extLst>
                </p:cNvPr>
                <p:cNvGrpSpPr>
                  <a:grpSpLocks/>
                </p:cNvGrpSpPr>
                <p:nvPr/>
              </p:nvGrpSpPr>
              <p:grpSpPr bwMode="auto">
                <a:xfrm>
                  <a:off x="0" y="0"/>
                  <a:ext cx="9144000" cy="6858000"/>
                  <a:chOff x="0" y="0"/>
                  <a:chExt cx="5760" cy="4320"/>
                </a:xfrm>
              </p:grpSpPr>
              <p:grpSp>
                <p:nvGrpSpPr>
                  <p:cNvPr id="17" name="Group 16">
                    <a:extLst>
                      <a:ext uri="{FF2B5EF4-FFF2-40B4-BE49-F238E27FC236}">
                        <a16:creationId xmlns:a16="http://schemas.microsoft.com/office/drawing/2014/main" id="{1B839A55-1C50-E364-63A9-86620C9F666B}"/>
                      </a:ext>
                    </a:extLst>
                  </p:cNvPr>
                  <p:cNvGrpSpPr>
                    <a:grpSpLocks/>
                  </p:cNvGrpSpPr>
                  <p:nvPr/>
                </p:nvGrpSpPr>
                <p:grpSpPr bwMode="auto">
                  <a:xfrm>
                    <a:off x="0" y="0"/>
                    <a:ext cx="192" cy="4320"/>
                    <a:chOff x="0" y="-48"/>
                    <a:chExt cx="144" cy="4368"/>
                  </a:xfrm>
                </p:grpSpPr>
                <p:sp>
                  <p:nvSpPr>
                    <p:cNvPr id="27" name="Rectangle 10">
                      <a:extLst>
                        <a:ext uri="{FF2B5EF4-FFF2-40B4-BE49-F238E27FC236}">
                          <a16:creationId xmlns:a16="http://schemas.microsoft.com/office/drawing/2014/main" id="{31EA3E8E-28BB-47EA-612D-B47C0D2CBCF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11">
                      <a:extLst>
                        <a:ext uri="{FF2B5EF4-FFF2-40B4-BE49-F238E27FC236}">
                          <a16:creationId xmlns:a16="http://schemas.microsoft.com/office/drawing/2014/main" id="{53AFA400-E8E5-C62E-B738-66A0B5BD167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2">
                    <a:extLst>
                      <a:ext uri="{FF2B5EF4-FFF2-40B4-BE49-F238E27FC236}">
                        <a16:creationId xmlns:a16="http://schemas.microsoft.com/office/drawing/2014/main" id="{2C532F2E-AAA6-1526-F217-D0B989EA34C9}"/>
                      </a:ext>
                    </a:extLst>
                  </p:cNvPr>
                  <p:cNvGrpSpPr>
                    <a:grpSpLocks/>
                  </p:cNvGrpSpPr>
                  <p:nvPr/>
                </p:nvGrpSpPr>
                <p:grpSpPr bwMode="auto">
                  <a:xfrm>
                    <a:off x="5674" y="24"/>
                    <a:ext cx="86" cy="4296"/>
                    <a:chOff x="5616" y="-48"/>
                    <a:chExt cx="144" cy="4368"/>
                  </a:xfrm>
                </p:grpSpPr>
                <p:sp>
                  <p:nvSpPr>
                    <p:cNvPr id="25" name="Rectangle 13">
                      <a:extLst>
                        <a:ext uri="{FF2B5EF4-FFF2-40B4-BE49-F238E27FC236}">
                          <a16:creationId xmlns:a16="http://schemas.microsoft.com/office/drawing/2014/main" id="{346431B9-4499-B0EE-ACE3-CB37342CA7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BA13C27F-A2F1-790A-B533-809B4BC137E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5">
                    <a:extLst>
                      <a:ext uri="{FF2B5EF4-FFF2-40B4-BE49-F238E27FC236}">
                        <a16:creationId xmlns:a16="http://schemas.microsoft.com/office/drawing/2014/main" id="{DB4604A1-C175-D6E5-F786-B82A3E95A47A}"/>
                      </a:ext>
                    </a:extLst>
                  </p:cNvPr>
                  <p:cNvGrpSpPr>
                    <a:grpSpLocks/>
                  </p:cNvGrpSpPr>
                  <p:nvPr/>
                </p:nvGrpSpPr>
                <p:grpSpPr bwMode="auto">
                  <a:xfrm>
                    <a:off x="144" y="0"/>
                    <a:ext cx="5616" cy="144"/>
                    <a:chOff x="96" y="-48"/>
                    <a:chExt cx="5520" cy="144"/>
                  </a:xfrm>
                </p:grpSpPr>
                <p:sp>
                  <p:nvSpPr>
                    <p:cNvPr id="23" name="Rectangle 22">
                      <a:extLst>
                        <a:ext uri="{FF2B5EF4-FFF2-40B4-BE49-F238E27FC236}">
                          <a16:creationId xmlns:a16="http://schemas.microsoft.com/office/drawing/2014/main" id="{5D3B8160-9165-44FD-FF70-BD5E38E7325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B369FFF6-5CE0-E2BC-A964-3CFB2B5630D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8">
                    <a:extLst>
                      <a:ext uri="{FF2B5EF4-FFF2-40B4-BE49-F238E27FC236}">
                        <a16:creationId xmlns:a16="http://schemas.microsoft.com/office/drawing/2014/main" id="{CB4C0E77-872F-6E83-5417-2EC38D544F28}"/>
                      </a:ext>
                    </a:extLst>
                  </p:cNvPr>
                  <p:cNvGrpSpPr>
                    <a:grpSpLocks/>
                  </p:cNvGrpSpPr>
                  <p:nvPr/>
                </p:nvGrpSpPr>
                <p:grpSpPr bwMode="auto">
                  <a:xfrm>
                    <a:off x="144" y="4234"/>
                    <a:ext cx="5616" cy="86"/>
                    <a:chOff x="96" y="4176"/>
                    <a:chExt cx="5520" cy="144"/>
                  </a:xfrm>
                </p:grpSpPr>
                <p:sp>
                  <p:nvSpPr>
                    <p:cNvPr id="21" name="Rectangle 19">
                      <a:extLst>
                        <a:ext uri="{FF2B5EF4-FFF2-40B4-BE49-F238E27FC236}">
                          <a16:creationId xmlns:a16="http://schemas.microsoft.com/office/drawing/2014/main" id="{A75DCC70-BA31-D7F0-D0D5-855F2CEFB2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0">
                      <a:extLst>
                        <a:ext uri="{FF2B5EF4-FFF2-40B4-BE49-F238E27FC236}">
                          <a16:creationId xmlns:a16="http://schemas.microsoft.com/office/drawing/2014/main" id="{6C30CAA5-1ADF-706C-908C-3B2B1708FB9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6" name="Rectangle 21">
                  <a:extLst>
                    <a:ext uri="{FF2B5EF4-FFF2-40B4-BE49-F238E27FC236}">
                      <a16:creationId xmlns:a16="http://schemas.microsoft.com/office/drawing/2014/main" id="{E19DDB67-4148-445A-0117-10F19159F72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4" name="Picture 42" descr="A picture containing shape&#10;&#10;Description automatically generated">
                <a:extLst>
                  <a:ext uri="{FF2B5EF4-FFF2-40B4-BE49-F238E27FC236}">
                    <a16:creationId xmlns:a16="http://schemas.microsoft.com/office/drawing/2014/main" id="{489CA1DB-5854-D8EA-1AE8-10341A9F9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9" name="TextBox 28">
            <a:extLst>
              <a:ext uri="{FF2B5EF4-FFF2-40B4-BE49-F238E27FC236}">
                <a16:creationId xmlns:a16="http://schemas.microsoft.com/office/drawing/2014/main" id="{1D7BF1C9-41C1-563B-45AC-513A260B72DF}"/>
              </a:ext>
            </a:extLst>
          </p:cNvPr>
          <p:cNvSpPr txBox="1"/>
          <p:nvPr/>
        </p:nvSpPr>
        <p:spPr>
          <a:xfrm>
            <a:off x="471151" y="3540194"/>
            <a:ext cx="441146" cy="707886"/>
          </a:xfrm>
          <a:prstGeom prst="rect">
            <a:avLst/>
          </a:prstGeom>
          <a:noFill/>
        </p:spPr>
        <p:txBody>
          <a:bodyPr wrap="none" rtlCol="0">
            <a:spAutoFit/>
          </a:bodyPr>
          <a:lstStyle/>
          <a:p>
            <a:r>
              <a:rPr lang="en-US" sz="4000" i="1" dirty="0"/>
              <a:t>h</a:t>
            </a:r>
          </a:p>
        </p:txBody>
      </p:sp>
      <p:sp>
        <p:nvSpPr>
          <p:cNvPr id="30" name="TextBox 29">
            <a:extLst>
              <a:ext uri="{FF2B5EF4-FFF2-40B4-BE49-F238E27FC236}">
                <a16:creationId xmlns:a16="http://schemas.microsoft.com/office/drawing/2014/main" id="{F1AF106B-DE02-4DB7-4147-9D9E07F1F947}"/>
              </a:ext>
            </a:extLst>
          </p:cNvPr>
          <p:cNvSpPr txBox="1"/>
          <p:nvPr/>
        </p:nvSpPr>
        <p:spPr>
          <a:xfrm>
            <a:off x="4969054" y="5997714"/>
            <a:ext cx="385042" cy="707886"/>
          </a:xfrm>
          <a:prstGeom prst="rect">
            <a:avLst/>
          </a:prstGeom>
          <a:noFill/>
        </p:spPr>
        <p:txBody>
          <a:bodyPr wrap="none" rtlCol="0">
            <a:spAutoFit/>
          </a:bodyPr>
          <a:lstStyle/>
          <a:p>
            <a:r>
              <a:rPr lang="en-US" sz="4000" i="1" dirty="0"/>
              <a:t>s</a:t>
            </a:r>
          </a:p>
        </p:txBody>
      </p:sp>
      <p:sp>
        <p:nvSpPr>
          <p:cNvPr id="31" name="TextBox 30">
            <a:extLst>
              <a:ext uri="{FF2B5EF4-FFF2-40B4-BE49-F238E27FC236}">
                <a16:creationId xmlns:a16="http://schemas.microsoft.com/office/drawing/2014/main" id="{B1E095FF-19BD-0403-65BA-87574417598C}"/>
              </a:ext>
            </a:extLst>
          </p:cNvPr>
          <p:cNvSpPr txBox="1"/>
          <p:nvPr/>
        </p:nvSpPr>
        <p:spPr>
          <a:xfrm rot="20157754">
            <a:off x="4114800" y="2743200"/>
            <a:ext cx="1920719" cy="461665"/>
          </a:xfrm>
          <a:prstGeom prst="rect">
            <a:avLst/>
          </a:prstGeom>
          <a:noFill/>
        </p:spPr>
        <p:txBody>
          <a:bodyPr wrap="none" rtlCol="0">
            <a:spAutoFit/>
          </a:bodyPr>
          <a:lstStyle/>
          <a:p>
            <a:r>
              <a:rPr lang="en-US" dirty="0">
                <a:solidFill>
                  <a:schemeClr val="accent2"/>
                </a:solidFill>
              </a:rPr>
              <a:t>High Pressure</a:t>
            </a:r>
          </a:p>
        </p:txBody>
      </p:sp>
      <p:sp>
        <p:nvSpPr>
          <p:cNvPr id="32" name="TextBox 31">
            <a:extLst>
              <a:ext uri="{FF2B5EF4-FFF2-40B4-BE49-F238E27FC236}">
                <a16:creationId xmlns:a16="http://schemas.microsoft.com/office/drawing/2014/main" id="{A1A6B20C-F9FE-B009-6FF7-32D5D432F9DD}"/>
              </a:ext>
            </a:extLst>
          </p:cNvPr>
          <p:cNvSpPr txBox="1"/>
          <p:nvPr/>
        </p:nvSpPr>
        <p:spPr>
          <a:xfrm rot="20536996">
            <a:off x="4494985" y="4424966"/>
            <a:ext cx="1869423" cy="461665"/>
          </a:xfrm>
          <a:prstGeom prst="rect">
            <a:avLst/>
          </a:prstGeom>
          <a:noFill/>
        </p:spPr>
        <p:txBody>
          <a:bodyPr wrap="none" rtlCol="0">
            <a:spAutoFit/>
          </a:bodyPr>
          <a:lstStyle/>
          <a:p>
            <a:r>
              <a:rPr lang="en-US" dirty="0">
                <a:solidFill>
                  <a:srgbClr val="FF0000"/>
                </a:solidFill>
              </a:rPr>
              <a:t>Low Pressure</a:t>
            </a:r>
          </a:p>
        </p:txBody>
      </p:sp>
    </p:spTree>
    <p:extLst>
      <p:ext uri="{BB962C8B-B14F-4D97-AF65-F5344CB8AC3E}">
        <p14:creationId xmlns:p14="http://schemas.microsoft.com/office/powerpoint/2010/main" val="3527842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itle 3">
            <a:extLst>
              <a:ext uri="{FF2B5EF4-FFF2-40B4-BE49-F238E27FC236}">
                <a16:creationId xmlns:a16="http://schemas.microsoft.com/office/drawing/2014/main" id="{9B6C5C78-B573-D6EE-7510-448D4BDA0845}"/>
              </a:ext>
            </a:extLst>
          </p:cNvPr>
          <p:cNvSpPr>
            <a:spLocks noGrp="1"/>
          </p:cNvSpPr>
          <p:nvPr>
            <p:ph type="title"/>
          </p:nvPr>
        </p:nvSpPr>
        <p:spPr>
          <a:xfrm>
            <a:off x="2004605" y="142561"/>
            <a:ext cx="5812740" cy="1143000"/>
          </a:xfrm>
        </p:spPr>
        <p:txBody>
          <a:bodyPr/>
          <a:lstStyle/>
          <a:p>
            <a:r>
              <a:rPr lang="en-US" altLang="en-US" sz="2800" dirty="0"/>
              <a:t>Behavior of Superheated Steam at Constant Pressure</a:t>
            </a:r>
          </a:p>
        </p:txBody>
      </p:sp>
      <p:graphicFrame>
        <p:nvGraphicFramePr>
          <p:cNvPr id="5" name="Chart 4">
            <a:extLst>
              <a:ext uri="{FF2B5EF4-FFF2-40B4-BE49-F238E27FC236}">
                <a16:creationId xmlns:a16="http://schemas.microsoft.com/office/drawing/2014/main" id="{831C0F4A-53E8-0967-F316-8B3E43B184D6}"/>
              </a:ext>
            </a:extLst>
          </p:cNvPr>
          <p:cNvGraphicFramePr/>
          <p:nvPr/>
        </p:nvGraphicFramePr>
        <p:xfrm>
          <a:off x="609600" y="990600"/>
          <a:ext cx="8153400" cy="5334000"/>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a:extLst>
              <a:ext uri="{FF2B5EF4-FFF2-40B4-BE49-F238E27FC236}">
                <a16:creationId xmlns:a16="http://schemas.microsoft.com/office/drawing/2014/main" id="{BB828029-65F4-5FA8-F7B0-50DB71818DDE}"/>
              </a:ext>
            </a:extLst>
          </p:cNvPr>
          <p:cNvCxnSpPr>
            <a:cxnSpLocks noChangeShapeType="1"/>
          </p:cNvCxnSpPr>
          <p:nvPr/>
        </p:nvCxnSpPr>
        <p:spPr bwMode="auto">
          <a:xfrm flipV="1">
            <a:off x="2133600" y="1295400"/>
            <a:ext cx="5257800" cy="42672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6152" name="TextBox 14">
            <a:extLst>
              <a:ext uri="{FF2B5EF4-FFF2-40B4-BE49-F238E27FC236}">
                <a16:creationId xmlns:a16="http://schemas.microsoft.com/office/drawing/2014/main" id="{2365A806-D27D-2E8A-02E9-E5E03B9DC8CE}"/>
              </a:ext>
            </a:extLst>
          </p:cNvPr>
          <p:cNvSpPr txBox="1">
            <a:spLocks noChangeArrowheads="1"/>
          </p:cNvSpPr>
          <p:nvPr/>
        </p:nvSpPr>
        <p:spPr bwMode="auto">
          <a:xfrm>
            <a:off x="304800" y="2819400"/>
            <a:ext cx="338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dirty="0"/>
              <a:t>h</a:t>
            </a:r>
          </a:p>
        </p:txBody>
      </p:sp>
      <p:sp>
        <p:nvSpPr>
          <p:cNvPr id="6153" name="TextBox 15">
            <a:extLst>
              <a:ext uri="{FF2B5EF4-FFF2-40B4-BE49-F238E27FC236}">
                <a16:creationId xmlns:a16="http://schemas.microsoft.com/office/drawing/2014/main" id="{12E3B706-A2A2-F5C0-CD4D-57FDBD6BF7E1}"/>
              </a:ext>
            </a:extLst>
          </p:cNvPr>
          <p:cNvSpPr txBox="1">
            <a:spLocks noChangeArrowheads="1"/>
          </p:cNvSpPr>
          <p:nvPr/>
        </p:nvSpPr>
        <p:spPr bwMode="auto">
          <a:xfrm>
            <a:off x="4724400" y="6172200"/>
            <a:ext cx="35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t>T</a:t>
            </a:r>
          </a:p>
        </p:txBody>
      </p:sp>
      <p:grpSp>
        <p:nvGrpSpPr>
          <p:cNvPr id="2" name="Group 1">
            <a:extLst>
              <a:ext uri="{FF2B5EF4-FFF2-40B4-BE49-F238E27FC236}">
                <a16:creationId xmlns:a16="http://schemas.microsoft.com/office/drawing/2014/main" id="{C45A3220-1846-674E-ABA6-CF6750DD848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40EFF6F-CF08-CC54-CD8E-17D6F009AD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ECB6047-5EE4-920E-2AEA-2E0C4DD969E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6DCB2C4-BD3E-E51E-FE36-10467D90D563}"/>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F5B7B238-3C02-F4CF-E0A1-DE6EB8675FA5}"/>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24FD3B8-E0D0-E139-B0D9-5105402DDFE4}"/>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82C5BC65-CFAA-5EBA-F14E-6BCFBE8C4C2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587CB232-4388-3721-B832-1F9420B6B47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94280D62-C83D-04F8-D72E-E2A33E773994}"/>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35A781FF-967C-7483-50D6-FA2A4F02AC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E7517681-6BD9-9BEB-9FE2-6E23991292D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88C04348-9494-4BAE-EB86-CA3ED804C14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6A26FFD-E31C-F676-5EBA-269B1D3AE1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01702E07-898A-FFDF-FA9C-30E0753E6BB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AFE01C34-782B-D625-E8D3-62C8F92E6F29}"/>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F234AA9-18F5-F092-1C09-79E5B6E6BF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73F7646-9B33-5D3F-156D-0336E8FA28B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CAA9F95F-BC73-AFFB-12BA-1FC91A042D4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3046BC05-B663-679C-7956-0FEA98607E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138965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a:extLst>
              <a:ext uri="{FF2B5EF4-FFF2-40B4-BE49-F238E27FC236}">
                <a16:creationId xmlns:a16="http://schemas.microsoft.com/office/drawing/2014/main" id="{D9DCC81D-DFCB-E4F3-A79F-3417479D602C}"/>
              </a:ext>
            </a:extLst>
          </p:cNvPr>
          <p:cNvSpPr>
            <a:spLocks noGrp="1"/>
          </p:cNvSpPr>
          <p:nvPr>
            <p:ph type="title"/>
          </p:nvPr>
        </p:nvSpPr>
        <p:spPr>
          <a:xfrm>
            <a:off x="762000" y="0"/>
            <a:ext cx="7772400" cy="1143000"/>
          </a:xfrm>
        </p:spPr>
        <p:txBody>
          <a:bodyPr/>
          <a:lstStyle/>
          <a:p>
            <a:r>
              <a:rPr lang="en-US" altLang="en-US" sz="2800"/>
              <a:t>Well Behavior of Superheated Steam</a:t>
            </a:r>
          </a:p>
        </p:txBody>
      </p:sp>
      <p:graphicFrame>
        <p:nvGraphicFramePr>
          <p:cNvPr id="3" name="Chart 2">
            <a:extLst>
              <a:ext uri="{FF2B5EF4-FFF2-40B4-BE49-F238E27FC236}">
                <a16:creationId xmlns:a16="http://schemas.microsoft.com/office/drawing/2014/main" id="{3EA32E88-9C76-80B8-6D5B-825EF7EB2A79}"/>
              </a:ext>
            </a:extLst>
          </p:cNvPr>
          <p:cNvGraphicFramePr/>
          <p:nvPr/>
        </p:nvGraphicFramePr>
        <p:xfrm>
          <a:off x="914400" y="1143000"/>
          <a:ext cx="76962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7173" name="TextBox 3">
            <a:extLst>
              <a:ext uri="{FF2B5EF4-FFF2-40B4-BE49-F238E27FC236}">
                <a16:creationId xmlns:a16="http://schemas.microsoft.com/office/drawing/2014/main" id="{BCF28F1D-17E8-C7BD-63A4-F02AD103BF2E}"/>
              </a:ext>
            </a:extLst>
          </p:cNvPr>
          <p:cNvSpPr txBox="1">
            <a:spLocks noChangeArrowheads="1"/>
          </p:cNvSpPr>
          <p:nvPr/>
        </p:nvSpPr>
        <p:spPr bwMode="auto">
          <a:xfrm>
            <a:off x="4800600" y="6248400"/>
            <a:ext cx="35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t>T</a:t>
            </a:r>
          </a:p>
        </p:txBody>
      </p:sp>
      <mc:AlternateContent xmlns:mc="http://schemas.openxmlformats.org/markup-compatibility/2006" xmlns:a14="http://schemas.microsoft.com/office/drawing/2010/main">
        <mc:Choice Requires="a14">
          <p:sp>
            <p:nvSpPr>
              <p:cNvPr id="7170" name="Object 2">
                <a:extLst>
                  <a:ext uri="{FF2B5EF4-FFF2-40B4-BE49-F238E27FC236}">
                    <a16:creationId xmlns:a16="http://schemas.microsoft.com/office/drawing/2014/main" id="{6CFF58E6-95CC-19F3-FADC-EF43071EFDAE}"/>
                  </a:ext>
                </a:extLst>
              </p:cNvPr>
              <p:cNvSpPr txBox="1"/>
              <p:nvPr/>
            </p:nvSpPr>
            <p:spPr bwMode="auto">
              <a:xfrm>
                <a:off x="304800" y="3048000"/>
                <a:ext cx="742950" cy="990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h</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den>
                              </m:f>
                            </m:e>
                          </m:d>
                        </m:e>
                        <m:sub>
                          <m:r>
                            <a:rPr lang="en-IN" i="1">
                              <a:solidFill>
                                <a:srgbClr val="000000"/>
                              </a:solidFill>
                              <a:latin typeface="Cambria Math" panose="02040503050406030204" pitchFamily="18" charset="0"/>
                            </a:rPr>
                            <m:t>𝑝</m:t>
                          </m:r>
                        </m:sub>
                      </m:sSub>
                    </m:oMath>
                  </m:oMathPara>
                </a14:m>
                <a:endParaRPr lang="en-IN" dirty="0"/>
              </a:p>
            </p:txBody>
          </p:sp>
        </mc:Choice>
        <mc:Fallback xmlns="">
          <p:sp>
            <p:nvSpPr>
              <p:cNvPr id="7170" name="Object 2">
                <a:extLst>
                  <a:ext uri="{FF2B5EF4-FFF2-40B4-BE49-F238E27FC236}">
                    <a16:creationId xmlns:a16="http://schemas.microsoft.com/office/drawing/2014/main" id="{6CFF58E6-95CC-19F3-FADC-EF43071EFDAE}"/>
                  </a:ext>
                </a:extLst>
              </p:cNvPr>
              <p:cNvSpPr txBox="1">
                <a:spLocks noRot="1" noChangeAspect="1" noMove="1" noResize="1" noEditPoints="1" noAdjustHandles="1" noChangeArrowheads="1" noChangeShapeType="1" noTextEdit="1"/>
              </p:cNvSpPr>
              <p:nvPr/>
            </p:nvSpPr>
            <p:spPr bwMode="auto">
              <a:xfrm>
                <a:off x="304800" y="3048000"/>
                <a:ext cx="742950" cy="990600"/>
              </a:xfrm>
              <a:prstGeom prst="rect">
                <a:avLst/>
              </a:prstGeom>
              <a:blipFill>
                <a:blip r:embed="rId3"/>
                <a:stretch>
                  <a:fillRect/>
                </a:stretch>
              </a:blipFill>
              <a:ln>
                <a:noFill/>
              </a:ln>
              <a:effectLst/>
            </p:spPr>
            <p:txBody>
              <a:bodyPr/>
              <a:lstStyle/>
              <a:p>
                <a:r>
                  <a:rPr lang="en-IN">
                    <a:noFill/>
                  </a:rPr>
                  <a:t> </a:t>
                </a:r>
              </a:p>
            </p:txBody>
          </p:sp>
        </mc:Fallback>
      </mc:AlternateContent>
      <p:grpSp>
        <p:nvGrpSpPr>
          <p:cNvPr id="5" name="Group 4">
            <a:extLst>
              <a:ext uri="{FF2B5EF4-FFF2-40B4-BE49-F238E27FC236}">
                <a16:creationId xmlns:a16="http://schemas.microsoft.com/office/drawing/2014/main" id="{C41B65AB-C5D0-1A80-960A-675B9E326D76}"/>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05606604-78DE-4B94-68B2-1AACB9AC70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51CD7E66-553D-8DAD-52F4-F90037FEE05F}"/>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BC9E2AEB-854F-D5D1-63A7-C1A4ACEEC831}"/>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51604C13-6EEA-FDDC-07EB-A1F594E4A43A}"/>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63B1ECD1-90A8-726C-140E-3D1937BA5465}"/>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23DD18D5-4662-937F-9BE8-EA118E669B3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2675EDD-C874-2C3A-7E52-8BAEE49C91B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95558DB9-8B6E-0442-4D04-3BF41BF468E0}"/>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FDB7D81-EE85-97BC-8EC0-CF33E87E59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EAFD50D5-F2B3-662F-EAF9-9EC2B3981D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310F5EB7-69B4-830E-5B88-74CA096A10D1}"/>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83F47088-8904-1464-8EF6-A16EC373FEA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4F68765E-6274-2F80-1203-B88071D56E8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1F6880C5-C7B3-47EC-577B-04194D5FFF57}"/>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FFD9D9C6-BDDE-E7BA-37C7-29A420E5B16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DD7F4C7E-D8CC-4CB6-FB21-39B746A3FF5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37A44EC1-FE03-343D-525E-DC1249822A0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3B77B441-1507-F40B-CF80-FDB8615753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881969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a:extLst>
              <a:ext uri="{FF2B5EF4-FFF2-40B4-BE49-F238E27FC236}">
                <a16:creationId xmlns:a16="http://schemas.microsoft.com/office/drawing/2014/main" id="{9D34DCC9-B9A3-545D-032F-5825B5DB8A7C}"/>
              </a:ext>
            </a:extLst>
          </p:cNvPr>
          <p:cNvSpPr>
            <a:spLocks noChangeArrowheads="1"/>
          </p:cNvSpPr>
          <p:nvPr/>
        </p:nvSpPr>
        <p:spPr bwMode="auto">
          <a:xfrm>
            <a:off x="1066800" y="2286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a:solidFill>
                  <a:schemeClr val="tx2"/>
                </a:solidFill>
              </a:rPr>
              <a:t>Internal Reheating due to Irreversibilities</a:t>
            </a:r>
          </a:p>
        </p:txBody>
      </p:sp>
      <p:sp>
        <p:nvSpPr>
          <p:cNvPr id="5125" name="Line 3">
            <a:extLst>
              <a:ext uri="{FF2B5EF4-FFF2-40B4-BE49-F238E27FC236}">
                <a16:creationId xmlns:a16="http://schemas.microsoft.com/office/drawing/2014/main" id="{B25A77DF-A770-2E9C-BF4C-096983829C29}"/>
              </a:ext>
            </a:extLst>
          </p:cNvPr>
          <p:cNvSpPr>
            <a:spLocks noChangeShapeType="1"/>
          </p:cNvSpPr>
          <p:nvPr/>
        </p:nvSpPr>
        <p:spPr bwMode="auto">
          <a:xfrm>
            <a:off x="609600" y="6248400"/>
            <a:ext cx="792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26" name="Line 4">
            <a:extLst>
              <a:ext uri="{FF2B5EF4-FFF2-40B4-BE49-F238E27FC236}">
                <a16:creationId xmlns:a16="http://schemas.microsoft.com/office/drawing/2014/main" id="{664033F8-722A-E32E-2774-5810455460F0}"/>
              </a:ext>
            </a:extLst>
          </p:cNvPr>
          <p:cNvSpPr>
            <a:spLocks noChangeShapeType="1"/>
          </p:cNvSpPr>
          <p:nvPr/>
        </p:nvSpPr>
        <p:spPr bwMode="auto">
          <a:xfrm flipV="1">
            <a:off x="609600" y="838200"/>
            <a:ext cx="0" cy="541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27" name="Freeform 6">
            <a:extLst>
              <a:ext uri="{FF2B5EF4-FFF2-40B4-BE49-F238E27FC236}">
                <a16:creationId xmlns:a16="http://schemas.microsoft.com/office/drawing/2014/main" id="{54773F3B-187C-F57B-0C34-315551BBFF19}"/>
              </a:ext>
            </a:extLst>
          </p:cNvPr>
          <p:cNvSpPr>
            <a:spLocks/>
          </p:cNvSpPr>
          <p:nvPr/>
        </p:nvSpPr>
        <p:spPr bwMode="auto">
          <a:xfrm>
            <a:off x="3200400" y="2071687"/>
            <a:ext cx="2133600" cy="635000"/>
          </a:xfrm>
          <a:custGeom>
            <a:avLst/>
            <a:gdLst>
              <a:gd name="T0" fmla="*/ 0 w 1344"/>
              <a:gd name="T1" fmla="*/ 2147483647 h 400"/>
              <a:gd name="T2" fmla="*/ 2147483647 w 1344"/>
              <a:gd name="T3" fmla="*/ 2147483647 h 400"/>
              <a:gd name="T4" fmla="*/ 2147483647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28" name="Freeform 7">
            <a:extLst>
              <a:ext uri="{FF2B5EF4-FFF2-40B4-BE49-F238E27FC236}">
                <a16:creationId xmlns:a16="http://schemas.microsoft.com/office/drawing/2014/main" id="{0915C91A-49EB-DE5E-7048-85464E3FEFE5}"/>
              </a:ext>
            </a:extLst>
          </p:cNvPr>
          <p:cNvSpPr>
            <a:spLocks/>
          </p:cNvSpPr>
          <p:nvPr/>
        </p:nvSpPr>
        <p:spPr bwMode="auto">
          <a:xfrm>
            <a:off x="3200400" y="2757487"/>
            <a:ext cx="2133600" cy="635000"/>
          </a:xfrm>
          <a:custGeom>
            <a:avLst/>
            <a:gdLst>
              <a:gd name="T0" fmla="*/ 0 w 1344"/>
              <a:gd name="T1" fmla="*/ 2147483647 h 400"/>
              <a:gd name="T2" fmla="*/ 2147483647 w 1344"/>
              <a:gd name="T3" fmla="*/ 2147483647 h 400"/>
              <a:gd name="T4" fmla="*/ 2147483647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29" name="Freeform 8">
            <a:extLst>
              <a:ext uri="{FF2B5EF4-FFF2-40B4-BE49-F238E27FC236}">
                <a16:creationId xmlns:a16="http://schemas.microsoft.com/office/drawing/2014/main" id="{603D3C97-7DFA-2D70-C5D3-37B1D152353E}"/>
              </a:ext>
            </a:extLst>
          </p:cNvPr>
          <p:cNvSpPr>
            <a:spLocks/>
          </p:cNvSpPr>
          <p:nvPr/>
        </p:nvSpPr>
        <p:spPr bwMode="auto">
          <a:xfrm>
            <a:off x="3352800" y="3290887"/>
            <a:ext cx="2133600" cy="635000"/>
          </a:xfrm>
          <a:custGeom>
            <a:avLst/>
            <a:gdLst>
              <a:gd name="T0" fmla="*/ 0 w 1344"/>
              <a:gd name="T1" fmla="*/ 2147483647 h 400"/>
              <a:gd name="T2" fmla="*/ 2147483647 w 1344"/>
              <a:gd name="T3" fmla="*/ 2147483647 h 400"/>
              <a:gd name="T4" fmla="*/ 2147483647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0" name="Freeform 9">
            <a:extLst>
              <a:ext uri="{FF2B5EF4-FFF2-40B4-BE49-F238E27FC236}">
                <a16:creationId xmlns:a16="http://schemas.microsoft.com/office/drawing/2014/main" id="{543FC498-4223-6D39-A625-C4CFDF7B4AF8}"/>
              </a:ext>
            </a:extLst>
          </p:cNvPr>
          <p:cNvSpPr>
            <a:spLocks/>
          </p:cNvSpPr>
          <p:nvPr/>
        </p:nvSpPr>
        <p:spPr bwMode="auto">
          <a:xfrm>
            <a:off x="3429000" y="3976687"/>
            <a:ext cx="2133600" cy="635000"/>
          </a:xfrm>
          <a:custGeom>
            <a:avLst/>
            <a:gdLst>
              <a:gd name="T0" fmla="*/ 0 w 1344"/>
              <a:gd name="T1" fmla="*/ 2147483647 h 400"/>
              <a:gd name="T2" fmla="*/ 2147483647 w 1344"/>
              <a:gd name="T3" fmla="*/ 2147483647 h 400"/>
              <a:gd name="T4" fmla="*/ 2147483647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1" name="Freeform 10">
            <a:extLst>
              <a:ext uri="{FF2B5EF4-FFF2-40B4-BE49-F238E27FC236}">
                <a16:creationId xmlns:a16="http://schemas.microsoft.com/office/drawing/2014/main" id="{21B48FC0-A635-EB87-1BAA-8E9041F98671}"/>
              </a:ext>
            </a:extLst>
          </p:cNvPr>
          <p:cNvSpPr>
            <a:spLocks/>
          </p:cNvSpPr>
          <p:nvPr/>
        </p:nvSpPr>
        <p:spPr bwMode="auto">
          <a:xfrm>
            <a:off x="3429000" y="4586287"/>
            <a:ext cx="2133600" cy="635000"/>
          </a:xfrm>
          <a:custGeom>
            <a:avLst/>
            <a:gdLst>
              <a:gd name="T0" fmla="*/ 0 w 1344"/>
              <a:gd name="T1" fmla="*/ 2147483647 h 400"/>
              <a:gd name="T2" fmla="*/ 2147483647 w 1344"/>
              <a:gd name="T3" fmla="*/ 2147483647 h 400"/>
              <a:gd name="T4" fmla="*/ 2147483647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2" name="Freeform 11">
            <a:extLst>
              <a:ext uri="{FF2B5EF4-FFF2-40B4-BE49-F238E27FC236}">
                <a16:creationId xmlns:a16="http://schemas.microsoft.com/office/drawing/2014/main" id="{CF595692-7AF2-2621-5838-E43CCBE7F7CE}"/>
              </a:ext>
            </a:extLst>
          </p:cNvPr>
          <p:cNvSpPr>
            <a:spLocks/>
          </p:cNvSpPr>
          <p:nvPr/>
        </p:nvSpPr>
        <p:spPr bwMode="auto">
          <a:xfrm>
            <a:off x="3505200" y="4967287"/>
            <a:ext cx="2819400" cy="863600"/>
          </a:xfrm>
          <a:custGeom>
            <a:avLst/>
            <a:gdLst>
              <a:gd name="T0" fmla="*/ 0 w 1344"/>
              <a:gd name="T1" fmla="*/ 2147483647 h 400"/>
              <a:gd name="T2" fmla="*/ 2147483647 w 1344"/>
              <a:gd name="T3" fmla="*/ 2147483647 h 400"/>
              <a:gd name="T4" fmla="*/ 2147483647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3" name="Freeform 12">
            <a:extLst>
              <a:ext uri="{FF2B5EF4-FFF2-40B4-BE49-F238E27FC236}">
                <a16:creationId xmlns:a16="http://schemas.microsoft.com/office/drawing/2014/main" id="{20884BCF-E896-8BB2-1397-A68390BCD528}"/>
              </a:ext>
            </a:extLst>
          </p:cNvPr>
          <p:cNvSpPr>
            <a:spLocks/>
          </p:cNvSpPr>
          <p:nvPr/>
        </p:nvSpPr>
        <p:spPr bwMode="auto">
          <a:xfrm>
            <a:off x="3048000" y="1385887"/>
            <a:ext cx="2133600" cy="635000"/>
          </a:xfrm>
          <a:custGeom>
            <a:avLst/>
            <a:gdLst>
              <a:gd name="T0" fmla="*/ 0 w 1344"/>
              <a:gd name="T1" fmla="*/ 2147483647 h 400"/>
              <a:gd name="T2" fmla="*/ 2147483647 w 1344"/>
              <a:gd name="T3" fmla="*/ 2147483647 h 400"/>
              <a:gd name="T4" fmla="*/ 2147483647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4" name="Text Box 24">
            <a:extLst>
              <a:ext uri="{FF2B5EF4-FFF2-40B4-BE49-F238E27FC236}">
                <a16:creationId xmlns:a16="http://schemas.microsoft.com/office/drawing/2014/main" id="{32AFF87B-2279-A4F5-FA35-5CDBF5878494}"/>
              </a:ext>
            </a:extLst>
          </p:cNvPr>
          <p:cNvSpPr txBox="1">
            <a:spLocks noChangeArrowheads="1"/>
          </p:cNvSpPr>
          <p:nvPr/>
        </p:nvSpPr>
        <p:spPr bwMode="auto">
          <a:xfrm>
            <a:off x="3489325" y="1300162"/>
            <a:ext cx="361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t>3</a:t>
            </a:r>
          </a:p>
        </p:txBody>
      </p:sp>
      <p:sp>
        <p:nvSpPr>
          <p:cNvPr id="5135" name="Text Box 25">
            <a:extLst>
              <a:ext uri="{FF2B5EF4-FFF2-40B4-BE49-F238E27FC236}">
                <a16:creationId xmlns:a16="http://schemas.microsoft.com/office/drawing/2014/main" id="{521060CC-3A24-99BE-520D-B95584F43A7E}"/>
              </a:ext>
            </a:extLst>
          </p:cNvPr>
          <p:cNvSpPr txBox="1">
            <a:spLocks noChangeArrowheads="1"/>
          </p:cNvSpPr>
          <p:nvPr/>
        </p:nvSpPr>
        <p:spPr bwMode="auto">
          <a:xfrm>
            <a:off x="3200400" y="5576887"/>
            <a:ext cx="5000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t>4s</a:t>
            </a:r>
          </a:p>
        </p:txBody>
      </p:sp>
      <p:grpSp>
        <p:nvGrpSpPr>
          <p:cNvPr id="2" name="Group 42">
            <a:extLst>
              <a:ext uri="{FF2B5EF4-FFF2-40B4-BE49-F238E27FC236}">
                <a16:creationId xmlns:a16="http://schemas.microsoft.com/office/drawing/2014/main" id="{46890BCD-3DBF-5443-3923-BC61263B5DC6}"/>
              </a:ext>
            </a:extLst>
          </p:cNvPr>
          <p:cNvGrpSpPr>
            <a:grpSpLocks/>
          </p:cNvGrpSpPr>
          <p:nvPr/>
        </p:nvGrpSpPr>
        <p:grpSpPr bwMode="auto">
          <a:xfrm>
            <a:off x="3810000" y="2452687"/>
            <a:ext cx="617538" cy="976313"/>
            <a:chOff x="3810000" y="2057400"/>
            <a:chExt cx="617538" cy="976313"/>
          </a:xfrm>
        </p:grpSpPr>
        <p:sp>
          <p:nvSpPr>
            <p:cNvPr id="5168" name="Line 13">
              <a:extLst>
                <a:ext uri="{FF2B5EF4-FFF2-40B4-BE49-F238E27FC236}">
                  <a16:creationId xmlns:a16="http://schemas.microsoft.com/office/drawing/2014/main" id="{02DC6A97-E5A7-763E-AC90-8E5C0FE3637C}"/>
                </a:ext>
              </a:extLst>
            </p:cNvPr>
            <p:cNvSpPr>
              <a:spLocks noChangeShapeType="1"/>
            </p:cNvSpPr>
            <p:nvPr/>
          </p:nvSpPr>
          <p:spPr bwMode="auto">
            <a:xfrm>
              <a:off x="4343400" y="2057400"/>
              <a:ext cx="0" cy="6858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69" name="Text Box 26">
              <a:extLst>
                <a:ext uri="{FF2B5EF4-FFF2-40B4-BE49-F238E27FC236}">
                  <a16:creationId xmlns:a16="http://schemas.microsoft.com/office/drawing/2014/main" id="{7E74C50E-E49C-516D-AEF8-BF50FBC7D9AE}"/>
                </a:ext>
              </a:extLst>
            </p:cNvPr>
            <p:cNvSpPr txBox="1">
              <a:spLocks noChangeArrowheads="1"/>
            </p:cNvSpPr>
            <p:nvPr/>
          </p:nvSpPr>
          <p:spPr bwMode="auto">
            <a:xfrm>
              <a:off x="3810000" y="2514600"/>
              <a:ext cx="6175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II</a:t>
              </a:r>
              <a:r>
                <a:rPr lang="en-US" altLang="en-US" sz="2800" baseline="-25000">
                  <a:solidFill>
                    <a:srgbClr val="FF0000"/>
                  </a:solidFill>
                </a:rPr>
                <a:t>s</a:t>
              </a:r>
              <a:endParaRPr lang="en-US" altLang="en-US" sz="2800">
                <a:solidFill>
                  <a:srgbClr val="FF0000"/>
                </a:solidFill>
              </a:endParaRPr>
            </a:p>
          </p:txBody>
        </p:sp>
      </p:grpSp>
      <p:grpSp>
        <p:nvGrpSpPr>
          <p:cNvPr id="3" name="Group 44">
            <a:extLst>
              <a:ext uri="{FF2B5EF4-FFF2-40B4-BE49-F238E27FC236}">
                <a16:creationId xmlns:a16="http://schemas.microsoft.com/office/drawing/2014/main" id="{821D77B2-DAE6-3D85-C850-D084399BECF3}"/>
              </a:ext>
            </a:extLst>
          </p:cNvPr>
          <p:cNvGrpSpPr>
            <a:grpSpLocks/>
          </p:cNvGrpSpPr>
          <p:nvPr/>
        </p:nvGrpSpPr>
        <p:grpSpPr bwMode="auto">
          <a:xfrm>
            <a:off x="4038600" y="2986087"/>
            <a:ext cx="698500" cy="976313"/>
            <a:chOff x="4038600" y="2590800"/>
            <a:chExt cx="698500" cy="976313"/>
          </a:xfrm>
        </p:grpSpPr>
        <p:sp>
          <p:nvSpPr>
            <p:cNvPr id="5166" name="Line 14">
              <a:extLst>
                <a:ext uri="{FF2B5EF4-FFF2-40B4-BE49-F238E27FC236}">
                  <a16:creationId xmlns:a16="http://schemas.microsoft.com/office/drawing/2014/main" id="{AAAE2BA6-3647-513A-482E-E36D37CC1B4F}"/>
                </a:ext>
              </a:extLst>
            </p:cNvPr>
            <p:cNvSpPr>
              <a:spLocks noChangeShapeType="1"/>
            </p:cNvSpPr>
            <p:nvPr/>
          </p:nvSpPr>
          <p:spPr bwMode="auto">
            <a:xfrm>
              <a:off x="4648200" y="2590800"/>
              <a:ext cx="0" cy="609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67" name="Text Box 27">
              <a:extLst>
                <a:ext uri="{FF2B5EF4-FFF2-40B4-BE49-F238E27FC236}">
                  <a16:creationId xmlns:a16="http://schemas.microsoft.com/office/drawing/2014/main" id="{8B8FA623-CB46-3933-03A3-307A424282F3}"/>
                </a:ext>
              </a:extLst>
            </p:cNvPr>
            <p:cNvSpPr txBox="1">
              <a:spLocks noChangeArrowheads="1"/>
            </p:cNvSpPr>
            <p:nvPr/>
          </p:nvSpPr>
          <p:spPr bwMode="auto">
            <a:xfrm>
              <a:off x="4038600" y="3048000"/>
              <a:ext cx="698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III</a:t>
              </a:r>
              <a:r>
                <a:rPr lang="en-US" altLang="en-US" sz="2800" baseline="-25000">
                  <a:solidFill>
                    <a:srgbClr val="FF0000"/>
                  </a:solidFill>
                </a:rPr>
                <a:t>s</a:t>
              </a:r>
              <a:endParaRPr lang="en-US" altLang="en-US" sz="2800">
                <a:solidFill>
                  <a:srgbClr val="FF0000"/>
                </a:solidFill>
              </a:endParaRPr>
            </a:p>
          </p:txBody>
        </p:sp>
      </p:grpSp>
      <p:grpSp>
        <p:nvGrpSpPr>
          <p:cNvPr id="4" name="Group 40">
            <a:extLst>
              <a:ext uri="{FF2B5EF4-FFF2-40B4-BE49-F238E27FC236}">
                <a16:creationId xmlns:a16="http://schemas.microsoft.com/office/drawing/2014/main" id="{04B758BC-7EEE-7D90-D2B8-E56D175BB334}"/>
              </a:ext>
            </a:extLst>
          </p:cNvPr>
          <p:cNvGrpSpPr>
            <a:grpSpLocks/>
          </p:cNvGrpSpPr>
          <p:nvPr/>
        </p:nvGrpSpPr>
        <p:grpSpPr bwMode="auto">
          <a:xfrm>
            <a:off x="3429000" y="1766887"/>
            <a:ext cx="536575" cy="4038600"/>
            <a:chOff x="3429000" y="1371600"/>
            <a:chExt cx="536575" cy="4038600"/>
          </a:xfrm>
        </p:grpSpPr>
        <p:sp>
          <p:nvSpPr>
            <p:cNvPr id="5164" name="Line 5">
              <a:extLst>
                <a:ext uri="{FF2B5EF4-FFF2-40B4-BE49-F238E27FC236}">
                  <a16:creationId xmlns:a16="http://schemas.microsoft.com/office/drawing/2014/main" id="{BCAAE495-6EEB-B425-065E-DEFCBD9AA567}"/>
                </a:ext>
              </a:extLst>
            </p:cNvPr>
            <p:cNvSpPr>
              <a:spLocks noChangeShapeType="1"/>
            </p:cNvSpPr>
            <p:nvPr/>
          </p:nvSpPr>
          <p:spPr bwMode="auto">
            <a:xfrm>
              <a:off x="3886200" y="1371600"/>
              <a:ext cx="0" cy="4038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65" name="Text Box 28">
              <a:extLst>
                <a:ext uri="{FF2B5EF4-FFF2-40B4-BE49-F238E27FC236}">
                  <a16:creationId xmlns:a16="http://schemas.microsoft.com/office/drawing/2014/main" id="{4FFDBAC8-7103-3C66-5020-4EC887EDE307}"/>
                </a:ext>
              </a:extLst>
            </p:cNvPr>
            <p:cNvSpPr txBox="1">
              <a:spLocks noChangeArrowheads="1"/>
            </p:cNvSpPr>
            <p:nvPr/>
          </p:nvSpPr>
          <p:spPr bwMode="auto">
            <a:xfrm>
              <a:off x="3429000" y="1905000"/>
              <a:ext cx="53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I</a:t>
              </a:r>
              <a:r>
                <a:rPr lang="en-US" altLang="en-US" sz="2800" baseline="-25000">
                  <a:solidFill>
                    <a:srgbClr val="FF0000"/>
                  </a:solidFill>
                </a:rPr>
                <a:t>s</a:t>
              </a:r>
              <a:endParaRPr lang="en-US" altLang="en-US" sz="2800">
                <a:solidFill>
                  <a:srgbClr val="FF0000"/>
                </a:solidFill>
              </a:endParaRPr>
            </a:p>
          </p:txBody>
        </p:sp>
      </p:grpSp>
      <p:grpSp>
        <p:nvGrpSpPr>
          <p:cNvPr id="5" name="Group 41">
            <a:extLst>
              <a:ext uri="{FF2B5EF4-FFF2-40B4-BE49-F238E27FC236}">
                <a16:creationId xmlns:a16="http://schemas.microsoft.com/office/drawing/2014/main" id="{47F74791-6C5F-6B7D-2A9B-1FB520EDAEC1}"/>
              </a:ext>
            </a:extLst>
          </p:cNvPr>
          <p:cNvGrpSpPr>
            <a:grpSpLocks/>
          </p:cNvGrpSpPr>
          <p:nvPr/>
        </p:nvGrpSpPr>
        <p:grpSpPr bwMode="auto">
          <a:xfrm>
            <a:off x="3886200" y="1766887"/>
            <a:ext cx="1006475" cy="900113"/>
            <a:chOff x="3886200" y="1371600"/>
            <a:chExt cx="1006475" cy="900113"/>
          </a:xfrm>
        </p:grpSpPr>
        <p:sp>
          <p:nvSpPr>
            <p:cNvPr id="5162" name="Freeform 18">
              <a:extLst>
                <a:ext uri="{FF2B5EF4-FFF2-40B4-BE49-F238E27FC236}">
                  <a16:creationId xmlns:a16="http://schemas.microsoft.com/office/drawing/2014/main" id="{09E4D6A4-85D0-662F-60CA-7AA05AB8FF8F}"/>
                </a:ext>
              </a:extLst>
            </p:cNvPr>
            <p:cNvSpPr>
              <a:spLocks/>
            </p:cNvSpPr>
            <p:nvPr/>
          </p:nvSpPr>
          <p:spPr bwMode="auto">
            <a:xfrm>
              <a:off x="3886200" y="1371600"/>
              <a:ext cx="457200" cy="685800"/>
            </a:xfrm>
            <a:custGeom>
              <a:avLst/>
              <a:gdLst>
                <a:gd name="T0" fmla="*/ 0 w 288"/>
                <a:gd name="T1" fmla="*/ 0 h 432"/>
                <a:gd name="T2" fmla="*/ 2147483647 w 288"/>
                <a:gd name="T3" fmla="*/ 2147483647 h 432"/>
                <a:gd name="T4" fmla="*/ 2147483647 w 288"/>
                <a:gd name="T5" fmla="*/ 2147483647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63" name="Text Box 31">
              <a:extLst>
                <a:ext uri="{FF2B5EF4-FFF2-40B4-BE49-F238E27FC236}">
                  <a16:creationId xmlns:a16="http://schemas.microsoft.com/office/drawing/2014/main" id="{6BB72A15-2ED1-9D4C-7A8B-98CF6A304FE7}"/>
                </a:ext>
              </a:extLst>
            </p:cNvPr>
            <p:cNvSpPr txBox="1">
              <a:spLocks noChangeArrowheads="1"/>
            </p:cNvSpPr>
            <p:nvPr/>
          </p:nvSpPr>
          <p:spPr bwMode="auto">
            <a:xfrm>
              <a:off x="4343400" y="1752600"/>
              <a:ext cx="5492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t>4</a:t>
              </a:r>
              <a:r>
                <a:rPr lang="en-US" altLang="en-US" sz="2800" baseline="30000"/>
                <a:t>I</a:t>
              </a:r>
              <a:r>
                <a:rPr lang="en-US" altLang="en-US" sz="2800" baseline="-25000"/>
                <a:t>a</a:t>
              </a:r>
              <a:endParaRPr lang="en-US" altLang="en-US" sz="2800"/>
            </a:p>
          </p:txBody>
        </p:sp>
      </p:grpSp>
      <p:grpSp>
        <p:nvGrpSpPr>
          <p:cNvPr id="6" name="Group 43">
            <a:extLst>
              <a:ext uri="{FF2B5EF4-FFF2-40B4-BE49-F238E27FC236}">
                <a16:creationId xmlns:a16="http://schemas.microsoft.com/office/drawing/2014/main" id="{9BAD9516-A169-9C90-F226-77C82F14B212}"/>
              </a:ext>
            </a:extLst>
          </p:cNvPr>
          <p:cNvGrpSpPr>
            <a:grpSpLocks/>
          </p:cNvGrpSpPr>
          <p:nvPr/>
        </p:nvGrpSpPr>
        <p:grpSpPr bwMode="auto">
          <a:xfrm>
            <a:off x="4343400" y="2452687"/>
            <a:ext cx="858838" cy="823913"/>
            <a:chOff x="4343400" y="2057400"/>
            <a:chExt cx="858838" cy="823913"/>
          </a:xfrm>
        </p:grpSpPr>
        <p:sp>
          <p:nvSpPr>
            <p:cNvPr id="5160" name="Freeform 21">
              <a:extLst>
                <a:ext uri="{FF2B5EF4-FFF2-40B4-BE49-F238E27FC236}">
                  <a16:creationId xmlns:a16="http://schemas.microsoft.com/office/drawing/2014/main" id="{65EA004B-3975-D4AD-7241-298A0C083AE1}"/>
                </a:ext>
              </a:extLst>
            </p:cNvPr>
            <p:cNvSpPr>
              <a:spLocks/>
            </p:cNvSpPr>
            <p:nvPr/>
          </p:nvSpPr>
          <p:spPr bwMode="auto">
            <a:xfrm>
              <a:off x="4343400" y="2057400"/>
              <a:ext cx="304800" cy="533400"/>
            </a:xfrm>
            <a:custGeom>
              <a:avLst/>
              <a:gdLst>
                <a:gd name="T0" fmla="*/ 0 w 288"/>
                <a:gd name="T1" fmla="*/ 0 h 432"/>
                <a:gd name="T2" fmla="*/ 2147483647 w 288"/>
                <a:gd name="T3" fmla="*/ 2147483647 h 432"/>
                <a:gd name="T4" fmla="*/ 2147483647 w 288"/>
                <a:gd name="T5" fmla="*/ 2147483647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61" name="Text Box 32">
              <a:extLst>
                <a:ext uri="{FF2B5EF4-FFF2-40B4-BE49-F238E27FC236}">
                  <a16:creationId xmlns:a16="http://schemas.microsoft.com/office/drawing/2014/main" id="{1C4A5BD4-1218-ACD3-C619-51D9F545A5F3}"/>
                </a:ext>
              </a:extLst>
            </p:cNvPr>
            <p:cNvSpPr txBox="1">
              <a:spLocks noChangeArrowheads="1"/>
            </p:cNvSpPr>
            <p:nvPr/>
          </p:nvSpPr>
          <p:spPr bwMode="auto">
            <a:xfrm>
              <a:off x="4572000" y="2362200"/>
              <a:ext cx="6302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II</a:t>
              </a:r>
              <a:r>
                <a:rPr lang="en-US" altLang="en-US" sz="2800" baseline="-25000">
                  <a:solidFill>
                    <a:schemeClr val="accent2"/>
                  </a:solidFill>
                </a:rPr>
                <a:t>a</a:t>
              </a:r>
              <a:endParaRPr lang="en-US" altLang="en-US" sz="2800">
                <a:solidFill>
                  <a:schemeClr val="accent2"/>
                </a:solidFill>
              </a:endParaRPr>
            </a:p>
          </p:txBody>
        </p:sp>
      </p:grpSp>
      <p:grpSp>
        <p:nvGrpSpPr>
          <p:cNvPr id="7" name="Group 45">
            <a:extLst>
              <a:ext uri="{FF2B5EF4-FFF2-40B4-BE49-F238E27FC236}">
                <a16:creationId xmlns:a16="http://schemas.microsoft.com/office/drawing/2014/main" id="{43A56FC9-E1A0-934F-4B9E-F9CFE3DD764F}"/>
              </a:ext>
            </a:extLst>
          </p:cNvPr>
          <p:cNvGrpSpPr>
            <a:grpSpLocks/>
          </p:cNvGrpSpPr>
          <p:nvPr/>
        </p:nvGrpSpPr>
        <p:grpSpPr bwMode="auto">
          <a:xfrm>
            <a:off x="4648200" y="2986087"/>
            <a:ext cx="939800" cy="823913"/>
            <a:chOff x="4648200" y="2590800"/>
            <a:chExt cx="939800" cy="823913"/>
          </a:xfrm>
        </p:grpSpPr>
        <p:sp>
          <p:nvSpPr>
            <p:cNvPr id="5158" name="Freeform 19">
              <a:extLst>
                <a:ext uri="{FF2B5EF4-FFF2-40B4-BE49-F238E27FC236}">
                  <a16:creationId xmlns:a16="http://schemas.microsoft.com/office/drawing/2014/main" id="{9C7C4A3C-4516-605B-CEDA-1C19A55B64E3}"/>
                </a:ext>
              </a:extLst>
            </p:cNvPr>
            <p:cNvSpPr>
              <a:spLocks/>
            </p:cNvSpPr>
            <p:nvPr/>
          </p:nvSpPr>
          <p:spPr bwMode="auto">
            <a:xfrm>
              <a:off x="4648200" y="2590800"/>
              <a:ext cx="228600" cy="533400"/>
            </a:xfrm>
            <a:custGeom>
              <a:avLst/>
              <a:gdLst>
                <a:gd name="T0" fmla="*/ 0 w 288"/>
                <a:gd name="T1" fmla="*/ 0 h 432"/>
                <a:gd name="T2" fmla="*/ 2147483647 w 288"/>
                <a:gd name="T3" fmla="*/ 2147483647 h 432"/>
                <a:gd name="T4" fmla="*/ 2147483647 w 288"/>
                <a:gd name="T5" fmla="*/ 2147483647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59" name="Text Box 33">
              <a:extLst>
                <a:ext uri="{FF2B5EF4-FFF2-40B4-BE49-F238E27FC236}">
                  <a16:creationId xmlns:a16="http://schemas.microsoft.com/office/drawing/2014/main" id="{3E1980B8-B06E-E808-C9E3-94CA01E8D422}"/>
                </a:ext>
              </a:extLst>
            </p:cNvPr>
            <p:cNvSpPr txBox="1">
              <a:spLocks noChangeArrowheads="1"/>
            </p:cNvSpPr>
            <p:nvPr/>
          </p:nvSpPr>
          <p:spPr bwMode="auto">
            <a:xfrm>
              <a:off x="4876800" y="2895600"/>
              <a:ext cx="711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III</a:t>
              </a:r>
              <a:r>
                <a:rPr lang="en-US" altLang="en-US" sz="2800" baseline="-25000">
                  <a:solidFill>
                    <a:schemeClr val="accent2"/>
                  </a:solidFill>
                </a:rPr>
                <a:t>a</a:t>
              </a:r>
              <a:endParaRPr lang="en-US" altLang="en-US" sz="2800">
                <a:solidFill>
                  <a:schemeClr val="accent2"/>
                </a:solidFill>
              </a:endParaRPr>
            </a:p>
          </p:txBody>
        </p:sp>
      </p:grpSp>
      <p:grpSp>
        <p:nvGrpSpPr>
          <p:cNvPr id="8" name="Group 47">
            <a:extLst>
              <a:ext uri="{FF2B5EF4-FFF2-40B4-BE49-F238E27FC236}">
                <a16:creationId xmlns:a16="http://schemas.microsoft.com/office/drawing/2014/main" id="{208365FE-A269-2301-11FA-0757F34B1F52}"/>
              </a:ext>
            </a:extLst>
          </p:cNvPr>
          <p:cNvGrpSpPr>
            <a:grpSpLocks/>
          </p:cNvGrpSpPr>
          <p:nvPr/>
        </p:nvGrpSpPr>
        <p:grpSpPr bwMode="auto">
          <a:xfrm>
            <a:off x="4267200" y="3519487"/>
            <a:ext cx="2247900" cy="2195513"/>
            <a:chOff x="4267200" y="3124200"/>
            <a:chExt cx="2247900" cy="2195513"/>
          </a:xfrm>
        </p:grpSpPr>
        <p:sp>
          <p:nvSpPr>
            <p:cNvPr id="5145" name="Line 16">
              <a:extLst>
                <a:ext uri="{FF2B5EF4-FFF2-40B4-BE49-F238E27FC236}">
                  <a16:creationId xmlns:a16="http://schemas.microsoft.com/office/drawing/2014/main" id="{A6C5A66D-8808-3B0F-F5C8-0D21E9A5DCAD}"/>
                </a:ext>
              </a:extLst>
            </p:cNvPr>
            <p:cNvSpPr>
              <a:spLocks noChangeShapeType="1"/>
            </p:cNvSpPr>
            <p:nvPr/>
          </p:nvSpPr>
          <p:spPr bwMode="auto">
            <a:xfrm>
              <a:off x="5181600" y="3733800"/>
              <a:ext cx="0" cy="609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46" name="Line 17">
              <a:extLst>
                <a:ext uri="{FF2B5EF4-FFF2-40B4-BE49-F238E27FC236}">
                  <a16:creationId xmlns:a16="http://schemas.microsoft.com/office/drawing/2014/main" id="{5AE37E2F-C06F-BE6F-C7BB-04A7EA28C9D5}"/>
                </a:ext>
              </a:extLst>
            </p:cNvPr>
            <p:cNvSpPr>
              <a:spLocks noChangeShapeType="1"/>
            </p:cNvSpPr>
            <p:nvPr/>
          </p:nvSpPr>
          <p:spPr bwMode="auto">
            <a:xfrm>
              <a:off x="5410200" y="4267200"/>
              <a:ext cx="0" cy="6096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grpSp>
          <p:nvGrpSpPr>
            <p:cNvPr id="5147" name="Group 46">
              <a:extLst>
                <a:ext uri="{FF2B5EF4-FFF2-40B4-BE49-F238E27FC236}">
                  <a16:creationId xmlns:a16="http://schemas.microsoft.com/office/drawing/2014/main" id="{D4BDC665-F52E-1EA9-9CA7-D3B42AC33AC6}"/>
                </a:ext>
              </a:extLst>
            </p:cNvPr>
            <p:cNvGrpSpPr>
              <a:grpSpLocks/>
            </p:cNvGrpSpPr>
            <p:nvPr/>
          </p:nvGrpSpPr>
          <p:grpSpPr bwMode="auto">
            <a:xfrm>
              <a:off x="4267200" y="3124200"/>
              <a:ext cx="2247900" cy="2195513"/>
              <a:chOff x="4267200" y="3124200"/>
              <a:chExt cx="2247900" cy="2195513"/>
            </a:xfrm>
          </p:grpSpPr>
          <p:sp>
            <p:nvSpPr>
              <p:cNvPr id="5148" name="Line 15">
                <a:extLst>
                  <a:ext uri="{FF2B5EF4-FFF2-40B4-BE49-F238E27FC236}">
                    <a16:creationId xmlns:a16="http://schemas.microsoft.com/office/drawing/2014/main" id="{F785623C-6DCE-BC7E-F496-AE327E18E2E1}"/>
                  </a:ext>
                </a:extLst>
              </p:cNvPr>
              <p:cNvSpPr>
                <a:spLocks noChangeShapeType="1"/>
              </p:cNvSpPr>
              <p:nvPr/>
            </p:nvSpPr>
            <p:spPr bwMode="auto">
              <a:xfrm>
                <a:off x="4876800" y="3124200"/>
                <a:ext cx="0" cy="68580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49" name="Freeform 20">
                <a:extLst>
                  <a:ext uri="{FF2B5EF4-FFF2-40B4-BE49-F238E27FC236}">
                    <a16:creationId xmlns:a16="http://schemas.microsoft.com/office/drawing/2014/main" id="{899728C8-D47A-EFB9-5308-960D76E792AD}"/>
                  </a:ext>
                </a:extLst>
              </p:cNvPr>
              <p:cNvSpPr>
                <a:spLocks/>
              </p:cNvSpPr>
              <p:nvPr/>
            </p:nvSpPr>
            <p:spPr bwMode="auto">
              <a:xfrm>
                <a:off x="4876800" y="3200400"/>
                <a:ext cx="304800" cy="533400"/>
              </a:xfrm>
              <a:custGeom>
                <a:avLst/>
                <a:gdLst>
                  <a:gd name="T0" fmla="*/ 0 w 288"/>
                  <a:gd name="T1" fmla="*/ 0 h 432"/>
                  <a:gd name="T2" fmla="*/ 2147483647 w 288"/>
                  <a:gd name="T3" fmla="*/ 2147483647 h 432"/>
                  <a:gd name="T4" fmla="*/ 2147483647 w 288"/>
                  <a:gd name="T5" fmla="*/ 2147483647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50" name="Freeform 22">
                <a:extLst>
                  <a:ext uri="{FF2B5EF4-FFF2-40B4-BE49-F238E27FC236}">
                    <a16:creationId xmlns:a16="http://schemas.microsoft.com/office/drawing/2014/main" id="{5FDBACF1-C3F8-00BF-5440-525FE577BBA4}"/>
                  </a:ext>
                </a:extLst>
              </p:cNvPr>
              <p:cNvSpPr>
                <a:spLocks/>
              </p:cNvSpPr>
              <p:nvPr/>
            </p:nvSpPr>
            <p:spPr bwMode="auto">
              <a:xfrm>
                <a:off x="5181600" y="3733800"/>
                <a:ext cx="228600" cy="533400"/>
              </a:xfrm>
              <a:custGeom>
                <a:avLst/>
                <a:gdLst>
                  <a:gd name="T0" fmla="*/ 0 w 288"/>
                  <a:gd name="T1" fmla="*/ 0 h 432"/>
                  <a:gd name="T2" fmla="*/ 2147483647 w 288"/>
                  <a:gd name="T3" fmla="*/ 2147483647 h 432"/>
                  <a:gd name="T4" fmla="*/ 2147483647 w 288"/>
                  <a:gd name="T5" fmla="*/ 2147483647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51" name="Freeform 23">
                <a:extLst>
                  <a:ext uri="{FF2B5EF4-FFF2-40B4-BE49-F238E27FC236}">
                    <a16:creationId xmlns:a16="http://schemas.microsoft.com/office/drawing/2014/main" id="{4FEC4D4F-3416-5E77-D04E-A17A439C3427}"/>
                  </a:ext>
                </a:extLst>
              </p:cNvPr>
              <p:cNvSpPr>
                <a:spLocks/>
              </p:cNvSpPr>
              <p:nvPr/>
            </p:nvSpPr>
            <p:spPr bwMode="auto">
              <a:xfrm>
                <a:off x="5410200" y="4267200"/>
                <a:ext cx="304800" cy="533400"/>
              </a:xfrm>
              <a:custGeom>
                <a:avLst/>
                <a:gdLst>
                  <a:gd name="T0" fmla="*/ 0 w 288"/>
                  <a:gd name="T1" fmla="*/ 0 h 432"/>
                  <a:gd name="T2" fmla="*/ 2147483647 w 288"/>
                  <a:gd name="T3" fmla="*/ 2147483647 h 432"/>
                  <a:gd name="T4" fmla="*/ 2147483647 w 288"/>
                  <a:gd name="T5" fmla="*/ 2147483647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52" name="Text Box 29">
                <a:extLst>
                  <a:ext uri="{FF2B5EF4-FFF2-40B4-BE49-F238E27FC236}">
                    <a16:creationId xmlns:a16="http://schemas.microsoft.com/office/drawing/2014/main" id="{19D14DAB-46F2-81C6-DFC5-304A5BE30FE5}"/>
                  </a:ext>
                </a:extLst>
              </p:cNvPr>
              <p:cNvSpPr txBox="1">
                <a:spLocks noChangeArrowheads="1"/>
              </p:cNvSpPr>
              <p:nvPr/>
            </p:nvSpPr>
            <p:spPr bwMode="auto">
              <a:xfrm>
                <a:off x="4648200" y="4191000"/>
                <a:ext cx="6302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V</a:t>
                </a:r>
                <a:r>
                  <a:rPr lang="en-US" altLang="en-US" sz="2800" baseline="-25000">
                    <a:solidFill>
                      <a:srgbClr val="FF0000"/>
                    </a:solidFill>
                  </a:rPr>
                  <a:t>s</a:t>
                </a:r>
                <a:endParaRPr lang="en-US" altLang="en-US" sz="2800">
                  <a:solidFill>
                    <a:srgbClr val="FF0000"/>
                  </a:solidFill>
                </a:endParaRPr>
              </a:p>
            </p:txBody>
          </p:sp>
          <p:sp>
            <p:nvSpPr>
              <p:cNvPr id="5153" name="Text Box 30">
                <a:extLst>
                  <a:ext uri="{FF2B5EF4-FFF2-40B4-BE49-F238E27FC236}">
                    <a16:creationId xmlns:a16="http://schemas.microsoft.com/office/drawing/2014/main" id="{1E6DC50C-9F91-7BC0-DB6B-2A97BAD4F3A3}"/>
                  </a:ext>
                </a:extLst>
              </p:cNvPr>
              <p:cNvSpPr txBox="1">
                <a:spLocks noChangeArrowheads="1"/>
              </p:cNvSpPr>
              <p:nvPr/>
            </p:nvSpPr>
            <p:spPr bwMode="auto">
              <a:xfrm>
                <a:off x="4267200" y="3581400"/>
                <a:ext cx="711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IV</a:t>
                </a:r>
                <a:r>
                  <a:rPr lang="en-US" altLang="en-US" sz="2800" baseline="-25000">
                    <a:solidFill>
                      <a:srgbClr val="FF0000"/>
                    </a:solidFill>
                  </a:rPr>
                  <a:t>s</a:t>
                </a:r>
                <a:endParaRPr lang="en-US" altLang="en-US" sz="2800">
                  <a:solidFill>
                    <a:srgbClr val="FF0000"/>
                  </a:solidFill>
                </a:endParaRPr>
              </a:p>
            </p:txBody>
          </p:sp>
          <p:sp>
            <p:nvSpPr>
              <p:cNvPr id="5154" name="Text Box 34">
                <a:extLst>
                  <a:ext uri="{FF2B5EF4-FFF2-40B4-BE49-F238E27FC236}">
                    <a16:creationId xmlns:a16="http://schemas.microsoft.com/office/drawing/2014/main" id="{D301F7D5-F6C1-B379-8118-CCC754A288B5}"/>
                  </a:ext>
                </a:extLst>
              </p:cNvPr>
              <p:cNvSpPr txBox="1">
                <a:spLocks noChangeArrowheads="1"/>
              </p:cNvSpPr>
              <p:nvPr/>
            </p:nvSpPr>
            <p:spPr bwMode="auto">
              <a:xfrm>
                <a:off x="5181600" y="3505200"/>
                <a:ext cx="7239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IV</a:t>
                </a:r>
                <a:r>
                  <a:rPr lang="en-US" altLang="en-US" sz="2800" baseline="-25000">
                    <a:solidFill>
                      <a:schemeClr val="accent2"/>
                    </a:solidFill>
                  </a:rPr>
                  <a:t>a</a:t>
                </a:r>
                <a:endParaRPr lang="en-US" altLang="en-US" sz="2800">
                  <a:solidFill>
                    <a:schemeClr val="accent2"/>
                  </a:solidFill>
                </a:endParaRPr>
              </a:p>
            </p:txBody>
          </p:sp>
          <p:sp>
            <p:nvSpPr>
              <p:cNvPr id="5155" name="Text Box 35">
                <a:extLst>
                  <a:ext uri="{FF2B5EF4-FFF2-40B4-BE49-F238E27FC236}">
                    <a16:creationId xmlns:a16="http://schemas.microsoft.com/office/drawing/2014/main" id="{B931FC52-EE9F-FB4D-9413-29F3BE62AA6A}"/>
                  </a:ext>
                </a:extLst>
              </p:cNvPr>
              <p:cNvSpPr txBox="1">
                <a:spLocks noChangeArrowheads="1"/>
              </p:cNvSpPr>
              <p:nvPr/>
            </p:nvSpPr>
            <p:spPr bwMode="auto">
              <a:xfrm>
                <a:off x="5410200" y="4038600"/>
                <a:ext cx="642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V</a:t>
                </a:r>
                <a:r>
                  <a:rPr lang="en-US" altLang="en-US" sz="2800" baseline="-25000">
                    <a:solidFill>
                      <a:schemeClr val="accent2"/>
                    </a:solidFill>
                  </a:rPr>
                  <a:t>a</a:t>
                </a:r>
                <a:endParaRPr lang="en-US" altLang="en-US" sz="2800">
                  <a:solidFill>
                    <a:schemeClr val="accent2"/>
                  </a:solidFill>
                </a:endParaRPr>
              </a:p>
            </p:txBody>
          </p:sp>
          <p:sp>
            <p:nvSpPr>
              <p:cNvPr id="5156" name="Text Box 36">
                <a:extLst>
                  <a:ext uri="{FF2B5EF4-FFF2-40B4-BE49-F238E27FC236}">
                    <a16:creationId xmlns:a16="http://schemas.microsoft.com/office/drawing/2014/main" id="{00980158-BCA9-7D23-94BF-93D173652F5B}"/>
                  </a:ext>
                </a:extLst>
              </p:cNvPr>
              <p:cNvSpPr txBox="1">
                <a:spLocks noChangeArrowheads="1"/>
              </p:cNvSpPr>
              <p:nvPr/>
            </p:nvSpPr>
            <p:spPr bwMode="auto">
              <a:xfrm>
                <a:off x="4953000" y="4800600"/>
                <a:ext cx="711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VI</a:t>
                </a:r>
                <a:r>
                  <a:rPr lang="en-US" altLang="en-US" sz="2800" baseline="-25000">
                    <a:solidFill>
                      <a:srgbClr val="FF0000"/>
                    </a:solidFill>
                  </a:rPr>
                  <a:t>s</a:t>
                </a:r>
                <a:endParaRPr lang="en-US" altLang="en-US" sz="2800">
                  <a:solidFill>
                    <a:srgbClr val="FF0000"/>
                  </a:solidFill>
                </a:endParaRPr>
              </a:p>
            </p:txBody>
          </p:sp>
          <p:sp>
            <p:nvSpPr>
              <p:cNvPr id="5157" name="Text Box 37">
                <a:extLst>
                  <a:ext uri="{FF2B5EF4-FFF2-40B4-BE49-F238E27FC236}">
                    <a16:creationId xmlns:a16="http://schemas.microsoft.com/office/drawing/2014/main" id="{58BBE7B9-CDFA-F1BD-CB0F-B1D4A12D5655}"/>
                  </a:ext>
                </a:extLst>
              </p:cNvPr>
              <p:cNvSpPr txBox="1">
                <a:spLocks noChangeArrowheads="1"/>
              </p:cNvSpPr>
              <p:nvPr/>
            </p:nvSpPr>
            <p:spPr bwMode="auto">
              <a:xfrm>
                <a:off x="5791200" y="4648200"/>
                <a:ext cx="7239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VI</a:t>
                </a:r>
                <a:r>
                  <a:rPr lang="en-US" altLang="en-US" sz="2800" baseline="-25000">
                    <a:solidFill>
                      <a:schemeClr val="accent2"/>
                    </a:solidFill>
                  </a:rPr>
                  <a:t>a</a:t>
                </a:r>
                <a:endParaRPr lang="en-US" altLang="en-US" sz="2800">
                  <a:solidFill>
                    <a:schemeClr val="accent2"/>
                  </a:solidFill>
                </a:endParaRPr>
              </a:p>
            </p:txBody>
          </p:sp>
        </p:grpSp>
      </p:grpSp>
      <p:sp>
        <p:nvSpPr>
          <p:cNvPr id="5143" name="Text Box 38">
            <a:extLst>
              <a:ext uri="{FF2B5EF4-FFF2-40B4-BE49-F238E27FC236}">
                <a16:creationId xmlns:a16="http://schemas.microsoft.com/office/drawing/2014/main" id="{602F70F2-00DD-B689-DC4E-163F2ACF1342}"/>
              </a:ext>
            </a:extLst>
          </p:cNvPr>
          <p:cNvSpPr txBox="1">
            <a:spLocks noChangeArrowheads="1"/>
          </p:cNvSpPr>
          <p:nvPr/>
        </p:nvSpPr>
        <p:spPr bwMode="auto">
          <a:xfrm>
            <a:off x="212725" y="3738562"/>
            <a:ext cx="4844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dirty="0"/>
              <a:t>h</a:t>
            </a:r>
            <a:r>
              <a:rPr lang="en-US" altLang="en-US" sz="2800" baseline="-25000" dirty="0"/>
              <a:t>0</a:t>
            </a:r>
          </a:p>
        </p:txBody>
      </p:sp>
      <p:sp>
        <p:nvSpPr>
          <p:cNvPr id="5144" name="Text Box 39">
            <a:extLst>
              <a:ext uri="{FF2B5EF4-FFF2-40B4-BE49-F238E27FC236}">
                <a16:creationId xmlns:a16="http://schemas.microsoft.com/office/drawing/2014/main" id="{2F224BD7-E2C6-E7AE-75F1-BCC06719A09F}"/>
              </a:ext>
            </a:extLst>
          </p:cNvPr>
          <p:cNvSpPr txBox="1">
            <a:spLocks noChangeArrowheads="1"/>
          </p:cNvSpPr>
          <p:nvPr/>
        </p:nvSpPr>
        <p:spPr bwMode="auto">
          <a:xfrm>
            <a:off x="4098925" y="6162675"/>
            <a:ext cx="3222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t>s</a:t>
            </a:r>
          </a:p>
        </p:txBody>
      </p:sp>
      <mc:AlternateContent xmlns:mc="http://schemas.openxmlformats.org/markup-compatibility/2006" xmlns:p14="http://schemas.microsoft.com/office/powerpoint/2010/main">
        <mc:Choice Requires="p14">
          <p:contentPart p14:bwMode="auto" r:id="rId2">
            <p14:nvContentPartPr>
              <p14:cNvPr id="5123" name="Ink 49">
                <a:extLst>
                  <a:ext uri="{FF2B5EF4-FFF2-40B4-BE49-F238E27FC236}">
                    <a16:creationId xmlns:a16="http://schemas.microsoft.com/office/drawing/2014/main" id="{DA333C0C-3E0C-248B-624E-AD9EEA03FB5A}"/>
                  </a:ext>
                </a:extLst>
              </p14:cNvPr>
              <p14:cNvContentPartPr>
                <a14:cpLocks xmlns:a14="http://schemas.microsoft.com/office/drawing/2010/main" noRot="1" noChangeAspect="1" noEditPoints="1" noChangeArrowheads="1" noChangeShapeType="1"/>
              </p14:cNvContentPartPr>
              <p14:nvPr/>
            </p14:nvContentPartPr>
            <p14:xfrm>
              <a:off x="4154488" y="2293937"/>
              <a:ext cx="1587" cy="1588"/>
            </p14:xfrm>
          </p:contentPart>
        </mc:Choice>
        <mc:Fallback xmlns="">
          <p:pic>
            <p:nvPicPr>
              <p:cNvPr id="5123" name="Ink 49">
                <a:extLst>
                  <a:ext uri="{FF2B5EF4-FFF2-40B4-BE49-F238E27FC236}">
                    <a16:creationId xmlns:a16="http://schemas.microsoft.com/office/drawing/2014/main" id="{DA333C0C-3E0C-248B-624E-AD9EEA03FB5A}"/>
                  </a:ext>
                </a:extLst>
              </p:cNvPr>
              <p:cNvPicPr>
                <a:picLocks noRot="1" noChangeAspect="1" noEditPoints="1" noChangeArrowheads="1" noChangeShapeType="1"/>
              </p:cNvPicPr>
              <p:nvPr/>
            </p:nvPicPr>
            <p:blipFill>
              <a:blip r:embed="rId5"/>
              <a:stretch>
                <a:fillRect/>
              </a:stretch>
            </p:blipFill>
            <p:spPr>
              <a:xfrm>
                <a:off x="4113226" y="2252649"/>
                <a:ext cx="84111" cy="84164"/>
              </a:xfrm>
              <a:prstGeom prst="rect">
                <a:avLst/>
              </a:prstGeom>
            </p:spPr>
          </p:pic>
        </mc:Fallback>
      </mc:AlternateContent>
      <p:grpSp>
        <p:nvGrpSpPr>
          <p:cNvPr id="9" name="Group 8">
            <a:extLst>
              <a:ext uri="{FF2B5EF4-FFF2-40B4-BE49-F238E27FC236}">
                <a16:creationId xmlns:a16="http://schemas.microsoft.com/office/drawing/2014/main" id="{7DB192E1-A13D-1A99-3796-6343C913FDC9}"/>
              </a:ext>
            </a:extLst>
          </p:cNvPr>
          <p:cNvGrpSpPr/>
          <p:nvPr/>
        </p:nvGrpSpPr>
        <p:grpSpPr>
          <a:xfrm>
            <a:off x="0" y="0"/>
            <a:ext cx="9144000" cy="6858000"/>
            <a:chOff x="0" y="0"/>
            <a:chExt cx="9144000" cy="6858000"/>
          </a:xfrm>
        </p:grpSpPr>
        <p:pic>
          <p:nvPicPr>
            <p:cNvPr id="10" name="Picture 22" descr="Logo usage Guidelines">
              <a:extLst>
                <a:ext uri="{FF2B5EF4-FFF2-40B4-BE49-F238E27FC236}">
                  <a16:creationId xmlns:a16="http://schemas.microsoft.com/office/drawing/2014/main" id="{3A403BC4-F3FE-ACEA-F1B8-28DA71E03E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C9300B1E-255E-00BA-E4B8-B5EA410BF763}"/>
                </a:ext>
              </a:extLst>
            </p:cNvPr>
            <p:cNvGrpSpPr>
              <a:grpSpLocks/>
            </p:cNvGrpSpPr>
            <p:nvPr/>
          </p:nvGrpSpPr>
          <p:grpSpPr bwMode="auto">
            <a:xfrm>
              <a:off x="0" y="0"/>
              <a:ext cx="9144000" cy="6858000"/>
              <a:chOff x="0" y="0"/>
              <a:chExt cx="9144000" cy="6858000"/>
            </a:xfrm>
          </p:grpSpPr>
          <p:grpSp>
            <p:nvGrpSpPr>
              <p:cNvPr id="12" name="Group 19">
                <a:extLst>
                  <a:ext uri="{FF2B5EF4-FFF2-40B4-BE49-F238E27FC236}">
                    <a16:creationId xmlns:a16="http://schemas.microsoft.com/office/drawing/2014/main" id="{1886F0C2-5845-32E9-AF05-06B872E65C6C}"/>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E30B1B51-CED5-BF7C-5E00-12D94810E4B2}"/>
                    </a:ext>
                  </a:extLst>
                </p:cNvPr>
                <p:cNvGrpSpPr>
                  <a:grpSpLocks/>
                </p:cNvGrpSpPr>
                <p:nvPr/>
              </p:nvGrpSpPr>
              <p:grpSpPr bwMode="auto">
                <a:xfrm>
                  <a:off x="0" y="0"/>
                  <a:ext cx="9144000" cy="6858000"/>
                  <a:chOff x="0" y="0"/>
                  <a:chExt cx="5760" cy="4320"/>
                </a:xfrm>
              </p:grpSpPr>
              <p:grpSp>
                <p:nvGrpSpPr>
                  <p:cNvPr id="16" name="Group 15">
                    <a:extLst>
                      <a:ext uri="{FF2B5EF4-FFF2-40B4-BE49-F238E27FC236}">
                        <a16:creationId xmlns:a16="http://schemas.microsoft.com/office/drawing/2014/main" id="{EBEF03CC-8A4A-6A65-CC6D-7735DCFAC8EE}"/>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C1D5B797-F472-00ED-8C11-45742DA419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51FD04F8-6591-15CB-F1CB-83DB10167B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ED121374-0EAA-56B0-C5C7-63F29077FB03}"/>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8FDD38E4-CBE2-C7D4-34D1-3D8E32FFE5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709A9ECE-E289-E51B-A79F-F2326822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328E289E-41EF-724F-4CA9-E8B52C79774E}"/>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50931156-B59F-F65E-B81C-D5AC6D8A7A1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8277E92A-DA9A-B738-DA73-D582B0BBEA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A357674C-48A2-3589-D706-8638FCBB1F15}"/>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EC340816-7782-9607-1E31-3AF6D580389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A1F01CEC-1FD5-816F-B134-0CF1070F73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E2CD50A8-AA46-0BEE-A36F-2686FC26915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6C17DDBF-4480-7178-47C3-1D65ACEC4F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9" name="Rectangle 1026">
            <a:extLst>
              <a:ext uri="{FF2B5EF4-FFF2-40B4-BE49-F238E27FC236}">
                <a16:creationId xmlns:a16="http://schemas.microsoft.com/office/drawing/2014/main" id="{0A2E3C6B-97FF-E7AC-40C6-5914F859B190}"/>
              </a:ext>
            </a:extLst>
          </p:cNvPr>
          <p:cNvSpPr>
            <a:spLocks noGrp="1" noChangeArrowheads="1"/>
          </p:cNvSpPr>
          <p:nvPr>
            <p:ph type="title"/>
          </p:nvPr>
        </p:nvSpPr>
        <p:spPr>
          <a:xfrm>
            <a:off x="1828895" y="253619"/>
            <a:ext cx="6002243" cy="862774"/>
          </a:xfrm>
        </p:spPr>
        <p:txBody>
          <a:bodyPr/>
          <a:lstStyle/>
          <a:p>
            <a:r>
              <a:rPr lang="en-US" altLang="en-US" sz="2800" dirty="0"/>
              <a:t>Steam Flow Path in a Multi-Stage Impulse Turbine</a:t>
            </a:r>
          </a:p>
        </p:txBody>
      </p:sp>
      <p:sp>
        <p:nvSpPr>
          <p:cNvPr id="379907" name="Rectangle 1027">
            <a:extLst>
              <a:ext uri="{FF2B5EF4-FFF2-40B4-BE49-F238E27FC236}">
                <a16:creationId xmlns:a16="http://schemas.microsoft.com/office/drawing/2014/main" id="{AC968027-489A-E02C-B502-480C933BE600}"/>
              </a:ext>
            </a:extLst>
          </p:cNvPr>
          <p:cNvSpPr>
            <a:spLocks noGrp="1" noChangeArrowheads="1"/>
          </p:cNvSpPr>
          <p:nvPr>
            <p:ph type="body" idx="1"/>
          </p:nvPr>
        </p:nvSpPr>
        <p:spPr>
          <a:xfrm>
            <a:off x="228600" y="1376362"/>
            <a:ext cx="5257800" cy="381000"/>
          </a:xfrm>
        </p:spPr>
        <p:txBody>
          <a:bodyPr/>
          <a:lstStyle/>
          <a:p>
            <a:pPr>
              <a:lnSpc>
                <a:spcPct val="90000"/>
              </a:lnSpc>
            </a:pPr>
            <a:r>
              <a:rPr lang="en-US" altLang="en-US" sz="2400"/>
              <a:t>Global available enthalpy for Power:</a:t>
            </a:r>
          </a:p>
        </p:txBody>
      </p:sp>
      <p:grpSp>
        <p:nvGrpSpPr>
          <p:cNvPr id="8211" name="Group 1028">
            <a:extLst>
              <a:ext uri="{FF2B5EF4-FFF2-40B4-BE49-F238E27FC236}">
                <a16:creationId xmlns:a16="http://schemas.microsoft.com/office/drawing/2014/main" id="{3D3DE3D7-1FC4-D40F-5AD4-A488BCD20A68}"/>
              </a:ext>
            </a:extLst>
          </p:cNvPr>
          <p:cNvGrpSpPr>
            <a:grpSpLocks/>
          </p:cNvGrpSpPr>
          <p:nvPr/>
        </p:nvGrpSpPr>
        <p:grpSpPr bwMode="auto">
          <a:xfrm>
            <a:off x="5676900" y="1219200"/>
            <a:ext cx="3467100" cy="4795838"/>
            <a:chOff x="1920" y="570"/>
            <a:chExt cx="2184" cy="3021"/>
          </a:xfrm>
        </p:grpSpPr>
        <p:sp>
          <p:nvSpPr>
            <p:cNvPr id="8218" name="Line 1029">
              <a:extLst>
                <a:ext uri="{FF2B5EF4-FFF2-40B4-BE49-F238E27FC236}">
                  <a16:creationId xmlns:a16="http://schemas.microsoft.com/office/drawing/2014/main" id="{C251A992-E596-7B2F-3C1A-C205F39F2E9B}"/>
                </a:ext>
              </a:extLst>
            </p:cNvPr>
            <p:cNvSpPr>
              <a:spLocks noChangeShapeType="1"/>
            </p:cNvSpPr>
            <p:nvPr/>
          </p:nvSpPr>
          <p:spPr bwMode="auto">
            <a:xfrm>
              <a:off x="2448" y="864"/>
              <a:ext cx="0" cy="254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19" name="Freeform 1030">
              <a:extLst>
                <a:ext uri="{FF2B5EF4-FFF2-40B4-BE49-F238E27FC236}">
                  <a16:creationId xmlns:a16="http://schemas.microsoft.com/office/drawing/2014/main" id="{E2F84064-6DF1-07D5-4582-41A841FD4A97}"/>
                </a:ext>
              </a:extLst>
            </p:cNvPr>
            <p:cNvSpPr>
              <a:spLocks/>
            </p:cNvSpPr>
            <p:nvPr/>
          </p:nvSpPr>
          <p:spPr bwMode="auto">
            <a:xfrm>
              <a:off x="2016" y="1056"/>
              <a:ext cx="1344" cy="400"/>
            </a:xfrm>
            <a:custGeom>
              <a:avLst/>
              <a:gdLst>
                <a:gd name="T0" fmla="*/ 0 w 1344"/>
                <a:gd name="T1" fmla="*/ 384 h 400"/>
                <a:gd name="T2" fmla="*/ 336 w 1344"/>
                <a:gd name="T3" fmla="*/ 336 h 400"/>
                <a:gd name="T4" fmla="*/ 1344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0" name="Freeform 1031">
              <a:extLst>
                <a:ext uri="{FF2B5EF4-FFF2-40B4-BE49-F238E27FC236}">
                  <a16:creationId xmlns:a16="http://schemas.microsoft.com/office/drawing/2014/main" id="{2D90A5ED-9F8D-4B42-C314-48CBDD2CD925}"/>
                </a:ext>
              </a:extLst>
            </p:cNvPr>
            <p:cNvSpPr>
              <a:spLocks/>
            </p:cNvSpPr>
            <p:nvPr/>
          </p:nvSpPr>
          <p:spPr bwMode="auto">
            <a:xfrm>
              <a:off x="2016" y="1488"/>
              <a:ext cx="1344" cy="400"/>
            </a:xfrm>
            <a:custGeom>
              <a:avLst/>
              <a:gdLst>
                <a:gd name="T0" fmla="*/ 0 w 1344"/>
                <a:gd name="T1" fmla="*/ 384 h 400"/>
                <a:gd name="T2" fmla="*/ 336 w 1344"/>
                <a:gd name="T3" fmla="*/ 336 h 400"/>
                <a:gd name="T4" fmla="*/ 1344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1" name="Freeform 1032">
              <a:extLst>
                <a:ext uri="{FF2B5EF4-FFF2-40B4-BE49-F238E27FC236}">
                  <a16:creationId xmlns:a16="http://schemas.microsoft.com/office/drawing/2014/main" id="{F2767369-E17A-5A8C-BAF2-02AFB9B88D2E}"/>
                </a:ext>
              </a:extLst>
            </p:cNvPr>
            <p:cNvSpPr>
              <a:spLocks/>
            </p:cNvSpPr>
            <p:nvPr/>
          </p:nvSpPr>
          <p:spPr bwMode="auto">
            <a:xfrm>
              <a:off x="2112" y="1824"/>
              <a:ext cx="1344" cy="400"/>
            </a:xfrm>
            <a:custGeom>
              <a:avLst/>
              <a:gdLst>
                <a:gd name="T0" fmla="*/ 0 w 1344"/>
                <a:gd name="T1" fmla="*/ 384 h 400"/>
                <a:gd name="T2" fmla="*/ 336 w 1344"/>
                <a:gd name="T3" fmla="*/ 336 h 400"/>
                <a:gd name="T4" fmla="*/ 1344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2" name="Freeform 1033">
              <a:extLst>
                <a:ext uri="{FF2B5EF4-FFF2-40B4-BE49-F238E27FC236}">
                  <a16:creationId xmlns:a16="http://schemas.microsoft.com/office/drawing/2014/main" id="{FC2D2C24-5BBF-CC54-DF83-A42E64BEF870}"/>
                </a:ext>
              </a:extLst>
            </p:cNvPr>
            <p:cNvSpPr>
              <a:spLocks/>
            </p:cNvSpPr>
            <p:nvPr/>
          </p:nvSpPr>
          <p:spPr bwMode="auto">
            <a:xfrm>
              <a:off x="2160" y="2256"/>
              <a:ext cx="1344" cy="400"/>
            </a:xfrm>
            <a:custGeom>
              <a:avLst/>
              <a:gdLst>
                <a:gd name="T0" fmla="*/ 0 w 1344"/>
                <a:gd name="T1" fmla="*/ 384 h 400"/>
                <a:gd name="T2" fmla="*/ 336 w 1344"/>
                <a:gd name="T3" fmla="*/ 336 h 400"/>
                <a:gd name="T4" fmla="*/ 1344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3" name="Freeform 1034">
              <a:extLst>
                <a:ext uri="{FF2B5EF4-FFF2-40B4-BE49-F238E27FC236}">
                  <a16:creationId xmlns:a16="http://schemas.microsoft.com/office/drawing/2014/main" id="{56E19D20-4B07-967A-3412-E34B67456395}"/>
                </a:ext>
              </a:extLst>
            </p:cNvPr>
            <p:cNvSpPr>
              <a:spLocks/>
            </p:cNvSpPr>
            <p:nvPr/>
          </p:nvSpPr>
          <p:spPr bwMode="auto">
            <a:xfrm>
              <a:off x="2160" y="2640"/>
              <a:ext cx="1344" cy="400"/>
            </a:xfrm>
            <a:custGeom>
              <a:avLst/>
              <a:gdLst>
                <a:gd name="T0" fmla="*/ 0 w 1344"/>
                <a:gd name="T1" fmla="*/ 384 h 400"/>
                <a:gd name="T2" fmla="*/ 336 w 1344"/>
                <a:gd name="T3" fmla="*/ 336 h 400"/>
                <a:gd name="T4" fmla="*/ 1344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4" name="Freeform 1035">
              <a:extLst>
                <a:ext uri="{FF2B5EF4-FFF2-40B4-BE49-F238E27FC236}">
                  <a16:creationId xmlns:a16="http://schemas.microsoft.com/office/drawing/2014/main" id="{8F66B89C-E198-3FD4-23A9-6C2E374C129E}"/>
                </a:ext>
              </a:extLst>
            </p:cNvPr>
            <p:cNvSpPr>
              <a:spLocks/>
            </p:cNvSpPr>
            <p:nvPr/>
          </p:nvSpPr>
          <p:spPr bwMode="auto">
            <a:xfrm>
              <a:off x="2208" y="2880"/>
              <a:ext cx="1776" cy="544"/>
            </a:xfrm>
            <a:custGeom>
              <a:avLst/>
              <a:gdLst>
                <a:gd name="T0" fmla="*/ 0 w 1344"/>
                <a:gd name="T1" fmla="*/ 15378 h 400"/>
                <a:gd name="T2" fmla="*/ 9525 w 1344"/>
                <a:gd name="T3" fmla="*/ 13465 h 400"/>
                <a:gd name="T4" fmla="*/ 38098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5" name="Freeform 1036">
              <a:extLst>
                <a:ext uri="{FF2B5EF4-FFF2-40B4-BE49-F238E27FC236}">
                  <a16:creationId xmlns:a16="http://schemas.microsoft.com/office/drawing/2014/main" id="{519B0C51-62A1-483D-4C46-2A380FDC3C3F}"/>
                </a:ext>
              </a:extLst>
            </p:cNvPr>
            <p:cNvSpPr>
              <a:spLocks/>
            </p:cNvSpPr>
            <p:nvPr/>
          </p:nvSpPr>
          <p:spPr bwMode="auto">
            <a:xfrm>
              <a:off x="1920" y="624"/>
              <a:ext cx="1344" cy="400"/>
            </a:xfrm>
            <a:custGeom>
              <a:avLst/>
              <a:gdLst>
                <a:gd name="T0" fmla="*/ 0 w 1344"/>
                <a:gd name="T1" fmla="*/ 384 h 400"/>
                <a:gd name="T2" fmla="*/ 336 w 1344"/>
                <a:gd name="T3" fmla="*/ 336 h 400"/>
                <a:gd name="T4" fmla="*/ 1344 w 1344"/>
                <a:gd name="T5" fmla="*/ 0 h 400"/>
                <a:gd name="T6" fmla="*/ 0 60000 65536"/>
                <a:gd name="T7" fmla="*/ 0 60000 65536"/>
                <a:gd name="T8" fmla="*/ 0 60000 65536"/>
                <a:gd name="T9" fmla="*/ 0 w 1344"/>
                <a:gd name="T10" fmla="*/ 0 h 400"/>
                <a:gd name="T11" fmla="*/ 1344 w 1344"/>
                <a:gd name="T12" fmla="*/ 400 h 400"/>
              </a:gdLst>
              <a:ahLst/>
              <a:cxnLst>
                <a:cxn ang="T6">
                  <a:pos x="T0" y="T1"/>
                </a:cxn>
                <a:cxn ang="T7">
                  <a:pos x="T2" y="T3"/>
                </a:cxn>
                <a:cxn ang="T8">
                  <a:pos x="T4" y="T5"/>
                </a:cxn>
              </a:cxnLst>
              <a:rect l="T9" t="T10" r="T11" b="T12"/>
              <a:pathLst>
                <a:path w="1344" h="400">
                  <a:moveTo>
                    <a:pt x="0" y="384"/>
                  </a:moveTo>
                  <a:cubicBezTo>
                    <a:pt x="56" y="392"/>
                    <a:pt x="112" y="400"/>
                    <a:pt x="336" y="336"/>
                  </a:cubicBezTo>
                  <a:cubicBezTo>
                    <a:pt x="560" y="272"/>
                    <a:pt x="952" y="136"/>
                    <a:pt x="1344"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6" name="Line 1037">
              <a:extLst>
                <a:ext uri="{FF2B5EF4-FFF2-40B4-BE49-F238E27FC236}">
                  <a16:creationId xmlns:a16="http://schemas.microsoft.com/office/drawing/2014/main" id="{CC7710F6-6766-9115-854C-A2441D066D52}"/>
                </a:ext>
              </a:extLst>
            </p:cNvPr>
            <p:cNvSpPr>
              <a:spLocks noChangeShapeType="1"/>
            </p:cNvSpPr>
            <p:nvPr/>
          </p:nvSpPr>
          <p:spPr bwMode="auto">
            <a:xfrm>
              <a:off x="2736" y="1296"/>
              <a:ext cx="0" cy="432"/>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7" name="Line 1038">
              <a:extLst>
                <a:ext uri="{FF2B5EF4-FFF2-40B4-BE49-F238E27FC236}">
                  <a16:creationId xmlns:a16="http://schemas.microsoft.com/office/drawing/2014/main" id="{1510D32B-A8E9-1E6F-1DB8-5E5F14D18BC5}"/>
                </a:ext>
              </a:extLst>
            </p:cNvPr>
            <p:cNvSpPr>
              <a:spLocks noChangeShapeType="1"/>
            </p:cNvSpPr>
            <p:nvPr/>
          </p:nvSpPr>
          <p:spPr bwMode="auto">
            <a:xfrm>
              <a:off x="2928" y="1632"/>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8" name="Line 1039">
              <a:extLst>
                <a:ext uri="{FF2B5EF4-FFF2-40B4-BE49-F238E27FC236}">
                  <a16:creationId xmlns:a16="http://schemas.microsoft.com/office/drawing/2014/main" id="{9B7871CC-6821-F8DD-AF15-63AA57170EC1}"/>
                </a:ext>
              </a:extLst>
            </p:cNvPr>
            <p:cNvSpPr>
              <a:spLocks noChangeShapeType="1"/>
            </p:cNvSpPr>
            <p:nvPr/>
          </p:nvSpPr>
          <p:spPr bwMode="auto">
            <a:xfrm>
              <a:off x="3072" y="1968"/>
              <a:ext cx="0" cy="432"/>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9" name="Line 1040">
              <a:extLst>
                <a:ext uri="{FF2B5EF4-FFF2-40B4-BE49-F238E27FC236}">
                  <a16:creationId xmlns:a16="http://schemas.microsoft.com/office/drawing/2014/main" id="{F4CD0FFC-A5B1-19E6-624C-ED990E5B5530}"/>
                </a:ext>
              </a:extLst>
            </p:cNvPr>
            <p:cNvSpPr>
              <a:spLocks noChangeShapeType="1"/>
            </p:cNvSpPr>
            <p:nvPr/>
          </p:nvSpPr>
          <p:spPr bwMode="auto">
            <a:xfrm>
              <a:off x="3264" y="2352"/>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30" name="Line 1041">
              <a:extLst>
                <a:ext uri="{FF2B5EF4-FFF2-40B4-BE49-F238E27FC236}">
                  <a16:creationId xmlns:a16="http://schemas.microsoft.com/office/drawing/2014/main" id="{A0182115-753A-9F3B-D1BB-5A53E40D0DE8}"/>
                </a:ext>
              </a:extLst>
            </p:cNvPr>
            <p:cNvSpPr>
              <a:spLocks noChangeShapeType="1"/>
            </p:cNvSpPr>
            <p:nvPr/>
          </p:nvSpPr>
          <p:spPr bwMode="auto">
            <a:xfrm>
              <a:off x="3408" y="2688"/>
              <a:ext cx="0" cy="38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31" name="Freeform 1042">
              <a:extLst>
                <a:ext uri="{FF2B5EF4-FFF2-40B4-BE49-F238E27FC236}">
                  <a16:creationId xmlns:a16="http://schemas.microsoft.com/office/drawing/2014/main" id="{39B8C9DD-422A-E9DA-43E9-528A76DA4A25}"/>
                </a:ext>
              </a:extLst>
            </p:cNvPr>
            <p:cNvSpPr>
              <a:spLocks/>
            </p:cNvSpPr>
            <p:nvPr/>
          </p:nvSpPr>
          <p:spPr bwMode="auto">
            <a:xfrm>
              <a:off x="2448" y="864"/>
              <a:ext cx="288" cy="432"/>
            </a:xfrm>
            <a:custGeom>
              <a:avLst/>
              <a:gdLst>
                <a:gd name="T0" fmla="*/ 0 w 288"/>
                <a:gd name="T1" fmla="*/ 0 h 432"/>
                <a:gd name="T2" fmla="*/ 48 w 288"/>
                <a:gd name="T3" fmla="*/ 144 h 432"/>
                <a:gd name="T4" fmla="*/ 288 w 288"/>
                <a:gd name="T5" fmla="*/ 432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32" name="Freeform 1043">
              <a:extLst>
                <a:ext uri="{FF2B5EF4-FFF2-40B4-BE49-F238E27FC236}">
                  <a16:creationId xmlns:a16="http://schemas.microsoft.com/office/drawing/2014/main" id="{40164D5F-EA77-9C6F-9632-2184A3315FD3}"/>
                </a:ext>
              </a:extLst>
            </p:cNvPr>
            <p:cNvSpPr>
              <a:spLocks/>
            </p:cNvSpPr>
            <p:nvPr/>
          </p:nvSpPr>
          <p:spPr bwMode="auto">
            <a:xfrm>
              <a:off x="2928" y="1632"/>
              <a:ext cx="144" cy="336"/>
            </a:xfrm>
            <a:custGeom>
              <a:avLst/>
              <a:gdLst>
                <a:gd name="T0" fmla="*/ 0 w 288"/>
                <a:gd name="T1" fmla="*/ 0 h 432"/>
                <a:gd name="T2" fmla="*/ 1 w 288"/>
                <a:gd name="T3" fmla="*/ 7 h 432"/>
                <a:gd name="T4" fmla="*/ 1 w 288"/>
                <a:gd name="T5" fmla="*/ 21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33" name="Freeform 1044">
              <a:extLst>
                <a:ext uri="{FF2B5EF4-FFF2-40B4-BE49-F238E27FC236}">
                  <a16:creationId xmlns:a16="http://schemas.microsoft.com/office/drawing/2014/main" id="{CACCD449-C03B-336C-92EE-7671047271A9}"/>
                </a:ext>
              </a:extLst>
            </p:cNvPr>
            <p:cNvSpPr>
              <a:spLocks/>
            </p:cNvSpPr>
            <p:nvPr/>
          </p:nvSpPr>
          <p:spPr bwMode="auto">
            <a:xfrm>
              <a:off x="3072" y="2016"/>
              <a:ext cx="192" cy="336"/>
            </a:xfrm>
            <a:custGeom>
              <a:avLst/>
              <a:gdLst>
                <a:gd name="T0" fmla="*/ 0 w 288"/>
                <a:gd name="T1" fmla="*/ 0 h 432"/>
                <a:gd name="T2" fmla="*/ 1 w 288"/>
                <a:gd name="T3" fmla="*/ 7 h 432"/>
                <a:gd name="T4" fmla="*/ 2 w 288"/>
                <a:gd name="T5" fmla="*/ 21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34" name="Freeform 1045">
              <a:extLst>
                <a:ext uri="{FF2B5EF4-FFF2-40B4-BE49-F238E27FC236}">
                  <a16:creationId xmlns:a16="http://schemas.microsoft.com/office/drawing/2014/main" id="{CB1106F8-4340-1EAA-C789-53772B34B7C9}"/>
                </a:ext>
              </a:extLst>
            </p:cNvPr>
            <p:cNvSpPr>
              <a:spLocks/>
            </p:cNvSpPr>
            <p:nvPr/>
          </p:nvSpPr>
          <p:spPr bwMode="auto">
            <a:xfrm>
              <a:off x="2736" y="1296"/>
              <a:ext cx="192" cy="336"/>
            </a:xfrm>
            <a:custGeom>
              <a:avLst/>
              <a:gdLst>
                <a:gd name="T0" fmla="*/ 0 w 288"/>
                <a:gd name="T1" fmla="*/ 0 h 432"/>
                <a:gd name="T2" fmla="*/ 1 w 288"/>
                <a:gd name="T3" fmla="*/ 7 h 432"/>
                <a:gd name="T4" fmla="*/ 2 w 288"/>
                <a:gd name="T5" fmla="*/ 21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35" name="Freeform 1046">
              <a:extLst>
                <a:ext uri="{FF2B5EF4-FFF2-40B4-BE49-F238E27FC236}">
                  <a16:creationId xmlns:a16="http://schemas.microsoft.com/office/drawing/2014/main" id="{DFE4CBFB-C48A-33ED-7874-F26BAC6A3A01}"/>
                </a:ext>
              </a:extLst>
            </p:cNvPr>
            <p:cNvSpPr>
              <a:spLocks/>
            </p:cNvSpPr>
            <p:nvPr/>
          </p:nvSpPr>
          <p:spPr bwMode="auto">
            <a:xfrm>
              <a:off x="3264" y="2352"/>
              <a:ext cx="144" cy="336"/>
            </a:xfrm>
            <a:custGeom>
              <a:avLst/>
              <a:gdLst>
                <a:gd name="T0" fmla="*/ 0 w 288"/>
                <a:gd name="T1" fmla="*/ 0 h 432"/>
                <a:gd name="T2" fmla="*/ 1 w 288"/>
                <a:gd name="T3" fmla="*/ 7 h 432"/>
                <a:gd name="T4" fmla="*/ 1 w 288"/>
                <a:gd name="T5" fmla="*/ 21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36" name="Freeform 1047">
              <a:extLst>
                <a:ext uri="{FF2B5EF4-FFF2-40B4-BE49-F238E27FC236}">
                  <a16:creationId xmlns:a16="http://schemas.microsoft.com/office/drawing/2014/main" id="{9A52DAFB-14EF-6564-D0A8-2ED652661DC9}"/>
                </a:ext>
              </a:extLst>
            </p:cNvPr>
            <p:cNvSpPr>
              <a:spLocks/>
            </p:cNvSpPr>
            <p:nvPr/>
          </p:nvSpPr>
          <p:spPr bwMode="auto">
            <a:xfrm>
              <a:off x="3408" y="2688"/>
              <a:ext cx="192" cy="336"/>
            </a:xfrm>
            <a:custGeom>
              <a:avLst/>
              <a:gdLst>
                <a:gd name="T0" fmla="*/ 0 w 288"/>
                <a:gd name="T1" fmla="*/ 0 h 432"/>
                <a:gd name="T2" fmla="*/ 1 w 288"/>
                <a:gd name="T3" fmla="*/ 7 h 432"/>
                <a:gd name="T4" fmla="*/ 2 w 288"/>
                <a:gd name="T5" fmla="*/ 21 h 432"/>
                <a:gd name="T6" fmla="*/ 0 60000 65536"/>
                <a:gd name="T7" fmla="*/ 0 60000 65536"/>
                <a:gd name="T8" fmla="*/ 0 60000 65536"/>
                <a:gd name="T9" fmla="*/ 0 w 288"/>
                <a:gd name="T10" fmla="*/ 0 h 432"/>
                <a:gd name="T11" fmla="*/ 288 w 288"/>
                <a:gd name="T12" fmla="*/ 432 h 432"/>
              </a:gdLst>
              <a:ahLst/>
              <a:cxnLst>
                <a:cxn ang="T6">
                  <a:pos x="T0" y="T1"/>
                </a:cxn>
                <a:cxn ang="T7">
                  <a:pos x="T2" y="T3"/>
                </a:cxn>
                <a:cxn ang="T8">
                  <a:pos x="T4" y="T5"/>
                </a:cxn>
              </a:cxnLst>
              <a:rect l="T9" t="T10" r="T11" b="T12"/>
              <a:pathLst>
                <a:path w="288" h="432">
                  <a:moveTo>
                    <a:pt x="0" y="0"/>
                  </a:moveTo>
                  <a:cubicBezTo>
                    <a:pt x="0" y="36"/>
                    <a:pt x="0" y="72"/>
                    <a:pt x="48" y="144"/>
                  </a:cubicBezTo>
                  <a:cubicBezTo>
                    <a:pt x="96" y="216"/>
                    <a:pt x="192" y="324"/>
                    <a:pt x="288" y="432"/>
                  </a:cubicBezTo>
                </a:path>
              </a:pathLst>
            </a:custGeom>
            <a:noFill/>
            <a:ln w="38100" cmpd="sng">
              <a:solidFill>
                <a:srgbClr val="FF0066"/>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37" name="Text Box 1048">
              <a:extLst>
                <a:ext uri="{FF2B5EF4-FFF2-40B4-BE49-F238E27FC236}">
                  <a16:creationId xmlns:a16="http://schemas.microsoft.com/office/drawing/2014/main" id="{EEAC97EC-DC1A-E144-FF64-A0E9D79FEA6F}"/>
                </a:ext>
              </a:extLst>
            </p:cNvPr>
            <p:cNvSpPr txBox="1">
              <a:spLocks noChangeArrowheads="1"/>
            </p:cNvSpPr>
            <p:nvPr/>
          </p:nvSpPr>
          <p:spPr bwMode="auto">
            <a:xfrm>
              <a:off x="2198" y="570"/>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t>3</a:t>
              </a:r>
            </a:p>
          </p:txBody>
        </p:sp>
        <p:sp>
          <p:nvSpPr>
            <p:cNvPr id="8238" name="Text Box 1049">
              <a:extLst>
                <a:ext uri="{FF2B5EF4-FFF2-40B4-BE49-F238E27FC236}">
                  <a16:creationId xmlns:a16="http://schemas.microsoft.com/office/drawing/2014/main" id="{EF82BCFA-2262-7208-AFAE-598AD99DFCE1}"/>
                </a:ext>
              </a:extLst>
            </p:cNvPr>
            <p:cNvSpPr txBox="1">
              <a:spLocks noChangeArrowheads="1"/>
            </p:cNvSpPr>
            <p:nvPr/>
          </p:nvSpPr>
          <p:spPr bwMode="auto">
            <a:xfrm>
              <a:off x="2016" y="3264"/>
              <a:ext cx="3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9900"/>
                  </a:solidFill>
                </a:rPr>
                <a:t>4s</a:t>
              </a:r>
            </a:p>
          </p:txBody>
        </p:sp>
        <p:sp>
          <p:nvSpPr>
            <p:cNvPr id="8239" name="Text Box 1050">
              <a:extLst>
                <a:ext uri="{FF2B5EF4-FFF2-40B4-BE49-F238E27FC236}">
                  <a16:creationId xmlns:a16="http://schemas.microsoft.com/office/drawing/2014/main" id="{C4050252-F08D-DB86-4B5B-19155C1B4301}"/>
                </a:ext>
              </a:extLst>
            </p:cNvPr>
            <p:cNvSpPr txBox="1">
              <a:spLocks noChangeArrowheads="1"/>
            </p:cNvSpPr>
            <p:nvPr/>
          </p:nvSpPr>
          <p:spPr bwMode="auto">
            <a:xfrm>
              <a:off x="2400" y="1584"/>
              <a:ext cx="3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II</a:t>
              </a:r>
              <a:r>
                <a:rPr lang="en-US" altLang="en-US" sz="2800" baseline="-25000">
                  <a:solidFill>
                    <a:srgbClr val="FF0000"/>
                  </a:solidFill>
                </a:rPr>
                <a:t>s</a:t>
              </a:r>
            </a:p>
          </p:txBody>
        </p:sp>
        <p:sp>
          <p:nvSpPr>
            <p:cNvPr id="8240" name="Text Box 1051">
              <a:extLst>
                <a:ext uri="{FF2B5EF4-FFF2-40B4-BE49-F238E27FC236}">
                  <a16:creationId xmlns:a16="http://schemas.microsoft.com/office/drawing/2014/main" id="{9FC922D4-AD00-9F4F-D3C9-C220D7C8F2BE}"/>
                </a:ext>
              </a:extLst>
            </p:cNvPr>
            <p:cNvSpPr txBox="1">
              <a:spLocks noChangeArrowheads="1"/>
            </p:cNvSpPr>
            <p:nvPr/>
          </p:nvSpPr>
          <p:spPr bwMode="auto">
            <a:xfrm>
              <a:off x="2544" y="1920"/>
              <a:ext cx="4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III</a:t>
              </a:r>
              <a:r>
                <a:rPr lang="en-US" altLang="en-US" sz="2800" baseline="-25000">
                  <a:solidFill>
                    <a:srgbClr val="FF0000"/>
                  </a:solidFill>
                </a:rPr>
                <a:t>s</a:t>
              </a:r>
              <a:endParaRPr lang="en-US" altLang="en-US" sz="2800">
                <a:solidFill>
                  <a:srgbClr val="FF0000"/>
                </a:solidFill>
              </a:endParaRPr>
            </a:p>
          </p:txBody>
        </p:sp>
        <p:sp>
          <p:nvSpPr>
            <p:cNvPr id="8241" name="Text Box 1052">
              <a:extLst>
                <a:ext uri="{FF2B5EF4-FFF2-40B4-BE49-F238E27FC236}">
                  <a16:creationId xmlns:a16="http://schemas.microsoft.com/office/drawing/2014/main" id="{507B992E-176A-9510-CB01-CA89745AA3E8}"/>
                </a:ext>
              </a:extLst>
            </p:cNvPr>
            <p:cNvSpPr txBox="1">
              <a:spLocks noChangeArrowheads="1"/>
            </p:cNvSpPr>
            <p:nvPr/>
          </p:nvSpPr>
          <p:spPr bwMode="auto">
            <a:xfrm>
              <a:off x="2160" y="1200"/>
              <a:ext cx="3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9900"/>
                  </a:solidFill>
                </a:rPr>
                <a:t>4</a:t>
              </a:r>
              <a:r>
                <a:rPr lang="en-US" altLang="en-US" sz="2800" baseline="30000">
                  <a:solidFill>
                    <a:srgbClr val="009900"/>
                  </a:solidFill>
                </a:rPr>
                <a:t>I</a:t>
              </a:r>
              <a:r>
                <a:rPr lang="en-US" altLang="en-US" sz="2800" baseline="-25000">
                  <a:solidFill>
                    <a:srgbClr val="009900"/>
                  </a:solidFill>
                </a:rPr>
                <a:t>s</a:t>
              </a:r>
              <a:endParaRPr lang="en-US" altLang="en-US" sz="2800">
                <a:solidFill>
                  <a:srgbClr val="009900"/>
                </a:solidFill>
              </a:endParaRPr>
            </a:p>
          </p:txBody>
        </p:sp>
        <p:sp>
          <p:nvSpPr>
            <p:cNvPr id="8242" name="Text Box 1053">
              <a:extLst>
                <a:ext uri="{FF2B5EF4-FFF2-40B4-BE49-F238E27FC236}">
                  <a16:creationId xmlns:a16="http://schemas.microsoft.com/office/drawing/2014/main" id="{CA3289C1-D2AB-0B57-DA07-276BF6734B4A}"/>
                </a:ext>
              </a:extLst>
            </p:cNvPr>
            <p:cNvSpPr txBox="1">
              <a:spLocks noChangeArrowheads="1"/>
            </p:cNvSpPr>
            <p:nvPr/>
          </p:nvSpPr>
          <p:spPr bwMode="auto">
            <a:xfrm>
              <a:off x="2928" y="2640"/>
              <a:ext cx="39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V</a:t>
              </a:r>
              <a:r>
                <a:rPr lang="en-US" altLang="en-US" sz="2800" baseline="-25000">
                  <a:solidFill>
                    <a:srgbClr val="FF0000"/>
                  </a:solidFill>
                </a:rPr>
                <a:t>s</a:t>
              </a:r>
              <a:endParaRPr lang="en-US" altLang="en-US" sz="2800">
                <a:solidFill>
                  <a:srgbClr val="FF0000"/>
                </a:solidFill>
              </a:endParaRPr>
            </a:p>
          </p:txBody>
        </p:sp>
        <p:sp>
          <p:nvSpPr>
            <p:cNvPr id="8243" name="Text Box 1054">
              <a:extLst>
                <a:ext uri="{FF2B5EF4-FFF2-40B4-BE49-F238E27FC236}">
                  <a16:creationId xmlns:a16="http://schemas.microsoft.com/office/drawing/2014/main" id="{907204ED-ECDB-01D3-5A6D-227C83D75892}"/>
                </a:ext>
              </a:extLst>
            </p:cNvPr>
            <p:cNvSpPr txBox="1">
              <a:spLocks noChangeArrowheads="1"/>
            </p:cNvSpPr>
            <p:nvPr/>
          </p:nvSpPr>
          <p:spPr bwMode="auto">
            <a:xfrm>
              <a:off x="2688" y="2256"/>
              <a:ext cx="44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IV</a:t>
              </a:r>
              <a:r>
                <a:rPr lang="en-US" altLang="en-US" sz="2800" baseline="-25000">
                  <a:solidFill>
                    <a:srgbClr val="FF0000"/>
                  </a:solidFill>
                </a:rPr>
                <a:t>s</a:t>
              </a:r>
              <a:endParaRPr lang="en-US" altLang="en-US" sz="2800">
                <a:solidFill>
                  <a:srgbClr val="FF0000"/>
                </a:solidFill>
              </a:endParaRPr>
            </a:p>
          </p:txBody>
        </p:sp>
        <p:sp>
          <p:nvSpPr>
            <p:cNvPr id="8244" name="Text Box 1055">
              <a:extLst>
                <a:ext uri="{FF2B5EF4-FFF2-40B4-BE49-F238E27FC236}">
                  <a16:creationId xmlns:a16="http://schemas.microsoft.com/office/drawing/2014/main" id="{AB1320B1-C4BA-6D80-55B0-24F4DDC715D2}"/>
                </a:ext>
              </a:extLst>
            </p:cNvPr>
            <p:cNvSpPr txBox="1">
              <a:spLocks noChangeArrowheads="1"/>
            </p:cNvSpPr>
            <p:nvPr/>
          </p:nvSpPr>
          <p:spPr bwMode="auto">
            <a:xfrm>
              <a:off x="2736" y="1104"/>
              <a:ext cx="34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t>4</a:t>
              </a:r>
              <a:r>
                <a:rPr lang="en-US" altLang="en-US" sz="2800" baseline="30000"/>
                <a:t>I</a:t>
              </a:r>
              <a:r>
                <a:rPr lang="en-US" altLang="en-US" sz="2800" baseline="-25000"/>
                <a:t>a</a:t>
              </a:r>
              <a:endParaRPr lang="en-US" altLang="en-US" sz="2800"/>
            </a:p>
          </p:txBody>
        </p:sp>
        <p:sp>
          <p:nvSpPr>
            <p:cNvPr id="8245" name="Text Box 1056">
              <a:extLst>
                <a:ext uri="{FF2B5EF4-FFF2-40B4-BE49-F238E27FC236}">
                  <a16:creationId xmlns:a16="http://schemas.microsoft.com/office/drawing/2014/main" id="{83039FEB-801C-CF56-8001-39D60DFD8531}"/>
                </a:ext>
              </a:extLst>
            </p:cNvPr>
            <p:cNvSpPr txBox="1">
              <a:spLocks noChangeArrowheads="1"/>
            </p:cNvSpPr>
            <p:nvPr/>
          </p:nvSpPr>
          <p:spPr bwMode="auto">
            <a:xfrm>
              <a:off x="2880" y="1488"/>
              <a:ext cx="39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II</a:t>
              </a:r>
              <a:r>
                <a:rPr lang="en-US" altLang="en-US" sz="2800" baseline="-25000">
                  <a:solidFill>
                    <a:schemeClr val="accent2"/>
                  </a:solidFill>
                </a:rPr>
                <a:t>a</a:t>
              </a:r>
              <a:endParaRPr lang="en-US" altLang="en-US" sz="2800">
                <a:solidFill>
                  <a:schemeClr val="accent2"/>
                </a:solidFill>
              </a:endParaRPr>
            </a:p>
          </p:txBody>
        </p:sp>
        <p:sp>
          <p:nvSpPr>
            <p:cNvPr id="8246" name="Text Box 1057">
              <a:extLst>
                <a:ext uri="{FF2B5EF4-FFF2-40B4-BE49-F238E27FC236}">
                  <a16:creationId xmlns:a16="http://schemas.microsoft.com/office/drawing/2014/main" id="{62F93FBF-7C93-000D-AA4D-113261B16A20}"/>
                </a:ext>
              </a:extLst>
            </p:cNvPr>
            <p:cNvSpPr txBox="1">
              <a:spLocks noChangeArrowheads="1"/>
            </p:cNvSpPr>
            <p:nvPr/>
          </p:nvSpPr>
          <p:spPr bwMode="auto">
            <a:xfrm>
              <a:off x="3072" y="1824"/>
              <a:ext cx="44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III</a:t>
              </a:r>
              <a:r>
                <a:rPr lang="en-US" altLang="en-US" sz="2800" baseline="-25000">
                  <a:solidFill>
                    <a:schemeClr val="accent2"/>
                  </a:solidFill>
                </a:rPr>
                <a:t>a</a:t>
              </a:r>
              <a:endParaRPr lang="en-US" altLang="en-US" sz="2800">
                <a:solidFill>
                  <a:schemeClr val="accent2"/>
                </a:solidFill>
              </a:endParaRPr>
            </a:p>
          </p:txBody>
        </p:sp>
        <p:sp>
          <p:nvSpPr>
            <p:cNvPr id="8247" name="Text Box 1058">
              <a:extLst>
                <a:ext uri="{FF2B5EF4-FFF2-40B4-BE49-F238E27FC236}">
                  <a16:creationId xmlns:a16="http://schemas.microsoft.com/office/drawing/2014/main" id="{9AF5F962-7906-BCDB-D3DA-877423F9DAC1}"/>
                </a:ext>
              </a:extLst>
            </p:cNvPr>
            <p:cNvSpPr txBox="1">
              <a:spLocks noChangeArrowheads="1"/>
            </p:cNvSpPr>
            <p:nvPr/>
          </p:nvSpPr>
          <p:spPr bwMode="auto">
            <a:xfrm>
              <a:off x="3264" y="2208"/>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IV</a:t>
              </a:r>
              <a:r>
                <a:rPr lang="en-US" altLang="en-US" sz="2800" baseline="-25000">
                  <a:solidFill>
                    <a:schemeClr val="accent2"/>
                  </a:solidFill>
                </a:rPr>
                <a:t>a</a:t>
              </a:r>
              <a:endParaRPr lang="en-US" altLang="en-US" sz="2800">
                <a:solidFill>
                  <a:schemeClr val="accent2"/>
                </a:solidFill>
              </a:endParaRPr>
            </a:p>
          </p:txBody>
        </p:sp>
        <p:sp>
          <p:nvSpPr>
            <p:cNvPr id="8248" name="Text Box 1059">
              <a:extLst>
                <a:ext uri="{FF2B5EF4-FFF2-40B4-BE49-F238E27FC236}">
                  <a16:creationId xmlns:a16="http://schemas.microsoft.com/office/drawing/2014/main" id="{665B7023-8E0A-9AB6-2B20-10676B2B35EA}"/>
                </a:ext>
              </a:extLst>
            </p:cNvPr>
            <p:cNvSpPr txBox="1">
              <a:spLocks noChangeArrowheads="1"/>
            </p:cNvSpPr>
            <p:nvPr/>
          </p:nvSpPr>
          <p:spPr bwMode="auto">
            <a:xfrm>
              <a:off x="3408" y="2544"/>
              <a:ext cx="40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V</a:t>
              </a:r>
              <a:r>
                <a:rPr lang="en-US" altLang="en-US" sz="2800" baseline="-25000">
                  <a:solidFill>
                    <a:schemeClr val="accent2"/>
                  </a:solidFill>
                </a:rPr>
                <a:t>a</a:t>
              </a:r>
              <a:endParaRPr lang="en-US" altLang="en-US" sz="2800">
                <a:solidFill>
                  <a:schemeClr val="accent2"/>
                </a:solidFill>
              </a:endParaRPr>
            </a:p>
          </p:txBody>
        </p:sp>
        <p:sp>
          <p:nvSpPr>
            <p:cNvPr id="8249" name="Text Box 1060">
              <a:extLst>
                <a:ext uri="{FF2B5EF4-FFF2-40B4-BE49-F238E27FC236}">
                  <a16:creationId xmlns:a16="http://schemas.microsoft.com/office/drawing/2014/main" id="{55D261E3-4799-2B65-3836-4DA1A2B18794}"/>
                </a:ext>
              </a:extLst>
            </p:cNvPr>
            <p:cNvSpPr txBox="1">
              <a:spLocks noChangeArrowheads="1"/>
            </p:cNvSpPr>
            <p:nvPr/>
          </p:nvSpPr>
          <p:spPr bwMode="auto">
            <a:xfrm>
              <a:off x="3120" y="3024"/>
              <a:ext cx="44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FF0000"/>
                  </a:solidFill>
                </a:rPr>
                <a:t>4</a:t>
              </a:r>
              <a:r>
                <a:rPr lang="en-US" altLang="en-US" sz="2800" baseline="30000">
                  <a:solidFill>
                    <a:srgbClr val="FF0000"/>
                  </a:solidFill>
                </a:rPr>
                <a:t>VI</a:t>
              </a:r>
              <a:r>
                <a:rPr lang="en-US" altLang="en-US" sz="2800" baseline="-25000">
                  <a:solidFill>
                    <a:srgbClr val="FF0000"/>
                  </a:solidFill>
                </a:rPr>
                <a:t>s</a:t>
              </a:r>
              <a:endParaRPr lang="en-US" altLang="en-US" sz="2800">
                <a:solidFill>
                  <a:srgbClr val="FF0000"/>
                </a:solidFill>
              </a:endParaRPr>
            </a:p>
          </p:txBody>
        </p:sp>
        <p:sp>
          <p:nvSpPr>
            <p:cNvPr id="8250" name="Text Box 1061">
              <a:extLst>
                <a:ext uri="{FF2B5EF4-FFF2-40B4-BE49-F238E27FC236}">
                  <a16:creationId xmlns:a16="http://schemas.microsoft.com/office/drawing/2014/main" id="{3489E093-7E25-2B6E-7EAE-83E45D3962CB}"/>
                </a:ext>
              </a:extLst>
            </p:cNvPr>
            <p:cNvSpPr txBox="1">
              <a:spLocks noChangeArrowheads="1"/>
            </p:cNvSpPr>
            <p:nvPr/>
          </p:nvSpPr>
          <p:spPr bwMode="auto">
            <a:xfrm>
              <a:off x="3648" y="2928"/>
              <a:ext cx="4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chemeClr val="accent2"/>
                  </a:solidFill>
                </a:rPr>
                <a:t>4</a:t>
              </a:r>
              <a:r>
                <a:rPr lang="en-US" altLang="en-US" sz="2800" baseline="30000">
                  <a:solidFill>
                    <a:schemeClr val="accent2"/>
                  </a:solidFill>
                </a:rPr>
                <a:t>VI</a:t>
              </a:r>
              <a:r>
                <a:rPr lang="en-US" altLang="en-US" sz="2800" baseline="-25000">
                  <a:solidFill>
                    <a:schemeClr val="accent2"/>
                  </a:solidFill>
                </a:rPr>
                <a:t>a</a:t>
              </a:r>
              <a:endParaRPr lang="en-US" altLang="en-US" sz="2800">
                <a:solidFill>
                  <a:schemeClr val="accent2"/>
                </a:solidFill>
              </a:endParaRPr>
            </a:p>
          </p:txBody>
        </p:sp>
      </p:grpSp>
      <mc:AlternateContent xmlns:mc="http://schemas.openxmlformats.org/markup-compatibility/2006" xmlns:a14="http://schemas.microsoft.com/office/drawing/2010/main">
        <mc:Choice Requires="a14">
          <p:sp>
            <p:nvSpPr>
              <p:cNvPr id="379942" name="Object 2">
                <a:extLst>
                  <a:ext uri="{FF2B5EF4-FFF2-40B4-BE49-F238E27FC236}">
                    <a16:creationId xmlns:a16="http://schemas.microsoft.com/office/drawing/2014/main" id="{9CE9BDF9-84F4-A7A1-0388-AF22007DEA96}"/>
                  </a:ext>
                </a:extLst>
              </p:cNvPr>
              <p:cNvSpPr txBox="1"/>
              <p:nvPr/>
            </p:nvSpPr>
            <p:spPr bwMode="auto">
              <a:xfrm>
                <a:off x="1523999" y="1685925"/>
                <a:ext cx="3123538" cy="83343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Δ</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𝑎𝑣</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Sub>
                    </m:oMath>
                  </m:oMathPara>
                </a14:m>
                <a:endParaRPr lang="en-IN" dirty="0"/>
              </a:p>
            </p:txBody>
          </p:sp>
        </mc:Choice>
        <mc:Fallback xmlns="">
          <p:sp>
            <p:nvSpPr>
              <p:cNvPr id="379942" name="Object 2">
                <a:extLst>
                  <a:ext uri="{FF2B5EF4-FFF2-40B4-BE49-F238E27FC236}">
                    <a16:creationId xmlns:a16="http://schemas.microsoft.com/office/drawing/2014/main" id="{9CE9BDF9-84F4-A7A1-0388-AF22007DEA96}"/>
                  </a:ext>
                </a:extLst>
              </p:cNvPr>
              <p:cNvSpPr txBox="1">
                <a:spLocks noRot="1" noChangeAspect="1" noMove="1" noResize="1" noEditPoints="1" noAdjustHandles="1" noChangeArrowheads="1" noChangeShapeType="1" noTextEdit="1"/>
              </p:cNvSpPr>
              <p:nvPr/>
            </p:nvSpPr>
            <p:spPr bwMode="auto">
              <a:xfrm>
                <a:off x="1523999" y="1685925"/>
                <a:ext cx="3123538" cy="833437"/>
              </a:xfrm>
              <a:prstGeom prst="rect">
                <a:avLst/>
              </a:prstGeom>
              <a:blipFill>
                <a:blip r:embed="rId2"/>
                <a:stretch>
                  <a:fillRect l="-391"/>
                </a:stretch>
              </a:blipFill>
              <a:ln>
                <a:noFill/>
              </a:ln>
              <a:effectLst/>
            </p:spPr>
            <p:txBody>
              <a:bodyPr/>
              <a:lstStyle/>
              <a:p>
                <a:r>
                  <a:rPr lang="en-IN">
                    <a:noFill/>
                  </a:rPr>
                  <a:t> </a:t>
                </a:r>
              </a:p>
            </p:txBody>
          </p:sp>
        </mc:Fallback>
      </mc:AlternateContent>
      <p:sp>
        <p:nvSpPr>
          <p:cNvPr id="379943" name="Rectangle 1063">
            <a:extLst>
              <a:ext uri="{FF2B5EF4-FFF2-40B4-BE49-F238E27FC236}">
                <a16:creationId xmlns:a16="http://schemas.microsoft.com/office/drawing/2014/main" id="{621C58C5-702E-C535-E855-CFE369974C76}"/>
              </a:ext>
            </a:extLst>
          </p:cNvPr>
          <p:cNvSpPr>
            <a:spLocks noChangeArrowheads="1"/>
          </p:cNvSpPr>
          <p:nvPr/>
        </p:nvSpPr>
        <p:spPr bwMode="auto">
          <a:xfrm>
            <a:off x="304800" y="2443162"/>
            <a:ext cx="5257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FontTx/>
              <a:buChar char="•"/>
            </a:pPr>
            <a:r>
              <a:rPr lang="en-US" altLang="en-US"/>
              <a:t>Internally available enthalpy for Power:</a:t>
            </a:r>
          </a:p>
        </p:txBody>
      </p:sp>
      <mc:AlternateContent xmlns:mc="http://schemas.openxmlformats.org/markup-compatibility/2006" xmlns:a14="http://schemas.microsoft.com/office/drawing/2010/main">
        <mc:Choice Requires="a14">
          <p:sp>
            <p:nvSpPr>
              <p:cNvPr id="379944" name="Object 3">
                <a:extLst>
                  <a:ext uri="{FF2B5EF4-FFF2-40B4-BE49-F238E27FC236}">
                    <a16:creationId xmlns:a16="http://schemas.microsoft.com/office/drawing/2014/main" id="{484D9B95-8AB1-887B-F897-82C2FB6A2592}"/>
                  </a:ext>
                </a:extLst>
              </p:cNvPr>
              <p:cNvSpPr txBox="1"/>
              <p:nvPr/>
            </p:nvSpPr>
            <p:spPr bwMode="auto">
              <a:xfrm>
                <a:off x="1066800" y="2987676"/>
                <a:ext cx="3238501" cy="17145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Δ</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int</m:t>
                              </m:r>
                              <m:r>
                                <a:rPr lang="en-IN" i="0">
                                  <a:solidFill>
                                    <a:srgbClr val="000000"/>
                                  </a:solidFill>
                                  <a:latin typeface="Cambria Math" panose="02040503050406030204" pitchFamily="18" charset="0"/>
                                </a:rPr>
                                <m:t>,</m:t>
                              </m:r>
                            </m:fName>
                            <m:e>
                              <m:r>
                                <a:rPr lang="en-IN" i="1">
                                  <a:solidFill>
                                    <a:srgbClr val="000000"/>
                                  </a:solidFill>
                                  <a:latin typeface="Cambria Math" panose="02040503050406030204" pitchFamily="18" charset="0"/>
                                </a:rPr>
                                <m:t>𝑎</m:t>
                              </m:r>
                            </m:e>
                          </m:func>
                          <m:r>
                            <a:rPr lang="en-IN" i="1">
                              <a:solidFill>
                                <a:srgbClr val="000000"/>
                              </a:solidFill>
                              <a:latin typeface="Cambria Math" panose="02040503050406030204" pitchFamily="18" charset="0"/>
                            </a:rPr>
                            <m:t>𝑣</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nary>
                            <m:naryPr>
                              <m:chr m:val="∑"/>
                              <m:subHide m:val="on"/>
                              <m:supHide m:val="on"/>
                              <m:ctrlPr>
                                <a:rPr lang="en-IN" i="1">
                                  <a:solidFill>
                                    <a:srgbClr val="000000"/>
                                  </a:solidFill>
                                  <a:latin typeface="Cambria Math" panose="02040503050406030204" pitchFamily="18" charset="0"/>
                                </a:rPr>
                              </m:ctrlPr>
                            </m:naryPr>
                            <m:sub/>
                            <m:sup/>
                            <m:e>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h</m:t>
                              </m:r>
                            </m:e>
                          </m:nary>
                        </m:e>
                        <m:sub>
                          <m:r>
                            <a:rPr lang="en-IN" i="1">
                              <a:solidFill>
                                <a:srgbClr val="000000"/>
                              </a:solidFill>
                              <a:latin typeface="Cambria Math" panose="02040503050406030204" pitchFamily="18" charset="0"/>
                            </a:rPr>
                            <m:t>𝑠𝑡𝑎𝑔𝑒</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𝑎𝑣</m:t>
                          </m:r>
                        </m:sub>
                      </m:sSub>
                    </m:oMath>
                    <m:oMath xmlns:m="http://schemas.openxmlformats.org/officeDocument/2006/math">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up>
                          <m:r>
                            <a:rPr lang="en-IN" i="1">
                              <a:solidFill>
                                <a:srgbClr val="000000"/>
                              </a:solidFill>
                              <a:latin typeface="Cambria Math" panose="02040503050406030204" pitchFamily="18" charset="0"/>
                            </a:rPr>
                            <m:t>𝐼</m:t>
                          </m:r>
                        </m:sup>
                      </m:sSubSup>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𝑛</m:t>
                          </m:r>
                        </m:sup>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up>
                              <m:r>
                                <a:rPr lang="en-IN" i="1">
                                  <a:solidFill>
                                    <a:srgbClr val="000000"/>
                                  </a:solidFill>
                                  <a:latin typeface="Cambria Math" panose="02040503050406030204" pitchFamily="18" charset="0"/>
                                </a:rPr>
                                <m:t>𝑖</m:t>
                              </m:r>
                            </m:sup>
                          </m:sSubSup>
                        </m:e>
                      </m:nary>
                    </m:oMath>
                  </m:oMathPara>
                </a14:m>
                <a:endParaRPr lang="en-IN" dirty="0"/>
              </a:p>
            </p:txBody>
          </p:sp>
        </mc:Choice>
        <mc:Fallback xmlns="">
          <p:sp>
            <p:nvSpPr>
              <p:cNvPr id="379944" name="Object 3">
                <a:extLst>
                  <a:ext uri="{FF2B5EF4-FFF2-40B4-BE49-F238E27FC236}">
                    <a16:creationId xmlns:a16="http://schemas.microsoft.com/office/drawing/2014/main" id="{484D9B95-8AB1-887B-F897-82C2FB6A2592}"/>
                  </a:ext>
                </a:extLst>
              </p:cNvPr>
              <p:cNvSpPr txBox="1">
                <a:spLocks noRot="1" noChangeAspect="1" noMove="1" noResize="1" noEditPoints="1" noAdjustHandles="1" noChangeArrowheads="1" noChangeShapeType="1" noTextEdit="1"/>
              </p:cNvSpPr>
              <p:nvPr/>
            </p:nvSpPr>
            <p:spPr bwMode="auto">
              <a:xfrm>
                <a:off x="1066800" y="2987676"/>
                <a:ext cx="3238501" cy="1714500"/>
              </a:xfrm>
              <a:prstGeom prst="rect">
                <a:avLst/>
              </a:prstGeom>
              <a:blipFill>
                <a:blip r:embed="rId3"/>
                <a:stretch>
                  <a:fillRect/>
                </a:stretch>
              </a:blipFill>
              <a:ln>
                <a:noFill/>
              </a:ln>
              <a:effectLst/>
            </p:spPr>
            <p:txBody>
              <a:bodyPr/>
              <a:lstStyle/>
              <a:p>
                <a:r>
                  <a:rPr lang="en-IN">
                    <a:noFill/>
                  </a:rPr>
                  <a:t> </a:t>
                </a:r>
              </a:p>
            </p:txBody>
          </p:sp>
        </mc:Fallback>
      </mc:AlternateContent>
      <p:sp>
        <p:nvSpPr>
          <p:cNvPr id="379945" name="Rectangle 1065">
            <a:extLst>
              <a:ext uri="{FF2B5EF4-FFF2-40B4-BE49-F238E27FC236}">
                <a16:creationId xmlns:a16="http://schemas.microsoft.com/office/drawing/2014/main" id="{8637D00B-EC54-0012-5831-F0FB209FDAE8}"/>
              </a:ext>
            </a:extLst>
          </p:cNvPr>
          <p:cNvSpPr>
            <a:spLocks noChangeArrowheads="1"/>
          </p:cNvSpPr>
          <p:nvPr/>
        </p:nvSpPr>
        <p:spPr bwMode="auto">
          <a:xfrm>
            <a:off x="228600" y="4805362"/>
            <a:ext cx="5257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FontTx/>
              <a:buChar char="•"/>
            </a:pPr>
            <a:r>
              <a:rPr lang="en-US" altLang="en-US"/>
              <a:t>Total actual stage work output per unit mass:</a:t>
            </a:r>
          </a:p>
        </p:txBody>
      </p:sp>
      <mc:AlternateContent xmlns:mc="http://schemas.openxmlformats.org/markup-compatibility/2006" xmlns:a14="http://schemas.microsoft.com/office/drawing/2010/main">
        <mc:Choice Requires="a14">
          <p:sp>
            <p:nvSpPr>
              <p:cNvPr id="379946" name="Object 4">
                <a:extLst>
                  <a:ext uri="{FF2B5EF4-FFF2-40B4-BE49-F238E27FC236}">
                    <a16:creationId xmlns:a16="http://schemas.microsoft.com/office/drawing/2014/main" id="{8B2BC872-B090-19D2-7579-79B91F09EF59}"/>
                  </a:ext>
                </a:extLst>
              </p:cNvPr>
              <p:cNvSpPr txBox="1"/>
              <p:nvPr/>
            </p:nvSpPr>
            <p:spPr bwMode="auto">
              <a:xfrm>
                <a:off x="914400" y="5114925"/>
                <a:ext cx="4076701" cy="1362075"/>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𝑤</m:t>
                          </m:r>
                        </m:e>
                        <m:sub>
                          <m:r>
                            <a:rPr lang="en-IN" i="1">
                              <a:solidFill>
                                <a:srgbClr val="000000"/>
                              </a:solidFill>
                              <a:latin typeface="Cambria Math" panose="02040503050406030204" pitchFamily="18" charset="0"/>
                            </a:rPr>
                            <m:t>𝑎𝑐𝑡</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𝐼</m:t>
                          </m:r>
                        </m:sup>
                      </m:sSubSup>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𝑛</m:t>
                          </m:r>
                        </m:sup>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𝑖</m:t>
                              </m:r>
                            </m:sup>
                          </m:sSubSup>
                        </m:e>
                      </m:nary>
                    </m:oMath>
                  </m:oMathPara>
                </a14:m>
                <a:endParaRPr lang="en-IN" dirty="0"/>
              </a:p>
            </p:txBody>
          </p:sp>
        </mc:Choice>
        <mc:Fallback xmlns="">
          <p:sp>
            <p:nvSpPr>
              <p:cNvPr id="379946" name="Object 4">
                <a:extLst>
                  <a:ext uri="{FF2B5EF4-FFF2-40B4-BE49-F238E27FC236}">
                    <a16:creationId xmlns:a16="http://schemas.microsoft.com/office/drawing/2014/main" id="{8B2BC872-B090-19D2-7579-79B91F09EF59}"/>
                  </a:ext>
                </a:extLst>
              </p:cNvPr>
              <p:cNvSpPr txBox="1">
                <a:spLocks noRot="1" noChangeAspect="1" noMove="1" noResize="1" noEditPoints="1" noAdjustHandles="1" noChangeArrowheads="1" noChangeShapeType="1" noTextEdit="1"/>
              </p:cNvSpPr>
              <p:nvPr/>
            </p:nvSpPr>
            <p:spPr bwMode="auto">
              <a:xfrm>
                <a:off x="914400" y="5114925"/>
                <a:ext cx="4076701" cy="1362075"/>
              </a:xfrm>
              <a:prstGeom prst="rect">
                <a:avLst/>
              </a:prstGeom>
              <a:blipFill>
                <a:blip r:embed="rId4"/>
                <a:stretch>
                  <a:fillRect/>
                </a:stretch>
              </a:blipFill>
              <a:ln>
                <a:noFill/>
              </a:ln>
              <a:effectLst/>
            </p:spPr>
            <p:txBody>
              <a:bodyPr/>
              <a:lstStyle/>
              <a:p>
                <a:r>
                  <a:rPr lang="en-IN">
                    <a:noFill/>
                  </a:rPr>
                  <a:t> </a:t>
                </a:r>
              </a:p>
            </p:txBody>
          </p:sp>
        </mc:Fallback>
      </mc:AlternateContent>
      <p:sp>
        <p:nvSpPr>
          <p:cNvPr id="8214" name="Rectangle 1067">
            <a:extLst>
              <a:ext uri="{FF2B5EF4-FFF2-40B4-BE49-F238E27FC236}">
                <a16:creationId xmlns:a16="http://schemas.microsoft.com/office/drawing/2014/main" id="{AD81855D-7779-8869-640C-ACD75B59CFA8}"/>
              </a:ext>
            </a:extLst>
          </p:cNvPr>
          <p:cNvSpPr>
            <a:spLocks noChangeArrowheads="1"/>
          </p:cNvSpPr>
          <p:nvPr/>
        </p:nvSpPr>
        <p:spPr bwMode="auto">
          <a:xfrm>
            <a:off x="5867400" y="2971800"/>
            <a:ext cx="711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9900"/>
                </a:solidFill>
              </a:rPr>
              <a:t>4</a:t>
            </a:r>
            <a:r>
              <a:rPr lang="en-US" altLang="en-US" sz="2800" baseline="30000">
                <a:solidFill>
                  <a:srgbClr val="009900"/>
                </a:solidFill>
              </a:rPr>
              <a:t>II</a:t>
            </a:r>
            <a:r>
              <a:rPr lang="en-US" altLang="en-US" sz="2800" baseline="-25000">
                <a:solidFill>
                  <a:srgbClr val="009900"/>
                </a:solidFill>
              </a:rPr>
              <a:t>ss</a:t>
            </a:r>
          </a:p>
        </p:txBody>
      </p:sp>
      <p:sp>
        <p:nvSpPr>
          <p:cNvPr id="8215" name="Rectangle 1068">
            <a:extLst>
              <a:ext uri="{FF2B5EF4-FFF2-40B4-BE49-F238E27FC236}">
                <a16:creationId xmlns:a16="http://schemas.microsoft.com/office/drawing/2014/main" id="{37B7B9CF-9811-DF39-0C3A-8AC756643C25}"/>
              </a:ext>
            </a:extLst>
          </p:cNvPr>
          <p:cNvSpPr>
            <a:spLocks noChangeArrowheads="1"/>
          </p:cNvSpPr>
          <p:nvPr/>
        </p:nvSpPr>
        <p:spPr bwMode="auto">
          <a:xfrm>
            <a:off x="5715000" y="3505200"/>
            <a:ext cx="7921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9900"/>
                </a:solidFill>
              </a:rPr>
              <a:t>4</a:t>
            </a:r>
            <a:r>
              <a:rPr lang="en-US" altLang="en-US" sz="2800" baseline="30000">
                <a:solidFill>
                  <a:srgbClr val="009900"/>
                </a:solidFill>
              </a:rPr>
              <a:t>III</a:t>
            </a:r>
            <a:r>
              <a:rPr lang="en-US" altLang="en-US" sz="2800" baseline="-25000">
                <a:solidFill>
                  <a:srgbClr val="009900"/>
                </a:solidFill>
              </a:rPr>
              <a:t>ss</a:t>
            </a:r>
          </a:p>
        </p:txBody>
      </p:sp>
      <p:sp>
        <p:nvSpPr>
          <p:cNvPr id="8216" name="Rectangle 1069">
            <a:extLst>
              <a:ext uri="{FF2B5EF4-FFF2-40B4-BE49-F238E27FC236}">
                <a16:creationId xmlns:a16="http://schemas.microsoft.com/office/drawing/2014/main" id="{F6D9C73E-B0DF-2E41-202F-7F20093709DA}"/>
              </a:ext>
            </a:extLst>
          </p:cNvPr>
          <p:cNvSpPr>
            <a:spLocks noChangeArrowheads="1"/>
          </p:cNvSpPr>
          <p:nvPr/>
        </p:nvSpPr>
        <p:spPr bwMode="auto">
          <a:xfrm>
            <a:off x="5715000" y="4038600"/>
            <a:ext cx="8048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9900"/>
                </a:solidFill>
              </a:rPr>
              <a:t>4</a:t>
            </a:r>
            <a:r>
              <a:rPr lang="en-US" altLang="en-US" sz="2800" baseline="30000">
                <a:solidFill>
                  <a:srgbClr val="009900"/>
                </a:solidFill>
              </a:rPr>
              <a:t>IV</a:t>
            </a:r>
            <a:r>
              <a:rPr lang="en-US" altLang="en-US" sz="2800" baseline="-25000">
                <a:solidFill>
                  <a:srgbClr val="009900"/>
                </a:solidFill>
              </a:rPr>
              <a:t>ss</a:t>
            </a:r>
          </a:p>
        </p:txBody>
      </p:sp>
      <p:sp>
        <p:nvSpPr>
          <p:cNvPr id="8217" name="Rectangle 1070">
            <a:extLst>
              <a:ext uri="{FF2B5EF4-FFF2-40B4-BE49-F238E27FC236}">
                <a16:creationId xmlns:a16="http://schemas.microsoft.com/office/drawing/2014/main" id="{EFF96F9F-1C6E-D3A2-BD5F-E78E20B853C8}"/>
              </a:ext>
            </a:extLst>
          </p:cNvPr>
          <p:cNvSpPr>
            <a:spLocks noChangeArrowheads="1"/>
          </p:cNvSpPr>
          <p:nvPr/>
        </p:nvSpPr>
        <p:spPr bwMode="auto">
          <a:xfrm>
            <a:off x="5715000" y="4724400"/>
            <a:ext cx="7239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a:solidFill>
                  <a:srgbClr val="009900"/>
                </a:solidFill>
              </a:rPr>
              <a:t>4</a:t>
            </a:r>
            <a:r>
              <a:rPr lang="en-US" altLang="en-US" sz="2800" baseline="30000">
                <a:solidFill>
                  <a:srgbClr val="009900"/>
                </a:solidFill>
              </a:rPr>
              <a:t>V</a:t>
            </a:r>
            <a:r>
              <a:rPr lang="en-US" altLang="en-US" sz="2800" baseline="-25000">
                <a:solidFill>
                  <a:srgbClr val="009900"/>
                </a:solidFill>
              </a:rPr>
              <a:t>ss</a:t>
            </a:r>
          </a:p>
        </p:txBody>
      </p:sp>
      <mc:AlternateContent xmlns:mc="http://schemas.openxmlformats.org/markup-compatibility/2006" xmlns:p14="http://schemas.microsoft.com/office/powerpoint/2010/main">
        <mc:Choice Requires="p14">
          <p:contentPart p14:bwMode="auto" r:id="rId5">
            <p14:nvContentPartPr>
              <p14:cNvPr id="8198" name="Ink 48">
                <a:extLst>
                  <a:ext uri="{FF2B5EF4-FFF2-40B4-BE49-F238E27FC236}">
                    <a16:creationId xmlns:a16="http://schemas.microsoft.com/office/drawing/2014/main" id="{C6632135-8CC5-FB3E-0DD0-6C600A5D7445}"/>
                  </a:ext>
                </a:extLst>
              </p14:cNvPr>
              <p14:cNvContentPartPr>
                <a14:cpLocks xmlns:a14="http://schemas.microsoft.com/office/drawing/2010/main" noRot="1" noChangeAspect="1" noEditPoints="1" noChangeArrowheads="1" noChangeShapeType="1"/>
              </p14:cNvContentPartPr>
              <p14:nvPr/>
            </p14:nvContentPartPr>
            <p14:xfrm>
              <a:off x="6462713" y="2798763"/>
              <a:ext cx="85725" cy="55562"/>
            </p14:xfrm>
          </p:contentPart>
        </mc:Choice>
        <mc:Fallback xmlns="">
          <p:pic>
            <p:nvPicPr>
              <p:cNvPr id="8198" name="Ink 48">
                <a:extLst>
                  <a:ext uri="{FF2B5EF4-FFF2-40B4-BE49-F238E27FC236}">
                    <a16:creationId xmlns:a16="http://schemas.microsoft.com/office/drawing/2014/main" id="{C6632135-8CC5-FB3E-0DD0-6C600A5D7445}"/>
                  </a:ext>
                </a:extLst>
              </p:cNvPr>
              <p:cNvPicPr>
                <a:picLocks noRot="1" noChangeAspect="1" noEditPoints="1" noChangeArrowheads="1" noChangeShapeType="1"/>
              </p:cNvPicPr>
              <p:nvPr/>
            </p:nvPicPr>
            <p:blipFill>
              <a:blip r:embed="rId11"/>
              <a:stretch>
                <a:fillRect/>
              </a:stretch>
            </p:blipFill>
            <p:spPr>
              <a:xfrm>
                <a:off x="6453229" y="2789321"/>
                <a:ext cx="104694" cy="74446"/>
              </a:xfrm>
              <a:prstGeom prst="rect">
                <a:avLst/>
              </a:prstGeom>
            </p:spPr>
          </p:pic>
        </mc:Fallback>
      </mc:AlternateContent>
      <p:grpSp>
        <p:nvGrpSpPr>
          <p:cNvPr id="8" name="Group 7">
            <a:extLst>
              <a:ext uri="{FF2B5EF4-FFF2-40B4-BE49-F238E27FC236}">
                <a16:creationId xmlns:a16="http://schemas.microsoft.com/office/drawing/2014/main" id="{C5833128-7989-1942-A4E2-30718BE41E7B}"/>
              </a:ext>
            </a:extLst>
          </p:cNvPr>
          <p:cNvGrpSpPr/>
          <p:nvPr/>
        </p:nvGrpSpPr>
        <p:grpSpPr>
          <a:xfrm>
            <a:off x="0" y="0"/>
            <a:ext cx="9144000" cy="6858000"/>
            <a:chOff x="0" y="0"/>
            <a:chExt cx="9144000" cy="6858000"/>
          </a:xfrm>
        </p:grpSpPr>
        <p:pic>
          <p:nvPicPr>
            <p:cNvPr id="9" name="Picture 22" descr="Logo usage Guidelines">
              <a:extLst>
                <a:ext uri="{FF2B5EF4-FFF2-40B4-BE49-F238E27FC236}">
                  <a16:creationId xmlns:a16="http://schemas.microsoft.com/office/drawing/2014/main" id="{E5038352-2C17-D19D-921E-4885F48A7C4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1BF2ED92-C68C-37AC-69FB-4EF680FBF49F}"/>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87B4EFD9-05C9-8CEA-3094-0D0CAF40FB21}"/>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A17223B8-0DFB-CBB0-350A-D23AF45682F2}"/>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30C65C0E-69A1-C2CC-0793-02F07AF03D39}"/>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BE813BA8-F787-9757-8062-592A58C9F9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1">
                      <a:extLst>
                        <a:ext uri="{FF2B5EF4-FFF2-40B4-BE49-F238E27FC236}">
                          <a16:creationId xmlns:a16="http://schemas.microsoft.com/office/drawing/2014/main" id="{6BECA635-CF99-BAD9-25C6-27DD2B402E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78CFE0A6-A5A0-740C-194D-EC0DD4ED18DA}"/>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A2D3BCE3-0A64-3097-4BAC-EBA7F41BA6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ECFDCB97-48F5-A5DA-98E6-B1C7D48189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5539381B-D8A1-A932-845E-1B050AF02363}"/>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895F8EC0-3447-4D58-EF1A-53894AAB7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51FA63B3-8740-F02B-C35C-0DFC7C31101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01C9934F-6F5C-C795-2447-1929AFA8C582}"/>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1882C12B-ECF1-6B3E-970F-8C101EDAA11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08F951DA-7007-ED41-8ADB-A74AB643D4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61252642-BEE1-29B7-6D86-E79D9C26132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1522260C-6F13-9227-7CEC-7E7210B5ED8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9907">
                                            <p:txEl>
                                              <p:pRg st="0" end="0"/>
                                            </p:txEl>
                                          </p:spTgt>
                                        </p:tgtEl>
                                        <p:attrNameLst>
                                          <p:attrName>style.visibility</p:attrName>
                                        </p:attrNameLst>
                                      </p:cBhvr>
                                      <p:to>
                                        <p:strVal val="visible"/>
                                      </p:to>
                                    </p:set>
                                    <p:animEffect transition="in" filter="dissolve">
                                      <p:cBhvr>
                                        <p:cTn id="7" dur="500"/>
                                        <p:tgtEl>
                                          <p:spTgt spid="3799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79942"/>
                                        </p:tgtEl>
                                        <p:attrNameLst>
                                          <p:attrName>style.visibility</p:attrName>
                                        </p:attrNameLst>
                                      </p:cBhvr>
                                      <p:to>
                                        <p:strVal val="visible"/>
                                      </p:to>
                                    </p:set>
                                    <p:anim calcmode="lin" valueType="num">
                                      <p:cBhvr additive="base">
                                        <p:cTn id="12" dur="500" fill="hold"/>
                                        <p:tgtEl>
                                          <p:spTgt spid="379942"/>
                                        </p:tgtEl>
                                        <p:attrNameLst>
                                          <p:attrName>ppt_x</p:attrName>
                                        </p:attrNameLst>
                                      </p:cBhvr>
                                      <p:tavLst>
                                        <p:tav tm="0">
                                          <p:val>
                                            <p:strVal val="#ppt_x"/>
                                          </p:val>
                                        </p:tav>
                                        <p:tav tm="100000">
                                          <p:val>
                                            <p:strVal val="#ppt_x"/>
                                          </p:val>
                                        </p:tav>
                                      </p:tavLst>
                                    </p:anim>
                                    <p:anim calcmode="lin" valueType="num">
                                      <p:cBhvr additive="base">
                                        <p:cTn id="13" dur="500" fill="hold"/>
                                        <p:tgtEl>
                                          <p:spTgt spid="37994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79943"/>
                                        </p:tgtEl>
                                        <p:attrNameLst>
                                          <p:attrName>style.visibility</p:attrName>
                                        </p:attrNameLst>
                                      </p:cBhvr>
                                      <p:to>
                                        <p:strVal val="visible"/>
                                      </p:to>
                                    </p:set>
                                    <p:animEffect transition="in" filter="dissolve">
                                      <p:cBhvr>
                                        <p:cTn id="18" dur="500"/>
                                        <p:tgtEl>
                                          <p:spTgt spid="37994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79944"/>
                                        </p:tgtEl>
                                        <p:attrNameLst>
                                          <p:attrName>style.visibility</p:attrName>
                                        </p:attrNameLst>
                                      </p:cBhvr>
                                      <p:to>
                                        <p:strVal val="visible"/>
                                      </p:to>
                                    </p:set>
                                    <p:anim calcmode="lin" valueType="num">
                                      <p:cBhvr additive="base">
                                        <p:cTn id="23" dur="500" fill="hold"/>
                                        <p:tgtEl>
                                          <p:spTgt spid="379944"/>
                                        </p:tgtEl>
                                        <p:attrNameLst>
                                          <p:attrName>ppt_x</p:attrName>
                                        </p:attrNameLst>
                                      </p:cBhvr>
                                      <p:tavLst>
                                        <p:tav tm="0">
                                          <p:val>
                                            <p:strVal val="#ppt_x"/>
                                          </p:val>
                                        </p:tav>
                                        <p:tav tm="100000">
                                          <p:val>
                                            <p:strVal val="#ppt_x"/>
                                          </p:val>
                                        </p:tav>
                                      </p:tavLst>
                                    </p:anim>
                                    <p:anim calcmode="lin" valueType="num">
                                      <p:cBhvr additive="base">
                                        <p:cTn id="24" dur="500" fill="hold"/>
                                        <p:tgtEl>
                                          <p:spTgt spid="37994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79945"/>
                                        </p:tgtEl>
                                        <p:attrNameLst>
                                          <p:attrName>style.visibility</p:attrName>
                                        </p:attrNameLst>
                                      </p:cBhvr>
                                      <p:to>
                                        <p:strVal val="visible"/>
                                      </p:to>
                                    </p:set>
                                    <p:animEffect transition="in" filter="dissolve">
                                      <p:cBhvr>
                                        <p:cTn id="29" dur="500"/>
                                        <p:tgtEl>
                                          <p:spTgt spid="37994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79946"/>
                                        </p:tgtEl>
                                        <p:attrNameLst>
                                          <p:attrName>style.visibility</p:attrName>
                                        </p:attrNameLst>
                                      </p:cBhvr>
                                      <p:to>
                                        <p:strVal val="visible"/>
                                      </p:to>
                                    </p:set>
                                    <p:anim calcmode="lin" valueType="num">
                                      <p:cBhvr additive="base">
                                        <p:cTn id="34" dur="500" fill="hold"/>
                                        <p:tgtEl>
                                          <p:spTgt spid="379946"/>
                                        </p:tgtEl>
                                        <p:attrNameLst>
                                          <p:attrName>ppt_x</p:attrName>
                                        </p:attrNameLst>
                                      </p:cBhvr>
                                      <p:tavLst>
                                        <p:tav tm="0">
                                          <p:val>
                                            <p:strVal val="#ppt_x"/>
                                          </p:val>
                                        </p:tav>
                                        <p:tav tm="100000">
                                          <p:val>
                                            <p:strVal val="#ppt_x"/>
                                          </p:val>
                                        </p:tav>
                                      </p:tavLst>
                                    </p:anim>
                                    <p:anim calcmode="lin" valueType="num">
                                      <p:cBhvr additive="base">
                                        <p:cTn id="35" dur="500" fill="hold"/>
                                        <p:tgtEl>
                                          <p:spTgt spid="3799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p:bldP spid="379942" grpId="0"/>
      <p:bldP spid="379943" grpId="0"/>
      <p:bldP spid="379944" grpId="0"/>
      <p:bldP spid="379945" grpId="0"/>
      <p:bldP spid="3799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Text Box 2">
            <a:extLst>
              <a:ext uri="{FF2B5EF4-FFF2-40B4-BE49-F238E27FC236}">
                <a16:creationId xmlns:a16="http://schemas.microsoft.com/office/drawing/2014/main" id="{FD3D0B1E-3511-725A-12BE-D81B34C51C39}"/>
              </a:ext>
            </a:extLst>
          </p:cNvPr>
          <p:cNvSpPr txBox="1">
            <a:spLocks noChangeArrowheads="1"/>
          </p:cNvSpPr>
          <p:nvPr/>
        </p:nvSpPr>
        <p:spPr bwMode="auto">
          <a:xfrm>
            <a:off x="685800" y="1211262"/>
            <a:ext cx="3192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Define Stage Efficiency:</a:t>
            </a:r>
          </a:p>
        </p:txBody>
      </p:sp>
      <mc:AlternateContent xmlns:mc="http://schemas.openxmlformats.org/markup-compatibility/2006" xmlns:a14="http://schemas.microsoft.com/office/drawing/2010/main">
        <mc:Choice Requires="a14">
          <p:sp>
            <p:nvSpPr>
              <p:cNvPr id="380931" name="Object 2">
                <a:extLst>
                  <a:ext uri="{FF2B5EF4-FFF2-40B4-BE49-F238E27FC236}">
                    <a16:creationId xmlns:a16="http://schemas.microsoft.com/office/drawing/2014/main" id="{3A8FD26B-F26C-386E-E512-A7E157400743}"/>
                  </a:ext>
                </a:extLst>
              </p:cNvPr>
              <p:cNvSpPr txBox="1"/>
              <p:nvPr/>
            </p:nvSpPr>
            <p:spPr bwMode="auto">
              <a:xfrm>
                <a:off x="4262437" y="1371600"/>
                <a:ext cx="2671763" cy="963613"/>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𝜂</m:t>
                          </m:r>
                        </m:e>
                        <m:sub>
                          <m:r>
                            <a:rPr lang="en-IN" sz="2000" i="1">
                              <a:solidFill>
                                <a:srgbClr val="000000"/>
                              </a:solidFill>
                              <a:latin typeface="Cambria Math" panose="02040503050406030204" pitchFamily="18" charset="0"/>
                            </a:rPr>
                            <m:t>𝑠𝑡𝑎𝑔𝑒</m:t>
                          </m:r>
                        </m:sub>
                        <m:sup>
                          <m:r>
                            <a:rPr lang="en-IN" sz="2000" i="1">
                              <a:solidFill>
                                <a:srgbClr val="000000"/>
                              </a:solidFill>
                              <a:latin typeface="Cambria Math" panose="02040503050406030204" pitchFamily="18" charset="0"/>
                            </a:rPr>
                            <m:t>1</m:t>
                          </m:r>
                          <m:r>
                            <a:rPr lang="en-IN" sz="2000" i="1">
                              <a:solidFill>
                                <a:srgbClr val="000000"/>
                              </a:solidFill>
                              <a:latin typeface="Cambria Math" panose="02040503050406030204" pitchFamily="18" charset="0"/>
                            </a:rPr>
                            <m:t>𝑠𝑡</m:t>
                          </m:r>
                        </m:sup>
                      </m:sSubSup>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3</m:t>
                              </m:r>
                            </m:sub>
                          </m:sSub>
                          <m:r>
                            <a:rPr lang="en-IN" sz="2000" i="1">
                              <a:solidFill>
                                <a:srgbClr val="000000"/>
                              </a:solidFill>
                              <a:latin typeface="Cambria Math" panose="02040503050406030204" pitchFamily="18" charset="0"/>
                            </a:rPr>
                            <m:t>−</m:t>
                          </m:r>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4</m:t>
                              </m:r>
                              <m:r>
                                <a:rPr lang="en-IN" sz="2000" i="1">
                                  <a:solidFill>
                                    <a:srgbClr val="000000"/>
                                  </a:solidFill>
                                  <a:latin typeface="Cambria Math" panose="02040503050406030204" pitchFamily="18" charset="0"/>
                                </a:rPr>
                                <m:t>𝑎</m:t>
                              </m:r>
                            </m:sub>
                            <m:sup>
                              <m:r>
                                <a:rPr lang="en-IN" sz="2000" i="1">
                                  <a:solidFill>
                                    <a:srgbClr val="000000"/>
                                  </a:solidFill>
                                  <a:latin typeface="Cambria Math" panose="02040503050406030204" pitchFamily="18" charset="0"/>
                                </a:rPr>
                                <m:t>𝐼</m:t>
                              </m:r>
                            </m:sup>
                          </m:sSubSup>
                        </m:num>
                        <m:den>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3</m:t>
                              </m:r>
                            </m:sub>
                          </m:sSub>
                          <m:r>
                            <a:rPr lang="en-IN" sz="2000" i="1">
                              <a:solidFill>
                                <a:srgbClr val="000000"/>
                              </a:solidFill>
                              <a:latin typeface="Cambria Math" panose="02040503050406030204" pitchFamily="18" charset="0"/>
                            </a:rPr>
                            <m:t>−</m:t>
                          </m:r>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4</m:t>
                              </m:r>
                              <m:r>
                                <a:rPr lang="en-IN" sz="2000" i="1">
                                  <a:solidFill>
                                    <a:srgbClr val="000000"/>
                                  </a:solidFill>
                                  <a:latin typeface="Cambria Math" panose="02040503050406030204" pitchFamily="18" charset="0"/>
                                </a:rPr>
                                <m:t>𝑠</m:t>
                              </m:r>
                            </m:sub>
                            <m:sup>
                              <m:r>
                                <a:rPr lang="en-IN" sz="2000" i="1">
                                  <a:solidFill>
                                    <a:srgbClr val="000000"/>
                                  </a:solidFill>
                                  <a:latin typeface="Cambria Math" panose="02040503050406030204" pitchFamily="18" charset="0"/>
                                </a:rPr>
                                <m:t>𝐼</m:t>
                              </m:r>
                            </m:sup>
                          </m:sSubSup>
                        </m:den>
                      </m:f>
                    </m:oMath>
                  </m:oMathPara>
                </a14:m>
                <a:endParaRPr lang="en-IN" sz="2000" dirty="0"/>
              </a:p>
            </p:txBody>
          </p:sp>
        </mc:Choice>
        <mc:Fallback xmlns="">
          <p:sp>
            <p:nvSpPr>
              <p:cNvPr id="380931" name="Object 2">
                <a:extLst>
                  <a:ext uri="{FF2B5EF4-FFF2-40B4-BE49-F238E27FC236}">
                    <a16:creationId xmlns:a16="http://schemas.microsoft.com/office/drawing/2014/main" id="{3A8FD26B-F26C-386E-E512-A7E157400743}"/>
                  </a:ext>
                </a:extLst>
              </p:cNvPr>
              <p:cNvSpPr txBox="1">
                <a:spLocks noRot="1" noChangeAspect="1" noMove="1" noResize="1" noEditPoints="1" noAdjustHandles="1" noChangeArrowheads="1" noChangeShapeType="1" noTextEdit="1"/>
              </p:cNvSpPr>
              <p:nvPr/>
            </p:nvSpPr>
            <p:spPr bwMode="auto">
              <a:xfrm>
                <a:off x="4262437" y="1371600"/>
                <a:ext cx="2671763" cy="963613"/>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80932" name="Object 3">
                <a:extLst>
                  <a:ext uri="{FF2B5EF4-FFF2-40B4-BE49-F238E27FC236}">
                    <a16:creationId xmlns:a16="http://schemas.microsoft.com/office/drawing/2014/main" id="{DD667597-312F-756C-2C46-BE67DCB54D2D}"/>
                  </a:ext>
                </a:extLst>
              </p:cNvPr>
              <p:cNvSpPr txBox="1"/>
              <p:nvPr/>
            </p:nvSpPr>
            <p:spPr bwMode="auto">
              <a:xfrm>
                <a:off x="4364830" y="2422111"/>
                <a:ext cx="2416970" cy="1063411"/>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up>
                          <m:r>
                            <a:rPr lang="en-IN" i="1">
                              <a:solidFill>
                                <a:srgbClr val="000000"/>
                              </a:solidFill>
                              <a:latin typeface="Cambria Math" panose="02040503050406030204" pitchFamily="18" charset="0"/>
                            </a:rPr>
                            <m:t>𝑖𝑡h</m:t>
                          </m:r>
                        </m:sup>
                      </m:sSub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𝑖</m:t>
                              </m:r>
                            </m:sup>
                          </m:sSubSup>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up>
                              <m:r>
                                <a:rPr lang="en-IN" i="1">
                                  <a:solidFill>
                                    <a:srgbClr val="000000"/>
                                  </a:solidFill>
                                  <a:latin typeface="Cambria Math" panose="02040503050406030204" pitchFamily="18" charset="0"/>
                                </a:rPr>
                                <m:t>𝑖</m:t>
                              </m:r>
                            </m:sup>
                          </m:sSubSup>
                        </m:den>
                      </m:f>
                    </m:oMath>
                  </m:oMathPara>
                </a14:m>
                <a:endParaRPr lang="en-IN" dirty="0"/>
              </a:p>
            </p:txBody>
          </p:sp>
        </mc:Choice>
        <mc:Fallback xmlns="">
          <p:sp>
            <p:nvSpPr>
              <p:cNvPr id="380932" name="Object 3">
                <a:extLst>
                  <a:ext uri="{FF2B5EF4-FFF2-40B4-BE49-F238E27FC236}">
                    <a16:creationId xmlns:a16="http://schemas.microsoft.com/office/drawing/2014/main" id="{DD667597-312F-756C-2C46-BE67DCB54D2D}"/>
                  </a:ext>
                </a:extLst>
              </p:cNvPr>
              <p:cNvSpPr txBox="1">
                <a:spLocks noRot="1" noChangeAspect="1" noMove="1" noResize="1" noEditPoints="1" noAdjustHandles="1" noChangeArrowheads="1" noChangeShapeType="1" noTextEdit="1"/>
              </p:cNvSpPr>
              <p:nvPr/>
            </p:nvSpPr>
            <p:spPr bwMode="auto">
              <a:xfrm>
                <a:off x="4364830" y="2422111"/>
                <a:ext cx="2416970" cy="1063411"/>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80933" name="Object 4">
                <a:extLst>
                  <a:ext uri="{FF2B5EF4-FFF2-40B4-BE49-F238E27FC236}">
                    <a16:creationId xmlns:a16="http://schemas.microsoft.com/office/drawing/2014/main" id="{78197F80-A5DE-75A7-DF86-33C062CC014E}"/>
                  </a:ext>
                </a:extLst>
              </p:cNvPr>
              <p:cNvSpPr txBox="1"/>
              <p:nvPr/>
            </p:nvSpPr>
            <p:spPr bwMode="auto">
              <a:xfrm>
                <a:off x="685800" y="3429000"/>
                <a:ext cx="6781800" cy="909638"/>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𝑤</m:t>
                          </m:r>
                        </m:e>
                        <m:sub>
                          <m:r>
                            <a:rPr lang="en-IN" sz="2000" i="1">
                              <a:solidFill>
                                <a:srgbClr val="000000"/>
                              </a:solidFill>
                              <a:latin typeface="Cambria Math" panose="02040503050406030204" pitchFamily="18" charset="0"/>
                            </a:rPr>
                            <m:t>𝑎𝑐𝑡</m:t>
                          </m:r>
                        </m:sub>
                      </m:sSub>
                      <m:r>
                        <a:rPr lang="en-IN" sz="2000" i="1">
                          <a:solidFill>
                            <a:srgbClr val="000000"/>
                          </a:solidFill>
                          <a:latin typeface="Cambria Math" panose="02040503050406030204" pitchFamily="18" charset="0"/>
                        </a:rPr>
                        <m:t>=</m:t>
                      </m:r>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𝜂</m:t>
                          </m:r>
                        </m:e>
                        <m:sub>
                          <m:r>
                            <a:rPr lang="en-IN" sz="2000" i="1">
                              <a:solidFill>
                                <a:srgbClr val="000000"/>
                              </a:solidFill>
                              <a:latin typeface="Cambria Math" panose="02040503050406030204" pitchFamily="18" charset="0"/>
                            </a:rPr>
                            <m:t>𝑠𝑡𝑎𝑔𝑒</m:t>
                          </m:r>
                        </m:sub>
                        <m:sup>
                          <m:r>
                            <a:rPr lang="en-IN" sz="2000" i="1">
                              <a:solidFill>
                                <a:srgbClr val="000000"/>
                              </a:solidFill>
                              <a:latin typeface="Cambria Math" panose="02040503050406030204" pitchFamily="18" charset="0"/>
                            </a:rPr>
                            <m:t>1</m:t>
                          </m:r>
                          <m:r>
                            <a:rPr lang="en-IN" sz="2000" i="1">
                              <a:solidFill>
                                <a:srgbClr val="000000"/>
                              </a:solidFill>
                              <a:latin typeface="Cambria Math" panose="02040503050406030204" pitchFamily="18" charset="0"/>
                            </a:rPr>
                            <m:t>𝑠𝑡</m:t>
                          </m:r>
                        </m:sup>
                      </m:sSubSup>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3</m:t>
                              </m:r>
                            </m:sub>
                          </m:sSub>
                          <m:r>
                            <a:rPr lang="en-IN" sz="2000" i="1">
                              <a:solidFill>
                                <a:srgbClr val="000000"/>
                              </a:solidFill>
                              <a:latin typeface="Cambria Math" panose="02040503050406030204" pitchFamily="18" charset="0"/>
                            </a:rPr>
                            <m:t>−</m:t>
                          </m:r>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4</m:t>
                              </m:r>
                              <m:r>
                                <a:rPr lang="en-IN" sz="2000" i="1">
                                  <a:solidFill>
                                    <a:srgbClr val="000000"/>
                                  </a:solidFill>
                                  <a:latin typeface="Cambria Math" panose="02040503050406030204" pitchFamily="18" charset="0"/>
                                </a:rPr>
                                <m:t>𝑠</m:t>
                              </m:r>
                            </m:sub>
                            <m:sup>
                              <m:r>
                                <a:rPr lang="en-IN" sz="2000" i="1">
                                  <a:solidFill>
                                    <a:srgbClr val="000000"/>
                                  </a:solidFill>
                                  <a:latin typeface="Cambria Math" panose="02040503050406030204" pitchFamily="18" charset="0"/>
                                </a:rPr>
                                <m:t>𝐼</m:t>
                              </m:r>
                            </m:sup>
                          </m:sSubSup>
                        </m:e>
                      </m:d>
                      <m:r>
                        <a:rPr lang="en-IN" sz="2000" i="1">
                          <a:solidFill>
                            <a:srgbClr val="000000"/>
                          </a:solidFill>
                          <a:latin typeface="Cambria Math" panose="02040503050406030204" pitchFamily="18" charset="0"/>
                        </a:rPr>
                        <m:t>+</m:t>
                      </m:r>
                      <m:nary>
                        <m:naryPr>
                          <m:chr m:val="∑"/>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2</m:t>
                          </m:r>
                        </m:sub>
                        <m:sup>
                          <m:r>
                            <a:rPr lang="en-IN" sz="2000" i="1">
                              <a:solidFill>
                                <a:srgbClr val="000000"/>
                              </a:solidFill>
                              <a:latin typeface="Cambria Math" panose="02040503050406030204" pitchFamily="18" charset="0"/>
                            </a:rPr>
                            <m:t>𝑛</m:t>
                          </m:r>
                        </m:sup>
                        <m:e>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𝜂</m:t>
                              </m:r>
                            </m:e>
                            <m:sub>
                              <m:r>
                                <a:rPr lang="en-IN" sz="2000" i="1">
                                  <a:solidFill>
                                    <a:srgbClr val="000000"/>
                                  </a:solidFill>
                                  <a:latin typeface="Cambria Math" panose="02040503050406030204" pitchFamily="18" charset="0"/>
                                </a:rPr>
                                <m:t>𝑠𝑡𝑎𝑔𝑒</m:t>
                              </m:r>
                            </m:sub>
                            <m:sup>
                              <m:r>
                                <a:rPr lang="en-IN" sz="2000" i="1">
                                  <a:solidFill>
                                    <a:srgbClr val="000000"/>
                                  </a:solidFill>
                                  <a:latin typeface="Cambria Math" panose="02040503050406030204" pitchFamily="18" charset="0"/>
                                </a:rPr>
                                <m:t>𝑖𝑡h</m:t>
                              </m:r>
                            </m:sup>
                          </m:sSubSup>
                          <m:d>
                            <m:dPr>
                              <m:ctrlPr>
                                <a:rPr lang="en-IN" sz="2000" i="1">
                                  <a:solidFill>
                                    <a:srgbClr val="000000"/>
                                  </a:solidFill>
                                  <a:latin typeface="Cambria Math" panose="02040503050406030204" pitchFamily="18" charset="0"/>
                                </a:rPr>
                              </m:ctrlPr>
                            </m:dPr>
                            <m:e>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4</m:t>
                                  </m:r>
                                  <m:r>
                                    <a:rPr lang="en-IN" sz="2000" i="1">
                                      <a:solidFill>
                                        <a:srgbClr val="000000"/>
                                      </a:solidFill>
                                      <a:latin typeface="Cambria Math" panose="02040503050406030204" pitchFamily="18" charset="0"/>
                                    </a:rPr>
                                    <m:t>𝑎</m:t>
                                  </m:r>
                                </m:sub>
                                <m:sup>
                                  <m:r>
                                    <a:rPr lang="en-IN" sz="2000" i="1">
                                      <a:solidFill>
                                        <a:srgbClr val="000000"/>
                                      </a:solidFill>
                                      <a:latin typeface="Cambria Math" panose="02040503050406030204" pitchFamily="18" charset="0"/>
                                    </a:rPr>
                                    <m:t>𝑖</m:t>
                                  </m:r>
                                  <m:r>
                                    <a:rPr lang="en-IN" sz="2000" i="1">
                                      <a:solidFill>
                                        <a:srgbClr val="000000"/>
                                      </a:solidFill>
                                      <a:latin typeface="Cambria Math" panose="02040503050406030204" pitchFamily="18" charset="0"/>
                                    </a:rPr>
                                    <m:t>−1</m:t>
                                  </m:r>
                                </m:sup>
                              </m:sSubSup>
                              <m:r>
                                <a:rPr lang="en-IN" sz="2000" i="1">
                                  <a:solidFill>
                                    <a:srgbClr val="000000"/>
                                  </a:solidFill>
                                  <a:latin typeface="Cambria Math" panose="02040503050406030204" pitchFamily="18" charset="0"/>
                                </a:rPr>
                                <m:t>−</m:t>
                              </m:r>
                              <m:sSubSup>
                                <m:sSubSupPr>
                                  <m:ctrlPr>
                                    <a:rPr lang="en-IN" sz="2000" i="1">
                                      <a:solidFill>
                                        <a:srgbClr val="000000"/>
                                      </a:solidFill>
                                      <a:latin typeface="Cambria Math" panose="02040503050406030204" pitchFamily="18" charset="0"/>
                                    </a:rPr>
                                  </m:ctrlPr>
                                </m:sSubSup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4</m:t>
                                  </m:r>
                                  <m:r>
                                    <a:rPr lang="en-IN" sz="2000" i="1">
                                      <a:solidFill>
                                        <a:srgbClr val="000000"/>
                                      </a:solidFill>
                                      <a:latin typeface="Cambria Math" panose="02040503050406030204" pitchFamily="18" charset="0"/>
                                    </a:rPr>
                                    <m:t>𝑠</m:t>
                                  </m:r>
                                </m:sub>
                                <m:sup>
                                  <m:r>
                                    <a:rPr lang="en-IN" sz="2000" i="1">
                                      <a:solidFill>
                                        <a:srgbClr val="000000"/>
                                      </a:solidFill>
                                      <a:latin typeface="Cambria Math" panose="02040503050406030204" pitchFamily="18" charset="0"/>
                                    </a:rPr>
                                    <m:t>𝑖</m:t>
                                  </m:r>
                                </m:sup>
                              </m:sSubSup>
                            </m:e>
                          </m:d>
                        </m:e>
                      </m:nary>
                    </m:oMath>
                  </m:oMathPara>
                </a14:m>
                <a:endParaRPr lang="en-IN" sz="2000" dirty="0"/>
              </a:p>
            </p:txBody>
          </p:sp>
        </mc:Choice>
        <mc:Fallback xmlns="">
          <p:sp>
            <p:nvSpPr>
              <p:cNvPr id="380933" name="Object 4">
                <a:extLst>
                  <a:ext uri="{FF2B5EF4-FFF2-40B4-BE49-F238E27FC236}">
                    <a16:creationId xmlns:a16="http://schemas.microsoft.com/office/drawing/2014/main" id="{78197F80-A5DE-75A7-DF86-33C062CC014E}"/>
                  </a:ext>
                </a:extLst>
              </p:cNvPr>
              <p:cNvSpPr txBox="1">
                <a:spLocks noRot="1" noChangeAspect="1" noMove="1" noResize="1" noEditPoints="1" noAdjustHandles="1" noChangeArrowheads="1" noChangeShapeType="1" noTextEdit="1"/>
              </p:cNvSpPr>
              <p:nvPr/>
            </p:nvSpPr>
            <p:spPr bwMode="auto">
              <a:xfrm>
                <a:off x="685800" y="3429000"/>
                <a:ext cx="6781800" cy="909638"/>
              </a:xfrm>
              <a:prstGeom prst="rect">
                <a:avLst/>
              </a:prstGeom>
              <a:blipFill>
                <a:blip r:embed="rId4"/>
                <a:stretch>
                  <a:fillRect/>
                </a:stretch>
              </a:blipFill>
              <a:ln>
                <a:noFill/>
              </a:ln>
              <a:effectLst/>
            </p:spPr>
            <p:txBody>
              <a:bodyPr/>
              <a:lstStyle/>
              <a:p>
                <a:r>
                  <a:rPr lang="en-IN">
                    <a:noFill/>
                  </a:rPr>
                  <a:t> </a:t>
                </a:r>
              </a:p>
            </p:txBody>
          </p:sp>
        </mc:Fallback>
      </mc:AlternateContent>
      <p:sp>
        <p:nvSpPr>
          <p:cNvPr id="9224" name="Text Box 6">
            <a:extLst>
              <a:ext uri="{FF2B5EF4-FFF2-40B4-BE49-F238E27FC236}">
                <a16:creationId xmlns:a16="http://schemas.microsoft.com/office/drawing/2014/main" id="{0E3EBEDD-8A99-1F63-9EE9-DABE61D013E7}"/>
              </a:ext>
            </a:extLst>
          </p:cNvPr>
          <p:cNvSpPr txBox="1">
            <a:spLocks noChangeArrowheads="1"/>
          </p:cNvSpPr>
          <p:nvPr/>
        </p:nvSpPr>
        <p:spPr bwMode="auto">
          <a:xfrm>
            <a:off x="228600" y="4419600"/>
            <a:ext cx="4662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Global internal efficiency of turbine:</a:t>
            </a:r>
          </a:p>
        </p:txBody>
      </p:sp>
      <mc:AlternateContent xmlns:mc="http://schemas.openxmlformats.org/markup-compatibility/2006" xmlns:a14="http://schemas.microsoft.com/office/drawing/2010/main">
        <mc:Choice Requires="a14">
          <p:sp>
            <p:nvSpPr>
              <p:cNvPr id="9221" name="Object 5">
                <a:extLst>
                  <a:ext uri="{FF2B5EF4-FFF2-40B4-BE49-F238E27FC236}">
                    <a16:creationId xmlns:a16="http://schemas.microsoft.com/office/drawing/2014/main" id="{12E0135C-46CD-72D7-B3F0-0639043B4738}"/>
                  </a:ext>
                </a:extLst>
              </p:cNvPr>
              <p:cNvSpPr txBox="1"/>
              <p:nvPr/>
            </p:nvSpPr>
            <p:spPr bwMode="auto">
              <a:xfrm>
                <a:off x="5486400" y="4194175"/>
                <a:ext cx="2138363" cy="911225"/>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𝑤</m:t>
                              </m:r>
                            </m:e>
                            <m:sub>
                              <m:r>
                                <a:rPr lang="en-IN" i="1">
                                  <a:solidFill>
                                    <a:srgbClr val="000000"/>
                                  </a:solidFill>
                                  <a:latin typeface="Cambria Math" panose="02040503050406030204" pitchFamily="18" charset="0"/>
                                </a:rPr>
                                <m:t>𝑎𝑐𝑡</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Sub>
                        </m:den>
                      </m:f>
                    </m:oMath>
                  </m:oMathPara>
                </a14:m>
                <a:endParaRPr lang="en-IN"/>
              </a:p>
            </p:txBody>
          </p:sp>
        </mc:Choice>
        <mc:Fallback xmlns="">
          <p:sp>
            <p:nvSpPr>
              <p:cNvPr id="9221" name="Object 5">
                <a:extLst>
                  <a:ext uri="{FF2B5EF4-FFF2-40B4-BE49-F238E27FC236}">
                    <a16:creationId xmlns:a16="http://schemas.microsoft.com/office/drawing/2014/main" id="{12E0135C-46CD-72D7-B3F0-0639043B4738}"/>
                  </a:ext>
                </a:extLst>
              </p:cNvPr>
              <p:cNvSpPr txBox="1">
                <a:spLocks noRot="1" noChangeAspect="1" noMove="1" noResize="1" noEditPoints="1" noAdjustHandles="1" noChangeArrowheads="1" noChangeShapeType="1" noTextEdit="1"/>
              </p:cNvSpPr>
              <p:nvPr/>
            </p:nvSpPr>
            <p:spPr bwMode="auto">
              <a:xfrm>
                <a:off x="5486400" y="4194175"/>
                <a:ext cx="2138363" cy="911225"/>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222" name="Object 6">
                <a:extLst>
                  <a:ext uri="{FF2B5EF4-FFF2-40B4-BE49-F238E27FC236}">
                    <a16:creationId xmlns:a16="http://schemas.microsoft.com/office/drawing/2014/main" id="{CDA0C12B-4265-DF4D-3978-22FA2A80841D}"/>
                  </a:ext>
                </a:extLst>
              </p:cNvPr>
              <p:cNvSpPr txBox="1"/>
              <p:nvPr/>
            </p:nvSpPr>
            <p:spPr bwMode="auto">
              <a:xfrm>
                <a:off x="1009897" y="5112030"/>
                <a:ext cx="6975475" cy="13652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up>
                              <m:r>
                                <a:rPr lang="en-IN" i="1">
                                  <a:solidFill>
                                    <a:srgbClr val="000000"/>
                                  </a:solidFill>
                                  <a:latin typeface="Cambria Math" panose="02040503050406030204" pitchFamily="18" charset="0"/>
                                </a:rPr>
                                <m:t>1</m:t>
                              </m:r>
                              <m:r>
                                <a:rPr lang="en-IN" i="1">
                                  <a:solidFill>
                                    <a:srgbClr val="000000"/>
                                  </a:solidFill>
                                  <a:latin typeface="Cambria Math" panose="02040503050406030204" pitchFamily="18" charset="0"/>
                                </a:rPr>
                                <m:t>𝑠𝑡</m:t>
                              </m:r>
                            </m:sup>
                          </m:sSubSup>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up>
                                  <m:r>
                                    <a:rPr lang="en-IN" i="1">
                                      <a:solidFill>
                                        <a:srgbClr val="000000"/>
                                      </a:solidFill>
                                      <a:latin typeface="Cambria Math" panose="02040503050406030204" pitchFamily="18" charset="0"/>
                                    </a:rPr>
                                    <m:t>𝐼</m:t>
                                  </m:r>
                                </m:sup>
                              </m:sSubSup>
                            </m:e>
                          </m:d>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𝑛</m:t>
                              </m:r>
                            </m:sup>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up>
                                  <m:r>
                                    <a:rPr lang="en-IN" i="1">
                                      <a:solidFill>
                                        <a:srgbClr val="000000"/>
                                      </a:solidFill>
                                      <a:latin typeface="Cambria Math" panose="02040503050406030204" pitchFamily="18" charset="0"/>
                                    </a:rPr>
                                    <m:t>𝑖𝑡h</m:t>
                                  </m:r>
                                </m:sup>
                              </m:sSubSup>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𝑎</m:t>
                                      </m:r>
                                    </m:sub>
                                    <m:sup>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up>
                                      <m:r>
                                        <a:rPr lang="en-IN" i="1">
                                          <a:solidFill>
                                            <a:srgbClr val="000000"/>
                                          </a:solidFill>
                                          <a:latin typeface="Cambria Math" panose="02040503050406030204" pitchFamily="18" charset="0"/>
                                        </a:rPr>
                                        <m:t>𝑖</m:t>
                                      </m:r>
                                    </m:sup>
                                  </m:sSubSup>
                                </m:e>
                              </m:d>
                            </m:e>
                          </m:nary>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Sub>
                        </m:den>
                      </m:f>
                    </m:oMath>
                  </m:oMathPara>
                </a14:m>
                <a:endParaRPr lang="en-IN" dirty="0"/>
              </a:p>
            </p:txBody>
          </p:sp>
        </mc:Choice>
        <mc:Fallback xmlns="">
          <p:sp>
            <p:nvSpPr>
              <p:cNvPr id="9222" name="Object 6">
                <a:extLst>
                  <a:ext uri="{FF2B5EF4-FFF2-40B4-BE49-F238E27FC236}">
                    <a16:creationId xmlns:a16="http://schemas.microsoft.com/office/drawing/2014/main" id="{CDA0C12B-4265-DF4D-3978-22FA2A80841D}"/>
                  </a:ext>
                </a:extLst>
              </p:cNvPr>
              <p:cNvSpPr txBox="1">
                <a:spLocks noRot="1" noChangeAspect="1" noMove="1" noResize="1" noEditPoints="1" noAdjustHandles="1" noChangeArrowheads="1" noChangeShapeType="1" noTextEdit="1"/>
              </p:cNvSpPr>
              <p:nvPr/>
            </p:nvSpPr>
            <p:spPr bwMode="auto">
              <a:xfrm>
                <a:off x="1009897" y="5112030"/>
                <a:ext cx="6975475" cy="1365250"/>
              </a:xfrm>
              <a:prstGeom prst="rect">
                <a:avLst/>
              </a:prstGeom>
              <a:blipFill>
                <a:blip r:embed="rId6"/>
                <a:stretch>
                  <a:fillRect/>
                </a:stretch>
              </a:blipFill>
              <a:ln>
                <a:noFill/>
              </a:ln>
              <a:effectLst/>
            </p:spPr>
            <p:txBody>
              <a:bodyPr/>
              <a:lstStyle/>
              <a:p>
                <a:r>
                  <a:rPr lang="en-IN">
                    <a:noFill/>
                  </a:rPr>
                  <a:t> </a:t>
                </a:r>
              </a:p>
            </p:txBody>
          </p:sp>
        </mc:Fallback>
      </mc:AlternateContent>
      <p:grpSp>
        <p:nvGrpSpPr>
          <p:cNvPr id="12" name="Group 11">
            <a:extLst>
              <a:ext uri="{FF2B5EF4-FFF2-40B4-BE49-F238E27FC236}">
                <a16:creationId xmlns:a16="http://schemas.microsoft.com/office/drawing/2014/main" id="{14D232ED-DA54-8DCA-6536-EC95D11CF5A2}"/>
              </a:ext>
            </a:extLst>
          </p:cNvPr>
          <p:cNvGrpSpPr/>
          <p:nvPr/>
        </p:nvGrpSpPr>
        <p:grpSpPr>
          <a:xfrm>
            <a:off x="0" y="0"/>
            <a:ext cx="9144000" cy="6858000"/>
            <a:chOff x="0" y="0"/>
            <a:chExt cx="9144000" cy="6858000"/>
          </a:xfrm>
        </p:grpSpPr>
        <p:pic>
          <p:nvPicPr>
            <p:cNvPr id="13" name="Picture 22" descr="Logo usage Guidelines">
              <a:extLst>
                <a:ext uri="{FF2B5EF4-FFF2-40B4-BE49-F238E27FC236}">
                  <a16:creationId xmlns:a16="http://schemas.microsoft.com/office/drawing/2014/main" id="{755E57F7-19CF-EE24-DAA1-2052A98C2B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38">
              <a:extLst>
                <a:ext uri="{FF2B5EF4-FFF2-40B4-BE49-F238E27FC236}">
                  <a16:creationId xmlns:a16="http://schemas.microsoft.com/office/drawing/2014/main" id="{A29FD4E4-3B9E-7F6A-6E3F-068602902148}"/>
                </a:ext>
              </a:extLst>
            </p:cNvPr>
            <p:cNvGrpSpPr>
              <a:grpSpLocks/>
            </p:cNvGrpSpPr>
            <p:nvPr/>
          </p:nvGrpSpPr>
          <p:grpSpPr bwMode="auto">
            <a:xfrm>
              <a:off x="0" y="0"/>
              <a:ext cx="9144000" cy="6858000"/>
              <a:chOff x="0" y="0"/>
              <a:chExt cx="9144000" cy="6858000"/>
            </a:xfrm>
          </p:grpSpPr>
          <p:grpSp>
            <p:nvGrpSpPr>
              <p:cNvPr id="15" name="Group 19">
                <a:extLst>
                  <a:ext uri="{FF2B5EF4-FFF2-40B4-BE49-F238E27FC236}">
                    <a16:creationId xmlns:a16="http://schemas.microsoft.com/office/drawing/2014/main" id="{81A3EDA2-A46F-402C-713E-A49BC7B2918A}"/>
                  </a:ext>
                </a:extLst>
              </p:cNvPr>
              <p:cNvGrpSpPr>
                <a:grpSpLocks/>
              </p:cNvGrpSpPr>
              <p:nvPr/>
            </p:nvGrpSpPr>
            <p:grpSpPr bwMode="auto">
              <a:xfrm>
                <a:off x="0" y="0"/>
                <a:ext cx="9144000" cy="6858000"/>
                <a:chOff x="0" y="0"/>
                <a:chExt cx="9144000" cy="6858000"/>
              </a:xfrm>
            </p:grpSpPr>
            <p:grpSp>
              <p:nvGrpSpPr>
                <p:cNvPr id="17" name="Group 16">
                  <a:extLst>
                    <a:ext uri="{FF2B5EF4-FFF2-40B4-BE49-F238E27FC236}">
                      <a16:creationId xmlns:a16="http://schemas.microsoft.com/office/drawing/2014/main" id="{915194D5-5EFD-378E-5EEA-E2D40EA736D1}"/>
                    </a:ext>
                  </a:extLst>
                </p:cNvPr>
                <p:cNvGrpSpPr>
                  <a:grpSpLocks/>
                </p:cNvGrpSpPr>
                <p:nvPr/>
              </p:nvGrpSpPr>
              <p:grpSpPr bwMode="auto">
                <a:xfrm>
                  <a:off x="0" y="0"/>
                  <a:ext cx="9144000" cy="6858000"/>
                  <a:chOff x="0" y="0"/>
                  <a:chExt cx="5760" cy="4320"/>
                </a:xfrm>
              </p:grpSpPr>
              <p:grpSp>
                <p:nvGrpSpPr>
                  <p:cNvPr id="19" name="Group 18">
                    <a:extLst>
                      <a:ext uri="{FF2B5EF4-FFF2-40B4-BE49-F238E27FC236}">
                        <a16:creationId xmlns:a16="http://schemas.microsoft.com/office/drawing/2014/main" id="{0D219DEB-B04D-FE87-57BC-12A9688AD5EF}"/>
                      </a:ext>
                    </a:extLst>
                  </p:cNvPr>
                  <p:cNvGrpSpPr>
                    <a:grpSpLocks/>
                  </p:cNvGrpSpPr>
                  <p:nvPr/>
                </p:nvGrpSpPr>
                <p:grpSpPr bwMode="auto">
                  <a:xfrm>
                    <a:off x="0" y="0"/>
                    <a:ext cx="192" cy="4320"/>
                    <a:chOff x="0" y="-48"/>
                    <a:chExt cx="144" cy="4368"/>
                  </a:xfrm>
                </p:grpSpPr>
                <p:sp>
                  <p:nvSpPr>
                    <p:cNvPr id="29" name="Rectangle 10">
                      <a:extLst>
                        <a:ext uri="{FF2B5EF4-FFF2-40B4-BE49-F238E27FC236}">
                          <a16:creationId xmlns:a16="http://schemas.microsoft.com/office/drawing/2014/main" id="{238C1B73-8407-2369-D7A5-B97562A3A5A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1">
                      <a:extLst>
                        <a:ext uri="{FF2B5EF4-FFF2-40B4-BE49-F238E27FC236}">
                          <a16:creationId xmlns:a16="http://schemas.microsoft.com/office/drawing/2014/main" id="{6C5D0EE6-497B-5A17-D141-53C751619CA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2">
                    <a:extLst>
                      <a:ext uri="{FF2B5EF4-FFF2-40B4-BE49-F238E27FC236}">
                        <a16:creationId xmlns:a16="http://schemas.microsoft.com/office/drawing/2014/main" id="{6773D799-5B0C-B9DF-571A-0FE20C679BBA}"/>
                      </a:ext>
                    </a:extLst>
                  </p:cNvPr>
                  <p:cNvGrpSpPr>
                    <a:grpSpLocks/>
                  </p:cNvGrpSpPr>
                  <p:nvPr/>
                </p:nvGrpSpPr>
                <p:grpSpPr bwMode="auto">
                  <a:xfrm>
                    <a:off x="5674" y="24"/>
                    <a:ext cx="86" cy="4296"/>
                    <a:chOff x="5616" y="-48"/>
                    <a:chExt cx="144" cy="4368"/>
                  </a:xfrm>
                </p:grpSpPr>
                <p:sp>
                  <p:nvSpPr>
                    <p:cNvPr id="27" name="Rectangle 13">
                      <a:extLst>
                        <a:ext uri="{FF2B5EF4-FFF2-40B4-BE49-F238E27FC236}">
                          <a16:creationId xmlns:a16="http://schemas.microsoft.com/office/drawing/2014/main" id="{F4C40474-32D6-5BE5-0A45-AC4B63EFFCE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14">
                      <a:extLst>
                        <a:ext uri="{FF2B5EF4-FFF2-40B4-BE49-F238E27FC236}">
                          <a16:creationId xmlns:a16="http://schemas.microsoft.com/office/drawing/2014/main" id="{0EC76D36-CE73-1292-E747-269429E9200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5">
                    <a:extLst>
                      <a:ext uri="{FF2B5EF4-FFF2-40B4-BE49-F238E27FC236}">
                        <a16:creationId xmlns:a16="http://schemas.microsoft.com/office/drawing/2014/main" id="{261D3AAD-B61B-6FD5-87D4-15EF44E4C9FE}"/>
                      </a:ext>
                    </a:extLst>
                  </p:cNvPr>
                  <p:cNvGrpSpPr>
                    <a:grpSpLocks/>
                  </p:cNvGrpSpPr>
                  <p:nvPr/>
                </p:nvGrpSpPr>
                <p:grpSpPr bwMode="auto">
                  <a:xfrm>
                    <a:off x="144" y="0"/>
                    <a:ext cx="5616" cy="144"/>
                    <a:chOff x="96" y="-48"/>
                    <a:chExt cx="5520" cy="144"/>
                  </a:xfrm>
                </p:grpSpPr>
                <p:sp>
                  <p:nvSpPr>
                    <p:cNvPr id="25" name="Rectangle 24">
                      <a:extLst>
                        <a:ext uri="{FF2B5EF4-FFF2-40B4-BE49-F238E27FC236}">
                          <a16:creationId xmlns:a16="http://schemas.microsoft.com/office/drawing/2014/main" id="{82DA443F-F7C5-6BD2-0CAA-C5971F6438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5">
                      <a:extLst>
                        <a:ext uri="{FF2B5EF4-FFF2-40B4-BE49-F238E27FC236}">
                          <a16:creationId xmlns:a16="http://schemas.microsoft.com/office/drawing/2014/main" id="{7D17A49D-5FAC-FBD7-2B7E-3A0B473E24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8">
                    <a:extLst>
                      <a:ext uri="{FF2B5EF4-FFF2-40B4-BE49-F238E27FC236}">
                        <a16:creationId xmlns:a16="http://schemas.microsoft.com/office/drawing/2014/main" id="{ED066473-75B4-32A1-B60A-0697AB1BEEB6}"/>
                      </a:ext>
                    </a:extLst>
                  </p:cNvPr>
                  <p:cNvGrpSpPr>
                    <a:grpSpLocks/>
                  </p:cNvGrpSpPr>
                  <p:nvPr/>
                </p:nvGrpSpPr>
                <p:grpSpPr bwMode="auto">
                  <a:xfrm>
                    <a:off x="144" y="4234"/>
                    <a:ext cx="5616" cy="86"/>
                    <a:chOff x="96" y="4176"/>
                    <a:chExt cx="5520" cy="144"/>
                  </a:xfrm>
                </p:grpSpPr>
                <p:sp>
                  <p:nvSpPr>
                    <p:cNvPr id="23" name="Rectangle 19">
                      <a:extLst>
                        <a:ext uri="{FF2B5EF4-FFF2-40B4-BE49-F238E27FC236}">
                          <a16:creationId xmlns:a16="http://schemas.microsoft.com/office/drawing/2014/main" id="{725E7391-B42F-088F-B7F4-88D0D5CC11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0">
                      <a:extLst>
                        <a:ext uri="{FF2B5EF4-FFF2-40B4-BE49-F238E27FC236}">
                          <a16:creationId xmlns:a16="http://schemas.microsoft.com/office/drawing/2014/main" id="{78278F5A-F0D6-51FF-0D68-CEAAD03592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8" name="Rectangle 21">
                  <a:extLst>
                    <a:ext uri="{FF2B5EF4-FFF2-40B4-BE49-F238E27FC236}">
                      <a16:creationId xmlns:a16="http://schemas.microsoft.com/office/drawing/2014/main" id="{EF7A17D8-EB15-A7CF-2B78-18515E8B5BF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6" name="Picture 42" descr="A picture containing shape&#10;&#10;Description automatically generated">
                <a:extLst>
                  <a:ext uri="{FF2B5EF4-FFF2-40B4-BE49-F238E27FC236}">
                    <a16:creationId xmlns:a16="http://schemas.microsoft.com/office/drawing/2014/main" id="{9D70ECE4-D58A-2C78-3E91-070ED73530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 name="Rectangle 1026">
            <a:extLst>
              <a:ext uri="{FF2B5EF4-FFF2-40B4-BE49-F238E27FC236}">
                <a16:creationId xmlns:a16="http://schemas.microsoft.com/office/drawing/2014/main" id="{F9D26901-4380-71BD-5878-975599EEFBE9}"/>
              </a:ext>
            </a:extLst>
          </p:cNvPr>
          <p:cNvSpPr txBox="1">
            <a:spLocks noChangeArrowheads="1"/>
          </p:cNvSpPr>
          <p:nvPr/>
        </p:nvSpPr>
        <p:spPr>
          <a:xfrm>
            <a:off x="1828895" y="253619"/>
            <a:ext cx="6002243" cy="862774"/>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Improved Behavior of A Sequential Group of Stages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0930"/>
                                        </p:tgtEl>
                                        <p:attrNameLst>
                                          <p:attrName>style.visibility</p:attrName>
                                        </p:attrNameLst>
                                      </p:cBhvr>
                                      <p:to>
                                        <p:strVal val="visible"/>
                                      </p:to>
                                    </p:set>
                                    <p:animEffect transition="in" filter="dissolve">
                                      <p:cBhvr>
                                        <p:cTn id="7" dur="500"/>
                                        <p:tgtEl>
                                          <p:spTgt spid="3809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0931"/>
                                        </p:tgtEl>
                                        <p:attrNameLst>
                                          <p:attrName>style.visibility</p:attrName>
                                        </p:attrNameLst>
                                      </p:cBhvr>
                                      <p:to>
                                        <p:strVal val="visible"/>
                                      </p:to>
                                    </p:set>
                                    <p:anim calcmode="lin" valueType="num">
                                      <p:cBhvr additive="base">
                                        <p:cTn id="12" dur="500" fill="hold"/>
                                        <p:tgtEl>
                                          <p:spTgt spid="380931"/>
                                        </p:tgtEl>
                                        <p:attrNameLst>
                                          <p:attrName>ppt_x</p:attrName>
                                        </p:attrNameLst>
                                      </p:cBhvr>
                                      <p:tavLst>
                                        <p:tav tm="0">
                                          <p:val>
                                            <p:strVal val="#ppt_x"/>
                                          </p:val>
                                        </p:tav>
                                        <p:tav tm="100000">
                                          <p:val>
                                            <p:strVal val="#ppt_x"/>
                                          </p:val>
                                        </p:tav>
                                      </p:tavLst>
                                    </p:anim>
                                    <p:anim calcmode="lin" valueType="num">
                                      <p:cBhvr additive="base">
                                        <p:cTn id="13" dur="500" fill="hold"/>
                                        <p:tgtEl>
                                          <p:spTgt spid="38093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80932"/>
                                        </p:tgtEl>
                                        <p:attrNameLst>
                                          <p:attrName>style.visibility</p:attrName>
                                        </p:attrNameLst>
                                      </p:cBhvr>
                                      <p:to>
                                        <p:strVal val="visible"/>
                                      </p:to>
                                    </p:set>
                                    <p:anim calcmode="lin" valueType="num">
                                      <p:cBhvr additive="base">
                                        <p:cTn id="18" dur="500" fill="hold"/>
                                        <p:tgtEl>
                                          <p:spTgt spid="380932"/>
                                        </p:tgtEl>
                                        <p:attrNameLst>
                                          <p:attrName>ppt_x</p:attrName>
                                        </p:attrNameLst>
                                      </p:cBhvr>
                                      <p:tavLst>
                                        <p:tav tm="0">
                                          <p:val>
                                            <p:strVal val="#ppt_x"/>
                                          </p:val>
                                        </p:tav>
                                        <p:tav tm="100000">
                                          <p:val>
                                            <p:strVal val="#ppt_x"/>
                                          </p:val>
                                        </p:tav>
                                      </p:tavLst>
                                    </p:anim>
                                    <p:anim calcmode="lin" valueType="num">
                                      <p:cBhvr additive="base">
                                        <p:cTn id="19" dur="500" fill="hold"/>
                                        <p:tgtEl>
                                          <p:spTgt spid="38093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80933"/>
                                        </p:tgtEl>
                                        <p:attrNameLst>
                                          <p:attrName>style.visibility</p:attrName>
                                        </p:attrNameLst>
                                      </p:cBhvr>
                                      <p:to>
                                        <p:strVal val="visible"/>
                                      </p:to>
                                    </p:set>
                                    <p:anim calcmode="lin" valueType="num">
                                      <p:cBhvr additive="base">
                                        <p:cTn id="24" dur="500" fill="hold"/>
                                        <p:tgtEl>
                                          <p:spTgt spid="380933"/>
                                        </p:tgtEl>
                                        <p:attrNameLst>
                                          <p:attrName>ppt_x</p:attrName>
                                        </p:attrNameLst>
                                      </p:cBhvr>
                                      <p:tavLst>
                                        <p:tav tm="0">
                                          <p:val>
                                            <p:strVal val="#ppt_x"/>
                                          </p:val>
                                        </p:tav>
                                        <p:tav tm="100000">
                                          <p:val>
                                            <p:strVal val="#ppt_x"/>
                                          </p:val>
                                        </p:tav>
                                      </p:tavLst>
                                    </p:anim>
                                    <p:anim calcmode="lin" valueType="num">
                                      <p:cBhvr additive="base">
                                        <p:cTn id="25" dur="500" fill="hold"/>
                                        <p:tgtEl>
                                          <p:spTgt spid="38093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224"/>
                                        </p:tgtEl>
                                        <p:attrNameLst>
                                          <p:attrName>style.visibility</p:attrName>
                                        </p:attrNameLst>
                                      </p:cBhvr>
                                      <p:to>
                                        <p:strVal val="visible"/>
                                      </p:to>
                                    </p:set>
                                    <p:anim calcmode="lin" valueType="num">
                                      <p:cBhvr additive="base">
                                        <p:cTn id="30" dur="500" fill="hold"/>
                                        <p:tgtEl>
                                          <p:spTgt spid="9224"/>
                                        </p:tgtEl>
                                        <p:attrNameLst>
                                          <p:attrName>ppt_x</p:attrName>
                                        </p:attrNameLst>
                                      </p:cBhvr>
                                      <p:tavLst>
                                        <p:tav tm="0">
                                          <p:val>
                                            <p:strVal val="#ppt_x"/>
                                          </p:val>
                                        </p:tav>
                                        <p:tav tm="100000">
                                          <p:val>
                                            <p:strVal val="#ppt_x"/>
                                          </p:val>
                                        </p:tav>
                                      </p:tavLst>
                                    </p:anim>
                                    <p:anim calcmode="lin" valueType="num">
                                      <p:cBhvr additive="base">
                                        <p:cTn id="31" dur="500" fill="hold"/>
                                        <p:tgtEl>
                                          <p:spTgt spid="922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9221"/>
                                        </p:tgtEl>
                                        <p:attrNameLst>
                                          <p:attrName>style.visibility</p:attrName>
                                        </p:attrNameLst>
                                      </p:cBhvr>
                                      <p:to>
                                        <p:strVal val="visible"/>
                                      </p:to>
                                    </p:set>
                                    <p:anim calcmode="lin" valueType="num">
                                      <p:cBhvr additive="base">
                                        <p:cTn id="36" dur="500" fill="hold"/>
                                        <p:tgtEl>
                                          <p:spTgt spid="9221"/>
                                        </p:tgtEl>
                                        <p:attrNameLst>
                                          <p:attrName>ppt_x</p:attrName>
                                        </p:attrNameLst>
                                      </p:cBhvr>
                                      <p:tavLst>
                                        <p:tav tm="0">
                                          <p:val>
                                            <p:strVal val="#ppt_x"/>
                                          </p:val>
                                        </p:tav>
                                        <p:tav tm="100000">
                                          <p:val>
                                            <p:strVal val="#ppt_x"/>
                                          </p:val>
                                        </p:tav>
                                      </p:tavLst>
                                    </p:anim>
                                    <p:anim calcmode="lin" valueType="num">
                                      <p:cBhvr additive="base">
                                        <p:cTn id="37" dur="500" fill="hold"/>
                                        <p:tgtEl>
                                          <p:spTgt spid="922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9222"/>
                                        </p:tgtEl>
                                        <p:attrNameLst>
                                          <p:attrName>style.visibility</p:attrName>
                                        </p:attrNameLst>
                                      </p:cBhvr>
                                      <p:to>
                                        <p:strVal val="visible"/>
                                      </p:to>
                                    </p:set>
                                    <p:anim calcmode="lin" valueType="num">
                                      <p:cBhvr additive="base">
                                        <p:cTn id="42" dur="500" fill="hold"/>
                                        <p:tgtEl>
                                          <p:spTgt spid="9222"/>
                                        </p:tgtEl>
                                        <p:attrNameLst>
                                          <p:attrName>ppt_x</p:attrName>
                                        </p:attrNameLst>
                                      </p:cBhvr>
                                      <p:tavLst>
                                        <p:tav tm="0">
                                          <p:val>
                                            <p:strVal val="#ppt_x"/>
                                          </p:val>
                                        </p:tav>
                                        <p:tav tm="100000">
                                          <p:val>
                                            <p:strVal val="#ppt_x"/>
                                          </p:val>
                                        </p:tav>
                                      </p:tavLst>
                                    </p:anim>
                                    <p:anim calcmode="lin" valueType="num">
                                      <p:cBhvr additive="base">
                                        <p:cTn id="43" dur="500" fill="hold"/>
                                        <p:tgtEl>
                                          <p:spTgt spid="92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0" grpId="0"/>
      <p:bldP spid="380931" grpId="0"/>
      <p:bldP spid="380932" grpId="0"/>
      <p:bldP spid="380933" grpId="0"/>
      <p:bldP spid="9224" grpId="0"/>
      <p:bldP spid="9221" grpId="0"/>
      <p:bldP spid="92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81954" name="Object 2">
                <a:extLst>
                  <a:ext uri="{FF2B5EF4-FFF2-40B4-BE49-F238E27FC236}">
                    <a16:creationId xmlns:a16="http://schemas.microsoft.com/office/drawing/2014/main" id="{14F86C08-6DD1-C3E4-2801-B62C85A1543E}"/>
                  </a:ext>
                </a:extLst>
              </p:cNvPr>
              <p:cNvSpPr txBox="1"/>
              <p:nvPr/>
            </p:nvSpPr>
            <p:spPr bwMode="auto">
              <a:xfrm>
                <a:off x="912813" y="1225550"/>
                <a:ext cx="7697787" cy="13652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up>
                              <m:r>
                                <a:rPr lang="en-IN" i="1">
                                  <a:solidFill>
                                    <a:srgbClr val="000000"/>
                                  </a:solidFill>
                                  <a:latin typeface="Cambria Math" panose="02040503050406030204" pitchFamily="18" charset="0"/>
                                </a:rPr>
                                <m:t>1</m:t>
                              </m:r>
                              <m:r>
                                <a:rPr lang="en-IN" i="1">
                                  <a:solidFill>
                                    <a:srgbClr val="000000"/>
                                  </a:solidFill>
                                  <a:latin typeface="Cambria Math" panose="02040503050406030204" pitchFamily="18" charset="0"/>
                                </a:rPr>
                                <m:t>𝑠𝑡</m:t>
                              </m:r>
                            </m:sup>
                          </m:sSubSup>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up>
                                  <m:r>
                                    <a:rPr lang="en-IN" i="1">
                                      <a:solidFill>
                                        <a:srgbClr val="000000"/>
                                      </a:solidFill>
                                      <a:latin typeface="Cambria Math" panose="02040503050406030204" pitchFamily="18" charset="0"/>
                                    </a:rPr>
                                    <m:t>𝐼</m:t>
                                  </m:r>
                                </m:sup>
                              </m:sSubSup>
                            </m:e>
                          </m:d>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2</m:t>
                              </m:r>
                            </m:sub>
                            <m:sup>
                              <m:r>
                                <a:rPr lang="en-IN" i="1">
                                  <a:solidFill>
                                    <a:srgbClr val="000000"/>
                                  </a:solidFill>
                                  <a:latin typeface="Cambria Math" panose="02040503050406030204" pitchFamily="18" charset="0"/>
                                </a:rPr>
                                <m:t>𝑛</m:t>
                              </m:r>
                            </m:sup>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up>
                                  <m:r>
                                    <a:rPr lang="en-IN" i="1">
                                      <a:solidFill>
                                        <a:srgbClr val="000000"/>
                                      </a:solidFill>
                                      <a:latin typeface="Cambria Math" panose="02040503050406030204" pitchFamily="18" charset="0"/>
                                    </a:rPr>
                                    <m:t>𝑖𝑡h</m:t>
                                  </m:r>
                                </m:sup>
                              </m:sSubSup>
                              <m:d>
                                <m:dPr>
                                  <m:ctrlPr>
                                    <a:rPr lang="en-IN" i="1">
                                      <a:solidFill>
                                        <a:srgbClr val="000000"/>
                                      </a:solidFill>
                                      <a:latin typeface="Cambria Math" panose="02040503050406030204" pitchFamily="18" charset="0"/>
                                    </a:rPr>
                                  </m:ctrlPr>
                                </m:dPr>
                                <m:e>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𝑠𝑠</m:t>
                                      </m:r>
                                    </m:sub>
                                    <m:sup>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𝑠𝑠</m:t>
                                      </m:r>
                                    </m:sub>
                                    <m:sup>
                                      <m:r>
                                        <a:rPr lang="en-IN" i="1">
                                          <a:solidFill>
                                            <a:srgbClr val="000000"/>
                                          </a:solidFill>
                                          <a:latin typeface="Cambria Math" panose="02040503050406030204" pitchFamily="18" charset="0"/>
                                        </a:rPr>
                                        <m:t>𝑖</m:t>
                                      </m:r>
                                    </m:sup>
                                  </m:sSubSup>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𝑞</m:t>
                                      </m:r>
                                    </m:e>
                                    <m:sub>
                                      <m:r>
                                        <a:rPr lang="en-IN" i="1">
                                          <a:solidFill>
                                            <a:srgbClr val="000000"/>
                                          </a:solidFill>
                                          <a:latin typeface="Cambria Math" panose="02040503050406030204" pitchFamily="18" charset="0"/>
                                        </a:rPr>
                                        <m:t>𝑖</m:t>
                                      </m:r>
                                    </m:sub>
                                  </m:sSub>
                                </m:e>
                              </m:d>
                            </m:e>
                          </m:nary>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3</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𝑠</m:t>
                              </m:r>
                            </m:sub>
                          </m:sSub>
                        </m:den>
                      </m:f>
                    </m:oMath>
                  </m:oMathPara>
                </a14:m>
                <a:endParaRPr lang="en-IN" dirty="0"/>
              </a:p>
            </p:txBody>
          </p:sp>
        </mc:Choice>
        <mc:Fallback xmlns="">
          <p:sp>
            <p:nvSpPr>
              <p:cNvPr id="381954" name="Object 2">
                <a:extLst>
                  <a:ext uri="{FF2B5EF4-FFF2-40B4-BE49-F238E27FC236}">
                    <a16:creationId xmlns:a16="http://schemas.microsoft.com/office/drawing/2014/main" id="{14F86C08-6DD1-C3E4-2801-B62C85A1543E}"/>
                  </a:ext>
                </a:extLst>
              </p:cNvPr>
              <p:cNvSpPr txBox="1">
                <a:spLocks noRot="1" noChangeAspect="1" noMove="1" noResize="1" noEditPoints="1" noAdjustHandles="1" noChangeArrowheads="1" noChangeShapeType="1" noTextEdit="1"/>
              </p:cNvSpPr>
              <p:nvPr/>
            </p:nvSpPr>
            <p:spPr bwMode="auto">
              <a:xfrm>
                <a:off x="912813" y="1225550"/>
                <a:ext cx="7697787" cy="1365250"/>
              </a:xfrm>
              <a:prstGeom prst="rect">
                <a:avLst/>
              </a:prstGeom>
              <a:blipFill>
                <a:blip r:embed="rId2"/>
                <a:stretch>
                  <a:fillRect/>
                </a:stretch>
              </a:blipFill>
              <a:ln>
                <a:noFill/>
              </a:ln>
              <a:effectLst/>
            </p:spPr>
            <p:txBody>
              <a:bodyPr/>
              <a:lstStyle/>
              <a:p>
                <a:r>
                  <a:rPr lang="en-IN">
                    <a:noFill/>
                  </a:rPr>
                  <a:t> </a:t>
                </a:r>
              </a:p>
            </p:txBody>
          </p:sp>
        </mc:Fallback>
      </mc:AlternateContent>
      <p:sp>
        <p:nvSpPr>
          <p:cNvPr id="381955" name="Text Box 3">
            <a:extLst>
              <a:ext uri="{FF2B5EF4-FFF2-40B4-BE49-F238E27FC236}">
                <a16:creationId xmlns:a16="http://schemas.microsoft.com/office/drawing/2014/main" id="{DC07E9BC-09FA-639F-8722-791F0A237581}"/>
              </a:ext>
            </a:extLst>
          </p:cNvPr>
          <p:cNvSpPr txBox="1">
            <a:spLocks noChangeArrowheads="1"/>
          </p:cNvSpPr>
          <p:nvPr/>
        </p:nvSpPr>
        <p:spPr bwMode="auto">
          <a:xfrm>
            <a:off x="822325" y="2209800"/>
            <a:ext cx="276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a:t>q</a:t>
            </a:r>
            <a:r>
              <a:rPr lang="en-US" altLang="en-US" i="1" baseline="-25000"/>
              <a:t>i </a:t>
            </a:r>
            <a:r>
              <a:rPr lang="en-US" altLang="en-US"/>
              <a:t> is always positive.</a:t>
            </a:r>
          </a:p>
        </p:txBody>
      </p:sp>
      <p:sp>
        <p:nvSpPr>
          <p:cNvPr id="381956" name="Text Box 4">
            <a:extLst>
              <a:ext uri="{FF2B5EF4-FFF2-40B4-BE49-F238E27FC236}">
                <a16:creationId xmlns:a16="http://schemas.microsoft.com/office/drawing/2014/main" id="{FCF90DD3-D69D-6D03-B785-EF8B9EF24024}"/>
              </a:ext>
            </a:extLst>
          </p:cNvPr>
          <p:cNvSpPr txBox="1">
            <a:spLocks noChangeArrowheads="1"/>
          </p:cNvSpPr>
          <p:nvPr/>
        </p:nvSpPr>
        <p:spPr bwMode="auto">
          <a:xfrm>
            <a:off x="974725" y="2971800"/>
            <a:ext cx="1536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Therefore, </a:t>
            </a:r>
          </a:p>
        </p:txBody>
      </p:sp>
      <mc:AlternateContent xmlns:mc="http://schemas.openxmlformats.org/markup-compatibility/2006" xmlns:a14="http://schemas.microsoft.com/office/drawing/2010/main">
        <mc:Choice Requires="a14">
          <p:sp>
            <p:nvSpPr>
              <p:cNvPr id="381957" name="Object 3">
                <a:extLst>
                  <a:ext uri="{FF2B5EF4-FFF2-40B4-BE49-F238E27FC236}">
                    <a16:creationId xmlns:a16="http://schemas.microsoft.com/office/drawing/2014/main" id="{F27F0935-238F-C94F-DC4A-E97A8C615A29}"/>
                  </a:ext>
                </a:extLst>
              </p:cNvPr>
              <p:cNvSpPr txBox="1"/>
              <p:nvPr/>
            </p:nvSpPr>
            <p:spPr bwMode="auto">
              <a:xfrm>
                <a:off x="3367087" y="2970212"/>
                <a:ext cx="3871913" cy="534988"/>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𝑡𝑢𝑟𝑏𝑖𝑛𝑒</m:t>
                          </m:r>
                        </m:sub>
                      </m:sSub>
                      <m:r>
                        <a:rPr lang="en-IN" i="1">
                          <a:solidFill>
                            <a:srgbClr val="000000"/>
                          </a:solidFill>
                          <a:latin typeface="Cambria Math" panose="02040503050406030204" pitchFamily="18" charset="0"/>
                        </a:rPr>
                        <m:t>&gt;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𝑠𝑡𝑎𝑔𝑒</m:t>
                          </m:r>
                        </m:sub>
                        <m:sup>
                          <m:r>
                            <a:rPr lang="en-IN" i="1">
                              <a:solidFill>
                                <a:srgbClr val="000000"/>
                              </a:solidFill>
                              <a:latin typeface="Cambria Math" panose="02040503050406030204" pitchFamily="18" charset="0"/>
                            </a:rPr>
                            <m:t>𝑖</m:t>
                          </m:r>
                        </m:sup>
                      </m:sSubSup>
                    </m:oMath>
                  </m:oMathPara>
                </a14:m>
                <a:endParaRPr lang="en-IN"/>
              </a:p>
            </p:txBody>
          </p:sp>
        </mc:Choice>
        <mc:Fallback xmlns="">
          <p:sp>
            <p:nvSpPr>
              <p:cNvPr id="381957" name="Object 3">
                <a:extLst>
                  <a:ext uri="{FF2B5EF4-FFF2-40B4-BE49-F238E27FC236}">
                    <a16:creationId xmlns:a16="http://schemas.microsoft.com/office/drawing/2014/main" id="{F27F0935-238F-C94F-DC4A-E97A8C615A29}"/>
                  </a:ext>
                </a:extLst>
              </p:cNvPr>
              <p:cNvSpPr txBox="1">
                <a:spLocks noRot="1" noChangeAspect="1" noMove="1" noResize="1" noEditPoints="1" noAdjustHandles="1" noChangeArrowheads="1" noChangeShapeType="1" noTextEdit="1"/>
              </p:cNvSpPr>
              <p:nvPr/>
            </p:nvSpPr>
            <p:spPr bwMode="auto">
              <a:xfrm>
                <a:off x="3367087" y="2970212"/>
                <a:ext cx="3871913" cy="534988"/>
              </a:xfrm>
              <a:prstGeom prst="rect">
                <a:avLst/>
              </a:prstGeom>
              <a:blipFill>
                <a:blip r:embed="rId3"/>
                <a:stretch>
                  <a:fillRect/>
                </a:stretch>
              </a:blipFill>
              <a:ln>
                <a:noFill/>
              </a:ln>
              <a:effectLst/>
            </p:spPr>
            <p:txBody>
              <a:bodyPr/>
              <a:lstStyle/>
              <a:p>
                <a:r>
                  <a:rPr lang="en-IN">
                    <a:noFill/>
                  </a:rPr>
                  <a:t> </a:t>
                </a:r>
              </a:p>
            </p:txBody>
          </p:sp>
        </mc:Fallback>
      </mc:AlternateContent>
      <p:sp>
        <p:nvSpPr>
          <p:cNvPr id="381958" name="Text Box 6">
            <a:extLst>
              <a:ext uri="{FF2B5EF4-FFF2-40B4-BE49-F238E27FC236}">
                <a16:creationId xmlns:a16="http://schemas.microsoft.com/office/drawing/2014/main" id="{D5A72962-4BE9-EF9A-027B-C64B11EB666E}"/>
              </a:ext>
            </a:extLst>
          </p:cNvPr>
          <p:cNvSpPr txBox="1">
            <a:spLocks noChangeArrowheads="1"/>
          </p:cNvSpPr>
          <p:nvPr/>
        </p:nvSpPr>
        <p:spPr bwMode="auto">
          <a:xfrm>
            <a:off x="609600" y="3852862"/>
            <a:ext cx="81724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buFont typeface="Arial" panose="020B0604020202020204" pitchFamily="34" charset="0"/>
              <a:buChar char="•"/>
            </a:pPr>
            <a:r>
              <a:rPr lang="en-US" altLang="en-US" dirty="0"/>
              <a:t>Multistage turbines will increase the possibility of recovering lost work!</a:t>
            </a:r>
          </a:p>
          <a:p>
            <a:pPr marL="342900" indent="-342900">
              <a:buFont typeface="Arial" panose="020B0604020202020204" pitchFamily="34" charset="0"/>
              <a:buChar char="•"/>
            </a:pPr>
            <a:r>
              <a:rPr lang="en-US" altLang="en-US" dirty="0"/>
              <a:t>The larger the number of stages, the greater is the heat recovery.</a:t>
            </a:r>
          </a:p>
          <a:p>
            <a:pPr marL="342900" indent="-342900">
              <a:buFont typeface="Arial" panose="020B0604020202020204" pitchFamily="34" charset="0"/>
              <a:buChar char="•"/>
            </a:pPr>
            <a:r>
              <a:rPr lang="en-US" altLang="en-US" dirty="0"/>
              <a:t>The difference is called heat recovery factor, </a:t>
            </a:r>
            <a:r>
              <a:rPr lang="en-US" altLang="en-US" dirty="0">
                <a:latin typeface="Symbol" panose="05050102010706020507" pitchFamily="18" charset="2"/>
              </a:rPr>
              <a:t>a.</a:t>
            </a:r>
            <a:endParaRPr lang="en-US" altLang="en-US" dirty="0"/>
          </a:p>
          <a:p>
            <a:pPr marL="342900" indent="-342900">
              <a:buFont typeface="Arial" panose="020B0604020202020204" pitchFamily="34" charset="0"/>
              <a:buChar char="•"/>
            </a:pPr>
            <a:r>
              <a:rPr lang="en-US" altLang="en-US" dirty="0"/>
              <a:t>General value of </a:t>
            </a:r>
            <a:r>
              <a:rPr lang="en-US" altLang="en-US" dirty="0">
                <a:latin typeface="Symbol" panose="05050102010706020507" pitchFamily="18" charset="2"/>
              </a:rPr>
              <a:t>a</a:t>
            </a:r>
            <a:r>
              <a:rPr lang="en-US" altLang="en-US" dirty="0"/>
              <a:t> is 0.04 to 0.06.</a:t>
            </a:r>
          </a:p>
        </p:txBody>
      </p:sp>
      <p:grpSp>
        <p:nvGrpSpPr>
          <p:cNvPr id="6" name="Group 5">
            <a:extLst>
              <a:ext uri="{FF2B5EF4-FFF2-40B4-BE49-F238E27FC236}">
                <a16:creationId xmlns:a16="http://schemas.microsoft.com/office/drawing/2014/main" id="{AD9221A9-31CA-7ED2-1486-F22CC8B55F67}"/>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F6F0E5BC-C51B-8BC6-EB8B-79077A8E79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528D0FB6-E80B-DB64-7F3E-62F0EE2C36A3}"/>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C2AC0BFC-2098-3600-93C9-1CEB69EB577E}"/>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14A981BE-71AB-EEF7-47EE-5EBFC60AF4BE}"/>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3CE922BD-9BFD-162C-E165-04509CA1F194}"/>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7754FE46-4473-8C68-B703-1B223B281A2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5178380E-9826-4961-4126-6A10CAC6EE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8F4FBCBB-9A5F-8897-BCCF-01F0DC4E57B4}"/>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D2509909-9112-6816-E0ED-CBC1796CA8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DA0256D5-812A-51C5-DB18-D7D47F1A90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6003095F-982C-B402-F6F6-2CCCF5DB734B}"/>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69A44BE4-486D-4BB1-154E-67814AE7AB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35250B14-93F8-1FD3-0E1E-4AD3F202E0D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811AE628-42F4-1F52-4A81-771BC9A9A593}"/>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083095C4-1BD8-0644-C18A-B61D245BA6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BCA1D6FC-FE93-B02F-18CF-ED6AA8631F8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3AC2A414-8E1F-1306-5368-B7037E338EF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25458B06-7AC7-6A15-DED4-E75DBF5ED3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 name="Rectangle 1026">
            <a:extLst>
              <a:ext uri="{FF2B5EF4-FFF2-40B4-BE49-F238E27FC236}">
                <a16:creationId xmlns:a16="http://schemas.microsoft.com/office/drawing/2014/main" id="{D2613F52-C5BA-1A6F-F1D0-FBB6A44C312E}"/>
              </a:ext>
            </a:extLst>
          </p:cNvPr>
          <p:cNvSpPr txBox="1">
            <a:spLocks noChangeArrowheads="1"/>
          </p:cNvSpPr>
          <p:nvPr/>
        </p:nvSpPr>
        <p:spPr>
          <a:xfrm>
            <a:off x="1870416" y="468541"/>
            <a:ext cx="6002243" cy="567119"/>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Reheat Factor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1955"/>
                                        </p:tgtEl>
                                        <p:attrNameLst>
                                          <p:attrName>style.visibility</p:attrName>
                                        </p:attrNameLst>
                                      </p:cBhvr>
                                      <p:to>
                                        <p:strVal val="visible"/>
                                      </p:to>
                                    </p:set>
                                    <p:animEffect transition="in" filter="dissolve">
                                      <p:cBhvr>
                                        <p:cTn id="7" dur="500"/>
                                        <p:tgtEl>
                                          <p:spTgt spid="3819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1956"/>
                                        </p:tgtEl>
                                        <p:attrNameLst>
                                          <p:attrName>style.visibility</p:attrName>
                                        </p:attrNameLst>
                                      </p:cBhvr>
                                      <p:to>
                                        <p:strVal val="visible"/>
                                      </p:to>
                                    </p:set>
                                    <p:animEffect transition="in" filter="dissolve">
                                      <p:cBhvr>
                                        <p:cTn id="12" dur="500"/>
                                        <p:tgtEl>
                                          <p:spTgt spid="3819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1958">
                                            <p:txEl>
                                              <p:pRg st="0" end="0"/>
                                            </p:txEl>
                                          </p:spTgt>
                                        </p:tgtEl>
                                        <p:attrNameLst>
                                          <p:attrName>style.visibility</p:attrName>
                                        </p:attrNameLst>
                                      </p:cBhvr>
                                      <p:to>
                                        <p:strVal val="visible"/>
                                      </p:to>
                                    </p:set>
                                    <p:animEffect transition="in" filter="dissolve">
                                      <p:cBhvr>
                                        <p:cTn id="17" dur="500"/>
                                        <p:tgtEl>
                                          <p:spTgt spid="38195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1958">
                                            <p:txEl>
                                              <p:pRg st="1" end="1"/>
                                            </p:txEl>
                                          </p:spTgt>
                                        </p:tgtEl>
                                        <p:attrNameLst>
                                          <p:attrName>style.visibility</p:attrName>
                                        </p:attrNameLst>
                                      </p:cBhvr>
                                      <p:to>
                                        <p:strVal val="visible"/>
                                      </p:to>
                                    </p:set>
                                    <p:animEffect transition="in" filter="dissolve">
                                      <p:cBhvr>
                                        <p:cTn id="22" dur="500"/>
                                        <p:tgtEl>
                                          <p:spTgt spid="381958">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1958">
                                            <p:txEl>
                                              <p:pRg st="2" end="2"/>
                                            </p:txEl>
                                          </p:spTgt>
                                        </p:tgtEl>
                                        <p:attrNameLst>
                                          <p:attrName>style.visibility</p:attrName>
                                        </p:attrNameLst>
                                      </p:cBhvr>
                                      <p:to>
                                        <p:strVal val="visible"/>
                                      </p:to>
                                    </p:set>
                                    <p:animEffect transition="in" filter="dissolve">
                                      <p:cBhvr>
                                        <p:cTn id="27" dur="500"/>
                                        <p:tgtEl>
                                          <p:spTgt spid="381958">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1958">
                                            <p:txEl>
                                              <p:pRg st="3" end="3"/>
                                            </p:txEl>
                                          </p:spTgt>
                                        </p:tgtEl>
                                        <p:attrNameLst>
                                          <p:attrName>style.visibility</p:attrName>
                                        </p:attrNameLst>
                                      </p:cBhvr>
                                      <p:to>
                                        <p:strVal val="visible"/>
                                      </p:to>
                                    </p:set>
                                    <p:animEffect transition="in" filter="dissolve">
                                      <p:cBhvr>
                                        <p:cTn id="32" dur="500"/>
                                        <p:tgtEl>
                                          <p:spTgt spid="3819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5" grpId="0"/>
      <p:bldP spid="381956" grpId="0"/>
      <p:bldP spid="38195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33107674-0DB0-B41A-B207-297900B7DF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28737"/>
            <a:ext cx="8991600"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4">
            <a:extLst>
              <a:ext uri="{FF2B5EF4-FFF2-40B4-BE49-F238E27FC236}">
                <a16:creationId xmlns:a16="http://schemas.microsoft.com/office/drawing/2014/main" id="{15CF1B01-F2AB-3B8D-2917-C2F1A4E155BC}"/>
              </a:ext>
            </a:extLst>
          </p:cNvPr>
          <p:cNvSpPr>
            <a:spLocks noChangeArrowheads="1"/>
          </p:cNvSpPr>
          <p:nvPr/>
        </p:nvSpPr>
        <p:spPr bwMode="auto">
          <a:xfrm>
            <a:off x="1822995" y="210715"/>
            <a:ext cx="60829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IN" altLang="en-US" sz="2800" dirty="0"/>
              <a:t>Advanced 700 8C Pulverised Coal-fired Power Plant Project</a:t>
            </a:r>
          </a:p>
        </p:txBody>
      </p:sp>
      <p:grpSp>
        <p:nvGrpSpPr>
          <p:cNvPr id="2" name="Group 1">
            <a:extLst>
              <a:ext uri="{FF2B5EF4-FFF2-40B4-BE49-F238E27FC236}">
                <a16:creationId xmlns:a16="http://schemas.microsoft.com/office/drawing/2014/main" id="{72FE75A3-9106-7325-AFCB-752D1E7B9F5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91351EE-2946-2959-9195-15DFB2A6D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9E7595C2-81F3-E7BB-7B19-A5EFB552EDB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E11E5B0-6338-FF6D-9D54-1DF18F72F85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A7D4B35-05BC-5B03-233F-491EA31DE34D}"/>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13A3B5F-E066-268E-A5B4-9C603CAF61E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EFF17F8-DC29-01ED-6199-85F2087F648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0F2BEB0-86B8-FE8A-7DE4-DE4B15F4916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0F29590-08EA-CCBA-DFEB-1D5A142AE35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3BDF18E-187E-E16D-44EA-4170D29DAB8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2549EE2-421D-D436-A170-846A479BF89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160BBED-535C-A16F-9D50-C35034F8B8D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B98DC7A-E061-DA60-FAB8-69972C88A7F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9C3455E-6C06-1342-EBFE-1E2989DE002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54F8E2F-6917-D3CC-68E7-349DC206192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7E0FADE-F60A-9CE5-1906-D605C19DEF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A7CBAB5-0E96-16E3-A038-FBB82477D51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CEEF2DF-0434-37AD-9853-48BE61D9FB4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59C1253-395F-0DE4-D055-EA4103093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9033</TotalTime>
  <Words>1323</Words>
  <Application>Microsoft Office PowerPoint</Application>
  <PresentationFormat>On-screen Show (4:3)</PresentationFormat>
  <Paragraphs>305</Paragraphs>
  <Slides>38</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38</vt:i4>
      </vt:variant>
    </vt:vector>
  </HeadingPairs>
  <TitlesOfParts>
    <vt:vector size="49" baseType="lpstr">
      <vt:lpstr>Arial</vt:lpstr>
      <vt:lpstr>Cambria Math</vt:lpstr>
      <vt:lpstr>CommercialScript BT</vt:lpstr>
      <vt:lpstr>Harlow Solid Italic</vt:lpstr>
      <vt:lpstr>Symbol</vt:lpstr>
      <vt:lpstr>Tempus Sans ITC</vt:lpstr>
      <vt:lpstr>Times New Roman</vt:lpstr>
      <vt:lpstr>Default Design</vt:lpstr>
      <vt:lpstr>Photo Editor Photo</vt:lpstr>
      <vt:lpstr>Equation</vt:lpstr>
      <vt:lpstr>Bitmap Image</vt:lpstr>
      <vt:lpstr>Analysis of Irreversible Flow through Turbines</vt:lpstr>
      <vt:lpstr>Structure of Large High-Pressure  Turbine </vt:lpstr>
      <vt:lpstr>Structure of Large High-Pressure  Turbine </vt:lpstr>
      <vt:lpstr>Isentropic vs Irreversible Adiabatic Flow Through Turbine : SSSF</vt:lpstr>
      <vt:lpstr>Stagewise  Distribution of Entropy Generation</vt:lpstr>
      <vt:lpstr>Sequence of Energy Losses in a Turbine Stage</vt:lpstr>
      <vt:lpstr>BREAKDOWN OF STAGE LOSSES - 1</vt:lpstr>
      <vt:lpstr>BREAKDOWN OF STAGE LOSSES - 2</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Classification of Losses based on Mutual Interaction</vt:lpstr>
      <vt:lpstr>Blading Efficiency</vt:lpstr>
      <vt:lpstr>The Overall Stage Efficiency</vt:lpstr>
      <vt:lpstr>Physical Locations for Occurrence of Losses</vt:lpstr>
      <vt:lpstr>Physical Locations for Occurrence of Losses</vt:lpstr>
      <vt:lpstr>INFLUENCE PARAMETERS</vt:lpstr>
      <vt:lpstr>PROFILE LOSSES</vt:lpstr>
      <vt:lpstr>Distribution of Entropy Generation in a Stage</vt:lpstr>
      <vt:lpstr>Definition of Isentropic/adiabatic Efficiency</vt:lpstr>
      <vt:lpstr>Typical Distribution of Major Losses A Stages</vt:lpstr>
      <vt:lpstr>General Distribution of Stagewise Losses </vt:lpstr>
      <vt:lpstr>Parson’s concept of multi-stage had produced an additional but marginal thermodynamic advantage. </vt:lpstr>
      <vt:lpstr>Diverging Nature of Isobars on h-s Diagram</vt:lpstr>
      <vt:lpstr>Behavior of Superheated Steam at Constant Pressure</vt:lpstr>
      <vt:lpstr>Well Behavior of Superheated Steam</vt:lpstr>
      <vt:lpstr>PowerPoint Presentation</vt:lpstr>
      <vt:lpstr>Steam Flow Path in a Multi-Stage Impulse Turbine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532</cp:revision>
  <cp:lastPrinted>2002-01-11T03:20:09Z</cp:lastPrinted>
  <dcterms:created xsi:type="dcterms:W3CDTF">2002-01-11T02:48:10Z</dcterms:created>
  <dcterms:modified xsi:type="dcterms:W3CDTF">2025-09-09T00:13:12Z</dcterms:modified>
</cp:coreProperties>
</file>