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1275" r:id="rId2"/>
    <p:sldId id="1280" r:id="rId3"/>
    <p:sldId id="1281" r:id="rId4"/>
    <p:sldId id="747" r:id="rId5"/>
    <p:sldId id="1279" r:id="rId6"/>
    <p:sldId id="544" r:id="rId7"/>
    <p:sldId id="561" r:id="rId8"/>
    <p:sldId id="546" r:id="rId9"/>
    <p:sldId id="547" r:id="rId10"/>
    <p:sldId id="549" r:id="rId11"/>
    <p:sldId id="607" r:id="rId12"/>
    <p:sldId id="551" r:id="rId13"/>
    <p:sldId id="552" r:id="rId14"/>
    <p:sldId id="554" r:id="rId15"/>
    <p:sldId id="555" r:id="rId16"/>
    <p:sldId id="599" r:id="rId17"/>
    <p:sldId id="670" r:id="rId18"/>
    <p:sldId id="1278" r:id="rId19"/>
    <p:sldId id="604" r:id="rId20"/>
    <p:sldId id="603" r:id="rId21"/>
    <p:sldId id="566" r:id="rId22"/>
    <p:sldId id="567" r:id="rId23"/>
    <p:sldId id="568" r:id="rId24"/>
    <p:sldId id="573" r:id="rId25"/>
    <p:sldId id="574" r:id="rId26"/>
    <p:sldId id="575" r:id="rId27"/>
    <p:sldId id="637" r:id="rId28"/>
    <p:sldId id="576" r:id="rId29"/>
    <p:sldId id="638" r:id="rId30"/>
    <p:sldId id="584" r:id="rId31"/>
    <p:sldId id="751" r:id="rId32"/>
    <p:sldId id="752" r:id="rId33"/>
    <p:sldId id="588" r:id="rId34"/>
    <p:sldId id="589" r:id="rId35"/>
    <p:sldId id="590" r:id="rId36"/>
    <p:sldId id="1276" r:id="rId37"/>
    <p:sldId id="592" r:id="rId38"/>
    <p:sldId id="593" r:id="rId39"/>
    <p:sldId id="594" r:id="rId40"/>
    <p:sldId id="595" r:id="rId41"/>
    <p:sldId id="753" r:id="rId42"/>
    <p:sldId id="639" r:id="rId43"/>
    <p:sldId id="596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66"/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5660" autoAdjust="0"/>
  </p:normalViewPr>
  <p:slideViewPr>
    <p:cSldViewPr>
      <p:cViewPr varScale="1">
        <p:scale>
          <a:sx n="70" d="100"/>
          <a:sy n="70" d="100"/>
        </p:scale>
        <p:origin x="12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22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83C8352-81C1-C1B4-9D3C-1A0F03D9F50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511A98C-D0CD-93B3-DBD2-A10FA90A73D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CA0B038-8CE9-1A59-75A3-C4C91EC3388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A5CFA1C-B23D-9680-5D6B-4D95CF9F6FF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49602B7-7937-49C0-A5A4-64FBFA82FD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3-08T06:30:32.0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21480 15700 146 0,'0'0'97'15,"-12"7"4"-15,12-7-37 0,0 0-16 16,0 0-10-1,0 0-10-15,0 0-9 16,0 0-3-16,0 0-7 16,0 0-4-16,0 0-6 15,0 0 4-15,0 0-2 16,0 0 2-16,8 11-2 15,-8-11-1-15,0 0 0 0,0 0 3 16,0 0-2 0,0 0-5-16,0 0 2 0,0 0-1 15,0 0 7-15,0 0 3 16,0 0 0-16,11 6-2 15,-11-6 3-15,0 0 2 16,0 0-23-16,0 0-92 16,0 0-4-16,8-18-7 15,-5 6-1-15,3-4-5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30T05:57:18.3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3726 9209 473 0,'-6'-3'62'0,"-1"0"129"0,2-1-150 0,1 2-24 0,0 1-11 16,1 0-1-16,3 1-7 0,0 0 3 0,-1 0-3 15,1 0 3-15,-1 0 3 0,-17-9-8 0,16 6 9 0,-2 0-9 16,2 0-1-16,0 2 7 0,-2-1-12 0,0 0 12 16,0-1 2-16,0 0-4 0,0-2 16 15,-1 2-16-15,1 0-6 0,-2-3 17 0,3 3-6 0,-1 0 14 16,1-2 9-16,-1-1 12 0,0 1 3 0,-1-4 0 15,-1 2-11-15,1 2 3 16,0-6-6-16,0 2 8 0,0 0 0 0,0-3-15 16,0 0 0-16,-3-1-6 0,3-2-11 0,0-1 11 15,-1-3-10-15,0 1 8 0,3 0-10 0,1-2 5 0,-4-1 0 16,6-3-1-16,-5-1-18 0,2 0 20 0,2-2-10 0,-3-4 15 0,3-1-10 0,1-3-3 16,0-1 1-16,0-3-3 0,4 1-2 0,-3 0 5 15,1 3-3 1,-1-2 4-16,-1 1 2 0,4-1-4 0,-3 1 6 15,-1 2-7-15,0-3-4 0,0 1 15 0,-3-4-12 0,3-1 14 0,0 2-7 16,3-1-2-16,0 3 6 0,2-1-7 16,-1 1-4-16,0-1 4 0,-1 0-4 0,0 4 4 15,5-4 1-15,4 0-4 0,-4 0 6 0,2-1-7 0,-1 3-3 0,1-1 8 16,1 4-10-16,-2-4 11 16,1-1-4-16,1 2 4 0,1-2 4 0,-2 4-3 0,0 2-9 0,-1-3 2 15,0 0-2-15,2-2 4 0,-3-1 7 0,0 1-7 0,0 2 3 16,0-2-5-1,0 0-11-15,2 1 17 0,-3-1-14 0,-1 2 16 0,5 1-8 0,-1-3-2 16,-1 0 6-16,5-4-7 16,-6 0-8-16,3 3 17 0,5-1-6 0,-1 2 10 15,1-3-15-15,5 0 6 0,1-1-2 0,5 1 2 0,2 0-12 0,-3-1 14 16,0-2-7-16,0 2 9 0,-1 2-9 0,-1-1 2 16,4 5-1-16,-7-3 0 0,1 3 1 15,1 0 0-15,-1 1-1 0,0 3 1 0,-3 0 5 0,2-4-3 16,-4 3 6-16,9 0-8 0,-4-1 2 0,4 3 8 15,4 0-12-15,-3-2 10 0,4 2-1 0,-4-2-2 0,0-1 11 0,-2 3-9 0,2 0 8 0,-1 3-13 16,-1 0 1-16,-1 1-3 0,0 0 3 0,1-6 2 31,1 3 0-31,-2 1 0 0,1-2 1 0,4 4-3 16,4-1 4-16,2 2-4 0,-3-1 1 0,-2-2 1 16,-1 3-1-16,-4-2 0 0,2 3-14 0,-3 2 18 15,1 1-11-15,0 1 15 0,-2-2 0 0,2 0-10 16,0 0 11-16,0-1-11 0,-1 0 8 0,2 4-8 15,1-2 0-15,3 2-1 0,3-1 13 0,-5-3-8 16,3 3 9-16,-1-1-11 0,-1 0-13 0,2 0 19 0,-1 1-10 16,-3 0 14-16,4 4-8 0,2 0-4 0,-4 1 3 15,5 2-3-15,4-2-4 0,0 0 9 0,1 0-8 16,1 0 9-16,-2-1-5 0,-1 2-1 0,0 0 0 16,-1 3-1-16,0 2 3 0,2 1-4 0,-2 2-1 0,1-2-4 15,3 0 3-15,0 2 3 0,2-3 4 0,-3 1-2 16,-3-2 2-16,2 3 0 0,-2 4-9 0,2-1 6 15,-5 2 0-15,3-3 2 0,4 1 5 0,-1 2-7 16,7-1-13-16,0 2 16 0,-2 0 1 0,2 0 5 16,-4 2-9-16,0-1 0 0,-2 3-4 0,3 1 4 15,-1-2-9-15,4 1 15 0,2 1-6 0,-2 0 8 16,1 2-10-16,1 1-1 0,-3 1 4 0,-1-3-1 0,2 4-6 16,1-1 9-16,2 1-11 0,9 3 11 0,-4-4 2 15,4 0-4-15,-5-3 8 0,1-1-8 0,-3 5 6 0,0 1-9 16,4 2 2-16,-3-2-6 0,2-1 8 0,-2 1-2 15,-1 0 3-15,-3 3-4 0,1-1-19 0,0 2 29 16,2 2-18-16,4-2 21 0,1 1-17 0,1 0 6 16,-3 1 3-16,-1 3 0 0,-1 2-14 0,0 0 15 15,2 0-10-15,-1-1 12 0,3 0-6 0,0 2-1 16,-1-2 7-16,-5-2-6 0,0 1 1 0,-2-3-2 0,2 5-5 16,0 0 4-16,4-3 5 0,1 2-6 0,0-4 6 15,-5 2-9-15,-1-2-6 0,2 2 15 0,-4 0-1 16,3 2 6-16,1 1-6 0,0-3-4 0,0 1 0 15,1 0-2-15,-6 0-5 0,-1 0 9 0,-3 1-1 16,1-3 6-16,-2 3-1 0,6 2-5 0,1 0-3 16,-1 0 2-16,1-3 1 0,-2-2-2 0,-4 4-5 0,-1 2 4 15,-1 1 5-15,-1 2 0 0,-1-4 6 0,0-1-8 16,3-1-11-16,3-2 12 0,2 4-1 0,-4 0 7 16,1-1 2-16,-2 1-11 0,-3-1 1 0,4 0-5 15,1 1 2-15,-3-1 5 0,2-1 1 0,6-2 3 16,-7 3-2-16,7-2-3 0,-3 1-3 0,-5 1 1 0,2 0-4 15,-2 5 9-15,0-4-5 0,3 0 6 0,-3 0-1 16,3 0 0-16,-1-1 4 0,-1 2-5 0,0-1-9 16,-2 1 10-16,0 0-3 0,-5-1 5 0,3 1-1 0,0 2-2 15,1-2 6-15,1 1-3 0,3-1 12 0,4 2-18 16,2-1 3-16,1-1-6 0,-4 1 5 0,-2-2 3 16,-1 2-3-16,1-2 5 0,-2 0 6 0,-3-1-13 15,5 4 0-15,-3-3-4 0,-2 1 5 0,4 1-2 16,-5-1 2-16,0 1-2 0,-2-2-11 0,-3 1 19 15,-1 2-4-15,1-2 8 0,-1 1-12 0,2 1 4 16,2 0-2-16,0 0 2 0,3-2-5 0,1-1 4 0,-3 2 0 16,-1-2 3-16,-4 2-3 0,-1 0 0 15,-4 1-1-15,3-1 0 0,-2-1 2 0,6-1-2 16,-5 1-6-16,3 0 3 0,-1-4 2 0,-2 1 1 16,4-2 8-16,-3 0-5 0,2 4 6 0,-1-1-9 0,-1 1 7 0,-1-2-7 15,0-1 3-15,-2 0 3 0,-3 2-1 0,0 0 1 16,1 1-14-16,0-1 14 0,0-1-9 0,3 2 12 15,-2-2 4-15,2 1-13 0,3 0 6 0,3-2-7 16,0 1 11-16,-2 2-10 0,1-3-1 0,-5 0-4 16,1-1 7-16,2 4-1 0,0 3 8 0,-3-1-8 15,2 1-10 1,3-3 14-16,-5 0-12 0,0-1 14 0,2 0-7 0,-1-3 3 0,4 2 3 0,4 1-5 16,-5 1-10-16,1 0 16 0,-2-1-7 0,-1 3 9 0,-2-4-8 15,2 0 1-15,-3 0 2 0,1 0-3 0,-2 1-13 16,4 1 16-1,-4 2-6-15,1 0 11 0,2 1-2 0,-1 0-9 0,-2-1 2 0,-1 0-5 0,2 3 1 0,-7-2 4 32,2 2-3-32,-4 4 4 0,0-4 0 0,0 0 0 15,-1 1-1-15,1 1-1 0,0 1-4 0,-1-1 6 16,3-1 4-16,1 0 0 0,-5-3-5 0,5 1 0 16,2 2 0-16,-4-2 0 0,-2 2-10 0,2-1 16 15,-1-2-13-15,2 1 15 0,11-1-3 0,-3 0-4 16,-1-3 11-16,5 1-10 0,-6-1 4 0,0 3-6 0,0-2-2 15,3 1 0-15,-5-1 8 0,4 2-3 0,-2-1 3 16,1 0-5-16,2-1-6 0,0-2 11 0,-2 0-13 16,1-1 13-16,1-1-6 0,2 1 0 0,0 1 11 15,1-2-9-15,-6 0 9 0,-3-1-16 0,-1-1 4 0,-2 1-7 16,1-2 9-16,-4-2 0 0,3 2 0 0,0-1 2 16,-2 2 7-16,4 1-13 0,2-3 4 0,-6-2-5 15,3 0 7-15,1 3-1 0,-5-2-2 0,6 4 0 16,2-4 1-16,-2-3 1 0,3 0 6 0,-3 1-5 15,0-1-3-15,-2 0 5 0,-3 2-7 0,0-1 8 16,-1 0 0-16,0 2-5 0,-1-2 4 0,-4 2-4 16,0-1 8-16,1-2-2 0,-4 2 5 0,0-3-4 0,-1 0-2 15,-2 0 4-15,-1-1-9 0,0-1 9 0,1-1 3 16,-4-2-12-16,0 4 9 0,1-2-11 0,-2 0 3 0,4 1 3 16,-4-2-5-16,0 1 5 0,1-1-2 0,-2-1-7 15,-2 2 1-15,0-3-4 0,-2 1-3 0,1-3-36 16,-1 1-33-16,0 0-2 0,-3 1-94 0,-5 1-56 15,-3-1-63-15</inkml:trace>
  <inkml:trace contextRef="#ctx0" brushRef="#br0" timeOffset="510.46">3881 9364 250 0,'-7'-5'-11'0,"7"1"-16"0,-5-1-46 0,4 2 16 0,1 3-7 0</inkml:trace>
  <inkml:trace contextRef="#ctx0" brushRef="#br0" timeOffset="1015.99">3909 9395 33 0,'0'3'12'0,"1"1"18"15,-7-2-9-15,6 1 35 0,0-3-14 0,2 2 19 16,1 1-20-16,1-1-5 0,0-2 5 0,-2 0-8 16,5-1-26-16,-4 0 7 0,2 1-14 0,2-1 14 15,-5 1-9-15,7-1-8 0,1-2-4 0,-3 1-6 16,2-1-31-16,-1 2-9 0,-6-2-18 0,4 3 10 0,0-2 10 16,-3 0 20-16,4 1 24 0,-4-3-14 0,0 1 9 0,-1 0 21 15,-1 0-14-15,0 0 17 0,2 2 3 0,-2-1 1 16,0-2 12-16,1 2-11 0,0-1-2 0,-2 3 22 15,0 0-18-15,0 0 20 0,0-1-11 16,0 0-12-16,0 0 8 0,0 0-13 0,0 0-12 0,0 0 10 16,0 0-10-16,0 0 12 0,0 0-3 0,0 0-8 15,0 0 2-15,0 0-6 0,0 1-23 0,-1 0 35 16,0 0-13-16,0 0 21 0,0 0-4 0,0 0 8 16,1 0 8-16,-1 0-5 0,-1 0-9 0,1 0 14 0,0 0-8 15,-25-4 12-15,22 4-11 0,4 0-11 16,0 0 3-16,0 0-6 0,-11 3-11 0,4-2 36 0,4 0-19 15,-4-1 27-15,5 0-9 0,-3 0-2 0,-4 0 8 16,6 0-7-16,-2 1-7 0,2 1 10 0,-2-2-9 0,1 1 11 16,-2-1-4-16,6 0-6 0,0 0 11 15,-9-1-11-15,4 1-9 0,5 0 15 0,0 0-7 0,0 0 13 16,-1 0-8-16,0 0-3 0,0 0-6 0,0 0 3 16,1 0-15-16,-1 0 5 0,-1 0-7 15,1 0 6-15,0-1-3 0,0 1-5 0,0 0 0 0,0-1-3 16,1 0-10-16,-1 0 8 0,-1 0-10 0,2 0 8 15,-1 0-9-15,1 0-52 0,0 0-25 0,-1 0-14 0,1 0-106 16</inkml:trace>
  <inkml:trace contextRef="#ctx0" brushRef="#br0" timeOffset="2572.64">3789 9374 629 0,'-11'-1'101'0,"4"1"-23"0,-2 0-10 0,2 0 17 16,0 0-19-16,1 1-34 0,1 0 3 0,1 1-17 0,0-1-21 0,1 1 14 0,3-2-6 15,0 0 11-15,0 0-5 0,0 1-3 0,0 1 0 16,0-1-2-16,0 0-13 16,0 0 10-16,0 0-4 0,0 0 6 0,0 0 0 0,0 0-5 0,0 0 3 15,0 0-4-15,0 0-13 0,0 0 23 16,7 28-11-16,-7-21 16 0,1 0-2 0,-1 1-9 0,0-1 9 0,0 2-12 15,0 3-10-15,2 0 19 0,-1 0-10 0,2-2 12 16,-3 5-8-16,4 0-3 0,-3 2 1 0,0 3-1 16,1-3 4-16,0 3 6 0,1 0-9 0,2 3 7 15,3 1-4-15,-1 1 1 0,1 1 7 0,1 2-7 16,-3-2-9-16,5 4 14 0,-2 0-8 0,-3 1 12 16,4-1-9-16,0 0 4 15,0 1-4-15,4 0 1 0,-1 4-10 0,3-2 8 0,-2-1-5 0,3 2 4 16,1-1-4-16,2-3 6 0,2 2 3 15,-1-2-2-15,-1 0-18 0,2 2 17 0,-2 0-13 0,2 2 14 0,1 0-4 0,-1 2-2 16,-1-3 8-16,0-2-8 0,-2 1-1 0,3-1 13 16,-2-2 2-16,0-3 5 0,5 3 4 0,0-2-10 15,3-2 6-15,6 2-7 0,-2-2 3 0,3 2 15 16,0-2-6-16,-4-4 9 0,3 5-9 0,-3-5-4 16,2 2 2-16,-2 0-3 0,1-1-10 0,1 1 3 15,-3-1 1-15,9 0 3 0,8-1-5 0,-2-4-1 16,8 1-5-16,-9-3 6 0,-3 0 4 0,1 0-11 15,-1-5 6-15,0 1-6 0,5-2 13 0,-1-3-7 0,3-2-1 16,4-6-4-16,-3 0-15 0,1-1 22 0,-2-2-9 16,0 0 15-16,1-4-7 0,-1-4-11 0,4-3 3 15,3-4-6-15,2-1 7 0,0 0-4 0,-3-2-4 0,-6-3 0 16,2-1 0-16,-1-2 1 0,5 2 2 0,47-32 7 16,-53 26-12-1,-5-5 11-15,-1 3-13 16,-1-2 8-16,-2 0 1 0,1 4-2 0,0-5 3 15,4-1-2-15,3 3 1 0,0-2 5 0,1 3-3 16,-1 1-2-16,0-3-3 0,-2 3-4 0,1 1 3 16,2 2 1-16,1 4 6 0,1 0-5 0,0-2 4 0,2 4-5 15,-2 1 3-15,0 4 5 0,-3 0-2 0,-2 2 7 0,6 3-12 16,-2-2 6-16,4 4-8 0,4-1 0 0,-5 1 1 16,1 0 1-16,-3 3 1 0,1 1 9 0,3 0-12 15,-8 2 2-15,7-2-5 0,-3 2 0 0,0-1 6 16,3 2-2-16,-3 0 3 0,-2 2-7 0,1 0 6 15,-3 1 0-15,2 1 3 0,1 0 0 0,4-1-3 16,-1 0-1-16,1-1-2 0,-2 2-9 0,-8 0 15 16,3 2-2-16,-3 2 7 0,-5 0-3 0,7 1-6 15,-6-2-1-15,5-1-2 0,1 0 4 0,-7 0-2 0,1 2-1 16,-4 0 0-16,3 1 6 0,-2 0-3 0,2 1 4 16,-2-1-4-16,3 0 1 0,5-2-2 0,2 0-4 0,2 1 2 15,0-1 2-15,-2 1 3 0,-2 1 3 0,1 1-2 16,0-1 2-16,0 2-6 0,-1-1-1 0,1-1-3 15,2 1 5-15,-2 0 0 0,1 0 0 0,-4 1 0 16,-1 1 6-16,-1-1-7 0,-2 2 4 0,1-1-7 16,8 0-3-16,-2 0 9 0,4 0-2 0,0 1 4 15,-3-1 0-15,-3 0-5 0,2 1-2 0,-4 1-1 16,1 0 4-16,0 1 0 0,-6-2 4 0,8 0-4 16,-3-1 6-16,3 0-9 0,-3 0 5 0,-6 1-7 0,2 0 1 15,-2-2 4-15,1 6-2 0,-1-3 5 0,3 1-1 16,-1 2-1-16,1-5 1 0,-4 2-2 0,3-2 5 0,4 1-2 15,-3-1 3-15,3 1-3 0,-2 2-9 0,-3 1 10 16,0 1-7-16,0-2 9 0,0 1-7 0,-2-3 4 16,-1 0-3-16,4 0 4 0,2 0 0 0,3 1-4 15,-2-2 7-15,-4 0-6 0,0 3-1 0,-2-3 0 16,-2 2-5-16,5 0 3 0,-1 0-8 0,-1-1 18 16,4 1-4-16,3-1 9 0,1 1-8 0,1-1-5 15,0 0 0-15,-5 2 0 0,0 0 5 0,2 1-6 0,4 1 0 16,-3-2-2-16,-1 0 9 0,7 2-4 0,-5-2-2 15,2 3 0-15,3 0 10 0,-6-2-11 16,0 0 8-16,-3-2-11 0,1 3 10 0,1 0-5 16,1-3 2-16,8 3-2 0,0-3 7 0,4-3-4 15,-5 1-4-15,-2-3 0 0,-2 5 8 0,3 0-2 16,0-3 8-16,0 1-7 0,1-6 3 0,3-1-10 16,0 0 6-16,-1-4-7 0,2 3 2 0,-7 1 4 15,2 0-3-15,-2-4 5 0,-4 1 7 0,6-6-14 16,1 1 7-16,0 2-7 0,3-2 8 0,-4-2-1 15,-4 3-2-15,3-1 1 0,2 1 7 0,0-1-2 16,1-4 2-16,0-2-1 0,1-1 3 0,2 0-8 16,0 0 1-16,-5 2-3 0,1 1 5 0,-3-1-9 15,-1-1 6-15,6-1-6 0,1-1 2 0,2-3 0 16,-1 3-2-16,-7-2 3 0,-2 2 3 0,0 0-7 16,0-2 1-16,-1 3-1 15,-1-2 7-15,2-2-7 0,-1 1 0 16,-1-3-2-16,1 0 4 0,-5 4-2 0,-3-3 3 0,-2 3-3 0,-3-3 5 0,1-2-5 15,-1 3 0-15,0 0-2 0,1 0 9 0,-2-3-7 16,4 1 5-16,0 0-5 0,1 1-3 0,-3-1 5 31,-2 0-2-31,-2 2 4 0,-3 0 4 0,0 2-11 16,-1-1 6-16,-2-2-7 0,1 4 7 0,-1-2-2 0,-1 0-1 0,0 2 0 0,2-4 0 16,-6 6 5-16,4-2 1 0,1 0 0 15,-1 1-7-15,4-1-1 0,0 2-3 0,-3-1 4 0,4 3 7 16,-4-2-6-16,-1 2 2 0,-2 2-4 15,-1-1 0 1,1 2-4-16,-4 1 4 0,1-2-3 0,-2 2 5 0,0 1-10 0,1 0-5 0,-3 0-3 16,4 2-9-16,1 0-61 15,-3 0-48-15,3 1-8 16,0-1-146-16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30T06:00:15.3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12842 14439 500 0,'-8'-11'49'0,"0"4"158"0,-1-5-206 0,4 4-1 0,-2 0-2 0,-1 0 0 0,1 1-8 0,0 2 16 0,4 1-6 15,-2-1 15-15,3 0 29 0,0-1 10 16,1-2 26-16,-1 0-13 0,2-1 5 0,-1 2-18 15,2 1-20-15,2 2 7 0,0-1-27 0,4 3 7 16,0-1 1-16,-2 1 0 0,1 0-17 0,-1-1 1 16,-2 0-13-16,3 1 7 0,3 2 2 0,-1 3-3 15,3-1 17-15,-1 1-12 0,1 1 10 0,3-3-1 16,1 3-2-16,0-2 3 0,2 1 0 0,1 1-1 16,4 3 1-16,0-2-1 15,0 2-7-15,5 0 6 0,-1-4-7 0,5 4 8 0,-3-2 2 16,7 3-1-16,3 0 1 0,2-3-4 0,5 0-19 0,-3-2 29 15,2 3-13-15,-2-2 19 16,6 2-29-16,-1-3 7 0,3-1 1 16,2 0 4-16,1-1 4 0,0-2-1 0,-2 1-2 0,-2 0 3 0,0 2 9 0,0 2-1 15,0-4 4 1,-1 0-4-16,3-2-4 0,-3-2 4 0,-1 4-7 0,-1-1 5 0,-4-1-18 0,-4 3-5 16,-4-1 2-16,-4 3-4 0,0-2-6 0,1-1 14 15,-8 1-14-15,-1-3 13 16,-2 2-7-16,1-3-3 15,1 1-1-15,-3-1-1 0,0-1-1 0,-5 1-2 0,-1-1 5 0,-1 2-5 16,-3-3-5-16,-2 2-24 0,-2-3-15 0,-1 1-4 16,0 0-49-16,-2 0-48 15,-2 5-42-15,0 0 0 0,0 0-50 0</inkml:trace>
  <inkml:trace contextRef="#ctx0" brushRef="#br0" timeOffset="334.65">13866 14243 1191 0,'-1'-6'210'0,"1"1"-165"0,0 5-14 0,0 0-7 0,4-2-37 0,5 6-20 15,-1 0 8-15,7 2-16 0,1-3 7 0,2-1 24 16,5 1 3-16,-1-3 7 15,1-1 1-15,1 0 4 0,-2-2-4 0,2 0 3 0,0 2-8 0,-1-1 7 0,1-1-6 16,-4 2 6-16,1-1-6 0,-4 3 1 16,-1 0 4-16,-5 3-2 15,0-1-11-15,-4 1 11 0,-1 1-9 16,-3 0 11-16,-2 1 2 0,-2 0 3 0,-4 0 3 0,-2 5-5 0,-3 0-11 0,-5 0 17 16,-2 4-2-16,-4-1 8 0,-3 0 0 0,-3 1 2 15,-3 1 1-15,1-2-1 0,1 0-16 0,1 0 5 16,-1-1-9-16,3-2 8 0,-4 0 4 0,3-3-10 15,2 1 4 1,0-1-11-16,4 1-61 0,-3-2-90 0,1 0-111 0</inkml:trace>
  <inkml:trace contextRef="#ctx0" brushRef="#br0" timeOffset="630.98">12763 13577 608 0,'4'-9'93'0,"-4"6"8"0,0 3 56 0,1 2-267 0,2 3-105 0</inkml:trace>
  <inkml:trace contextRef="#ctx0" brushRef="#br0" timeOffset="980.58">12775 13587 174 0,'-4'-4'250'0,"3"-1"-112"15,-11-3-25-15,8 4-11 0,0-3-21 16,-2 4-6-16,0 0-18 0,2 0 13 0,2 0-23 16,-2-1-8-16,6 2 4 0,-5 0-5 0,1 2-11 15,2 0 8-15,0 0-11 0,0 0 12 16,7-4-15-16,-1 5 4 0,3 0 5 0,-2 0-1 0,2 2-7 16,7-3 15-16,-2 0-8 0,8 1 13 0,0-1-14 15,4 1-5-15,3-1 3 0,1 0-1 16,4 1 5-16,5-1 4 0,3-1 3 0,8-3 2 15,4 0 2-15,8-5 3 0,5 0-3 0,1 2 4 16,2-1-8-16,1 0-5 0,2 0-3 0,5-2 1 16,4 1-7-16,-1 2-11 0,0 3-2 0,-5-2-3 15,-1 1-10-15,-1 2 6 0,-1-2-4 0,-9 1 6 16,-4 2-13-16,-5-2 8 0,-1 3-9 0,0-1 9 16,2 0-9-16,-8 1-1 0,-3-1 5 0,-8 0-4 15,-6 1 1-15,-4-1-6 0,-6 2-8 0,-2 0 2 16,-6-1-3-16,-3 1-9 0,-2-4 1 0,-4 2-6 15,-1 0-2-15,-3 2-11 16,0 0-1-16,0 0-6 0,0-1-14 0,-12-9-7 0,3 7-35 16,-2 1 12-16,-2-2-50 0,-2-1-63 0,-2 2-30 15</inkml:trace>
  <inkml:trace contextRef="#ctx0" brushRef="#br0" timeOffset="1310.58">13876 13229 1283 0,'-2'-9'55'0,"1"5"-25"0,1 4-9 0,0 0-2 16,0 0-16-16,10 3-7 0,0 2-7 0,4 1 1 0,4 0 9 15,4 0-1-15,0 0 5 0,0 0-6 0,-4 0-6 16,3 0 9-16,-2 0 7 0,2-1-2 15,1 2-5-15,0 2 3 0,-1-2-7 0,-3 0 6 16,-2-2 0-16,-4 2-2 0,0-2-2 0,-3 1 0 16,-1 0 0-16,-2 0 0 0,-2 3 7 0,-1-1-5 0,0 0 11 0,-5-1-14 15,0 1 5-15,-4 1-6 16,0 2 1-16,-8 0 9 0,2 1-5 0,-3 2 8 0,-8-3-8 16,0 4 9-16,-2-4-5 0,2 3 7 15,2 0-3-15,1 0-7 0,-1 2 2 0,-2-2-4 0,2 0-20 0,-1 2-68 0,1-3-70 16,1 2 4-16,2 0-178 0</inkml:trace>
  <inkml:trace contextRef="#ctx0" brushRef="#br0" timeOffset="1993.74">13130 15314 479 0,'0'0'563'0,"0"0"-262"0,0 0-350 0,0 0 0 16,0 0-19-16,8 3 33 0,-1-2-6 15,9-1 19-15,0-1 24 0,2 0 8 0,2-2 10 16,0 0-6-16,2-1 12 0,-1 0-14 0,2-1 6 0,1 2-7 0,2-1 21 0,2 0-1 15,1 1 2-15,1-1-3 0,6 0-12 0,3-1 22 0,4-3-9 16,7 2 13-16,5 0-16 0,4-1-5 0,4 2 0 31,0-2-2-31,1-2-17 0,2 1 25 0,4 1-11 0,0 0 16 16,-1 3-16-16,-3-1-5 0,-7 2-1 0,-2 1-1 16,-1-2-9-16,-3 0 6 0,2 1-6 0,-4 1 7 15,-4 0-4-15,-6 1 2 0,-4 0-1 0,-6-4-1 16,-3 4-7-16,2-2 7 0,-4 0-13 0,0 3 10 15,-2-2-19-15,-3 2-1 0,-5-3 4 0,-6 0-6 16,-1-1-9-16,1-2 12 0,-2 4-12 0,0-1 12 0,-1 0-9 16,-2-1-29-16,-3 1-17 0,-2-1-10 0,0 1-66 15,-1 0-50-15,1-1-61 0</inkml:trace>
  <inkml:trace contextRef="#ctx0" brushRef="#br0" timeOffset="2370.73">13919 14973 1504 0,'-8'-8'40'0,"4"1"-41"0,-1 2 0 0,3 3-13 0,2 2 3 0,0 0 4 0,0 0 1 0,11-4 2 0,-4 3 7 0,2 0 5 0,7 0 1 0,-4 0 1 16,4 0 5-16,2 1-17 0,-2 0 2 0,6 2-6 15,-6 0 7-15,4 1-5 0,0 0 0 0,0 2-3 0,1-1 7 16,-4 2-5-16,-1 0-4 0,-2 1-1 0,0 0 5 16,-3 0 1-16,-1 2 1 0,-2 0-3 0,-3 0-5 15,-2 1 11-15,-1 0 2 0,-2 1 2 0,0-1-8 16,-4 2 7-16,-2 1 0 0,-4 1 5 0,-1 2-2 0,-5-2 18 15,0 1-11-15,-5 1 13 16,1 0-15-16,-4 3-7 0,4-1 7 0,1-1-6 0,1 2 10 0,3-2-16 16,-3 1-6-16,1-2-2 0,1 0 5 0,0 0-49 15,2 0-43-15,2 0-10 0,3 0-177 0</inkml:trace>
  <inkml:trace contextRef="#ctx0" brushRef="#br0" timeOffset="2876.42">13326 15996 1118 0,'-4'-2'106'0,"-2"-2"-72"0,1 2-21 0,0 2-9 15,1 0-14-15,2 3 4 0,0 0 11 0,2 0-6 0,1-1 8 0,1 0 0 0,2 0 5 16,-1 0-2-16,3 1 17 16,2 0-4-16,2-2-2 0,2 2-1 0,2-2-13 0,1 1 6 0,0 2 7 15,1-4-2-15,1 1-4 0,1 0-1 0,5-1-9 0,1 2 7 16,2-1-13-16,8 0 31 16,-1-1-6-16,9 1 15 0,6-1-10 0,3-2-10 0,7 1 3 0,-2-2-5 15,0 3-5-15,5-2 4 0,2-2-3 0,2 3 4 16,3-3-15-16,-5 2-3 0,-4 2-3 0,-8-2 1 15,-4 2-6-15,-2-1 6 0,-6-1-8 0,0 1 7 0,-7-1-23 16,0 1-9-16,-2 0-7 0,-2 1 1 0,-5-1-18 16,-4 0-5-16,-3-1-14 0,0 1 3 0,-5 0-22 15,-1-2-13-15,-2 1-10 0,-3 0-5 0,-2-2-39 0,1 1-54 16</inkml:trace>
  <inkml:trace contextRef="#ctx0" brushRef="#br0" timeOffset="3207.89">14125 15749 1194 0,'0'-6'126'0,"-3"3"-76"15,4-1-20-15,-1 4-9 0,0 0-14 0,0 0-3 0,0 0 12 0,0 0-12 16,0 0-5-16,10 0 25 0,-1 1-17 0,2-1 20 15,5 4-22-15,0 1 0 0,1 0 2 0,1 2-3 16,0 1-1-16,0 0-6 0,-1 0 1 0,-1 0-4 16,1 0 4-16,-4 1-4 0,1-1 6 0,-4 1-6 15,-1 2-4-15,-1 0 9 0,-1 0-13 0,-3 3 13 16,-1-1-2-16,-3 1-1 0,0 1 6 0,-3 1-5 0,-2 1 1 31,-3 0-2-31,-6 0 6 0,3 0-2 0,-4-1 18 0,-2 3-4 0,-3-2 1 16,0 4-4-16,2-3-10 0,-3 1 5 0,3 1-5 0,-1-4 5 0,3 5-7 15,0-4 1-15,-1-1-5 0,3 0 0 0,0 0-50 0,1-1-140 16,4-1-126-16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24T10:49:22.90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24T10:49:22.90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10-28T06:01:36.90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-2-1,'0'0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285F8955-E10F-DAD2-5598-74498D9A8E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56BDE632-1401-9278-2FBC-1FA30925869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28CBA04E-E81A-72D2-97E3-9CA9D964A21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16A6740E-CE39-836C-47AD-547129DD934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F57AEDBE-D7B3-B332-A877-2D23E092529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9B6CE6B-7FF7-9CB5-4EA2-033A1F026C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E3CDC0-7128-4F5F-99ED-D55B83426B4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EBC37E-01CC-FC28-0D35-BD5CCFFAAF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447DF-9BC4-B694-46FD-612B78BB36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6C0490-2C55-2FD4-9D1A-BB4524F37C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DD541B-A8F8-4F2B-AC39-258D6DF4EA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427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787BFD-C0F2-FE6E-E14B-12598A979B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F6D88F-E5DA-40E1-69C0-F74F406D41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A8315E-A643-4E85-1621-8FBC2FA5DA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9481A-ABB8-4F62-B4EF-0516290B43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324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D41612-C589-B2E4-BD66-36B7B560CF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78837B3-64B9-20D9-1D7B-209E1572D3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F260D5-9E6F-6AF5-262E-449F9DA09B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2FAD05-0DC2-4A94-BCC4-EE001A96A8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362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F061B4-7498-2203-0527-EE2947CC7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5B5E94-76A0-D18A-1949-C3B9B72CBC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74204E-32FB-6584-F0A9-48558E158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1A7C1-9B3C-443F-8531-45F4DA99B1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50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CD9FE44-8DC8-4417-2CA0-D540B5782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3A74685-B873-769C-FEBD-57220253E1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E79FB6B-3821-D560-E570-61AC3A6320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2CB7BD-3677-431C-BE22-FBD133750C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377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A430E1C-A17F-F6D8-04A1-15B7735648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BB00437-9F15-07F5-A10A-2453E2E731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663C7A0-B4FE-D843-4300-3C5D4A43AA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E5CBD-F2CA-4329-9F2A-F378CE5A47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1893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81C7637-DE12-CBDF-361C-EAA06CCD42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45AEDE6-7F79-7D19-418D-6C1F84B0AC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3A3CA3-D4F5-24C9-0B38-65914EA3C3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884DEB-CF52-4B3C-9AC4-7E34417590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51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D44807-81EC-4CC4-1864-6567A100A1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8EFE77-BB4B-7CA8-A9A1-7DC09FA7E1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C83A7D-49DD-5108-B1D3-24A8AF44FC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2717F-C652-45EC-8C62-E5DF563F82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71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964C2-47E0-CDEC-837C-98D29B3DC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95B0A0-719A-BE02-1265-0BEB5B860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E6DCA9-29E3-EC1F-EDC3-E6A4D69690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2F34F6-905E-4BE2-B1D7-758BE3CD8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9889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AD43C5-8898-ED21-5F83-9979C6B106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CF8716-41B5-890E-3930-81AFCD7F8F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650AAB-AF63-F845-097F-6C69AA34B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0F23E6-1B25-4BD9-92AA-3EE4F087F7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40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831324-E8DF-56DC-9227-64E8E7A0E0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6DA5A2-D95A-4701-3926-27D31141E7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37D335-90CC-D488-F774-E9A31A0171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227E1A-AD6B-4E3E-A18F-057E3DADF1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940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75110E9-733F-B693-4127-009E10708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629B152-6C77-C70C-3C6C-80C4BE09D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899EE7C-8EE2-346C-E529-A86117C4950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AD688F5-AFD8-A8D8-15BC-E1BF8010CE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E386081-896F-2EB1-7046-F19D725F38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412F42-0F32-469A-B79B-587B41D57D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27.png"/><Relationship Id="rId7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3.wmf"/><Relationship Id="rId7" Type="http://schemas.openxmlformats.org/officeDocument/2006/relationships/customXml" Target="../ink/ink3.xml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5.wmf"/><Relationship Id="rId7" Type="http://schemas.openxmlformats.org/officeDocument/2006/relationships/image" Target="../media/image37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6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38.wmf"/><Relationship Id="rId7" Type="http://schemas.openxmlformats.org/officeDocument/2006/relationships/image" Target="../media/image40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4.png"/><Relationship Id="rId5" Type="http://schemas.openxmlformats.org/officeDocument/2006/relationships/image" Target="../media/image39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6.bin"/><Relationship Id="rId9" Type="http://schemas.openxmlformats.org/officeDocument/2006/relationships/image" Target="../media/image4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oleObject" Target="../embeddings/oleObject9.bin"/><Relationship Id="rId7" Type="http://schemas.openxmlformats.org/officeDocument/2006/relationships/image" Target="../media/image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43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5.wmf"/><Relationship Id="rId7" Type="http://schemas.openxmlformats.org/officeDocument/2006/relationships/image" Target="../media/image47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4.png"/><Relationship Id="rId5" Type="http://schemas.openxmlformats.org/officeDocument/2006/relationships/image" Target="../media/image46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12.bin"/><Relationship Id="rId9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image" Target="../media/image50.wmf"/><Relationship Id="rId7" Type="http://schemas.openxmlformats.org/officeDocument/2006/relationships/oleObject" Target="../embeddings/oleObject16.bin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4.png"/><Relationship Id="rId4" Type="http://schemas.openxmlformats.org/officeDocument/2006/relationships/image" Target="../media/image450.png"/><Relationship Id="rId9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oleObject" Target="../embeddings/oleObject17.bin"/><Relationship Id="rId7" Type="http://schemas.openxmlformats.org/officeDocument/2006/relationships/image" Target="../media/image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54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4.png"/><Relationship Id="rId3" Type="http://schemas.openxmlformats.org/officeDocument/2006/relationships/image" Target="../media/image55.wmf"/><Relationship Id="rId7" Type="http://schemas.openxmlformats.org/officeDocument/2006/relationships/image" Target="../media/image56.wmf"/><Relationship Id="rId12" Type="http://schemas.openxmlformats.org/officeDocument/2006/relationships/image" Target="../media/image3.png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58.wmf"/><Relationship Id="rId5" Type="http://schemas.openxmlformats.org/officeDocument/2006/relationships/image" Target="../media/image52.w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57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image" Target="../media/image44.png"/><Relationship Id="rId7" Type="http://schemas.openxmlformats.org/officeDocument/2006/relationships/oleObject" Target="../embeddings/oleObject23.bin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4.png"/><Relationship Id="rId4" Type="http://schemas.openxmlformats.org/officeDocument/2006/relationships/image" Target="../media/image60.png"/><Relationship Id="rId9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image" Target="../media/image44.png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4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63.wmf"/><Relationship Id="rId4" Type="http://schemas.openxmlformats.org/officeDocument/2006/relationships/image" Target="../media/image60.png"/><Relationship Id="rId9" Type="http://schemas.openxmlformats.org/officeDocument/2006/relationships/oleObject" Target="../embeddings/oleObject24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wmf"/><Relationship Id="rId5" Type="http://schemas.openxmlformats.org/officeDocument/2006/relationships/oleObject" Target="../embeddings/oleObject26.bin"/><Relationship Id="rId10" Type="http://schemas.openxmlformats.org/officeDocument/2006/relationships/image" Target="../media/image4.png"/><Relationship Id="rId4" Type="http://schemas.openxmlformats.org/officeDocument/2006/relationships/image" Target="../media/image65.wmf"/><Relationship Id="rId9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29.bin"/><Relationship Id="rId10" Type="http://schemas.openxmlformats.org/officeDocument/2006/relationships/image" Target="../media/image4.png"/><Relationship Id="rId4" Type="http://schemas.openxmlformats.org/officeDocument/2006/relationships/image" Target="../media/image69.wmf"/><Relationship Id="rId9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72.wmf"/><Relationship Id="rId7" Type="http://schemas.openxmlformats.org/officeDocument/2006/relationships/image" Target="../media/image74.wmf"/><Relationship Id="rId2" Type="http://schemas.openxmlformats.org/officeDocument/2006/relationships/oleObject" Target="../embeddings/oleObject31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3.bin"/><Relationship Id="rId11" Type="http://schemas.openxmlformats.org/officeDocument/2006/relationships/image" Target="../media/image4.png"/><Relationship Id="rId5" Type="http://schemas.openxmlformats.org/officeDocument/2006/relationships/image" Target="../media/image73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32.bin"/><Relationship Id="rId9" Type="http://schemas.openxmlformats.org/officeDocument/2006/relationships/image" Target="../media/image7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8.png"/><Relationship Id="rId7" Type="http://schemas.openxmlformats.org/officeDocument/2006/relationships/image" Target="../media/image80.wmf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79.wmf"/><Relationship Id="rId4" Type="http://schemas.openxmlformats.org/officeDocument/2006/relationships/oleObject" Target="../embeddings/oleObject34.bin"/><Relationship Id="rId9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1.wmf"/><Relationship Id="rId7" Type="http://schemas.openxmlformats.org/officeDocument/2006/relationships/image" Target="../media/image83.wmf"/><Relationship Id="rId2" Type="http://schemas.openxmlformats.org/officeDocument/2006/relationships/oleObject" Target="../embeddings/oleObject3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82.wmf"/><Relationship Id="rId4" Type="http://schemas.openxmlformats.org/officeDocument/2006/relationships/oleObject" Target="../embeddings/oleObject37.bin"/><Relationship Id="rId9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ustomXml" Target="../ink/ink6.xml"/><Relationship Id="rId7" Type="http://schemas.openxmlformats.org/officeDocument/2006/relationships/image" Target="../media/image3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5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3.wmf"/><Relationship Id="rId3" Type="http://schemas.openxmlformats.org/officeDocument/2006/relationships/oleObject" Target="../embeddings/oleObject40.bin"/><Relationship Id="rId7" Type="http://schemas.openxmlformats.org/officeDocument/2006/relationships/image" Target="../media/image89.wmf"/><Relationship Id="rId12" Type="http://schemas.openxmlformats.org/officeDocument/2006/relationships/oleObject" Target="../embeddings/oleObject43.bin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1.bin"/><Relationship Id="rId11" Type="http://schemas.openxmlformats.org/officeDocument/2006/relationships/image" Target="../media/image92.png"/><Relationship Id="rId5" Type="http://schemas.openxmlformats.org/officeDocument/2006/relationships/image" Target="../media/image88.png"/><Relationship Id="rId15" Type="http://schemas.openxmlformats.org/officeDocument/2006/relationships/image" Target="../media/image4.png"/><Relationship Id="rId10" Type="http://schemas.openxmlformats.org/officeDocument/2006/relationships/image" Target="../media/image91.wmf"/><Relationship Id="rId4" Type="http://schemas.openxmlformats.org/officeDocument/2006/relationships/image" Target="../media/image87.wmf"/><Relationship Id="rId9" Type="http://schemas.openxmlformats.org/officeDocument/2006/relationships/oleObject" Target="../embeddings/oleObject42.bin"/><Relationship Id="rId1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13" Type="http://schemas.openxmlformats.org/officeDocument/2006/relationships/image" Target="../media/image99.wmf"/><Relationship Id="rId3" Type="http://schemas.openxmlformats.org/officeDocument/2006/relationships/image" Target="../media/image94.wmf"/><Relationship Id="rId7" Type="http://schemas.openxmlformats.org/officeDocument/2006/relationships/image" Target="../media/image96.wmf"/><Relationship Id="rId12" Type="http://schemas.openxmlformats.org/officeDocument/2006/relationships/oleObject" Target="../embeddings/oleObject49.bin"/><Relationship Id="rId2" Type="http://schemas.openxmlformats.org/officeDocument/2006/relationships/oleObject" Target="../embeddings/oleObject44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6.bin"/><Relationship Id="rId11" Type="http://schemas.openxmlformats.org/officeDocument/2006/relationships/image" Target="../media/image98.wmf"/><Relationship Id="rId5" Type="http://schemas.openxmlformats.org/officeDocument/2006/relationships/image" Target="../media/image95.wmf"/><Relationship Id="rId15" Type="http://schemas.openxmlformats.org/officeDocument/2006/relationships/image" Target="../media/image4.png"/><Relationship Id="rId10" Type="http://schemas.openxmlformats.org/officeDocument/2006/relationships/oleObject" Target="../embeddings/oleObject48.bin"/><Relationship Id="rId4" Type="http://schemas.openxmlformats.org/officeDocument/2006/relationships/oleObject" Target="../embeddings/oleObject45.bin"/><Relationship Id="rId9" Type="http://schemas.openxmlformats.org/officeDocument/2006/relationships/image" Target="../media/image97.wmf"/><Relationship Id="rId1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0.wmf"/><Relationship Id="rId7" Type="http://schemas.openxmlformats.org/officeDocument/2006/relationships/image" Target="../media/image102.wmf"/><Relationship Id="rId2" Type="http://schemas.openxmlformats.org/officeDocument/2006/relationships/oleObject" Target="../embeddings/oleObject50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52.bin"/><Relationship Id="rId5" Type="http://schemas.openxmlformats.org/officeDocument/2006/relationships/image" Target="../media/image101.wmf"/><Relationship Id="rId4" Type="http://schemas.openxmlformats.org/officeDocument/2006/relationships/oleObject" Target="../embeddings/oleObject51.bin"/><Relationship Id="rId9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831E543-7445-4869-BB1C-60813CDDF9E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304800"/>
            <a:ext cx="9144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 err="1"/>
              <a:t>Aerofoil</a:t>
            </a:r>
            <a:r>
              <a:rPr lang="en-US" altLang="en-US" sz="2800" dirty="0"/>
              <a:t> Theory for Design of Turbine Blade Profile-1</a:t>
            </a:r>
            <a:endParaRPr lang="en-US" altLang="en-US" sz="2800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E6372E8-7680-AF15-9E11-D4988BA601B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76400" y="3505200"/>
            <a:ext cx="6400800" cy="12954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8F62D32E-3F6E-C671-CAC8-531E01AF0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2366C8DC-14F0-1657-D765-1863E1AD6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429250"/>
            <a:ext cx="8763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  <a:latin typeface="Harlow Solid Italic" panose="04030604020F02020D02" pitchFamily="82" charset="0"/>
              </a:rPr>
              <a:t>Duplication of Ideas from Natural Virtuoso…</a:t>
            </a:r>
          </a:p>
        </p:txBody>
      </p:sp>
      <p:grpSp>
        <p:nvGrpSpPr>
          <p:cNvPr id="3078" name="Group 8">
            <a:extLst>
              <a:ext uri="{FF2B5EF4-FFF2-40B4-BE49-F238E27FC236}">
                <a16:creationId xmlns:a16="http://schemas.microsoft.com/office/drawing/2014/main" id="{A7CD8488-960F-B176-0A2B-AC0C5E3043A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F61C62DE-6B33-184C-EA0D-BB65176686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B4C6D3BB-BAD7-B478-13FF-A1EC876C61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51A186E2-E840-687D-9A1F-441BA99668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493D6591-34CD-8DFD-671F-E06085B6CB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151D6628-D836-88D5-3F7C-2281C99A15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181D5B6-7D34-2DEB-A7F5-D5C4F69B50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1901ED0B-BFA0-E7C4-F5BB-C47B26CF97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2BFFC5D9-5C00-B8F6-4558-F8FAA69B03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7AA305D1-A882-14D4-92CE-634B2FE613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EB3B15AA-6666-381D-92D7-A12E80C6EE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DBC412C3-9462-F869-969D-1BAD9AE804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D0507B59-ADCD-4205-A850-DC009C4BC7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p:pic>
        <p:nvPicPr>
          <p:cNvPr id="22" name="Rectangle 19458">
            <a:extLst>
              <a:ext uri="{FF2B5EF4-FFF2-40B4-BE49-F238E27FC236}">
                <a16:creationId xmlns:a16="http://schemas.microsoft.com/office/drawing/2014/main" id="{7E170F67-A6B1-C273-4405-331D075BC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9862" y="15240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0BBD13B-FFEE-4987-B586-1C84D6BAC183}"/>
                  </a:ext>
                </a:extLst>
              </p14:cNvPr>
              <p14:cNvContentPartPr/>
              <p14:nvPr/>
            </p14:nvContentPartPr>
            <p14:xfrm>
              <a:off x="7728480" y="5644080"/>
              <a:ext cx="13320" cy="16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0BBD13B-FFEE-4987-B586-1C84D6BAC18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19120" y="5634720"/>
                <a:ext cx="32040" cy="356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C68E4-E609-2C26-8ED3-D8FF76FDC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DA64E609-ABE2-6212-C9B3-45305B54B9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5318" y="147828"/>
            <a:ext cx="6400800" cy="1011023"/>
          </a:xfrm>
        </p:spPr>
        <p:txBody>
          <a:bodyPr/>
          <a:lstStyle/>
          <a:p>
            <a:r>
              <a:rPr lang="en-US" sz="2800" dirty="0"/>
              <a:t>The core for turbomachinery aerodynamics</a:t>
            </a:r>
            <a:endParaRPr lang="en-US" alt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43EF87A-F813-9FFA-01AE-D0EC66AE08D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22DE9FCE-7540-2AF1-5987-6773BF385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5E188F4C-FA67-2793-3113-34391097BB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DE01A7E0-DE27-648F-EF78-1161A52F60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87F20E1-21AC-00DB-C801-95131DBBBA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40928E9-E7C0-D0E8-BE14-1BA4E7B2D5C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8BB522FA-70C7-6185-50A7-0AB62067FB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9F8C0A60-6C41-FA2A-3ECC-52D6B7AB30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C9E5162E-F085-AED3-B59A-AA64E795B2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F82BE2CB-06BE-B8E2-1C8F-C90C217E0B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FB8CEDDF-AB06-B41D-D03A-A0D686C3CE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CC8E87A1-B3F6-2E28-BCC7-B091835983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ED078FD-0664-C238-F2F8-CC92603D74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854F0A39-8FCE-BEE0-7305-89EBA80977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8D480574-7186-B191-AA4A-41D0D258868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78737E5D-95EA-0274-A9EC-9322B8C5C3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39888F59-9E6A-9AA1-A3E6-63C361F8D3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602C6671-E380-8506-C0FA-8BCAA490D0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EAF1489-0CFA-5AF1-C3FD-E0615DBDB7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F55C2CA1-A487-E953-792C-395FEC134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1176164"/>
            <a:ext cx="6019800" cy="552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738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3AE98-19CA-D1C9-2E80-6520EC278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5CDBCD69-258A-7BEB-1CED-09BE83611A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5318" y="147828"/>
            <a:ext cx="6400800" cy="1011023"/>
          </a:xfrm>
        </p:spPr>
        <p:txBody>
          <a:bodyPr/>
          <a:lstStyle/>
          <a:p>
            <a:r>
              <a:rPr lang="en-US" sz="2800" dirty="0"/>
              <a:t>The core for turbomachinery aerodynamics</a:t>
            </a:r>
            <a:endParaRPr lang="en-US" altLang="en-US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527A36C-B184-805C-8C4D-F21DD7DCEEF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BA5CD80C-E06A-BDD5-D9A2-9754807B62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D8C81B76-C7F5-E1AC-2B72-BBBC44406E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3FC422EB-F133-8E62-5CE3-A6BCA2266A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C04275A6-FE07-44DC-EF36-2B7A2C0B94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5D8B8390-F12A-78F6-E28E-911DFB02A9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BB04506A-4B64-AF40-E2C4-FA92ABCD24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30EC8BF9-8ED2-31A4-B6F5-121B47AE22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12A8E151-65E3-A133-CAED-4B21E7D248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D1F41A34-D9C6-9542-F624-086DBED30A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3099012A-5666-4F34-0D4D-A73CDB32E9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C258B04A-87CC-4BD4-BBE0-0D39D003AC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FD15C01-7ADA-4023-518A-E2137B5596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02D5EF3-FBC3-A4DA-CDBD-0912810B7B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5DE76A0E-9C77-FB4E-DE47-336B4F8765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A19DB72A-D768-CEAA-9D1E-FD5CA88A0C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7859B8F0-2821-670F-A2DD-5FE83DFFBF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C6DED727-8C09-3CC6-4E07-F6AC254D86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728E493-489E-8FC1-48ED-A2CDD592E1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D9126AD0-9E32-847D-D708-6C9336EB63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" y="1219200"/>
            <a:ext cx="7612618" cy="53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951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26A6DEAB-E6C3-06EE-A9BA-25C0DE736E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182777"/>
            <a:ext cx="6400800" cy="1011023"/>
          </a:xfrm>
        </p:spPr>
        <p:txBody>
          <a:bodyPr/>
          <a:lstStyle/>
          <a:p>
            <a:r>
              <a:rPr lang="en-US" altLang="en-US" sz="2800" dirty="0"/>
              <a:t>High-performance blade CS : Advanced Aero Design</a:t>
            </a:r>
          </a:p>
        </p:txBody>
      </p:sp>
      <p:pic>
        <p:nvPicPr>
          <p:cNvPr id="19459" name="Picture 2">
            <a:extLst>
              <a:ext uri="{FF2B5EF4-FFF2-40B4-BE49-F238E27FC236}">
                <a16:creationId xmlns:a16="http://schemas.microsoft.com/office/drawing/2014/main" id="{A5DB98B8-2B4B-5241-701B-E4BC0070C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10" y="1203357"/>
            <a:ext cx="8770765" cy="546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F50C67E-F627-1EE1-820F-F71F12187AA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526BB501-7922-8A2B-0617-42DE270061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79064D9-0C96-77E1-1B0B-971FDBF346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DD84CC85-B5E1-2AC7-0784-5EE4E34889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C908F767-AF37-AC1F-0526-EB3B04F827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96C7523-7F85-55B8-EDAA-03A757110D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16F7BC97-F5A0-B22F-12EC-01A7F07378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02425EB0-032E-E794-547A-FAE6D06E4C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56F6133E-CE54-97A3-1C9D-2317DA6D22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F94E5494-70CB-6875-7155-D4DD2B6D9D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EC6B41BB-CF01-82C3-522A-3B620146C5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53670546-789B-77D8-5C10-DB3E61CD1A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CA653F7-A707-69D2-5684-648656ADD2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DCA5C33-D8CC-1DE7-45B5-2E94892000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31D6FF81-5E39-5745-A5CD-BC246D992B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E1074D1D-B80D-3711-FB56-AA91E23792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79DB13D3-9BA5-EAD6-5170-D562CD9E0A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094C831A-E7D4-8BF2-1B89-4172F2C5BC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960D715-9652-E28C-C73F-AA1C7F0D1C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8FBC6-D873-BE2F-550E-CB418B21D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6EC4C7A9-9B99-D432-49C8-CFF3B768FA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182777"/>
            <a:ext cx="6400800" cy="1011023"/>
          </a:xfrm>
        </p:spPr>
        <p:txBody>
          <a:bodyPr/>
          <a:lstStyle/>
          <a:p>
            <a:r>
              <a:rPr lang="en-US" altLang="en-US" sz="2800" dirty="0"/>
              <a:t>Super Powering all the </a:t>
            </a:r>
            <a:r>
              <a:rPr lang="en-US" altLang="en-US" sz="2800" dirty="0" err="1"/>
              <a:t>Competetors</a:t>
            </a:r>
            <a:r>
              <a:rPr lang="en-US" altLang="en-US" sz="2800" dirty="0"/>
              <a:t>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B9DA5A7-1738-CB0F-1C9F-BB27AC57AA0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B79E8052-F612-1546-55E3-8D02F4CA7B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2F2DE434-0E6B-7759-41DB-5320BF1A40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11A78E2-1686-418B-BC22-D851161FA6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8341507D-B430-7FC9-58D3-89FC08A1F1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6165A223-25BA-CAC5-2B06-F9A56AE4FF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588B7EF8-EB4F-5A11-6850-B65FC290AC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D4726B86-6A56-395D-2C94-D83E038912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5CC452A5-1DEB-58A0-9DF5-B3518C7998F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073BD7C5-85A6-FFD4-3D33-DB7BF8DE1C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0F46189E-3148-9D5C-C18C-7C623FC0BA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AFAF49F5-921F-EDBF-3C0D-F7A25EE8FA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E52396E-03B5-27F6-8656-D83F5CA938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761BA75-068A-BCEC-B265-AAA9FBC902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18EB3B99-0658-0928-BA24-E8F3D849B9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DDA54262-BF7B-A843-F5EC-B33067EA62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700509B5-6338-ABC5-C1ED-676466CA3C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A7DF96C9-1EB9-FFEF-6005-4AD71D48B8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1B48053-2488-0DE0-F380-12793AFEB8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 descr="Aircraft Propeller Basics - Southern Wings">
            <a:extLst>
              <a:ext uri="{FF2B5EF4-FFF2-40B4-BE49-F238E27FC236}">
                <a16:creationId xmlns:a16="http://schemas.microsoft.com/office/drawing/2014/main" id="{532955D4-5EE5-44B2-D918-A4ABFCE8F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88" y="3710354"/>
            <a:ext cx="4030631" cy="269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09FB0C-88CE-9F8B-A5A7-4014295785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" y="1288133"/>
            <a:ext cx="5950510" cy="230248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BD42571-6DE2-20F8-A045-A17F705C0D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7776" y="4114800"/>
            <a:ext cx="4666675" cy="210500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7942BF8-B18A-CA6F-2051-0E0CEC8566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64828" y="1618822"/>
            <a:ext cx="9144000" cy="412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26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21C5111F-C55B-565E-D153-9602B5E973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12101" y="258445"/>
            <a:ext cx="5270871" cy="872363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The Shocking News in The New York Times: 9 December 1903</a:t>
            </a:r>
          </a:p>
        </p:txBody>
      </p:sp>
      <p:sp>
        <p:nvSpPr>
          <p:cNvPr id="367619" name="Rectangle 3">
            <a:extLst>
              <a:ext uri="{FF2B5EF4-FFF2-40B4-BE49-F238E27FC236}">
                <a16:creationId xmlns:a16="http://schemas.microsoft.com/office/drawing/2014/main" id="{490A5642-C08B-D7CE-2652-962EC99125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4500" y="1309688"/>
            <a:ext cx="8318500" cy="51054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altLang="en-US" sz="2400" b="1" i="1" dirty="0">
                <a:solidFill>
                  <a:srgbClr val="FF0000"/>
                </a:solidFill>
              </a:rPr>
              <a:t>1 million to 10 million years</a:t>
            </a:r>
            <a:r>
              <a:rPr lang="en-US" altLang="en-US" sz="2400" b="1" dirty="0">
                <a:solidFill>
                  <a:srgbClr val="FF0000"/>
                </a:solidFill>
              </a:rPr>
              <a:t> they might be able to make a plane that would fly ?!?!?!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People had dreamed of flying for many years.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The United States Army was trying to develop an airplane in 1903, but the plane wouldn't fly.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The New York Times wrote that maybe in</a:t>
            </a:r>
            <a:br>
              <a:rPr lang="en-US" altLang="en-US" sz="2400" i="1" dirty="0"/>
            </a:br>
            <a:r>
              <a:rPr lang="en-US" altLang="en-US" sz="2400" i="1" dirty="0"/>
              <a:t>1 million to 10 million years</a:t>
            </a:r>
            <a:r>
              <a:rPr lang="en-US" altLang="en-US" sz="2400" dirty="0"/>
              <a:t> they might be able to make a plane that would fly.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Only eight days later two men </a:t>
            </a:r>
            <a:r>
              <a:rPr lang="en-US" altLang="en-US" sz="2400" i="1" dirty="0"/>
              <a:t>were</a:t>
            </a:r>
            <a:r>
              <a:rPr lang="en-US" altLang="en-US" sz="2400" dirty="0"/>
              <a:t> successful in flying the first manned plane.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Controlled, powered flight had seemed impossible until Orville Wright took off on the 17th December 1903.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They were Wilbur Wright and his younger brother, Orville.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09666C7-F921-BB8B-C41B-E7C57E0881C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FE27276-336F-0CEF-5812-D3D2B9702F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8917BD1-2298-34D3-FFD5-3160C54520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ED9B6DA-CCC1-AA9F-C09C-9BCB87B9AB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24B0289-4E16-88D6-B37E-C610E8BD4A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E297D46-9798-0657-169B-81071757C1D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88F4CC35-FF38-E9E3-02A7-4FD05840CC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D162718C-431D-0FD8-E3D3-4A3C5CB78A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4D130F70-7629-8746-F1B2-01CFAE80EA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4FF1115B-BD66-F355-0FD8-519D3DBD03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1D20741-2913-CBBE-C6B0-E1DE69EEC7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A7AD47E2-3B6B-6C8C-FB00-37C37D2A821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141ADFF-E09D-5D92-E42C-8B5BC70A9B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24AE646-9F85-3CD9-6175-D7F8E2A16A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047998F-0425-DE76-14FF-AB01BAA64D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22B937AF-8DC2-66A1-AE39-85D9B5DADF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2ABA8B5A-E447-2116-C787-65E530BB14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C43375BD-6173-BAE3-883E-A238EF9F41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ED36FEB-55B9-22B3-F98E-45CE33528F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67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67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67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67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67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6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676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1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B2F50FD9-57D9-3855-781C-DCBB531B69C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0"/>
            <a:ext cx="7772400" cy="685800"/>
          </a:xfrm>
        </p:spPr>
        <p:txBody>
          <a:bodyPr/>
          <a:lstStyle/>
          <a:p>
            <a:r>
              <a:rPr lang="en-US" altLang="en-US" sz="2800">
                <a:solidFill>
                  <a:srgbClr val="000000"/>
                </a:solidFill>
                <a:cs typeface="Times New Roman" panose="02020603050405020304" pitchFamily="18" charset="0"/>
              </a:rPr>
              <a:t>Development of an Ultimate Fluid machine</a:t>
            </a:r>
            <a:endParaRPr lang="en-US" altLang="en-US" sz="2800"/>
          </a:p>
        </p:txBody>
      </p:sp>
      <p:pic>
        <p:nvPicPr>
          <p:cNvPr id="94211" name="Picture 3">
            <a:extLst>
              <a:ext uri="{FF2B5EF4-FFF2-40B4-BE49-F238E27FC236}">
                <a16:creationId xmlns:a16="http://schemas.microsoft.com/office/drawing/2014/main" id="{2FA3A7DA-7978-ADD4-8188-D244EF442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2605088"/>
            <a:ext cx="70516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6B6A254-A238-4FDC-23D4-044938E935B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48812BCC-28BE-5CD7-4D78-C231E0728B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1DBC36C1-C183-1421-AF03-A8C11E35D9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9D64B476-F26C-D313-D278-495053B00E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A5C50C9-FBF6-CB87-C476-41B1CAC8E1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67A45A33-3609-D8F2-1E27-EF02586FCF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11F5777C-7DBF-D9CD-439A-ED41F14B6A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D622774F-AC39-CFA7-50C2-C9BBC7E2F3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EF61564D-98E8-2D64-1C87-C60DB9689B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415960FB-949F-61DF-81AE-C69EDD12DF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CE655449-58A5-761A-35A3-32335B192A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E3CD7C2F-8278-0197-1F50-57C9E740D7E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1CCC2DB-B79C-5B11-E22D-F25464FF41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39F6EB2F-A4E6-CDD2-3A3A-FEE0B2AE87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7C3B3D61-3B54-DC28-0CC2-A898588D6D3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DB6BCA5D-2E69-7665-F849-121143B04F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46921501-9988-4A12-0DA3-43DAC5A29C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D219BDF4-897E-6302-74FA-52DEE0E3FA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9911F87-E56B-5D77-8F8F-3539987FFF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2D5E4591-B6DA-4CCE-3D6F-1A0CCF2F7A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5450" y="379095"/>
            <a:ext cx="7772400" cy="609600"/>
          </a:xfrm>
        </p:spPr>
        <p:txBody>
          <a:bodyPr/>
          <a:lstStyle/>
          <a:p>
            <a:r>
              <a:rPr lang="en-IN" altLang="en-US" sz="2800" dirty="0"/>
              <a:t>A Ship Can’t Fly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3C3D5-1273-2A54-8754-01B372AAAFC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7350" y="1225211"/>
            <a:ext cx="7848600" cy="809625"/>
          </a:xfrm>
        </p:spPr>
        <p:txBody>
          <a:bodyPr/>
          <a:lstStyle/>
          <a:p>
            <a:r>
              <a:rPr lang="en-US" altLang="en-US" sz="2400" dirty="0"/>
              <a:t>“An airship, is a big, clumsy balloon filled with gas.”</a:t>
            </a:r>
          </a:p>
        </p:txBody>
      </p:sp>
      <p:pic>
        <p:nvPicPr>
          <p:cNvPr id="10244" name="Picture 2" descr="http://www.wright-brothers.org/History_Wing/Aviations_Attic/Carew_Interview/Carew_Interview_images/Kate_Crew_Caricature_3_242jpg.jpg">
            <a:extLst>
              <a:ext uri="{FF2B5EF4-FFF2-40B4-BE49-F238E27FC236}">
                <a16:creationId xmlns:a16="http://schemas.microsoft.com/office/drawing/2014/main" id="{11192D03-E6E8-EB0D-4A01-9A56D59DD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981" y="1258739"/>
            <a:ext cx="1455738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17034961-F9A5-5A90-7C19-02F4A3037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40250"/>
            <a:ext cx="420052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03BD33-DA39-A733-E6F2-EBFC84594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581400"/>
            <a:ext cx="3733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/>
              <a:t>Right Action to generate Lift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F72D86-D906-6E06-610C-A0D2A6B88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114800"/>
            <a:ext cx="1108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Airship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2C8F790-FCE5-3559-C7C0-4AB29B5B7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3725" y="4186238"/>
            <a:ext cx="8334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Flyer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8777F981-3731-BB3E-5C1D-C6FAAA24A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350" y="1722120"/>
            <a:ext cx="7848600" cy="10525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altLang="en-US" sz="2400" kern="0" dirty="0"/>
              <a:t>“A flying machine,” by Wilbur.</a:t>
            </a:r>
          </a:p>
          <a:p>
            <a:pPr>
              <a:defRPr/>
            </a:pPr>
            <a:r>
              <a:rPr lang="en-US" altLang="en-US" sz="2400" kern="0" dirty="0"/>
              <a:t>“The name we prefer is ‘flyer,’” said Orville.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668632-18EA-8788-B32E-16F11291F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0" y="4670425"/>
            <a:ext cx="3889375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8700512-8B29-5D90-D02D-A65817071F8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22" descr="Logo usage Guidelines">
              <a:extLst>
                <a:ext uri="{FF2B5EF4-FFF2-40B4-BE49-F238E27FC236}">
                  <a16:creationId xmlns:a16="http://schemas.microsoft.com/office/drawing/2014/main" id="{9DEE10E1-0297-73BF-1418-F731569B43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9820CF40-B744-47DC-0CC7-8B92BA85DA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ED981987-89FF-2AC1-A9C9-5DFBBDD6FE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789990BE-4208-013E-17A1-DE833A8EA7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AE40147C-BD4B-E4A0-270D-63096CA027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1B6FB60B-06F0-5CDA-BFBC-107BD58EAB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" name="Rectangle 11">
                      <a:extLst>
                        <a:ext uri="{FF2B5EF4-FFF2-40B4-BE49-F238E27FC236}">
                          <a16:creationId xmlns:a16="http://schemas.microsoft.com/office/drawing/2014/main" id="{CE89D5F4-53F1-C7AD-9B4E-4276FC80A6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2">
                    <a:extLst>
                      <a:ext uri="{FF2B5EF4-FFF2-40B4-BE49-F238E27FC236}">
                        <a16:creationId xmlns:a16="http://schemas.microsoft.com/office/drawing/2014/main" id="{74EB9482-46F1-629C-C0D7-3A9BF8B4CA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26E2F66F-5DB6-0F68-7DB1-3E3ADDD1CC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EB12C751-5179-B5B0-BAAF-3C2DC47DB6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25565FAA-43CC-23F8-EEFA-FE90AAA4F71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60FBB816-0BD4-752F-BD8A-72531E4CC2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2E4150E7-FF9D-B955-675D-E76666E733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7AB2043F-CC7A-57BD-C52E-09D59E2D35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B30A53BC-2914-9CF4-AF37-666FD02544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11DA6E14-0655-CB9E-EF95-96058CA861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EDAD5018-8CA8-435D-ECF9-4FA909D61A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189751D-3278-8C7E-6706-5CECA014B3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2" grpId="0"/>
      <p:bldP spid="25" grpId="0"/>
      <p:bldP spid="2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EC6AA213-0922-B92A-4DED-FCDF84145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2066" y="17463"/>
            <a:ext cx="8229600" cy="1143000"/>
          </a:xfrm>
        </p:spPr>
        <p:txBody>
          <a:bodyPr/>
          <a:lstStyle/>
          <a:p>
            <a:r>
              <a:rPr lang="en-US" altLang="en-US" sz="2800" dirty="0"/>
              <a:t>Superiority of Zero Weight Balloon</a:t>
            </a:r>
          </a:p>
        </p:txBody>
      </p:sp>
      <p:pic>
        <p:nvPicPr>
          <p:cNvPr id="10243" name="Picture 2" descr="http://www.mh-aerotools.de/airfoils/images/veldist2.gif">
            <a:extLst>
              <a:ext uri="{FF2B5EF4-FFF2-40B4-BE49-F238E27FC236}">
                <a16:creationId xmlns:a16="http://schemas.microsoft.com/office/drawing/2014/main" id="{69101127-2617-4FC8-EBBF-7374B5B62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1447800"/>
            <a:ext cx="5943600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2351B4C-FBE1-264D-E7FA-A07FB33F0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770" y="1294266"/>
            <a:ext cx="7021512" cy="264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E3F0AB1-9D69-2521-18BB-AAC898636EA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85AB860F-B3AA-5CF0-5B42-DB699DF92B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0860EF14-DCC4-B6F6-7F52-F4AEE0CE0E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79E3D41B-8C7F-58FB-7543-8349BAAC27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619C79FC-072F-B886-0BB0-FEDC7B920C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779AC3BE-E5C9-783F-67C6-7FFDEC3E791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49C037A6-48C9-2CB9-B088-A015EF9876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A87CCC64-4BC1-1162-A889-C7517571C8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352874C4-3C85-EFEB-9FE8-110ACCE71DF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BEE6884B-9DD5-8C2D-A3C0-9D5C88B9D7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F1046BFF-5A10-E1EF-65AB-3CA7F7FC66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AC8746E6-8E9D-05EA-8782-34FA698D0E1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7D01800-DE60-1D0E-D736-0659774D0F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8F9A47A9-F747-C801-1283-8EAB4C6477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BA497051-B6C4-90E6-C58D-7AD6900572E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B9446F08-A229-71EE-A83B-1D97F28327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94F865DA-C231-3F45-3A9E-5166F7381A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968C93D8-639F-9F5F-F5DC-62932C6243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9368B0F-108D-096B-CEBD-9E96D90A33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25C7E87F-6C3D-511A-F2D2-33E2F9C3D2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6655" y="-13494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Cause and Effect</a:t>
            </a:r>
          </a:p>
        </p:txBody>
      </p:sp>
      <p:pic>
        <p:nvPicPr>
          <p:cNvPr id="12291" name="Picture 1">
            <a:extLst>
              <a:ext uri="{FF2B5EF4-FFF2-40B4-BE49-F238E27FC236}">
                <a16:creationId xmlns:a16="http://schemas.microsoft.com/office/drawing/2014/main" id="{A8492E87-C933-693C-4841-E2A04444E2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1450"/>
            <a:ext cx="4038600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2">
            <a:extLst>
              <a:ext uri="{FF2B5EF4-FFF2-40B4-BE49-F238E27FC236}">
                <a16:creationId xmlns:a16="http://schemas.microsoft.com/office/drawing/2014/main" id="{C730A101-A97F-EEC5-D4E4-19BD0B41F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368" y="1249181"/>
            <a:ext cx="4495800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59BAD45-9D33-8611-89EB-A787B805EDB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F809849-C3BC-4327-E2C5-B37E9D08C4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2650AAC-FFB4-DABF-35AD-908545EF99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BCA184E0-7FBF-1E84-5BB8-51B0246D25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F7CB6AC-7C08-9911-9899-C50481B00B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3D8C0C7-0981-5949-0975-D820BB0296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8E4AD49-C139-4E32-2CB2-B8D29A4AEA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2C4F6A1-8DFA-D780-E270-FE1D20DF7C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42EC7D6C-EC68-DECC-24F9-227EC3072EA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66774BA2-14A0-D81F-E18E-294900B09D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2CA493E-DE9B-4716-501A-CC8C80BED5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ABD66C8-293A-4D95-FA9A-A20FDA4097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5A786F83-6872-95CD-A0C2-DF207B2395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E8AEEE5-68BD-D045-68AF-4AD60D7395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962FEE9C-E28D-53B8-0994-C8DA983FB8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F00384D-9619-26DA-D5EE-E81DCE8927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92E149C1-CA6B-AC48-9D72-370CFDCC48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05772CE-CB09-876C-7F0A-73D8611ED4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86CF471-B1C6-50DF-1E56-2172F04448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ECBABAAE-3A7E-A28A-72E3-61680E2ED90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047625" y="274819"/>
            <a:ext cx="5420615" cy="838200"/>
          </a:xfrm>
        </p:spPr>
        <p:txBody>
          <a:bodyPr/>
          <a:lstStyle/>
          <a:p>
            <a:r>
              <a:rPr lang="en-US" altLang="en-US" sz="2800" dirty="0"/>
              <a:t>The Strange Natural Geniuses : The Wright Brothers</a:t>
            </a:r>
          </a:p>
        </p:txBody>
      </p:sp>
      <p:pic>
        <p:nvPicPr>
          <p:cNvPr id="13316" name="Picture 1">
            <a:extLst>
              <a:ext uri="{FF2B5EF4-FFF2-40B4-BE49-F238E27FC236}">
                <a16:creationId xmlns:a16="http://schemas.microsoft.com/office/drawing/2014/main" id="{941F8297-EFA3-0E68-9F66-6022EA2C4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28775"/>
            <a:ext cx="1584325" cy="401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078237-62BD-1420-AB3E-28FC86EF0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2925" y="1319213"/>
            <a:ext cx="7178675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b="1" dirty="0"/>
              <a:t>Wilbur Wright on Their Flying</a:t>
            </a:r>
          </a:p>
          <a:p>
            <a:pPr>
              <a:spcBef>
                <a:spcPct val="0"/>
              </a:spcBef>
              <a:buFontTx/>
              <a:buNone/>
            </a:pPr>
            <a:endParaRPr lang="en-IN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"</a:t>
            </a:r>
            <a:r>
              <a:rPr lang="en-IN" altLang="en-US" sz="2400" dirty="0">
                <a:solidFill>
                  <a:srgbClr val="FF9900"/>
                </a:solidFill>
                <a:latin typeface="Segoe Script" panose="030B0504020000000003" pitchFamily="66" charset="0"/>
              </a:rPr>
              <a:t>It is possible to fly without motors, but not without knowledge and skill</a:t>
            </a:r>
            <a:r>
              <a:rPr lang="en-IN" altLang="en-US" sz="2400" dirty="0"/>
              <a:t>.“</a:t>
            </a:r>
          </a:p>
          <a:p>
            <a:pPr>
              <a:spcBef>
                <a:spcPct val="0"/>
              </a:spcBef>
              <a:buFontTx/>
              <a:buNone/>
            </a:pPr>
            <a:endParaRPr lang="en-IN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"</a:t>
            </a:r>
            <a:r>
              <a:rPr lang="en-IN" altLang="en-US" sz="2400" dirty="0">
                <a:solidFill>
                  <a:srgbClr val="002060"/>
                </a:solidFill>
                <a:latin typeface="Segoe Script" panose="030B0504020000000003" pitchFamily="66" charset="0"/>
              </a:rPr>
              <a:t>The desire to fly is an idea handed down to us by our ancestors who...looked enviously on the birds soaring freely through space...on the infinite highway of the air</a:t>
            </a:r>
            <a:r>
              <a:rPr lang="en-IN" altLang="en-US" sz="2400" dirty="0">
                <a:latin typeface="Segoe Script" panose="030B0504020000000003" pitchFamily="66" charset="0"/>
              </a:rPr>
              <a:t>.“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2A22FDC-7A7A-DCB0-DF66-9D742ECB7EB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FAFED44-F6F6-B185-A8A9-44F6ECEBBD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28BAA892-D94E-2CC5-AB4A-E146DC051A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3E6813D5-6914-763D-7214-CF01CCD99B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2B468E0-604D-3824-A24A-55581D5DDD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613DFA7F-1C56-AB47-25AA-113FDC4F2B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CA8B4F82-4F75-8D27-273B-754DF197A6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50625038-AA82-6DF8-6FC7-F756601F8B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AA9EB81B-7B71-227B-2938-E2AE89FE9B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2BB7FB34-1DF4-F766-EC93-193E56A064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7264D7AA-69AE-C716-2D9D-060AF4CD1C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43A28C98-E392-3222-78C2-CDA45C6A6D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F80ABF5-9E2F-EC04-459D-A440028A6F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F89BB16-CE3C-AD28-A4DB-5B50379B1B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66D3779-5431-B819-2798-FE5F1A0218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37FDA04A-09A2-20FC-33C5-AFC2B1AC75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EA207090-C616-B6E6-AD0E-B76F52A083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8191FEA3-B398-218B-1E21-C518C7B1D4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6A77D6E-31D3-5B2B-24BE-3B1AA839CC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2">
            <a:extLst>
              <a:ext uri="{FF2B5EF4-FFF2-40B4-BE49-F238E27FC236}">
                <a16:creationId xmlns:a16="http://schemas.microsoft.com/office/drawing/2014/main" id="{149CBF7D-5C86-2730-D1F8-5100455B321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514600"/>
            <a:ext cx="7772400" cy="1470025"/>
          </a:xfrm>
        </p:spPr>
        <p:txBody>
          <a:bodyPr/>
          <a:lstStyle/>
          <a:p>
            <a:r>
              <a:rPr lang="en-US" altLang="en-US" sz="2800"/>
              <a:t>The Natural Genius</a:t>
            </a:r>
            <a:br>
              <a:rPr lang="en-US" altLang="en-US" sz="2800"/>
            </a:br>
            <a:r>
              <a:rPr lang="en-US" altLang="en-US" sz="2800"/>
              <a:t>&amp;  </a:t>
            </a:r>
            <a:br>
              <a:rPr lang="en-US" altLang="en-US" sz="2800"/>
            </a:br>
            <a:r>
              <a:rPr lang="en-US" altLang="en-US" sz="2800"/>
              <a:t>The Art of Generating Lift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4604FFF-7225-4DAD-96D1-98BAF0BE012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56EFF10-05CB-F7F6-E70B-9675560475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9249" y="219637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9909D47-ED16-A34A-8185-67B54BDFEC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E053AEF-9F7A-DF96-7410-A89C497049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9660EAB4-B589-D936-985A-70113DFB19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C8EC59DB-A9DB-A204-3838-9DB64C22731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38BCE00E-8B57-B6FE-0BD4-2866F7A589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006F065-EAF4-DB6A-BB75-661C0F652F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E54D9D8B-7AB0-2313-30CC-38BA1AB321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E99414CB-5E78-1A74-C497-5FBD5DB3F3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3309751-E46E-ECDA-1990-C247707DF7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928EEF5-CCB0-3248-EEBA-D3301DBD9E2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B572D05-0F49-8C99-CEB4-0834736E9F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4EBF933-4064-F441-53B9-156BE1BFC0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5B2CB02F-805B-D46D-12CD-46BF8BEA6D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25BBD3B-8C73-FF9A-1843-2B7C996E51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65343C57-C589-DB83-30BA-FBB8DE4F02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7083BF9-DB60-479D-A7CB-F773FF93FB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059ACC7-BCF4-FD86-62A1-DB8646292C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5109" y="240656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2426537B-3DB6-EF6F-8009-C587869EB1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53499" y="155575"/>
            <a:ext cx="6645275" cy="769938"/>
          </a:xfrm>
        </p:spPr>
        <p:txBody>
          <a:bodyPr/>
          <a:lstStyle/>
          <a:p>
            <a:r>
              <a:rPr lang="en-US" altLang="en-US" sz="2800" dirty="0"/>
              <a:t>Hydrodynamics of Prey &amp; Predators</a:t>
            </a:r>
          </a:p>
        </p:txBody>
      </p:sp>
      <p:pic>
        <p:nvPicPr>
          <p:cNvPr id="91138" name="Picture 2" descr="Shark chasing fish escape from death cartoon illustration Stock Photo - 9277655">
            <a:extLst>
              <a:ext uri="{FF2B5EF4-FFF2-40B4-BE49-F238E27FC236}">
                <a16:creationId xmlns:a16="http://schemas.microsoft.com/office/drawing/2014/main" id="{620EE1B4-3C29-7E98-16B1-389C9801C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913" y="1189038"/>
            <a:ext cx="3771900" cy="210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0" name="Picture 4" descr="They can glide up to 200m to escape predators. Amazing flying fish!">
            <a:extLst>
              <a:ext uri="{FF2B5EF4-FFF2-40B4-BE49-F238E27FC236}">
                <a16:creationId xmlns:a16="http://schemas.microsoft.com/office/drawing/2014/main" id="{1B413100-1383-D9A9-DF43-713179CC2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60" y="1081088"/>
            <a:ext cx="3657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A4D7C33-2E66-8AAB-0A5C-FD052B94D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3781425"/>
            <a:ext cx="8764587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IN" altLang="en-US" sz="2400"/>
              <a:t>Flying fish can be seen jumping out of warm ocean waters worldwide. </a:t>
            </a:r>
          </a:p>
          <a:p>
            <a:pPr>
              <a:spcBef>
                <a:spcPct val="0"/>
              </a:spcBef>
            </a:pPr>
            <a:r>
              <a:rPr lang="en-IN" altLang="en-US" sz="2400"/>
              <a:t>Their streamlined torpedo shape helps them gather enough underwater speed to break the surface, and their large, wing-like pectoral fins get them airborne. </a:t>
            </a:r>
          </a:p>
          <a:p>
            <a:pPr>
              <a:spcBef>
                <a:spcPct val="0"/>
              </a:spcBef>
            </a:pPr>
            <a:r>
              <a:rPr lang="en-IN" altLang="en-US" sz="2400"/>
              <a:t>Flying fish are thought to have evolved this remarkable gliding ability to escape predators, of which they have many.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5B3C3F1-2BD3-932D-125C-14DE2A50B4B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4526B94E-B135-FBC5-0BC2-8869D5726D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675162DD-48A6-6A2E-DE60-DE35F093F0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51946D5A-7991-268B-AF77-CC76D293BA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B0DC127-0E68-3273-0051-BF902AE0DA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A1226A8-5B92-6C88-0A58-64910AD647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D4076002-FF7B-998E-0AA6-270D77CCDC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96791213-3490-BAAE-F095-E242242269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E79F86F4-34FD-C55D-6059-5DB569E38C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F7996DF2-A405-DE86-1061-7E45C59229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924A82B1-2DEF-F40C-99D6-49DD828612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6252E238-F15D-CFBF-6EFC-8BADF767D8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4411B7C-48E7-765A-BC53-6EF3626FEA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97FF83E-F7E2-9B35-59AF-7D225FC12C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C5FBEBD6-289A-17A1-B6B4-7347B64580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1ED16116-739A-0041-3995-5A52D817B4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65B1EF6D-F2DF-AF99-9350-DD1E8EF4E8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95C16B03-D9DB-3C1B-E4AD-FC9CF4E681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E39A134-B130-2D90-5DE0-5E97450367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8B73B05D-1F66-5F22-D4FE-99AB1229BA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7863" y="304800"/>
            <a:ext cx="7772400" cy="609600"/>
          </a:xfrm>
        </p:spPr>
        <p:txBody>
          <a:bodyPr/>
          <a:lstStyle/>
          <a:p>
            <a:r>
              <a:rPr lang="en-US" altLang="en-US" sz="2800"/>
              <a:t>The Potential of C-Start</a:t>
            </a:r>
          </a:p>
        </p:txBody>
      </p:sp>
      <p:pic>
        <p:nvPicPr>
          <p:cNvPr id="16387" name="Picture 2" descr="http://magazine.uchicago.edu/0410/research/images/fish.jpg">
            <a:extLst>
              <a:ext uri="{FF2B5EF4-FFF2-40B4-BE49-F238E27FC236}">
                <a16:creationId xmlns:a16="http://schemas.microsoft.com/office/drawing/2014/main" id="{A23BAAC4-9BAC-C6B5-0657-A8F14F776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66800"/>
            <a:ext cx="7764463" cy="545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F1044A0-CB3B-1006-499E-3CE141206DC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3F5C276-E0DB-F318-DD15-B5706D538D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0C18D69-9A67-1A04-F321-377CE170DA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1AE9DC0-913B-9B92-170A-580DB46AB6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91FAA79F-8637-5BDE-4834-FFFE68B166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BAAE1A0-EA32-A6AC-809E-BD39DC1264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8E915161-5DA4-1CD4-1604-BFEBA48159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3AB33754-0870-A5EA-BE4B-EFA14F1FD8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344F9560-3247-EFFD-0F9B-6A458E3377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25CB8DA8-FE10-3893-912C-1F93A1D830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67DE6C59-E6D0-4E5A-ED1A-B5BB36972A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082A3269-564F-2898-66B3-2493E57AC2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8EF785D-F877-E2B6-59BC-E98C0A2310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6F18F8D-A128-E848-985F-4BA1591099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E860632B-FC62-6693-2F20-B2F24C8BBF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C80E6204-BBD8-4E66-B7C8-074C4B19BF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4C55CF2-C25E-41AA-FEAE-AA72DC7C12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C5EB29B-5979-5776-F1DB-62DD4A26E5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3120F6F-DE18-9581-F202-A293A37E3B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F420C9E8-EC1C-6717-E837-5BAD325622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96626" y="89916"/>
            <a:ext cx="5400271" cy="1143000"/>
          </a:xfrm>
        </p:spPr>
        <p:txBody>
          <a:bodyPr/>
          <a:lstStyle/>
          <a:p>
            <a:r>
              <a:rPr lang="en-IN" altLang="en-US" sz="2800" dirty="0"/>
              <a:t>Motor control strategies : Multiple Skills of Natural Genius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1A51F68-E722-4D5D-E68C-239DBA74C9D4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350963"/>
            <a:ext cx="8737600" cy="1581150"/>
            <a:chOff x="228600" y="1350169"/>
            <a:chExt cx="8738253" cy="1581150"/>
          </a:xfrm>
        </p:grpSpPr>
        <p:pic>
          <p:nvPicPr>
            <p:cNvPr id="17434" name="Picture 18">
              <a:extLst>
                <a:ext uri="{FF2B5EF4-FFF2-40B4-BE49-F238E27FC236}">
                  <a16:creationId xmlns:a16="http://schemas.microsoft.com/office/drawing/2014/main" id="{49A7C0E7-DB37-A7D2-6643-D3832CF81A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1350169"/>
              <a:ext cx="5400675" cy="158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35" name="TextBox 20">
              <a:extLst>
                <a:ext uri="{FF2B5EF4-FFF2-40B4-BE49-F238E27FC236}">
                  <a16:creationId xmlns:a16="http://schemas.microsoft.com/office/drawing/2014/main" id="{25658277-D5DF-2363-771C-654B24F4D6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97020" y="1350169"/>
              <a:ext cx="33698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Larva of Chinook Salman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8D41659-F4F8-7201-570A-684B98E188F5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3070225"/>
            <a:ext cx="8629650" cy="1619250"/>
            <a:chOff x="228600" y="3069432"/>
            <a:chExt cx="8629274" cy="1619250"/>
          </a:xfrm>
        </p:grpSpPr>
        <p:pic>
          <p:nvPicPr>
            <p:cNvPr id="17432" name="Picture 22">
              <a:extLst>
                <a:ext uri="{FF2B5EF4-FFF2-40B4-BE49-F238E27FC236}">
                  <a16:creationId xmlns:a16="http://schemas.microsoft.com/office/drawing/2014/main" id="{2A2B4B73-116C-FF00-E0EF-EAD233BFF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3069432"/>
              <a:ext cx="5372100" cy="161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33" name="Rectangle 23">
              <a:extLst>
                <a:ext uri="{FF2B5EF4-FFF2-40B4-BE49-F238E27FC236}">
                  <a16:creationId xmlns:a16="http://schemas.microsoft.com/office/drawing/2014/main" id="{30135FDD-C833-4EFA-D5A0-1BE8F12CC6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4270" y="3209320"/>
              <a:ext cx="239360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solidFill>
                    <a:srgbClr val="000000"/>
                  </a:solidFill>
                  <a:latin typeface="HJDIL C+ Gulliver RM"/>
                </a:rPr>
                <a:t>Larval Lamprey </a:t>
              </a:r>
              <a:endParaRPr lang="en-IN" altLang="en-US" sz="240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6B7B6C5-68AF-BDB7-4678-66371655E8AF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4922838"/>
            <a:ext cx="8226425" cy="1524000"/>
            <a:chOff x="304800" y="4922044"/>
            <a:chExt cx="8225814" cy="1524000"/>
          </a:xfrm>
        </p:grpSpPr>
        <p:pic>
          <p:nvPicPr>
            <p:cNvPr id="17430" name="Picture 25">
              <a:extLst>
                <a:ext uri="{FF2B5EF4-FFF2-40B4-BE49-F238E27FC236}">
                  <a16:creationId xmlns:a16="http://schemas.microsoft.com/office/drawing/2014/main" id="{36E425A9-3423-ED75-5B89-5F387F840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4922044"/>
              <a:ext cx="5810250" cy="15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31" name="Rectangle 26">
              <a:extLst>
                <a:ext uri="{FF2B5EF4-FFF2-40B4-BE49-F238E27FC236}">
                  <a16:creationId xmlns:a16="http://schemas.microsoft.com/office/drawing/2014/main" id="{87CC7B7F-189B-EB76-D9BC-CC7A220C46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77460" y="5068471"/>
              <a:ext cx="21531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solidFill>
                    <a:srgbClr val="000000"/>
                  </a:solidFill>
                  <a:latin typeface="HJDIL C+ Gulliver RM"/>
                </a:rPr>
                <a:t>Northern Pike </a:t>
              </a:r>
              <a:endParaRPr lang="en-IN" altLang="en-US" sz="240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33BDEB0-3C3A-A177-EBFB-1BAC42B58E0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99E4990-F2F0-B86C-CB0A-5D4EA5D455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5B23B79-300E-489A-00FA-DBE28E7D43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D599980-21F0-0404-D8EE-3B198136EB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2FFC80F-BCAD-7474-CE0B-1B506375A8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74D2497-2508-8AC8-944D-F859B81FB0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83D0AF38-ACFD-7CE3-3D17-34F6937631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976D837-ECEF-BCFA-A0C4-BB4D6E9794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4407954A-2F5D-4AE1-6F97-C629EA623D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42D37444-C660-14FB-B5B6-C64ED5B41D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739F47B9-1413-99B2-A9E7-43F8485B74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394A18A-2447-7F02-C43F-B2FA13861B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A8A5B658-15C7-4B10-25A4-B5DB2D00F5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4B99A50-3E8A-A025-6E04-1FF46DAE68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AF5CCCD9-011F-8C80-234C-BF9074DE5A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DDCC8EF-F131-1DCA-DDDF-41CC2E5A40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74C977A6-5D93-2881-C630-71024820D4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0D18F655-C1B7-F41C-AAD7-6A971D9E2E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B4FB83D-9DF0-E0A7-9FA7-05A239FAAF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08F0067B-9BA7-5F39-FD57-8A8267C1D51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694943" y="270637"/>
            <a:ext cx="6164262" cy="862012"/>
          </a:xfrm>
        </p:spPr>
        <p:txBody>
          <a:bodyPr/>
          <a:lstStyle/>
          <a:p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Development of an Ultimate Fluid machine : The Frozen </a:t>
            </a:r>
            <a:r>
              <a:rPr lang="en-US" altLang="en-US" sz="2800" i="1" dirty="0">
                <a:solidFill>
                  <a:srgbClr val="000000"/>
                </a:solidFill>
                <a:cs typeface="Times New Roman" panose="02020603050405020304" pitchFamily="18" charset="0"/>
              </a:rPr>
              <a:t>C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 Device</a:t>
            </a:r>
            <a:endParaRPr lang="en-US" altLang="en-US" sz="2800" dirty="0"/>
          </a:p>
        </p:txBody>
      </p:sp>
      <p:pic>
        <p:nvPicPr>
          <p:cNvPr id="94211" name="Picture 3">
            <a:extLst>
              <a:ext uri="{FF2B5EF4-FFF2-40B4-BE49-F238E27FC236}">
                <a16:creationId xmlns:a16="http://schemas.microsoft.com/office/drawing/2014/main" id="{5583E758-3852-1416-1A1E-B50EE28C5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525" y="1549400"/>
            <a:ext cx="4918075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3" name="Picture 5" descr="http://www.imaph.tu-bs.de/lehre/99/irro/static/airfoil.gif">
            <a:extLst>
              <a:ext uri="{FF2B5EF4-FFF2-40B4-BE49-F238E27FC236}">
                <a16:creationId xmlns:a16="http://schemas.microsoft.com/office/drawing/2014/main" id="{59BB5D7F-CF4B-B7DE-5897-97777F321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733800"/>
            <a:ext cx="5715000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951C002-8359-2E22-51F4-0128B00BB35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F9A1F4EF-4E18-95E0-8077-25F4B76773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52EB1139-1B6C-14E5-BBE3-DD8D2AF37B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033E3210-7EF4-F297-2DF9-174AF4B093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BDAD330-3CBA-1ABC-F3B1-289D2EEF7D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2ADAC69E-AFBF-B37A-191E-7660050373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EA340724-3660-E1AF-3A17-8723643F6E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5705053F-20C2-190F-CEF4-51AF3979B3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A41EE00E-EFAB-C214-E53D-95A49032A1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79555660-38A9-6F85-AB3C-0A250E62CC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66506B7A-099C-DCFC-4032-993874D78A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BE40B3A5-57D1-A997-D5F6-9DBF8D0CC4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B5DA1B5-6107-D2A1-A240-FE627A6900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7C798F0-0D97-4A98-822B-44EA4C248D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216DC044-2C82-077C-EBDF-719CFD3F2D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8579865E-A65E-F0F1-BCD8-67C862699F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3197D89D-2686-769E-9E9C-20B954B744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8B9B550D-8B87-B6A2-8522-FAE641700E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5B62A74-685A-362B-AC7E-F6D824080C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CF6061D6-2647-9659-7DDF-363B6148E2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0699" y="19678"/>
            <a:ext cx="8229600" cy="1143000"/>
          </a:xfrm>
        </p:spPr>
        <p:txBody>
          <a:bodyPr/>
          <a:lstStyle/>
          <a:p>
            <a:r>
              <a:rPr lang="en-US" altLang="en-US" sz="2800" dirty="0"/>
              <a:t>Effect Based Description</a:t>
            </a:r>
          </a:p>
        </p:txBody>
      </p:sp>
      <p:pic>
        <p:nvPicPr>
          <p:cNvPr id="19459" name="Picture 2" descr="http://www.mh-aerotools.de/airfoils/images/veldist2.gif">
            <a:extLst>
              <a:ext uri="{FF2B5EF4-FFF2-40B4-BE49-F238E27FC236}">
                <a16:creationId xmlns:a16="http://schemas.microsoft.com/office/drawing/2014/main" id="{21327470-0026-2D65-88A8-D7D2160BC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5943600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5">
            <a:extLst>
              <a:ext uri="{FF2B5EF4-FFF2-40B4-BE49-F238E27FC236}">
                <a16:creationId xmlns:a16="http://schemas.microsoft.com/office/drawing/2014/main" id="{30992CCE-1176-FD80-0298-2177CA309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371600"/>
            <a:ext cx="5486400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6">
            <a:extLst>
              <a:ext uri="{FF2B5EF4-FFF2-40B4-BE49-F238E27FC236}">
                <a16:creationId xmlns:a16="http://schemas.microsoft.com/office/drawing/2014/main" id="{3D984A16-3C72-A26D-94CC-30B51BD27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048000"/>
            <a:ext cx="5562600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3E7F2CE-61C3-4526-831B-829EB1D1A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733800"/>
            <a:ext cx="5943600" cy="2514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5847" name="Picture 7">
            <a:extLst>
              <a:ext uri="{FF2B5EF4-FFF2-40B4-BE49-F238E27FC236}">
                <a16:creationId xmlns:a16="http://schemas.microsoft.com/office/drawing/2014/main" id="{5F20B2F1-207B-6055-E65F-B1A1C3658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419600"/>
            <a:ext cx="52054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7A04121-05E6-F5D2-3269-67F8D7F907B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A2D54811-9CC4-55A7-98C4-2EE2DE327D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CF4080F1-5581-CFD2-BAA7-461A32902C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D2A02AC-3D38-FFE1-12BE-B895E109B0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6C59F260-C1CE-8350-E832-812A664B49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0DD435D-F22C-5563-F773-60FD8F543C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61431A88-B15A-22F7-7E4F-8EC882E4AC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BCD3E08E-50DB-7EA8-5F6F-A3FA94CA89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0B5ED785-694B-4638-CFE4-DB816D5D7F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47F300ED-7486-6B1F-53E3-45198307A2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F6F9C7F6-0739-4657-E1B5-09DE4F9433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6EAFFDCD-B40C-D2D8-D10B-8B24BECD5B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A0A44DD7-2877-4FB5-B5E1-11B70E7464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66596277-FEE2-659D-1D34-9FCBCA9064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E21AEC7F-463C-942A-88AC-8726476377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1CC96922-4260-53FE-2839-86F3DDA430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217B2C02-D29A-9F6D-268C-9C7D0E8453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28B283A0-A3CD-21C9-86DA-662BB9984B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17B83FF-1BEB-61DD-34CD-64B7864E65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A931CFB-3778-7175-31E7-E5EB6E3C99DC}"/>
                  </a:ext>
                </a:extLst>
              </p14:cNvPr>
              <p14:cNvContentPartPr/>
              <p14:nvPr/>
            </p14:nvContentPartPr>
            <p14:xfrm>
              <a:off x="1266480" y="1648800"/>
              <a:ext cx="4552200" cy="2397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A931CFB-3778-7175-31E7-E5EB6E3C99D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257120" y="1639440"/>
                <a:ext cx="4570920" cy="2416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FD095-226C-782F-96E1-251063629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D3798D6-BEFD-0116-B891-239EB92092E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BCC92A89-1291-5268-6F8D-22A6A7B85E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0275" y="170827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C340CB9C-D855-2120-06F4-4952895A10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7E665BB3-6128-853D-0CD0-795335171D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1FF2BCA-B757-A16B-91FA-4CCD2CB31B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AD0B131-D175-99CC-1460-AB3EC57FA1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C974236A-599D-DB82-9D26-77E896CB53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909F9224-EFA5-8341-1FD5-20D39F5905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F6F3242E-9C07-5870-F007-CB5AE1A0A1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3EF41233-8479-2D66-07E1-AD75031465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916CD297-AC72-9FE9-420D-D1B9CFB5B8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3AADB98B-60F1-A4B3-A929-2C4D88560E6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0BF5676-5128-DC2B-92F5-CDA31DCDDA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6B2DED4-5038-6026-260A-F6F6EC591C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4FD0BCDC-88BF-D923-D683-1E600F464A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C56114F5-D5B1-B788-B3D4-8ADEE64CEC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3B01E1A6-CBFF-723E-30DE-82901CD8AC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D98DCE5B-64F5-D0FF-4852-A4DF757C47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1A8EF78-A2E1-2033-52E7-B52ABE2767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15860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849659C-330E-FFA8-6256-97FFB94F0B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077" y="1312976"/>
            <a:ext cx="4451789" cy="39448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4211" name="Picture 3">
            <a:extLst>
              <a:ext uri="{FF2B5EF4-FFF2-40B4-BE49-F238E27FC236}">
                <a16:creationId xmlns:a16="http://schemas.microsoft.com/office/drawing/2014/main" id="{45289207-E2E6-3E63-101F-A5EABDB0E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23065"/>
            <a:ext cx="4193978" cy="1268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2B17381-F3B6-EFF0-482C-E7907E282272}"/>
              </a:ext>
            </a:extLst>
          </p:cNvPr>
          <p:cNvSpPr txBox="1"/>
          <p:nvPr/>
        </p:nvSpPr>
        <p:spPr>
          <a:xfrm>
            <a:off x="473672" y="5523688"/>
            <a:ext cx="7146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Development of an Engineering Science from A </a:t>
            </a:r>
            <a:r>
              <a:rPr lang="en-US" dirty="0">
                <a:solidFill>
                  <a:srgbClr val="0070C0"/>
                </a:solidFill>
              </a:rPr>
              <a:t>Virtuoso</a:t>
            </a:r>
            <a:r>
              <a:rPr lang="en-US" dirty="0"/>
              <a:t> Natural Skill</a:t>
            </a:r>
          </a:p>
        </p:txBody>
      </p:sp>
    </p:spTree>
    <p:extLst>
      <p:ext uri="{BB962C8B-B14F-4D97-AF65-F5344CB8AC3E}">
        <p14:creationId xmlns:p14="http://schemas.microsoft.com/office/powerpoint/2010/main" val="28082254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51CAA7FB-86A2-5680-04B0-A36CF9E52E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7749"/>
            <a:ext cx="7772400" cy="1143001"/>
          </a:xfrm>
        </p:spPr>
        <p:txBody>
          <a:bodyPr/>
          <a:lstStyle/>
          <a:p>
            <a:r>
              <a:rPr lang="en-IN" altLang="en-US" sz="2800" dirty="0"/>
              <a:t>Paul Richard Heinrich Blasius, 1911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D6656C88-5EE1-82C3-A7ED-C56972F575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6550" y="1160082"/>
            <a:ext cx="6053138" cy="3230563"/>
          </a:xfrm>
        </p:spPr>
        <p:txBody>
          <a:bodyPr/>
          <a:lstStyle/>
          <a:p>
            <a:r>
              <a:rPr lang="en-IN" altLang="en-US" sz="2400" b="1" i="1" dirty="0"/>
              <a:t>Paul Richard Heinrich Blasius</a:t>
            </a:r>
            <a:r>
              <a:rPr lang="en-IN" altLang="en-US" sz="2400" dirty="0"/>
              <a:t> was born on 9 August 1883 in Berlin.</a:t>
            </a:r>
          </a:p>
          <a:p>
            <a:r>
              <a:rPr lang="en-IN" altLang="en-US" sz="2400" dirty="0"/>
              <a:t>He  studied at the universities of Marburg and Gottingen from 1902 to 1906.</a:t>
            </a:r>
          </a:p>
          <a:p>
            <a:r>
              <a:rPr lang="en-IN" altLang="en-US" sz="2400" dirty="0"/>
              <a:t>He joined as a scientific collaborator  and research assistant with Ludwig Prandtl from 1908 at the hydraulics laboratory of Berlin technical University. </a:t>
            </a:r>
          </a:p>
        </p:txBody>
      </p:sp>
      <p:sp>
        <p:nvSpPr>
          <p:cNvPr id="10245" name="Rectangle 36">
            <a:extLst>
              <a:ext uri="{FF2B5EF4-FFF2-40B4-BE49-F238E27FC236}">
                <a16:creationId xmlns:a16="http://schemas.microsoft.com/office/drawing/2014/main" id="{F355DC9D-0C41-C9A0-58C3-0445E4201D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406" y="4283075"/>
            <a:ext cx="848518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IN" altLang="en-US" sz="2400" dirty="0"/>
              <a:t>He was one of the first students of Prandtl who provided a mathematical basis for boundary-layer drag.</a:t>
            </a:r>
          </a:p>
          <a:p>
            <a:pPr>
              <a:spcBef>
                <a:spcPct val="0"/>
              </a:spcBef>
            </a:pPr>
            <a:r>
              <a:rPr lang="en-IN" altLang="en-US" sz="2400" dirty="0"/>
              <a:t>He also showed as early as 1911 that the resistance to flow through smooth pipes could be expressed in terms of the Reynolds number for both laminar and turbulent flow.</a:t>
            </a:r>
          </a:p>
          <a:p>
            <a:pPr>
              <a:spcBef>
                <a:spcPct val="0"/>
              </a:spcBef>
            </a:pPr>
            <a:r>
              <a:rPr lang="en-IN" altLang="en-US" sz="2400" dirty="0"/>
              <a:t>He developed another Powerful theorem in 1911.</a:t>
            </a:r>
          </a:p>
        </p:txBody>
      </p:sp>
      <p:pic>
        <p:nvPicPr>
          <p:cNvPr id="10246" name="Picture 37">
            <a:extLst>
              <a:ext uri="{FF2B5EF4-FFF2-40B4-BE49-F238E27FC236}">
                <a16:creationId xmlns:a16="http://schemas.microsoft.com/office/drawing/2014/main" id="{17BFB353-F6DE-B123-DDD7-68A4CB5125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683" y="1249181"/>
            <a:ext cx="2539300" cy="3090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EC904E1-BE4E-413E-E565-5E3206E4E07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C8D6D89-22E0-8291-D7C4-02828030F2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CC54DA3-9A73-11FB-C7B6-8C598F8E2F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461321F-8C73-BED9-4A37-7C12F6B25E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9971BB9F-9B87-2F33-C90F-756418D0F3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CD46C4C7-5A95-D205-0902-4704603D4B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3FDD7BD8-55E9-7892-E113-D094E37491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95295B55-F05F-1D08-2A01-65C1432D7F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03BAE403-1E1D-1E25-F5B0-7B681C6B8B0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28E1F850-1019-26F6-41C0-1EBC7E7C74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3331FC8-DFA2-27DB-0DEA-979CE98299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462E0ADC-C58B-3176-F024-D8EEB7967A2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1C87184-32F5-B375-D46A-97780A778F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891A21B-ED98-456C-74AA-B1FF0D69E4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95387426-5742-D63D-B5EC-558C12B4AA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B969782B-4A37-ED8E-F860-C7C27EDF12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BF9631B-9AEE-F493-9E28-305780A106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CF42EEF4-8708-B22C-69B8-989E302ACD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1F4E872-9CF1-78F9-D7B9-B4D50AE388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A5FA9B46-39E1-4E3A-445F-A43FE650F3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5240"/>
            <a:ext cx="7772400" cy="1143000"/>
          </a:xfrm>
        </p:spPr>
        <p:txBody>
          <a:bodyPr/>
          <a:lstStyle/>
          <a:p>
            <a:r>
              <a:rPr lang="en-IN" altLang="en-US" sz="2800" dirty="0"/>
              <a:t>The Theorem of Blasius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34C23-AE64-67BB-06AD-586E72DCD2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54125"/>
            <a:ext cx="8534400" cy="2057400"/>
          </a:xfrm>
        </p:spPr>
        <p:txBody>
          <a:bodyPr/>
          <a:lstStyle/>
          <a:p>
            <a:r>
              <a:rPr lang="en-IN" altLang="en-US" sz="2400" dirty="0"/>
              <a:t>Let a steady uniform flow past a fixed two-dimensional body with bounding contour C be a harmonic flow with velocity potential </a:t>
            </a:r>
            <a:r>
              <a:rPr lang="en-IN" altLang="en-US" sz="2400" i="1" dirty="0"/>
              <a:t>W(z)</a:t>
            </a:r>
            <a:r>
              <a:rPr lang="en-IN" altLang="en-US" sz="2400" dirty="0"/>
              <a:t>. </a:t>
            </a:r>
          </a:p>
          <a:p>
            <a:r>
              <a:rPr lang="en-IN" altLang="en-US" sz="2400" dirty="0"/>
              <a:t>Then, if no external body forces are present, the force (X, Y ) exerted by the fluid on the body is given by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FE61C68-B4D3-A4FB-4C48-648E3DB759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4238" y="4130675"/>
          <a:ext cx="3611562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85255" imgH="495085" progId="Equation.3">
                  <p:embed/>
                </p:oleObj>
              </mc:Choice>
              <mc:Fallback>
                <p:oleObj name="Equation" r:id="rId2" imgW="1485255" imgH="495085" progId="Equation.3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BFE61C68-B4D3-A4FB-4C48-648E3DB759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238" y="4130675"/>
                        <a:ext cx="3611562" cy="120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:a16="http://schemas.microsoft.com/office/drawing/2014/main" id="{633EB9A6-3DC4-641E-7C8B-9C8C450B6F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75" y="3625850"/>
            <a:ext cx="3657600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68921E-E8CE-4E01-C2A0-0659D309ACF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DEF5AC75-8782-8D60-0902-AE6DF18D58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5BF8AE12-3AB3-F35E-DBBD-46195CD56F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71B913FD-531D-1584-E677-8A444C3B85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FE12A8E-84E2-AC77-DA03-B862FA5AA3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3AF8AF3C-4599-1B2B-665E-D7B1F00E6E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27378EB0-EA2D-F58A-71C7-52CBC31116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254BCA52-FD35-5FF7-E1E9-63B0953E7F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8BD41C5D-036F-9F05-FE3B-9C439F0EBA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1C387304-4D35-4C69-4AD3-84E5B34B73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0F52C1DE-9E38-B681-9901-4729604F5B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D094E386-4B6B-E174-50AC-21C288FC09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9486FC5D-B58D-A33E-41BF-8C29CA368A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BCD2AB79-FAD2-54BC-4161-26F2079986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5812AC56-01AC-4CF9-6670-7C85CE3A38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8939BAB6-9761-7B9D-8C8D-52E55EE1C3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BDEC6661-08D2-1C2C-2BA5-FE1D420F7F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20586B0E-45F2-416D-8534-F0143458ED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7D7C9E0-C4F8-F2A3-EBCD-C4EEA6BFCD2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BA6781C-828C-BAF5-F1AB-22F4E7FA0D92}"/>
                  </a:ext>
                </a:extLst>
              </p14:cNvPr>
              <p14:cNvContentPartPr/>
              <p14:nvPr/>
            </p14:nvContentPartPr>
            <p14:xfrm>
              <a:off x="4581000" y="4757760"/>
              <a:ext cx="807840" cy="10954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BA6781C-828C-BAF5-F1AB-22F4E7FA0D9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71640" y="4748400"/>
                <a:ext cx="826560" cy="1114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592D329-5DD4-A1D6-467B-30269E6934D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228600"/>
            <a:ext cx="6645275" cy="936625"/>
          </a:xfrm>
        </p:spPr>
        <p:txBody>
          <a:bodyPr/>
          <a:lstStyle/>
          <a:p>
            <a:r>
              <a:rPr lang="en-US" altLang="en-US" sz="2800" dirty="0"/>
              <a:t>The Complex Potential : Model for A Machine </a:t>
            </a:r>
          </a:p>
        </p:txBody>
      </p:sp>
      <p:sp>
        <p:nvSpPr>
          <p:cNvPr id="338947" name="Rectangle 3">
            <a:extLst>
              <a:ext uri="{FF2B5EF4-FFF2-40B4-BE49-F238E27FC236}">
                <a16:creationId xmlns:a16="http://schemas.microsoft.com/office/drawing/2014/main" id="{A934BE94-D073-1787-C2F1-9BBB3DC9AC2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69056" y="1181100"/>
            <a:ext cx="8535987" cy="137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Inviscid Flow field and force generating solid(s) can be invented as a complex potential.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In particular, the complex potential is defined as</a:t>
            </a:r>
          </a:p>
        </p:txBody>
      </p:sp>
      <p:graphicFrame>
        <p:nvGraphicFramePr>
          <p:cNvPr id="338948" name="Object 2">
            <a:extLst>
              <a:ext uri="{FF2B5EF4-FFF2-40B4-BE49-F238E27FC236}">
                <a16:creationId xmlns:a16="http://schemas.microsoft.com/office/drawing/2014/main" id="{1A3FE0A4-574F-D248-E39A-421863D25E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5200" y="2557463"/>
          <a:ext cx="1733550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23586" imgH="203112" progId="Equation.3">
                  <p:embed/>
                </p:oleObj>
              </mc:Choice>
              <mc:Fallback>
                <p:oleObj name="Equation" r:id="rId2" imgW="723586" imgH="203112" progId="Equation.3">
                  <p:embed/>
                  <p:pic>
                    <p:nvPicPr>
                      <p:cNvPr id="338948" name="Object 2">
                        <a:extLst>
                          <a:ext uri="{FF2B5EF4-FFF2-40B4-BE49-F238E27FC236}">
                            <a16:creationId xmlns:a16="http://schemas.microsoft.com/office/drawing/2014/main" id="{1A3FE0A4-574F-D248-E39A-421863D25E3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557463"/>
                        <a:ext cx="1733550" cy="487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949" name="Rectangle 5">
            <a:extLst>
              <a:ext uri="{FF2B5EF4-FFF2-40B4-BE49-F238E27FC236}">
                <a16:creationId xmlns:a16="http://schemas.microsoft.com/office/drawing/2014/main" id="{9C231483-6104-9D81-4C23-4980AAFB4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167063"/>
            <a:ext cx="8001000" cy="8302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+mn-lt"/>
              </a:rPr>
              <a:t>In the complex plane every point is associated with a complex variable</a:t>
            </a:r>
          </a:p>
        </p:txBody>
      </p:sp>
      <p:graphicFrame>
        <p:nvGraphicFramePr>
          <p:cNvPr id="338950" name="Object 3">
            <a:extLst>
              <a:ext uri="{FF2B5EF4-FFF2-40B4-BE49-F238E27FC236}">
                <a16:creationId xmlns:a16="http://schemas.microsoft.com/office/drawing/2014/main" id="{B9B4DE25-18DB-AC7C-6AD5-F82F0CD7F6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3929063"/>
          <a:ext cx="3032125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65200" imgH="228600" progId="Equation.3">
                  <p:embed/>
                </p:oleObj>
              </mc:Choice>
              <mc:Fallback>
                <p:oleObj name="Equation" r:id="rId4" imgW="965200" imgH="228600" progId="Equation.3">
                  <p:embed/>
                  <p:pic>
                    <p:nvPicPr>
                      <p:cNvPr id="338950" name="Object 3">
                        <a:extLst>
                          <a:ext uri="{FF2B5EF4-FFF2-40B4-BE49-F238E27FC236}">
                            <a16:creationId xmlns:a16="http://schemas.microsoft.com/office/drawing/2014/main" id="{B9B4DE25-18DB-AC7C-6AD5-F82F0CD7F66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929063"/>
                        <a:ext cx="3032125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951" name="Rectangle 7">
            <a:extLst>
              <a:ext uri="{FF2B5EF4-FFF2-40B4-BE49-F238E27FC236}">
                <a16:creationId xmlns:a16="http://schemas.microsoft.com/office/drawing/2014/main" id="{9B21CA3E-368F-32EE-F83D-E728D092A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4783138"/>
            <a:ext cx="7086600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+mn-lt"/>
              </a:rPr>
              <a:t>In general,  we can write </a:t>
            </a:r>
          </a:p>
        </p:txBody>
      </p:sp>
      <p:graphicFrame>
        <p:nvGraphicFramePr>
          <p:cNvPr id="338952" name="Object 4">
            <a:extLst>
              <a:ext uri="{FF2B5EF4-FFF2-40B4-BE49-F238E27FC236}">
                <a16:creationId xmlns:a16="http://schemas.microsoft.com/office/drawing/2014/main" id="{CFDE6A35-1F32-C09D-63DC-AA2EB5EBEB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1200" y="5410200"/>
          <a:ext cx="45847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85255" imgH="215806" progId="Equation.3">
                  <p:embed/>
                </p:oleObj>
              </mc:Choice>
              <mc:Fallback>
                <p:oleObj name="Equation" r:id="rId6" imgW="1485255" imgH="215806" progId="Equation.3">
                  <p:embed/>
                  <p:pic>
                    <p:nvPicPr>
                      <p:cNvPr id="338952" name="Object 4">
                        <a:extLst>
                          <a:ext uri="{FF2B5EF4-FFF2-40B4-BE49-F238E27FC236}">
                            <a16:creationId xmlns:a16="http://schemas.microsoft.com/office/drawing/2014/main" id="{CFDE6A35-1F32-C09D-63DC-AA2EB5EBEB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410200"/>
                        <a:ext cx="458470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EB38459A-DBA9-C045-011E-D2A8E3BFD58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4660DC8-12E9-1390-0E53-44FBB74749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8CAF4E4-803A-A931-03E7-845036B271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3503D97-D222-0BD8-3940-79516FB325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6BF3E58-3A20-BBDC-9DD9-5074BB7DA5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A2DBFA0-3970-5E32-29F1-E4F8ED68CD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61D3B3A-5B06-B737-C040-3C455AF5B6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3D1C9890-3C28-F75B-7546-DD88DFE5C3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BB757979-A0C4-9972-61D2-185DA69C04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AD45F97-C41C-CE61-A53E-665AC11E07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0EAEC1C4-03A3-FA97-0360-65E47A372F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B69474E1-74A5-D2B6-13E7-EF6CDA3E5E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6261544-2AF3-3E4E-AE9C-94F81E831E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5682BBF-F3A7-99A2-8520-A09AEF1B53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DB90D0F-EEA6-BAEE-5469-E1063F81E35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744BDA90-1E56-4CA8-9BAB-F4F389597B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14EE5C5-F77A-281C-1984-3CA6C80525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C830568-3D6B-7D2A-0554-30401791D4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5EDD1CE-2F23-4B4D-ED7E-B1C55E1382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8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8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8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8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8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8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8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8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8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8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8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8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8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8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947" grpId="0" build="p" autoUpdateAnimBg="0"/>
      <p:bldP spid="338949" grpId="0" autoUpdateAnimBg="0"/>
      <p:bldP spid="338951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>
            <a:extLst>
              <a:ext uri="{FF2B5EF4-FFF2-40B4-BE49-F238E27FC236}">
                <a16:creationId xmlns:a16="http://schemas.microsoft.com/office/drawing/2014/main" id="{58157451-6031-CD02-69C3-81FFB332F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469" y="1204119"/>
            <a:ext cx="8534400" cy="8302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+mn-lt"/>
              </a:rPr>
              <a:t>Now, if the function </a:t>
            </a:r>
            <a:r>
              <a:rPr lang="en-US" i="1" dirty="0">
                <a:latin typeface="+mn-lt"/>
              </a:rPr>
              <a:t>f</a:t>
            </a:r>
            <a:r>
              <a:rPr lang="en-US" dirty="0">
                <a:latin typeface="+mn-lt"/>
              </a:rPr>
              <a:t> is analytic, this implies that it is also differentiable, meaning that the limit </a:t>
            </a:r>
          </a:p>
        </p:txBody>
      </p:sp>
      <p:sp>
        <p:nvSpPr>
          <p:cNvPr id="339975" name="Rectangle 7">
            <a:extLst>
              <a:ext uri="{FF2B5EF4-FFF2-40B4-BE49-F238E27FC236}">
                <a16:creationId xmlns:a16="http://schemas.microsoft.com/office/drawing/2014/main" id="{98B43118-2DB4-A596-F1C2-DD1971399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890" y="4104144"/>
            <a:ext cx="8321110" cy="267765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+mn-lt"/>
              </a:rPr>
              <a:t>so that the derivative of the complex potential </a:t>
            </a:r>
            <a:r>
              <a:rPr lang="en-US" i="1" dirty="0">
                <a:latin typeface="+mn-lt"/>
              </a:rPr>
              <a:t>W</a:t>
            </a:r>
            <a:r>
              <a:rPr lang="en-US" dirty="0">
                <a:latin typeface="+mn-lt"/>
              </a:rPr>
              <a:t> in the complex </a:t>
            </a:r>
            <a:r>
              <a:rPr lang="en-US" i="1" dirty="0">
                <a:latin typeface="+mn-lt"/>
              </a:rPr>
              <a:t>z</a:t>
            </a:r>
            <a:r>
              <a:rPr lang="en-US" dirty="0">
                <a:latin typeface="+mn-lt"/>
              </a:rPr>
              <a:t> plane gives the complex conjugate of the velocity. </a:t>
            </a:r>
          </a:p>
          <a:p>
            <a:pPr eaLnBrk="1" hangingPunct="1">
              <a:defRPr/>
            </a:pPr>
            <a:r>
              <a:rPr lang="en-US" dirty="0">
                <a:latin typeface="+mn-lt"/>
              </a:rPr>
              <a:t>Thus, knowledge of the complex potential as a complex function of </a:t>
            </a:r>
            <a:r>
              <a:rPr lang="en-US" i="1" dirty="0">
                <a:latin typeface="+mn-lt"/>
              </a:rPr>
              <a:t>z</a:t>
            </a:r>
            <a:r>
              <a:rPr lang="en-US" dirty="0">
                <a:latin typeface="+mn-lt"/>
              </a:rPr>
              <a:t> leads to the velocity field through a simple derivative. </a:t>
            </a:r>
          </a:p>
        </p:txBody>
      </p:sp>
      <p:graphicFrame>
        <p:nvGraphicFramePr>
          <p:cNvPr id="338952" name="Object 4">
            <a:extLst>
              <a:ext uri="{FF2B5EF4-FFF2-40B4-BE49-F238E27FC236}">
                <a16:creationId xmlns:a16="http://schemas.microsoft.com/office/drawing/2014/main" id="{180FAD3C-806C-B952-629A-0E48F3E4C1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7270101"/>
              </p:ext>
            </p:extLst>
          </p:nvPr>
        </p:nvGraphicFramePr>
        <p:xfrm>
          <a:off x="2781651" y="2124042"/>
          <a:ext cx="4061204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86811" imgH="393529" progId="Equation.3">
                  <p:embed/>
                </p:oleObj>
              </mc:Choice>
              <mc:Fallback>
                <p:oleObj name="Equation" r:id="rId2" imgW="1586811" imgH="393529" progId="Equation.3">
                  <p:embed/>
                  <p:pic>
                    <p:nvPicPr>
                      <p:cNvPr id="338952" name="Object 4">
                        <a:extLst>
                          <a:ext uri="{FF2B5EF4-FFF2-40B4-BE49-F238E27FC236}">
                            <a16:creationId xmlns:a16="http://schemas.microsoft.com/office/drawing/2014/main" id="{180FAD3C-806C-B952-629A-0E48F3E4C1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651" y="2124042"/>
                        <a:ext cx="4061204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3">
            <a:extLst>
              <a:ext uri="{FF2B5EF4-FFF2-40B4-BE49-F238E27FC236}">
                <a16:creationId xmlns:a16="http://schemas.microsoft.com/office/drawing/2014/main" id="{6F850602-F445-E8FB-C79C-F2232E2435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6438" y="3290888"/>
          <a:ext cx="1863725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74364" imgH="393529" progId="Equation.3">
                  <p:embed/>
                </p:oleObj>
              </mc:Choice>
              <mc:Fallback>
                <p:oleObj name="Equation" r:id="rId4" imgW="774364" imgH="393529" progId="Equation.3">
                  <p:embed/>
                  <p:pic>
                    <p:nvPicPr>
                      <p:cNvPr id="2" name="Object 3">
                        <a:extLst>
                          <a:ext uri="{FF2B5EF4-FFF2-40B4-BE49-F238E27FC236}">
                            <a16:creationId xmlns:a16="http://schemas.microsoft.com/office/drawing/2014/main" id="{6F850602-F445-E8FB-C79C-F2232E2435E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438" y="3290888"/>
                        <a:ext cx="1863725" cy="947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Title 2">
            <a:extLst>
              <a:ext uri="{FF2B5EF4-FFF2-40B4-BE49-F238E27FC236}">
                <a16:creationId xmlns:a16="http://schemas.microsoft.com/office/drawing/2014/main" id="{AD090709-B1BF-3F8E-BE08-0C8091E93D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30163"/>
            <a:ext cx="6416675" cy="792162"/>
          </a:xfrm>
        </p:spPr>
        <p:txBody>
          <a:bodyPr/>
          <a:lstStyle/>
          <a:p>
            <a:r>
              <a:rPr lang="en-IN" altLang="en-US" sz="2800"/>
              <a:t>Derivatives of Complex Functions</a:t>
            </a:r>
          </a:p>
        </p:txBody>
      </p:sp>
      <p:graphicFrame>
        <p:nvGraphicFramePr>
          <p:cNvPr id="22" name="Object 3">
            <a:extLst>
              <a:ext uri="{FF2B5EF4-FFF2-40B4-BE49-F238E27FC236}">
                <a16:creationId xmlns:a16="http://schemas.microsoft.com/office/drawing/2014/main" id="{C99CD863-3007-C2B9-98FA-6BBEAEADE5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1800" y="3284538"/>
          <a:ext cx="2047875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50531" imgH="418918" progId="Equation.3">
                  <p:embed/>
                </p:oleObj>
              </mc:Choice>
              <mc:Fallback>
                <p:oleObj name="Equation" r:id="rId6" imgW="850531" imgH="418918" progId="Equation.3">
                  <p:embed/>
                  <p:pic>
                    <p:nvPicPr>
                      <p:cNvPr id="22" name="Object 3">
                        <a:extLst>
                          <a:ext uri="{FF2B5EF4-FFF2-40B4-BE49-F238E27FC236}">
                            <a16:creationId xmlns:a16="http://schemas.microsoft.com/office/drawing/2014/main" id="{C99CD863-3007-C2B9-98FA-6BBEAEADE5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284538"/>
                        <a:ext cx="2047875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3">
            <a:extLst>
              <a:ext uri="{FF2B5EF4-FFF2-40B4-BE49-F238E27FC236}">
                <a16:creationId xmlns:a16="http://schemas.microsoft.com/office/drawing/2014/main" id="{80CBCDE0-773A-8273-01C5-EE327C8E40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48338" y="3289300"/>
          <a:ext cx="2262187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39800" imgH="419100" progId="Equation.3">
                  <p:embed/>
                </p:oleObj>
              </mc:Choice>
              <mc:Fallback>
                <p:oleObj name="Equation" r:id="rId8" imgW="939800" imgH="419100" progId="Equation.3">
                  <p:embed/>
                  <p:pic>
                    <p:nvPicPr>
                      <p:cNvPr id="23" name="Object 3">
                        <a:extLst>
                          <a:ext uri="{FF2B5EF4-FFF2-40B4-BE49-F238E27FC236}">
                            <a16:creationId xmlns:a16="http://schemas.microsoft.com/office/drawing/2014/main" id="{80CBCDE0-773A-8273-01C5-EE327C8E40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8338" y="3289300"/>
                        <a:ext cx="2262187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1BCE9259-6016-95F1-9FB7-BD50871DFE2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3AAEB3B6-47B0-AE7F-80DB-FD6E14FA3C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E674DEC0-C459-924E-912B-0DAB27F3AC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02145C9D-E913-CEBD-2157-39E8BD170A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8CED21D-354D-0458-55F1-F5B248B969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12F9F80F-F052-3783-EA68-AD6BD1F5FF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772EDC51-807A-FA9D-D7E3-210E81F016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47D9CB3D-978D-CC90-C32B-4EEE57D6D7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0115542C-1388-EDAA-02C5-E5FC30D302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FCC7B661-3DF8-110F-1950-D0DA2B0703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D553C70B-D55D-9270-A477-C33F6D6AF7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983F0017-FCF3-0B4C-3E7A-CDB25F127A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1C78E10-B2B4-FAB2-1535-78B2E8C532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C820DE6-BECD-BF06-71F7-2359D0FDB1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DC791E03-0E7B-4C43-2E2A-FE2221937D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96AAC1C5-BA98-2DD7-1DEF-08566140F4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779D82D2-8EFE-81B5-56D6-AC59C111B2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6586AB47-B26F-1324-58A8-9755649AFB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F662ED1-8916-97B2-18F5-F2B37C7379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9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9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8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8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99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99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99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99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970" grpId="0" autoUpdateAnimBg="0"/>
      <p:bldP spid="339975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8139C29-3FDF-5F71-F217-737167947D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71450"/>
            <a:ext cx="7086600" cy="685800"/>
          </a:xfrm>
        </p:spPr>
        <p:txBody>
          <a:bodyPr/>
          <a:lstStyle/>
          <a:p>
            <a:r>
              <a:rPr lang="en-US" altLang="en-US" sz="2800"/>
              <a:t>Functions for Elementary Fascination</a:t>
            </a:r>
          </a:p>
        </p:txBody>
      </p:sp>
      <p:sp>
        <p:nvSpPr>
          <p:cNvPr id="340995" name="Rectangle 3">
            <a:extLst>
              <a:ext uri="{FF2B5EF4-FFF2-40B4-BE49-F238E27FC236}">
                <a16:creationId xmlns:a16="http://schemas.microsoft.com/office/drawing/2014/main" id="{6050F298-CF56-20A5-344D-BC1575E9B4A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390649"/>
            <a:ext cx="8382000" cy="2839671"/>
          </a:xfrm>
        </p:spPr>
        <p:txBody>
          <a:bodyPr/>
          <a:lstStyle/>
          <a:p>
            <a:r>
              <a:rPr lang="en-US" altLang="en-US" sz="2400" dirty="0">
                <a:cs typeface="Times New Roman" panose="02020603050405020304" pitchFamily="18" charset="0"/>
              </a:rPr>
              <a:t>To Create </a:t>
            </a:r>
            <a:r>
              <a:rPr lang="en-US" altLang="en-US" sz="2400" b="1" dirty="0">
                <a:cs typeface="Times New Roman" panose="02020603050405020304" pitchFamily="18" charset="0"/>
              </a:rPr>
              <a:t>IRROTATIONAL PLANE FLOW</a:t>
            </a:r>
            <a:endParaRPr lang="en-US" altLang="en-US" sz="2400" dirty="0">
              <a:cs typeface="Times New Roman" panose="02020603050405020304" pitchFamily="18" charset="0"/>
            </a:endParaRPr>
          </a:p>
          <a:p>
            <a:pPr lvl="1"/>
            <a:r>
              <a:rPr lang="en-US" altLang="en-US" sz="2400" dirty="0">
                <a:cs typeface="Times New Roman" panose="02020603050405020304" pitchFamily="18" charset="0"/>
              </a:rPr>
              <a:t>The uniform flow </a:t>
            </a:r>
          </a:p>
          <a:p>
            <a:r>
              <a:rPr lang="en-US" altLang="en-US" sz="2400" dirty="0">
                <a:cs typeface="Times New Roman" panose="02020603050405020304" pitchFamily="18" charset="0"/>
              </a:rPr>
              <a:t>The perturbation objects</a:t>
            </a:r>
          </a:p>
          <a:p>
            <a:pPr lvl="1"/>
            <a:r>
              <a:rPr lang="en-US" altLang="en-US" sz="2400" dirty="0">
                <a:cs typeface="Times New Roman" panose="02020603050405020304" pitchFamily="18" charset="0"/>
              </a:rPr>
              <a:t>The source and the sink</a:t>
            </a:r>
          </a:p>
          <a:p>
            <a:pPr lvl="1"/>
            <a:r>
              <a:rPr lang="en-US" altLang="en-US" sz="2400" dirty="0">
                <a:cs typeface="Times New Roman" panose="02020603050405020304" pitchFamily="18" charset="0"/>
              </a:rPr>
              <a:t>The vortex </a:t>
            </a:r>
          </a:p>
          <a:p>
            <a:pPr lvl="1"/>
            <a:r>
              <a:rPr lang="en-US" altLang="en-US" sz="2400" dirty="0">
                <a:cs typeface="Times New Roman" panose="02020603050405020304" pitchFamily="18" charset="0"/>
              </a:rPr>
              <a:t>The Doublet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4B8110D-AB1B-DF60-D43E-D2E7D973D83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1C16AEF-8E6C-FAF9-0E1C-FF0B260771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B3DEFF8-6FC5-48B5-5932-A3CA99ECA9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FBBD372-576B-89F9-C82E-8CD631A52F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F49C459-1AA7-FEB4-FDF4-6718B3AF6D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79A0D40F-C994-C09C-7529-9A6C33B36C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7EAD1F93-CA56-9642-5259-2A92D5AF85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D9526928-50CE-BB8F-0B79-7D59637D0D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2FCEB88A-AF80-AA02-FC88-7CDCA38817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A0C919A5-91E5-E027-2378-B8D3A8E7E4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942D66C-FE1C-5C79-2572-5FF2CCFD7D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A33C83E4-A485-A4B9-95D9-3A80B1E1A24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84204B8-CC1E-6C5F-B2AC-9B041E0649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C443578-7041-8ECC-8A61-4581C941DB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0A95C805-F7C6-7A17-B5F4-FCB4433612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A6F0C1CA-3C00-C713-5C29-A182505293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19073711-E0A6-28D6-6F40-E71C5F1116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A9D10A65-4D2C-9938-E6B0-B1C7C65F25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DCDE34A-6C35-5C91-2E62-F69FA1B2C2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0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0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0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0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995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A3180E74-4B90-C10D-AA77-B22F42DABDD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503238"/>
            <a:ext cx="8229600" cy="411162"/>
          </a:xfrm>
        </p:spPr>
        <p:txBody>
          <a:bodyPr/>
          <a:lstStyle/>
          <a:p>
            <a:r>
              <a:rPr lang="en-US" altLang="en-US" sz="2800"/>
              <a:t>THE DOUBLET </a:t>
            </a:r>
          </a:p>
        </p:txBody>
      </p:sp>
      <p:pic>
        <p:nvPicPr>
          <p:cNvPr id="347140" name="Picture 4" descr="http://www.idra.unige.it/~irro/static/doppie.gif">
            <a:extLst>
              <a:ext uri="{FF2B5EF4-FFF2-40B4-BE49-F238E27FC236}">
                <a16:creationId xmlns:a16="http://schemas.microsoft.com/office/drawing/2014/main" id="{63A23666-1CD4-AB4D-0B6A-390185CBBF27}"/>
              </a:ext>
            </a:extLst>
          </p:cNvPr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2687638"/>
            <a:ext cx="3600450" cy="3600450"/>
          </a:xfrm>
          <a:noFill/>
        </p:spPr>
      </p:pic>
      <p:graphicFrame>
        <p:nvGraphicFramePr>
          <p:cNvPr id="33801" name="Object 9">
            <a:extLst>
              <a:ext uri="{FF2B5EF4-FFF2-40B4-BE49-F238E27FC236}">
                <a16:creationId xmlns:a16="http://schemas.microsoft.com/office/drawing/2014/main" id="{FD011C80-C6B8-84BF-F708-CDED501B67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7950" y="1524000"/>
          <a:ext cx="15509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71252" imgH="393529" progId="Equation.3">
                  <p:embed/>
                </p:oleObj>
              </mc:Choice>
              <mc:Fallback>
                <p:oleObj name="Equation" r:id="rId3" imgW="571252" imgH="393529" progId="Equation.3">
                  <p:embed/>
                  <p:pic>
                    <p:nvPicPr>
                      <p:cNvPr id="33801" name="Object 9">
                        <a:extLst>
                          <a:ext uri="{FF2B5EF4-FFF2-40B4-BE49-F238E27FC236}">
                            <a16:creationId xmlns:a16="http://schemas.microsoft.com/office/drawing/2014/main" id="{FD011C80-C6B8-84BF-F708-CDED501B67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7950" y="1524000"/>
                        <a:ext cx="1550988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">
            <a:extLst>
              <a:ext uri="{FF2B5EF4-FFF2-40B4-BE49-F238E27FC236}">
                <a16:creationId xmlns:a16="http://schemas.microsoft.com/office/drawing/2014/main" id="{AA1F8BE9-D8BF-7CA4-8E25-CE5FEA3967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43050" y="3505200"/>
          <a:ext cx="3154363" cy="111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17115" imgH="393529" progId="Equation.3">
                  <p:embed/>
                </p:oleObj>
              </mc:Choice>
              <mc:Fallback>
                <p:oleObj name="Equation" r:id="rId5" imgW="1117115" imgH="393529" progId="Equation.3">
                  <p:embed/>
                  <p:pic>
                    <p:nvPicPr>
                      <p:cNvPr id="22" name="Object 2">
                        <a:extLst>
                          <a:ext uri="{FF2B5EF4-FFF2-40B4-BE49-F238E27FC236}">
                            <a16:creationId xmlns:a16="http://schemas.microsoft.com/office/drawing/2014/main" id="{AA1F8BE9-D8BF-7CA4-8E25-CE5FEA3967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3050" y="3505200"/>
                        <a:ext cx="3154363" cy="1111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9E882059-23C8-96ED-3B5B-A580677B168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0FF81A4-3874-C0BF-0D1F-6F6C800C30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CAE8670-FF0C-ED74-2E0F-C8CA814A2E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29F6D24-A747-4BC1-55F9-A565B629AF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15850CD-D430-A2D3-282A-A34DEA3690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94263476-F406-04AD-9708-A54A4ED6E7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CCE6094-0E18-0C2B-C8AE-A11D759144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2411187-A5D4-B9B0-E1F9-09B0619209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16155BDC-6873-6427-B587-0AA5811974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55EE17E-47DF-B346-DEE6-58FB5413CA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FDB5CE5C-2BB9-908B-075E-509B96CCF4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E9D5902D-C7F6-740D-0C7B-AC9C13CC84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E24A3E3-A499-9E80-629F-30BBB7C7F9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9C520CA-5D28-07A2-B10C-7B05847EB1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14FF049F-DD71-4775-3792-0CFEF47A55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189C524-5AE5-C488-7AA9-F56D08332C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8F686491-0E27-50CE-E404-A98A23DF56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1B82A82-E3C9-E5DD-7B89-993B74DBA5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CC5F1A3-8853-E293-0144-28184A7D9B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7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7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36D035B-8440-6384-1379-4598A39F5F8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139700"/>
            <a:ext cx="6705600" cy="914400"/>
          </a:xfrm>
        </p:spPr>
        <p:txBody>
          <a:bodyPr/>
          <a:lstStyle/>
          <a:p>
            <a:r>
              <a:rPr lang="en-US" altLang="en-US" sz="2800"/>
              <a:t>Uniform Flow Past A Doublet : Perturbation of Uniform Flow</a:t>
            </a:r>
            <a:endParaRPr lang="en-US" altLang="en-US"/>
          </a:p>
        </p:txBody>
      </p:sp>
      <p:sp>
        <p:nvSpPr>
          <p:cNvPr id="348163" name="Rectangle 3">
            <a:extLst>
              <a:ext uri="{FF2B5EF4-FFF2-40B4-BE49-F238E27FC236}">
                <a16:creationId xmlns:a16="http://schemas.microsoft.com/office/drawing/2014/main" id="{0221A8D9-F6C9-017A-4C5D-AFA62582429A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095375"/>
            <a:ext cx="8991600" cy="838200"/>
          </a:xfrm>
        </p:spPr>
        <p:txBody>
          <a:bodyPr/>
          <a:lstStyle/>
          <a:p>
            <a:r>
              <a:rPr lang="en-US" altLang="en-US" sz="2400"/>
              <a:t>The superposition of a doublet and a uniform flow gives the complex potential</a:t>
            </a:r>
            <a:r>
              <a:rPr lang="en-US" altLang="en-US" sz="2800"/>
              <a:t> </a:t>
            </a:r>
          </a:p>
        </p:txBody>
      </p:sp>
      <p:graphicFrame>
        <p:nvGraphicFramePr>
          <p:cNvPr id="34826" name="Object 10">
            <a:extLst>
              <a:ext uri="{FF2B5EF4-FFF2-40B4-BE49-F238E27FC236}">
                <a16:creationId xmlns:a16="http://schemas.microsoft.com/office/drawing/2014/main" id="{3D784DCE-9974-1A87-A99E-27D67C7A33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3413" y="5189538"/>
          <a:ext cx="2057400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75920" imgH="393529" progId="Equation.3">
                  <p:embed/>
                </p:oleObj>
              </mc:Choice>
              <mc:Fallback>
                <p:oleObj name="Equation" r:id="rId2" imgW="875920" imgH="393529" progId="Equation.3">
                  <p:embed/>
                  <p:pic>
                    <p:nvPicPr>
                      <p:cNvPr id="34826" name="Object 10">
                        <a:extLst>
                          <a:ext uri="{FF2B5EF4-FFF2-40B4-BE49-F238E27FC236}">
                            <a16:creationId xmlns:a16="http://schemas.microsoft.com/office/drawing/2014/main" id="{3D784DCE-9974-1A87-A99E-27D67C7A330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413" y="5189538"/>
                        <a:ext cx="2057400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7" name="Object 11">
            <a:extLst>
              <a:ext uri="{FF2B5EF4-FFF2-40B4-BE49-F238E27FC236}">
                <a16:creationId xmlns:a16="http://schemas.microsoft.com/office/drawing/2014/main" id="{8A865B1D-2E71-C41E-0461-EF1943EB6F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81338" y="5245100"/>
          <a:ext cx="2325687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90600" imgH="419100" progId="Equation.3">
                  <p:embed/>
                </p:oleObj>
              </mc:Choice>
              <mc:Fallback>
                <p:oleObj name="Equation" r:id="rId4" imgW="990600" imgH="419100" progId="Equation.3">
                  <p:embed/>
                  <p:pic>
                    <p:nvPicPr>
                      <p:cNvPr id="34827" name="Object 11">
                        <a:extLst>
                          <a:ext uri="{FF2B5EF4-FFF2-40B4-BE49-F238E27FC236}">
                            <a16:creationId xmlns:a16="http://schemas.microsoft.com/office/drawing/2014/main" id="{8A865B1D-2E71-C41E-0461-EF1943EB6F6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1338" y="5245100"/>
                        <a:ext cx="2325687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8" name="Object 12">
            <a:extLst>
              <a:ext uri="{FF2B5EF4-FFF2-40B4-BE49-F238E27FC236}">
                <a16:creationId xmlns:a16="http://schemas.microsoft.com/office/drawing/2014/main" id="{18BB785F-CE35-A66F-A858-8DED0ACF57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22938" y="5181600"/>
          <a:ext cx="3219450" cy="1071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71600" imgH="457200" progId="Equation.3">
                  <p:embed/>
                </p:oleObj>
              </mc:Choice>
              <mc:Fallback>
                <p:oleObj name="Equation" r:id="rId6" imgW="1371600" imgH="457200" progId="Equation.3">
                  <p:embed/>
                  <p:pic>
                    <p:nvPicPr>
                      <p:cNvPr id="34828" name="Object 12">
                        <a:extLst>
                          <a:ext uri="{FF2B5EF4-FFF2-40B4-BE49-F238E27FC236}">
                            <a16:creationId xmlns:a16="http://schemas.microsoft.com/office/drawing/2014/main" id="{18BB785F-CE35-A66F-A858-8DED0ACF57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2938" y="5181600"/>
                        <a:ext cx="3219450" cy="1071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615D6FC-14D3-0336-AB25-D1134D95D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7075" y="2889250"/>
            <a:ext cx="4143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b="1"/>
              <a:t>+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CE3DD91-754E-2101-D21C-B58E88C49680}"/>
              </a:ext>
            </a:extLst>
          </p:cNvPr>
          <p:cNvGrpSpPr>
            <a:grpSpLocks/>
          </p:cNvGrpSpPr>
          <p:nvPr/>
        </p:nvGrpSpPr>
        <p:grpSpPr bwMode="auto">
          <a:xfrm>
            <a:off x="138113" y="1933575"/>
            <a:ext cx="4144962" cy="3095625"/>
            <a:chOff x="138335" y="1934002"/>
            <a:chExt cx="4145494" cy="3094832"/>
          </a:xfrm>
        </p:grpSpPr>
        <p:pic>
          <p:nvPicPr>
            <p:cNvPr id="21518" name="Picture 1">
              <a:extLst>
                <a:ext uri="{FF2B5EF4-FFF2-40B4-BE49-F238E27FC236}">
                  <a16:creationId xmlns:a16="http://schemas.microsoft.com/office/drawing/2014/main" id="{049B7FFE-5A6E-4178-10B2-D605C6016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983" y="1934002"/>
              <a:ext cx="2705100" cy="2638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9" name="TextBox 4">
              <a:extLst>
                <a:ext uri="{FF2B5EF4-FFF2-40B4-BE49-F238E27FC236}">
                  <a16:creationId xmlns:a16="http://schemas.microsoft.com/office/drawing/2014/main" id="{3B7BC441-9035-ED00-1BFB-4A7463C498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335" y="4567169"/>
              <a:ext cx="414549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 i="1">
                  <a:sym typeface="Symbol" panose="05050102010706020507" pitchFamily="18" charset="2"/>
                </a:rPr>
                <a:t>- Streamines – Uniform Flow</a:t>
              </a:r>
              <a:endParaRPr lang="en-IN" altLang="en-US" sz="2400" i="1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D7923A5-8ABC-F88F-481F-43824D851BE8}"/>
              </a:ext>
            </a:extLst>
          </p:cNvPr>
          <p:cNvGrpSpPr>
            <a:grpSpLocks/>
          </p:cNvGrpSpPr>
          <p:nvPr/>
        </p:nvGrpSpPr>
        <p:grpSpPr bwMode="auto">
          <a:xfrm>
            <a:off x="4243388" y="1574800"/>
            <a:ext cx="3286125" cy="3411538"/>
            <a:chOff x="4243902" y="1574297"/>
            <a:chExt cx="3285652" cy="3412089"/>
          </a:xfrm>
        </p:grpSpPr>
        <p:pic>
          <p:nvPicPr>
            <p:cNvPr id="21516" name="Picture 3">
              <a:extLst>
                <a:ext uri="{FF2B5EF4-FFF2-40B4-BE49-F238E27FC236}">
                  <a16:creationId xmlns:a16="http://schemas.microsoft.com/office/drawing/2014/main" id="{B66A894A-FFB2-C485-3E7C-EA50E34CA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3902" y="1574297"/>
              <a:ext cx="2905125" cy="288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7" name="TextBox 27">
              <a:extLst>
                <a:ext uri="{FF2B5EF4-FFF2-40B4-BE49-F238E27FC236}">
                  <a16:creationId xmlns:a16="http://schemas.microsoft.com/office/drawing/2014/main" id="{2669FD8E-B4C2-EE05-122B-5BED085EF0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9600" y="4524721"/>
              <a:ext cx="31099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 i="1">
                  <a:sym typeface="Symbol" panose="05050102010706020507" pitchFamily="18" charset="2"/>
                </a:rPr>
                <a:t>- Streamlines-Doublet</a:t>
              </a:r>
              <a:endParaRPr lang="en-IN" altLang="en-US" sz="2400" i="1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3393B3D-9BF4-DFDA-086E-F8E86F4EE30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547D1545-26BC-7B10-E7CB-AB3C0AE6A1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BE0CADF5-A970-3036-2997-12834373C3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8FE7BA33-9F84-B474-33AC-5C709C7EC3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87D3A060-8B9A-F657-6D42-A5B0F094AA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0960A208-D5BE-ADC2-FA62-846A2192368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D089929B-E3B8-7694-F581-A2B1D0A98B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52180B2E-969D-324B-2FBC-4AF5F0838C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2CD70216-E1F3-B6D0-F5B6-0805C9DCFF3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E93EE779-E87D-537B-E64C-667C4994DF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6D6ACB31-27F4-0B92-7286-18D5661B7F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188A23BD-0D28-9F60-F502-C523B3E57C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DF2BA812-6799-5CE9-414F-219549506B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194CEBCB-75A4-7B1D-4886-2C7A8EED10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5269F7E8-F01C-CE52-E9D8-C1EF27B5436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C4742173-E63C-BBF4-B994-22FAEE6BCE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8AD125A0-009B-AF54-EEE3-4FEFA01066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85919D72-70E7-414A-ACEA-4049D2E8A8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6024CD3-B380-2084-D522-010BEF37E5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63" grpId="0" build="p" autoUpdateAnimBg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20" name="Object 4">
            <a:extLst>
              <a:ext uri="{FF2B5EF4-FFF2-40B4-BE49-F238E27FC236}">
                <a16:creationId xmlns:a16="http://schemas.microsoft.com/office/drawing/2014/main" id="{A1586DB1-B533-1F42-F715-C2BE8BEDB8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4199581"/>
              </p:ext>
            </p:extLst>
          </p:nvPr>
        </p:nvGraphicFramePr>
        <p:xfrm>
          <a:off x="381248" y="1320799"/>
          <a:ext cx="8488362" cy="107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505200" imgH="444500" progId="Equation.3">
                  <p:embed/>
                </p:oleObj>
              </mc:Choice>
              <mc:Fallback>
                <p:oleObj name="Equation" r:id="rId2" imgW="3505200" imgH="444500" progId="Equation.3">
                  <p:embed/>
                  <p:pic>
                    <p:nvPicPr>
                      <p:cNvPr id="86020" name="Object 4">
                        <a:extLst>
                          <a:ext uri="{FF2B5EF4-FFF2-40B4-BE49-F238E27FC236}">
                            <a16:creationId xmlns:a16="http://schemas.microsoft.com/office/drawing/2014/main" id="{A1586DB1-B533-1F42-F715-C2BE8BEDB86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248" y="1320799"/>
                        <a:ext cx="8488362" cy="1074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6021" name="Object 5">
                <a:extLst>
                  <a:ext uri="{FF2B5EF4-FFF2-40B4-BE49-F238E27FC236}">
                    <a16:creationId xmlns:a16="http://schemas.microsoft.com/office/drawing/2014/main" id="{0E0DFC66-2F83-1C37-79ED-59B3D353D448}"/>
                  </a:ext>
                </a:extLst>
              </p:cNvPr>
              <p:cNvSpPr txBox="1"/>
              <p:nvPr/>
            </p:nvSpPr>
            <p:spPr bwMode="auto">
              <a:xfrm>
                <a:off x="1992513" y="2683945"/>
                <a:ext cx="4837159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6021" name="Object 5">
                <a:extLst>
                  <a:ext uri="{FF2B5EF4-FFF2-40B4-BE49-F238E27FC236}">
                    <a16:creationId xmlns:a16="http://schemas.microsoft.com/office/drawing/2014/main" id="{0E0DFC66-2F83-1C37-79ED-59B3D353D4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92513" y="2683945"/>
                <a:ext cx="4837159" cy="1041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6022" name="Object 6">
            <a:extLst>
              <a:ext uri="{FF2B5EF4-FFF2-40B4-BE49-F238E27FC236}">
                <a16:creationId xmlns:a16="http://schemas.microsoft.com/office/drawing/2014/main" id="{0633A027-E3DA-BF61-C309-2E8E591ACD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95588" y="3795713"/>
          <a:ext cx="3578225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24000" imgH="419100" progId="Equation.3">
                  <p:embed/>
                </p:oleObj>
              </mc:Choice>
              <mc:Fallback>
                <p:oleObj name="Equation" r:id="rId5" imgW="1524000" imgH="419100" progId="Equation.3">
                  <p:embed/>
                  <p:pic>
                    <p:nvPicPr>
                      <p:cNvPr id="86022" name="Object 6">
                        <a:extLst>
                          <a:ext uri="{FF2B5EF4-FFF2-40B4-BE49-F238E27FC236}">
                            <a16:creationId xmlns:a16="http://schemas.microsoft.com/office/drawing/2014/main" id="{0633A027-E3DA-BF61-C309-2E8E591ACDC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5588" y="3795713"/>
                        <a:ext cx="3578225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23" name="Text Box 7">
            <a:extLst>
              <a:ext uri="{FF2B5EF4-FFF2-40B4-BE49-F238E27FC236}">
                <a16:creationId xmlns:a16="http://schemas.microsoft.com/office/drawing/2014/main" id="{07A89A68-D32A-360E-7350-7F92A5828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027" y="5030331"/>
            <a:ext cx="8509000" cy="95410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+mn-lt"/>
              </a:rPr>
              <a:t>Find out a streamline corresponding to a value of steam function is zero.</a:t>
            </a:r>
          </a:p>
        </p:txBody>
      </p:sp>
      <p:graphicFrame>
        <p:nvGraphicFramePr>
          <p:cNvPr id="86024" name="Object 8">
            <a:extLst>
              <a:ext uri="{FF2B5EF4-FFF2-40B4-BE49-F238E27FC236}">
                <a16:creationId xmlns:a16="http://schemas.microsoft.com/office/drawing/2014/main" id="{E4FEE792-C0B2-1808-00FE-944CC3C001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21000" y="5441950"/>
          <a:ext cx="3487738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85900" imgH="419100" progId="Equation.3">
                  <p:embed/>
                </p:oleObj>
              </mc:Choice>
              <mc:Fallback>
                <p:oleObj name="Equation" r:id="rId7" imgW="1485900" imgH="419100" progId="Equation.3">
                  <p:embed/>
                  <p:pic>
                    <p:nvPicPr>
                      <p:cNvPr id="86024" name="Object 8">
                        <a:extLst>
                          <a:ext uri="{FF2B5EF4-FFF2-40B4-BE49-F238E27FC236}">
                            <a16:creationId xmlns:a16="http://schemas.microsoft.com/office/drawing/2014/main" id="{E4FEE792-C0B2-1808-00FE-944CC3C0018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1000" y="5441950"/>
                        <a:ext cx="3487738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5" name="Title 1">
            <a:extLst>
              <a:ext uri="{FF2B5EF4-FFF2-40B4-BE49-F238E27FC236}">
                <a16:creationId xmlns:a16="http://schemas.microsoft.com/office/drawing/2014/main" id="{AD87E793-D9E9-B947-1545-3B88016E50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7419" y="377825"/>
            <a:ext cx="7772400" cy="615950"/>
          </a:xfrm>
        </p:spPr>
        <p:txBody>
          <a:bodyPr/>
          <a:lstStyle/>
          <a:p>
            <a:r>
              <a:rPr lang="en-IN" altLang="en-US" sz="2800" dirty="0"/>
              <a:t>Diagnosis of the Interaction function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61CB715-8A18-6ED6-E7BB-2A31CDB0322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88D1CDB-206B-7760-6C4D-8B07E6EAD5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9FC968D-B872-862D-DD44-66906091CC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E5BBFA3-F444-3BEF-7496-76932CD974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1295752-B82F-9C49-E40F-8D72C24231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C8ED83D-B93F-6AD8-6317-03882FA40FF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42F468B-D174-A8B9-C053-AF5CCDCCBF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F8097365-C32A-5FFD-0F4D-170518631B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6197E796-E21D-9954-40A1-3D71999E9D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E98EFF5B-0B5F-C457-37BC-61DD88DD07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9953F727-09D8-6DA9-FF53-64234B4B12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7015482E-7E9D-38F3-4734-98433CCB2A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7D936C2-5453-6C75-1CC5-C83179F72C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1623031-C308-9462-5524-0DDC7F1FA4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B597D7A1-2CFB-91C8-3102-E10EB14674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16AE1FCC-1704-9F17-0CBE-6D62709775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3CA14A7F-D8DC-4ECB-0E7F-0B16954F15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A0E65635-188A-2EBE-FB6A-87F248061C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2C41BAF-C23E-F710-B208-7DB68B360E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6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1" grpId="0"/>
      <p:bldP spid="860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68" name="Picture 8" descr="http://www.idra.unige.it/~irro/static/cilind.gif">
            <a:extLst>
              <a:ext uri="{FF2B5EF4-FFF2-40B4-BE49-F238E27FC236}">
                <a16:creationId xmlns:a16="http://schemas.microsoft.com/office/drawing/2014/main" id="{6E2E565B-D23B-3D52-D9A3-0AF4D6F02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238" y="1114425"/>
            <a:ext cx="33528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65" name="Rectangle 5">
            <a:extLst>
              <a:ext uri="{FF2B5EF4-FFF2-40B4-BE49-F238E27FC236}">
                <a16:creationId xmlns:a16="http://schemas.microsoft.com/office/drawing/2014/main" id="{90C5F7D3-F36C-245C-57A1-BFF269F5C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13" y="4467225"/>
            <a:ext cx="8286750" cy="8302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+mn-lt"/>
              </a:rPr>
              <a:t>Note that one of the streamlines is closed and surrounds the origin at a constant distance equal to    </a:t>
            </a:r>
          </a:p>
        </p:txBody>
      </p:sp>
      <p:graphicFrame>
        <p:nvGraphicFramePr>
          <p:cNvPr id="83976" name="Object 8">
            <a:extLst>
              <a:ext uri="{FF2B5EF4-FFF2-40B4-BE49-F238E27FC236}">
                <a16:creationId xmlns:a16="http://schemas.microsoft.com/office/drawing/2014/main" id="{8F821BAA-FCB1-302C-AEEB-D3ED2F4123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44988" y="5446713"/>
          <a:ext cx="1611312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85502" imgH="177723" progId="Equation.3">
                  <p:embed/>
                </p:oleObj>
              </mc:Choice>
              <mc:Fallback>
                <p:oleObj name="Equation" r:id="rId3" imgW="685502" imgH="177723" progId="Equation.3">
                  <p:embed/>
                  <p:pic>
                    <p:nvPicPr>
                      <p:cNvPr id="83976" name="Object 8">
                        <a:extLst>
                          <a:ext uri="{FF2B5EF4-FFF2-40B4-BE49-F238E27FC236}">
                            <a16:creationId xmlns:a16="http://schemas.microsoft.com/office/drawing/2014/main" id="{8F821BAA-FCB1-302C-AEEB-D3ED2F4123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4988" y="5446713"/>
                        <a:ext cx="1611312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7" name="Title 1">
            <a:extLst>
              <a:ext uri="{FF2B5EF4-FFF2-40B4-BE49-F238E27FC236}">
                <a16:creationId xmlns:a16="http://schemas.microsoft.com/office/drawing/2014/main" id="{B82CD58B-4481-25F3-002F-D35F164D3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1138" y="200025"/>
            <a:ext cx="7772400" cy="560388"/>
          </a:xfrm>
        </p:spPr>
        <p:txBody>
          <a:bodyPr/>
          <a:lstStyle/>
          <a:p>
            <a:r>
              <a:rPr lang="en-IN" altLang="en-US" sz="2800"/>
              <a:t>Visualization of Interaction Function</a:t>
            </a:r>
          </a:p>
        </p:txBody>
      </p:sp>
      <p:graphicFrame>
        <p:nvGraphicFramePr>
          <p:cNvPr id="22" name="Object 6">
            <a:extLst>
              <a:ext uri="{FF2B5EF4-FFF2-40B4-BE49-F238E27FC236}">
                <a16:creationId xmlns:a16="http://schemas.microsoft.com/office/drawing/2014/main" id="{8900D3A9-C357-8582-AF19-F4ED8DA979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9449129"/>
              </p:ext>
            </p:extLst>
          </p:nvPr>
        </p:nvGraphicFramePr>
        <p:xfrm>
          <a:off x="591250" y="2311051"/>
          <a:ext cx="3578225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24000" imgH="419100" progId="Equation.3">
                  <p:embed/>
                </p:oleObj>
              </mc:Choice>
              <mc:Fallback>
                <p:oleObj name="Equation" r:id="rId5" imgW="1524000" imgH="419100" progId="Equation.3">
                  <p:embed/>
                  <p:pic>
                    <p:nvPicPr>
                      <p:cNvPr id="22" name="Object 6">
                        <a:extLst>
                          <a:ext uri="{FF2B5EF4-FFF2-40B4-BE49-F238E27FC236}">
                            <a16:creationId xmlns:a16="http://schemas.microsoft.com/office/drawing/2014/main" id="{8900D3A9-C357-8582-AF19-F4ED8DA979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250" y="2311051"/>
                        <a:ext cx="3578225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A84F0FC7-E91B-0921-4FCE-EDF733589D2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73DC2057-F4E5-7A3B-EA56-4C39940DDD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5DFB73EE-6AFE-9CD4-7BD6-9EFF0C6A03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026B0184-C27B-1B27-C47A-1D3327A4CD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F0BE1C8-B09F-203B-41B0-8E32AAF7E3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2431268-830C-369F-82AA-8F1B688B28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C9063684-36B7-AA82-1342-273B4B548E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A827D463-4614-CF70-B79F-240B8C54EF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7F86D92D-4563-C86C-D955-06EC27C85D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6B37FF4B-BD45-7AD2-70BE-26EB01D5E3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E5A09205-C80C-DF3F-E3DF-32DC5460A3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B832A985-B0FA-26BF-6AA5-D0519D812B9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4B29B13-617F-15BA-7945-D1EB02FAF6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EB902B1-3D2B-7506-820F-466CBC4E05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7C5C2A5B-DBF0-B191-17A7-9260D7D1CB7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B76DF6F0-B36A-AE06-9D2E-63EC9ED16A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6A75AE39-E651-8253-D8B5-87D19736BB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A010DF71-E796-5575-2105-CAE2716DA4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0C0F62A-0EA5-2027-D6BF-8A40E9B8B3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3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65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044" name="Object 4">
            <a:extLst>
              <a:ext uri="{FF2B5EF4-FFF2-40B4-BE49-F238E27FC236}">
                <a16:creationId xmlns:a16="http://schemas.microsoft.com/office/drawing/2014/main" id="{E52D08FC-082F-2B1B-ED56-7A5C372A36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08488" y="1346200"/>
          <a:ext cx="3786187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12900" imgH="228600" progId="Equation.3">
                  <p:embed/>
                </p:oleObj>
              </mc:Choice>
              <mc:Fallback>
                <p:oleObj name="Equation" r:id="rId2" imgW="1612900" imgH="228600" progId="Equation.3">
                  <p:embed/>
                  <p:pic>
                    <p:nvPicPr>
                      <p:cNvPr id="87044" name="Object 4">
                        <a:extLst>
                          <a:ext uri="{FF2B5EF4-FFF2-40B4-BE49-F238E27FC236}">
                            <a16:creationId xmlns:a16="http://schemas.microsoft.com/office/drawing/2014/main" id="{E52D08FC-082F-2B1B-ED56-7A5C372A36D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8488" y="1346200"/>
                        <a:ext cx="3786187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45" name="Object 5">
            <a:extLst>
              <a:ext uri="{FF2B5EF4-FFF2-40B4-BE49-F238E27FC236}">
                <a16:creationId xmlns:a16="http://schemas.microsoft.com/office/drawing/2014/main" id="{212DBF63-3279-D850-AC05-9535614E93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869407"/>
              </p:ext>
            </p:extLst>
          </p:nvPr>
        </p:nvGraphicFramePr>
        <p:xfrm>
          <a:off x="539750" y="1257300"/>
          <a:ext cx="3487737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85900" imgH="419100" progId="Equation.3">
                  <p:embed/>
                </p:oleObj>
              </mc:Choice>
              <mc:Fallback>
                <p:oleObj name="Equation" r:id="rId4" imgW="1485900" imgH="419100" progId="Equation.3">
                  <p:embed/>
                  <p:pic>
                    <p:nvPicPr>
                      <p:cNvPr id="87045" name="Object 5">
                        <a:extLst>
                          <a:ext uri="{FF2B5EF4-FFF2-40B4-BE49-F238E27FC236}">
                            <a16:creationId xmlns:a16="http://schemas.microsoft.com/office/drawing/2014/main" id="{212DBF63-3279-D850-AC05-9535614E935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257300"/>
                        <a:ext cx="3487737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46" name="Object 6">
            <a:extLst>
              <a:ext uri="{FF2B5EF4-FFF2-40B4-BE49-F238E27FC236}">
                <a16:creationId xmlns:a16="http://schemas.microsoft.com/office/drawing/2014/main" id="{C9F7C8AE-4BA9-0CA7-6917-430A6E3252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49538" y="2314575"/>
          <a:ext cx="3517900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98600" imgH="228600" progId="Equation.3">
                  <p:embed/>
                </p:oleObj>
              </mc:Choice>
              <mc:Fallback>
                <p:oleObj name="Equation" r:id="rId6" imgW="1498600" imgH="228600" progId="Equation.3">
                  <p:embed/>
                  <p:pic>
                    <p:nvPicPr>
                      <p:cNvPr id="87046" name="Object 6">
                        <a:extLst>
                          <a:ext uri="{FF2B5EF4-FFF2-40B4-BE49-F238E27FC236}">
                            <a16:creationId xmlns:a16="http://schemas.microsoft.com/office/drawing/2014/main" id="{C9F7C8AE-4BA9-0CA7-6917-430A6E3252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9538" y="2314575"/>
                        <a:ext cx="3517900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47" name="Object 7">
            <a:extLst>
              <a:ext uri="{FF2B5EF4-FFF2-40B4-BE49-F238E27FC236}">
                <a16:creationId xmlns:a16="http://schemas.microsoft.com/office/drawing/2014/main" id="{180087C2-7515-4A43-8C5B-E8CC9A8894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03363" y="3097213"/>
          <a:ext cx="2654300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29810" imgH="393529" progId="Equation.3">
                  <p:embed/>
                </p:oleObj>
              </mc:Choice>
              <mc:Fallback>
                <p:oleObj name="Equation" r:id="rId8" imgW="1129810" imgH="393529" progId="Equation.3">
                  <p:embed/>
                  <p:pic>
                    <p:nvPicPr>
                      <p:cNvPr id="87047" name="Object 7">
                        <a:extLst>
                          <a:ext uri="{FF2B5EF4-FFF2-40B4-BE49-F238E27FC236}">
                            <a16:creationId xmlns:a16="http://schemas.microsoft.com/office/drawing/2014/main" id="{180087C2-7515-4A43-8C5B-E8CC9A8894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3363" y="3097213"/>
                        <a:ext cx="2654300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48" name="Object 8">
            <a:extLst>
              <a:ext uri="{FF2B5EF4-FFF2-40B4-BE49-F238E27FC236}">
                <a16:creationId xmlns:a16="http://schemas.microsoft.com/office/drawing/2014/main" id="{37B295BA-F54D-4E6C-DDE8-E14D77FE4D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08488" y="3144838"/>
          <a:ext cx="3400425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447172" imgH="393529" progId="Equation.3">
                  <p:embed/>
                </p:oleObj>
              </mc:Choice>
              <mc:Fallback>
                <p:oleObj name="Equation" r:id="rId10" imgW="1447172" imgH="393529" progId="Equation.3">
                  <p:embed/>
                  <p:pic>
                    <p:nvPicPr>
                      <p:cNvPr id="87048" name="Object 8">
                        <a:extLst>
                          <a:ext uri="{FF2B5EF4-FFF2-40B4-BE49-F238E27FC236}">
                            <a16:creationId xmlns:a16="http://schemas.microsoft.com/office/drawing/2014/main" id="{37B295BA-F54D-4E6C-DDE8-E14D77FE4D3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8488" y="3144838"/>
                        <a:ext cx="3400425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049" name="Text Box 9">
            <a:extLst>
              <a:ext uri="{FF2B5EF4-FFF2-40B4-BE49-F238E27FC236}">
                <a16:creationId xmlns:a16="http://schemas.microsoft.com/office/drawing/2014/main" id="{20021CC1-99AD-B796-F492-D67E23277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278313"/>
            <a:ext cx="8451850" cy="224676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en-US" dirty="0">
                <a:latin typeface="+mn-lt"/>
              </a:rPr>
              <a:t>There exist a circular streamline of radius </a:t>
            </a:r>
            <a:r>
              <a:rPr lang="en-US" i="1" dirty="0">
                <a:latin typeface="+mn-lt"/>
              </a:rPr>
              <a:t>R</a:t>
            </a:r>
            <a:r>
              <a:rPr lang="en-US" dirty="0">
                <a:latin typeface="+mn-lt"/>
              </a:rPr>
              <a:t>, on which value of stream function is zero.</a:t>
            </a:r>
          </a:p>
          <a:p>
            <a:pPr eaLnBrk="1" hangingPunct="1">
              <a:buFontTx/>
              <a:buChar char="•"/>
              <a:defRPr/>
            </a:pPr>
            <a:r>
              <a:rPr lang="en-US" dirty="0">
                <a:latin typeface="+mn-lt"/>
              </a:rPr>
              <a:t>Important Hypothesis: Any stream function of zero value is an impermeable  solid wall.</a:t>
            </a:r>
          </a:p>
          <a:p>
            <a:pPr eaLnBrk="1" hangingPunct="1">
              <a:buFontTx/>
              <a:buChar char="•"/>
              <a:defRPr/>
            </a:pPr>
            <a:r>
              <a:rPr lang="en-US" dirty="0">
                <a:latin typeface="+mn-lt"/>
              </a:rPr>
              <a:t>Plot shapes of </a:t>
            </a:r>
            <a:r>
              <a:rPr lang="en-US" dirty="0" err="1">
                <a:latin typeface="+mn-lt"/>
              </a:rPr>
              <a:t>iso</a:t>
            </a:r>
            <a:r>
              <a:rPr lang="en-US" dirty="0">
                <a:latin typeface="+mn-lt"/>
              </a:rPr>
              <a:t>-streamlines of all values. </a:t>
            </a:r>
          </a:p>
        </p:txBody>
      </p:sp>
      <p:sp>
        <p:nvSpPr>
          <p:cNvPr id="24584" name="Title 1">
            <a:extLst>
              <a:ext uri="{FF2B5EF4-FFF2-40B4-BE49-F238E27FC236}">
                <a16:creationId xmlns:a16="http://schemas.microsoft.com/office/drawing/2014/main" id="{0B918B57-C997-E45F-C099-E15D426437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21966" y="303212"/>
            <a:ext cx="7772400" cy="831850"/>
          </a:xfrm>
        </p:spPr>
        <p:txBody>
          <a:bodyPr/>
          <a:lstStyle/>
          <a:p>
            <a:r>
              <a:rPr lang="en-IN" altLang="en-US" sz="2800"/>
              <a:t>The Shape of Zero Value Stream Line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F5B2848-BCB3-440B-6134-F69B7F2B755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27A9A700-0930-BE7A-B5A7-DE0CFD0443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644311A-4598-B1AA-A5AC-4C1229947D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2D5DF305-804A-141A-994B-90DE8E7D14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DD1A3C6-3822-E426-E3C0-D9B1CAE035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B193B8C8-7014-0CD8-7BBB-F582EB1DBEA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510C288B-0BDA-9F95-C788-035CA8BA28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E8CAC43C-220A-554E-1A56-3B750076EF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82BB2D9A-31D3-4221-1AA0-8A65C1664E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F7E524F8-7E8D-04D1-F8E8-DFAB63E55A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504011AD-8CF8-C209-B843-222245019A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5F846629-F4B4-02A8-754A-A6D4536864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93A50AB-DF8D-2789-7155-B5794293BD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DDC6139-0A46-8EBC-DA24-3CCE66B861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47B7FAB2-CCBD-FCB8-BD97-75CD266620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653F76FC-C337-94B2-2CA8-045B64EE88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88BA7FD3-50C5-8E48-B49C-B0E86522A4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F82B08FA-9D60-0664-8B15-1B4F53F227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3B19191-95B4-9DA5-2BF6-45FB56121D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7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7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7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7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7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70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9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>
            <a:extLst>
              <a:ext uri="{FF2B5EF4-FFF2-40B4-BE49-F238E27FC236}">
                <a16:creationId xmlns:a16="http://schemas.microsoft.com/office/drawing/2014/main" id="{882CF5C6-C8ED-C1F3-4762-BAB95BA6F0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3606" y="65882"/>
            <a:ext cx="5688575" cy="1143000"/>
          </a:xfrm>
        </p:spPr>
        <p:txBody>
          <a:bodyPr/>
          <a:lstStyle/>
          <a:p>
            <a:r>
              <a:rPr lang="en-IN" altLang="en-US" sz="2800" dirty="0"/>
              <a:t>Invention of  Two Important Locations in Interaction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1FFB2-C02B-94FC-D65A-295CE4D61E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25994"/>
            <a:ext cx="8550275" cy="41148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altLang="en-US" sz="2400" dirty="0"/>
              <a:t>Compute the velocity at (two) intersections of the </a:t>
            </a:r>
            <a:r>
              <a:rPr lang="en-US" altLang="en-US" sz="2400" i="1" dirty="0"/>
              <a:t>x</a:t>
            </a:r>
            <a:r>
              <a:rPr lang="en-US" altLang="en-US" sz="2400" dirty="0"/>
              <a:t>-axis with the </a:t>
            </a:r>
            <a:r>
              <a:rPr lang="en-US" altLang="en-US" sz="2400" i="1" dirty="0">
                <a:sym typeface="Symbol" panose="05050102010706020507" pitchFamily="18" charset="2"/>
              </a:rPr>
              <a:t>=0</a:t>
            </a:r>
            <a:r>
              <a:rPr lang="en-US" altLang="en-US" sz="2400" dirty="0">
                <a:sym typeface="Symbol" panose="05050102010706020507" pitchFamily="18" charset="2"/>
              </a:rPr>
              <a:t> streamline.</a:t>
            </a:r>
            <a:r>
              <a:rPr lang="en-US" altLang="en-US" sz="2400" dirty="0"/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 dirty="0"/>
              <a:t>These velocities will be found to be zero !?!?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 dirty="0"/>
              <a:t>These two points are thus called stagnation points.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 dirty="0"/>
              <a:t>There this zero valued streamline is the shape of a solid.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 dirty="0"/>
              <a:t>The entire flow field outside this circle is a mathematical representation of an ideal uniform flow past a Cylinder!</a:t>
            </a:r>
          </a:p>
          <a:p>
            <a:endParaRPr lang="en-IN" altLang="en-US" sz="2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6970F81-F58A-AEB1-B58B-6D0437FA5E0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9EA30472-962F-E729-A111-0874AEF257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EBF3D7E0-0F9A-09DC-3E2B-315FE33ED8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7C55BE1B-A3B0-8B1F-C41C-FDDA3EC8EF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399B2571-E7FB-6C72-B606-DAC347F064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82D752C7-AC17-3A85-7793-5542C50437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271D68B4-A5BA-BDEA-A5D7-400231251A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0823F66A-C78D-CC94-90D4-44AB156010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35EEF6EA-D7B9-FBBE-AF0B-048E172C6E4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A18E6A73-56DF-A19F-E563-9934899B95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9B72AFBF-BF07-774F-3344-0477573ED3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2F301AE1-B1BE-6B87-C5C1-700237395E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4F9BD24-981D-AE0B-616F-D11FF43EA5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773130AA-0460-E782-090C-F4F8727F5A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05981FBF-93D3-1CE2-D926-D89CE20FB73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721FE52B-C022-2AB4-914C-0C3AA6A9F4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C1469B99-B647-0B50-646A-F600CBF3D7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476EFA1E-E886-3A41-F42D-C427CC3480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BD80B68-4B59-BCE1-70FD-B58ABE15FC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Oval 3">
            <a:extLst>
              <a:ext uri="{FF2B5EF4-FFF2-40B4-BE49-F238E27FC236}">
                <a16:creationId xmlns:a16="http://schemas.microsoft.com/office/drawing/2014/main" id="{F2B68B27-F263-D771-A552-D7A861BF19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200400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27651" name="Oval 4">
            <a:extLst>
              <a:ext uri="{FF2B5EF4-FFF2-40B4-BE49-F238E27FC236}">
                <a16:creationId xmlns:a16="http://schemas.microsoft.com/office/drawing/2014/main" id="{C4ABE616-7736-8492-5A2E-47B3D4DCB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3124200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pic>
        <p:nvPicPr>
          <p:cNvPr id="27652" name="Picture 2">
            <a:extLst>
              <a:ext uri="{FF2B5EF4-FFF2-40B4-BE49-F238E27FC236}">
                <a16:creationId xmlns:a16="http://schemas.microsoft.com/office/drawing/2014/main" id="{018EE937-6B0F-76FA-4093-2E9CF4DDF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85838"/>
            <a:ext cx="5538788" cy="549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990C219E-DD8D-3F27-4928-13CA8AB77A7C}"/>
              </a:ext>
            </a:extLst>
          </p:cNvPr>
          <p:cNvSpPr/>
          <p:nvPr/>
        </p:nvSpPr>
        <p:spPr>
          <a:xfrm>
            <a:off x="3657600" y="2819400"/>
            <a:ext cx="1447800" cy="1514475"/>
          </a:xfrm>
          <a:prstGeom prst="ellips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654" name="Title 1">
            <a:extLst>
              <a:ext uri="{FF2B5EF4-FFF2-40B4-BE49-F238E27FC236}">
                <a16:creationId xmlns:a16="http://schemas.microsoft.com/office/drawing/2014/main" id="{F0A61084-51E8-A2DA-751F-1C1A663A35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14500" y="270637"/>
            <a:ext cx="6172200" cy="784225"/>
          </a:xfrm>
        </p:spPr>
        <p:txBody>
          <a:bodyPr/>
          <a:lstStyle/>
          <a:p>
            <a:r>
              <a:rPr lang="en-IN" altLang="en-US" sz="2800"/>
              <a:t>The velocity Field due to Flow Past A Cylinder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81E0CE9-9C6A-BBF6-2B20-115BF2C5FE1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DE0D6F3-6382-E613-9FD0-6589857CE5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674D881-1E88-12E9-BE3D-0C2CAE5C93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A766ED0-E9E9-7FBC-E122-50376F7449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C38A9E7-5A35-CFF4-4F52-5C905F5EA9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F759822A-71A8-DF28-CDCA-555D68F2DB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C4AF6E79-5A3E-2D68-8724-4ED7AE9B05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F5B4F584-49CF-26B8-EDC4-7D4DA0993A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D500036F-9E84-6EE0-7139-6F3A969225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A2C2FE78-E76C-CAF6-6367-8E6F5AFBDF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9E4F8D6F-A2EC-D7C5-7901-3CF4F40006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7C85A3CF-81ED-7289-7638-F8E49A7A42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D95E7F2-54E3-275B-7BE0-58A84D3E0C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447BE13-C943-A351-3B20-9AC66E9601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2E6E35E0-1AAE-04C6-1D0F-349CCE3777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1F4938A6-8346-7B14-0B2B-14E981DDC7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E4F950CC-D656-D6E3-DB94-200435CA2F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392CF256-1BF4-46FC-E1D4-0440E35275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3C0692D-C8FF-242B-82E2-6E855E1812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4578C71D-091C-7A10-6A22-79C1482E27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863" y="138113"/>
            <a:ext cx="7772400" cy="733425"/>
          </a:xfrm>
        </p:spPr>
        <p:txBody>
          <a:bodyPr/>
          <a:lstStyle/>
          <a:p>
            <a:r>
              <a:rPr lang="en-US" altLang="en-US" sz="2800"/>
              <a:t>Stagnation Points on Cylinder Surface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4578" name="Ink 4">
                <a:extLst>
                  <a:ext uri="{FF2B5EF4-FFF2-40B4-BE49-F238E27FC236}">
                    <a16:creationId xmlns:a16="http://schemas.microsoft.com/office/drawing/2014/main" id="{E2B7C398-D602-CDBE-EE66-0CB9ED7076E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942388" y="6689725"/>
              <a:ext cx="1587" cy="1588"/>
            </p14:xfrm>
          </p:contentPart>
        </mc:Choice>
        <mc:Fallback xmlns="">
          <p:pic>
            <p:nvPicPr>
              <p:cNvPr id="24578" name="Ink 4">
                <a:extLst>
                  <a:ext uri="{FF2B5EF4-FFF2-40B4-BE49-F238E27FC236}">
                    <a16:creationId xmlns:a16="http://schemas.microsoft.com/office/drawing/2014/main" id="{E2B7C398-D602-CDBE-EE66-0CB9ED7076E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01126" y="6648437"/>
                <a:ext cx="84111" cy="84164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580E20D4-EEF7-7B57-33F9-A73DEE2A95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447800"/>
            <a:ext cx="31623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Freeform 3">
            <a:extLst>
              <a:ext uri="{FF2B5EF4-FFF2-40B4-BE49-F238E27FC236}">
                <a16:creationId xmlns:a16="http://schemas.microsoft.com/office/drawing/2014/main" id="{C258EB84-AAA3-14E5-02B2-5CD9FCB48E3B}"/>
              </a:ext>
            </a:extLst>
          </p:cNvPr>
          <p:cNvSpPr>
            <a:spLocks/>
          </p:cNvSpPr>
          <p:nvPr/>
        </p:nvSpPr>
        <p:spPr bwMode="auto">
          <a:xfrm>
            <a:off x="2482850" y="1171575"/>
            <a:ext cx="1174750" cy="1857375"/>
          </a:xfrm>
          <a:custGeom>
            <a:avLst/>
            <a:gdLst>
              <a:gd name="T0" fmla="*/ 9770 w 1174646"/>
              <a:gd name="T1" fmla="*/ 138575 h 1857600"/>
              <a:gd name="T2" fmla="*/ 142224 w 1174646"/>
              <a:gd name="T3" fmla="*/ 1742958 h 1857600"/>
              <a:gd name="T4" fmla="*/ 175333 w 1174646"/>
              <a:gd name="T5" fmla="*/ 1720973 h 1857600"/>
              <a:gd name="T6" fmla="*/ 749265 w 1174646"/>
              <a:gd name="T7" fmla="*/ 1797901 h 1857600"/>
              <a:gd name="T8" fmla="*/ 1168683 w 1174646"/>
              <a:gd name="T9" fmla="*/ 1688007 h 1857600"/>
              <a:gd name="T10" fmla="*/ 981060 w 1174646"/>
              <a:gd name="T11" fmla="*/ 896807 h 1857600"/>
              <a:gd name="T12" fmla="*/ 440226 w 1174646"/>
              <a:gd name="T13" fmla="*/ 171542 h 1857600"/>
              <a:gd name="T14" fmla="*/ 9770 w 1174646"/>
              <a:gd name="T15" fmla="*/ 138575 h 1857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174646" h="1857600">
                <a:moveTo>
                  <a:pt x="9749" y="138932"/>
                </a:moveTo>
                <a:cubicBezTo>
                  <a:pt x="-39827" y="401501"/>
                  <a:pt x="114409" y="1482990"/>
                  <a:pt x="141951" y="1747395"/>
                </a:cubicBezTo>
                <a:cubicBezTo>
                  <a:pt x="169493" y="2011800"/>
                  <a:pt x="74014" y="1716180"/>
                  <a:pt x="175002" y="1725361"/>
                </a:cubicBezTo>
                <a:cubicBezTo>
                  <a:pt x="275990" y="1734542"/>
                  <a:pt x="582626" y="1807987"/>
                  <a:pt x="747879" y="1802479"/>
                </a:cubicBezTo>
                <a:cubicBezTo>
                  <a:pt x="913132" y="1796971"/>
                  <a:pt x="1127961" y="1842875"/>
                  <a:pt x="1166520" y="1692311"/>
                </a:cubicBezTo>
                <a:cubicBezTo>
                  <a:pt x="1205079" y="1541747"/>
                  <a:pt x="1100419" y="1152484"/>
                  <a:pt x="979233" y="899096"/>
                </a:cubicBezTo>
                <a:cubicBezTo>
                  <a:pt x="858048" y="645708"/>
                  <a:pt x="602824" y="300513"/>
                  <a:pt x="439407" y="171983"/>
                </a:cubicBezTo>
                <a:cubicBezTo>
                  <a:pt x="275990" y="43453"/>
                  <a:pt x="59325" y="-123637"/>
                  <a:pt x="9749" y="1389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0" name="Freeform 4">
            <a:extLst>
              <a:ext uri="{FF2B5EF4-FFF2-40B4-BE49-F238E27FC236}">
                <a16:creationId xmlns:a16="http://schemas.microsoft.com/office/drawing/2014/main" id="{4B8A612D-2F72-E290-C56E-84EFF12461EA}"/>
              </a:ext>
            </a:extLst>
          </p:cNvPr>
          <p:cNvSpPr>
            <a:spLocks/>
          </p:cNvSpPr>
          <p:nvPr/>
        </p:nvSpPr>
        <p:spPr bwMode="auto">
          <a:xfrm>
            <a:off x="2470150" y="4441825"/>
            <a:ext cx="1111250" cy="2125663"/>
          </a:xfrm>
          <a:custGeom>
            <a:avLst/>
            <a:gdLst>
              <a:gd name="T0" fmla="*/ 147321 w 1110653"/>
              <a:gd name="T1" fmla="*/ 130818 h 2125214"/>
              <a:gd name="T2" fmla="*/ 325590 w 1110653"/>
              <a:gd name="T3" fmla="*/ 130818 h 2125214"/>
              <a:gd name="T4" fmla="*/ 804692 w 1110653"/>
              <a:gd name="T5" fmla="*/ 20145 h 2125214"/>
              <a:gd name="T6" fmla="*/ 1105523 w 1110653"/>
              <a:gd name="T7" fmla="*/ 42284 h 2125214"/>
              <a:gd name="T8" fmla="*/ 1072097 w 1110653"/>
              <a:gd name="T9" fmla="*/ 429588 h 2125214"/>
              <a:gd name="T10" fmla="*/ 938395 w 1110653"/>
              <a:gd name="T11" fmla="*/ 2034134 h 2125214"/>
              <a:gd name="T12" fmla="*/ 58183 w 1110653"/>
              <a:gd name="T13" fmla="*/ 1790687 h 2125214"/>
              <a:gd name="T14" fmla="*/ 91611 w 1110653"/>
              <a:gd name="T15" fmla="*/ 352121 h 2125214"/>
              <a:gd name="T16" fmla="*/ 147321 w 1110653"/>
              <a:gd name="T17" fmla="*/ 130818 h 21252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10653" h="2125214">
                <a:moveTo>
                  <a:pt x="145667" y="130230"/>
                </a:moveTo>
                <a:cubicBezTo>
                  <a:pt x="184226" y="93507"/>
                  <a:pt x="213603" y="148592"/>
                  <a:pt x="321936" y="130230"/>
                </a:cubicBezTo>
                <a:cubicBezTo>
                  <a:pt x="430269" y="111868"/>
                  <a:pt x="667132" y="34750"/>
                  <a:pt x="795662" y="20061"/>
                </a:cubicBezTo>
                <a:cubicBezTo>
                  <a:pt x="924192" y="5372"/>
                  <a:pt x="1049050" y="-25842"/>
                  <a:pt x="1093117" y="42095"/>
                </a:cubicBezTo>
                <a:cubicBezTo>
                  <a:pt x="1137184" y="110032"/>
                  <a:pt x="1087609" y="97179"/>
                  <a:pt x="1060067" y="427685"/>
                </a:cubicBezTo>
                <a:cubicBezTo>
                  <a:pt x="1032525" y="758191"/>
                  <a:pt x="1094953" y="1799285"/>
                  <a:pt x="927864" y="2025131"/>
                </a:cubicBezTo>
                <a:cubicBezTo>
                  <a:pt x="760775" y="2250977"/>
                  <a:pt x="197079" y="2061854"/>
                  <a:pt x="57532" y="1782760"/>
                </a:cubicBezTo>
                <a:cubicBezTo>
                  <a:pt x="-82015" y="1503666"/>
                  <a:pt x="74057" y="620480"/>
                  <a:pt x="90582" y="350567"/>
                </a:cubicBezTo>
                <a:cubicBezTo>
                  <a:pt x="107107" y="80654"/>
                  <a:pt x="107108" y="166953"/>
                  <a:pt x="145667" y="1302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F6530C-016B-6603-3B52-AD285A32C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9063" y="4543425"/>
            <a:ext cx="43005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Stagnation points, 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/>
              <a:t>u &amp; v @x=</a:t>
            </a:r>
            <a:r>
              <a:rPr lang="en-IN" altLang="en-US" sz="2400" i="1">
                <a:sym typeface="Symbol" panose="05050102010706020507" pitchFamily="18" charset="2"/>
              </a:rPr>
              <a:t>R &amp;y=0.</a:t>
            </a:r>
            <a:endParaRPr lang="en-IN" altLang="en-US" sz="2400" i="1"/>
          </a:p>
        </p:txBody>
      </p:sp>
      <p:graphicFrame>
        <p:nvGraphicFramePr>
          <p:cNvPr id="37" name="Object 4">
            <a:extLst>
              <a:ext uri="{FF2B5EF4-FFF2-40B4-BE49-F238E27FC236}">
                <a16:creationId xmlns:a16="http://schemas.microsoft.com/office/drawing/2014/main" id="{22AE7CFE-5EEB-3A61-6EA8-86BFF32375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94188" y="1143000"/>
          <a:ext cx="4645025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005729" imgH="533169" progId="Equation.3">
                  <p:embed/>
                </p:oleObj>
              </mc:Choice>
              <mc:Fallback>
                <p:oleObj name="Equation" r:id="rId5" imgW="2005729" imgH="533169" progId="Equation.3">
                  <p:embed/>
                  <p:pic>
                    <p:nvPicPr>
                      <p:cNvPr id="37" name="Object 4">
                        <a:extLst>
                          <a:ext uri="{FF2B5EF4-FFF2-40B4-BE49-F238E27FC236}">
                            <a16:creationId xmlns:a16="http://schemas.microsoft.com/office/drawing/2014/main" id="{22AE7CFE-5EEB-3A61-6EA8-86BFF323759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4188" y="1143000"/>
                        <a:ext cx="4645025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6">
            <a:extLst>
              <a:ext uri="{FF2B5EF4-FFF2-40B4-BE49-F238E27FC236}">
                <a16:creationId xmlns:a16="http://schemas.microsoft.com/office/drawing/2014/main" id="{435C47B0-7A8E-99C4-7D79-8E9C8EEEF6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02175" y="2327275"/>
          <a:ext cx="4116388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77229" imgH="533169" progId="Equation.3">
                  <p:embed/>
                </p:oleObj>
              </mc:Choice>
              <mc:Fallback>
                <p:oleObj name="Equation" r:id="rId7" imgW="1777229" imgH="533169" progId="Equation.3">
                  <p:embed/>
                  <p:pic>
                    <p:nvPicPr>
                      <p:cNvPr id="38" name="Object 6">
                        <a:extLst>
                          <a:ext uri="{FF2B5EF4-FFF2-40B4-BE49-F238E27FC236}">
                            <a16:creationId xmlns:a16="http://schemas.microsoft.com/office/drawing/2014/main" id="{435C47B0-7A8E-99C4-7D79-8E9C8EEEF60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2175" y="2327275"/>
                        <a:ext cx="4116388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4B5EC1F3-92EA-178A-C20E-677B7EFA758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519EB262-585F-CD4D-820E-A20B6EC90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480BE3E8-7C61-74FB-3F66-D899501128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44198531-E2C3-3D06-C4C6-FF07350CD7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276A8E26-B81F-B76A-5388-8EB59FC8EF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39230310-1817-E2A6-E3C5-E08FC3650B0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682C6D5C-4DF1-B59E-3689-B10752524B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4D30426E-1E38-4A37-D54B-564B0BA33B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33F41FAA-778E-6619-32DF-E64150E0E93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729F03CE-2AD6-3EF4-043E-7220D3DAF8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F4FD18F-5DFD-6C70-9C82-3F2671CB66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93CA006B-CB05-026F-473C-F50A612321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39DC5155-6E81-14AC-35AD-3C4B81FB4A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EE630114-A13A-8F3C-E13F-CBA9096D7B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11D39EBA-3FFE-E530-5F63-64A57A4176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F3C3E21B-4A68-01B1-972F-F2BE6ECBFF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190C9426-B763-8074-014F-D62B441707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A517BED3-A67F-D3F6-1989-D20FAED9AA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498C710-7BA1-58A5-270C-87AD2A9E25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4F695808-7C37-2F72-64A0-1E78917A7E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4813" y="296926"/>
            <a:ext cx="6416675" cy="774700"/>
          </a:xfrm>
        </p:spPr>
        <p:txBody>
          <a:bodyPr/>
          <a:lstStyle/>
          <a:p>
            <a:r>
              <a:rPr lang="en-US" altLang="en-US" sz="2800" dirty="0"/>
              <a:t>Maximum velocity Points on Cylindrical Surface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4578" name="Ink 4">
                <a:extLst>
                  <a:ext uri="{FF2B5EF4-FFF2-40B4-BE49-F238E27FC236}">
                    <a16:creationId xmlns:a16="http://schemas.microsoft.com/office/drawing/2014/main" id="{B5A02FBA-754D-D2AB-43F1-684A3EDF710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942388" y="6689725"/>
              <a:ext cx="1587" cy="1588"/>
            </p14:xfrm>
          </p:contentPart>
        </mc:Choice>
        <mc:Fallback xmlns="">
          <p:pic>
            <p:nvPicPr>
              <p:cNvPr id="24578" name="Ink 4">
                <a:extLst>
                  <a:ext uri="{FF2B5EF4-FFF2-40B4-BE49-F238E27FC236}">
                    <a16:creationId xmlns:a16="http://schemas.microsoft.com/office/drawing/2014/main" id="{B5A02FBA-754D-D2AB-43F1-684A3EDF710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01126" y="6648437"/>
                <a:ext cx="84111" cy="84164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1F8F07F0-5C69-CB95-3EAB-B7F8BCC0B8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447800"/>
            <a:ext cx="31623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12F090E4-6F66-531F-98B2-8A204661E543}"/>
              </a:ext>
            </a:extLst>
          </p:cNvPr>
          <p:cNvSpPr>
            <a:spLocks/>
          </p:cNvSpPr>
          <p:nvPr/>
        </p:nvSpPr>
        <p:spPr bwMode="auto">
          <a:xfrm>
            <a:off x="2482850" y="1171575"/>
            <a:ext cx="1174750" cy="1857375"/>
          </a:xfrm>
          <a:custGeom>
            <a:avLst/>
            <a:gdLst>
              <a:gd name="T0" fmla="*/ 9770 w 1174646"/>
              <a:gd name="T1" fmla="*/ 138575 h 1857600"/>
              <a:gd name="T2" fmla="*/ 142224 w 1174646"/>
              <a:gd name="T3" fmla="*/ 1742958 h 1857600"/>
              <a:gd name="T4" fmla="*/ 175333 w 1174646"/>
              <a:gd name="T5" fmla="*/ 1720973 h 1857600"/>
              <a:gd name="T6" fmla="*/ 749265 w 1174646"/>
              <a:gd name="T7" fmla="*/ 1797901 h 1857600"/>
              <a:gd name="T8" fmla="*/ 1168683 w 1174646"/>
              <a:gd name="T9" fmla="*/ 1688007 h 1857600"/>
              <a:gd name="T10" fmla="*/ 981060 w 1174646"/>
              <a:gd name="T11" fmla="*/ 896807 h 1857600"/>
              <a:gd name="T12" fmla="*/ 440226 w 1174646"/>
              <a:gd name="T13" fmla="*/ 171542 h 1857600"/>
              <a:gd name="T14" fmla="*/ 9770 w 1174646"/>
              <a:gd name="T15" fmla="*/ 138575 h 1857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174646" h="1857600">
                <a:moveTo>
                  <a:pt x="9749" y="138932"/>
                </a:moveTo>
                <a:cubicBezTo>
                  <a:pt x="-39827" y="401501"/>
                  <a:pt x="114409" y="1482990"/>
                  <a:pt x="141951" y="1747395"/>
                </a:cubicBezTo>
                <a:cubicBezTo>
                  <a:pt x="169493" y="2011800"/>
                  <a:pt x="74014" y="1716180"/>
                  <a:pt x="175002" y="1725361"/>
                </a:cubicBezTo>
                <a:cubicBezTo>
                  <a:pt x="275990" y="1734542"/>
                  <a:pt x="582626" y="1807987"/>
                  <a:pt x="747879" y="1802479"/>
                </a:cubicBezTo>
                <a:cubicBezTo>
                  <a:pt x="913132" y="1796971"/>
                  <a:pt x="1127961" y="1842875"/>
                  <a:pt x="1166520" y="1692311"/>
                </a:cubicBezTo>
                <a:cubicBezTo>
                  <a:pt x="1205079" y="1541747"/>
                  <a:pt x="1100419" y="1152484"/>
                  <a:pt x="979233" y="899096"/>
                </a:cubicBezTo>
                <a:cubicBezTo>
                  <a:pt x="858048" y="645708"/>
                  <a:pt x="602824" y="300513"/>
                  <a:pt x="439407" y="171983"/>
                </a:cubicBezTo>
                <a:cubicBezTo>
                  <a:pt x="275990" y="43453"/>
                  <a:pt x="59325" y="-123637"/>
                  <a:pt x="9749" y="1389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CE640799-775B-0B1E-1EE1-EFE1AF2EBF0A}"/>
              </a:ext>
            </a:extLst>
          </p:cNvPr>
          <p:cNvSpPr>
            <a:spLocks/>
          </p:cNvSpPr>
          <p:nvPr/>
        </p:nvSpPr>
        <p:spPr bwMode="auto">
          <a:xfrm>
            <a:off x="2470150" y="4441825"/>
            <a:ext cx="1111250" cy="2125663"/>
          </a:xfrm>
          <a:custGeom>
            <a:avLst/>
            <a:gdLst>
              <a:gd name="T0" fmla="*/ 147321 w 1110653"/>
              <a:gd name="T1" fmla="*/ 130818 h 2125214"/>
              <a:gd name="T2" fmla="*/ 325590 w 1110653"/>
              <a:gd name="T3" fmla="*/ 130818 h 2125214"/>
              <a:gd name="T4" fmla="*/ 804692 w 1110653"/>
              <a:gd name="T5" fmla="*/ 20145 h 2125214"/>
              <a:gd name="T6" fmla="*/ 1105523 w 1110653"/>
              <a:gd name="T7" fmla="*/ 42284 h 2125214"/>
              <a:gd name="T8" fmla="*/ 1072097 w 1110653"/>
              <a:gd name="T9" fmla="*/ 429588 h 2125214"/>
              <a:gd name="T10" fmla="*/ 938395 w 1110653"/>
              <a:gd name="T11" fmla="*/ 2034134 h 2125214"/>
              <a:gd name="T12" fmla="*/ 58183 w 1110653"/>
              <a:gd name="T13" fmla="*/ 1790687 h 2125214"/>
              <a:gd name="T14" fmla="*/ 91611 w 1110653"/>
              <a:gd name="T15" fmla="*/ 352121 h 2125214"/>
              <a:gd name="T16" fmla="*/ 147321 w 1110653"/>
              <a:gd name="T17" fmla="*/ 130818 h 21252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10653" h="2125214">
                <a:moveTo>
                  <a:pt x="145667" y="130230"/>
                </a:moveTo>
                <a:cubicBezTo>
                  <a:pt x="184226" y="93507"/>
                  <a:pt x="213603" y="148592"/>
                  <a:pt x="321936" y="130230"/>
                </a:cubicBezTo>
                <a:cubicBezTo>
                  <a:pt x="430269" y="111868"/>
                  <a:pt x="667132" y="34750"/>
                  <a:pt x="795662" y="20061"/>
                </a:cubicBezTo>
                <a:cubicBezTo>
                  <a:pt x="924192" y="5372"/>
                  <a:pt x="1049050" y="-25842"/>
                  <a:pt x="1093117" y="42095"/>
                </a:cubicBezTo>
                <a:cubicBezTo>
                  <a:pt x="1137184" y="110032"/>
                  <a:pt x="1087609" y="97179"/>
                  <a:pt x="1060067" y="427685"/>
                </a:cubicBezTo>
                <a:cubicBezTo>
                  <a:pt x="1032525" y="758191"/>
                  <a:pt x="1094953" y="1799285"/>
                  <a:pt x="927864" y="2025131"/>
                </a:cubicBezTo>
                <a:cubicBezTo>
                  <a:pt x="760775" y="2250977"/>
                  <a:pt x="197079" y="2061854"/>
                  <a:pt x="57532" y="1782760"/>
                </a:cubicBezTo>
                <a:cubicBezTo>
                  <a:pt x="-82015" y="1503666"/>
                  <a:pt x="74057" y="620480"/>
                  <a:pt x="90582" y="350567"/>
                </a:cubicBezTo>
                <a:cubicBezTo>
                  <a:pt x="107107" y="80654"/>
                  <a:pt x="107108" y="166953"/>
                  <a:pt x="145667" y="1302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37" name="Object 4">
            <a:extLst>
              <a:ext uri="{FF2B5EF4-FFF2-40B4-BE49-F238E27FC236}">
                <a16:creationId xmlns:a16="http://schemas.microsoft.com/office/drawing/2014/main" id="{9448F45A-4DFA-36D5-F980-CB579B35B3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94188" y="1143000"/>
          <a:ext cx="4645025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005729" imgH="533169" progId="Equation.3">
                  <p:embed/>
                </p:oleObj>
              </mc:Choice>
              <mc:Fallback>
                <p:oleObj name="Equation" r:id="rId5" imgW="2005729" imgH="533169" progId="Equation.3">
                  <p:embed/>
                  <p:pic>
                    <p:nvPicPr>
                      <p:cNvPr id="37" name="Object 4">
                        <a:extLst>
                          <a:ext uri="{FF2B5EF4-FFF2-40B4-BE49-F238E27FC236}">
                            <a16:creationId xmlns:a16="http://schemas.microsoft.com/office/drawing/2014/main" id="{9448F45A-4DFA-36D5-F980-CB579B35B34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4188" y="1143000"/>
                        <a:ext cx="4645025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6">
            <a:extLst>
              <a:ext uri="{FF2B5EF4-FFF2-40B4-BE49-F238E27FC236}">
                <a16:creationId xmlns:a16="http://schemas.microsoft.com/office/drawing/2014/main" id="{A8257781-1767-0892-B173-883585CB7E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02175" y="2327275"/>
          <a:ext cx="4116388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77229" imgH="533169" progId="Equation.3">
                  <p:embed/>
                </p:oleObj>
              </mc:Choice>
              <mc:Fallback>
                <p:oleObj name="Equation" r:id="rId7" imgW="1777229" imgH="533169" progId="Equation.3">
                  <p:embed/>
                  <p:pic>
                    <p:nvPicPr>
                      <p:cNvPr id="38" name="Object 6">
                        <a:extLst>
                          <a:ext uri="{FF2B5EF4-FFF2-40B4-BE49-F238E27FC236}">
                            <a16:creationId xmlns:a16="http://schemas.microsoft.com/office/drawing/2014/main" id="{A8257781-1767-0892-B173-883585CB7EC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2175" y="2327275"/>
                        <a:ext cx="4116388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1EBCC24-3126-3A91-5427-219C01BD2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708400"/>
            <a:ext cx="5029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Identify the locations of Maximum Stream-wise Velocity Profiles</a:t>
            </a:r>
          </a:p>
        </p:txBody>
      </p:sp>
      <p:graphicFrame>
        <p:nvGraphicFramePr>
          <p:cNvPr id="26" name="Object 4">
            <a:extLst>
              <a:ext uri="{FF2B5EF4-FFF2-40B4-BE49-F238E27FC236}">
                <a16:creationId xmlns:a16="http://schemas.microsoft.com/office/drawing/2014/main" id="{86B17A78-58A8-F803-C105-A60D762201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94188" y="4946650"/>
          <a:ext cx="3797300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37589" imgH="482391" progId="Equation.3">
                  <p:embed/>
                </p:oleObj>
              </mc:Choice>
              <mc:Fallback>
                <p:oleObj name="Equation" r:id="rId9" imgW="1637589" imgH="482391" progId="Equation.3">
                  <p:embed/>
                  <p:pic>
                    <p:nvPicPr>
                      <p:cNvPr id="26" name="Object 4">
                        <a:extLst>
                          <a:ext uri="{FF2B5EF4-FFF2-40B4-BE49-F238E27FC236}">
                            <a16:creationId xmlns:a16="http://schemas.microsoft.com/office/drawing/2014/main" id="{86B17A78-58A8-F803-C105-A60D762201A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4188" y="4946650"/>
                        <a:ext cx="3797300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6C965E43-A369-DA2B-FD7D-EF548D85217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22" descr="Logo usage Guidelines">
              <a:extLst>
                <a:ext uri="{FF2B5EF4-FFF2-40B4-BE49-F238E27FC236}">
                  <a16:creationId xmlns:a16="http://schemas.microsoft.com/office/drawing/2014/main" id="{A0D1870B-5681-CE97-FE62-35FA4E927F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FC3B2C66-20DD-92C7-71AD-1CD2FFABBB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042E5DAF-D8F2-ECF0-A4B0-C75D48A608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035CFF00-8D4E-391F-B1E9-E37E9E7534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E49B2C09-A3B5-E3FC-36BD-8ADA5C7BC0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779B7470-5C0F-8EC0-6C54-90BAC419A2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AB7F30F7-A076-E47B-9BA2-28523408DF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2">
                    <a:extLst>
                      <a:ext uri="{FF2B5EF4-FFF2-40B4-BE49-F238E27FC236}">
                        <a16:creationId xmlns:a16="http://schemas.microsoft.com/office/drawing/2014/main" id="{515CD619-608C-820C-EB52-5AF045FD5B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FD94A492-69FD-8C23-96BC-3BCEBA658B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C8050E1D-FD94-3C6C-466C-0BDA763C4A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BE683C94-9AA0-4F03-745C-DE26E14F58A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6C1A705A-6AC3-1341-E7ED-F7E27B3E7C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9F2203AB-B8E3-033E-2D73-34900660F4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A4BC0F4A-435B-6827-D1A0-B5F274E620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D36C4D90-12FF-C1E3-0ACC-92C395E242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D49395C9-CDD1-6534-B36A-42F547DAD7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91504C88-6EC2-E57D-5192-65BC95720B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B117420-5BD9-3B52-A0D8-32D0ECB02D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6942F026-3823-6782-8CA4-E35F114D1EF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044577" y="281781"/>
            <a:ext cx="4965823" cy="872363"/>
          </a:xfrm>
        </p:spPr>
        <p:txBody>
          <a:bodyPr/>
          <a:lstStyle/>
          <a:p>
            <a:r>
              <a:rPr lang="en-US" altLang="en-US" sz="2800"/>
              <a:t>Cartesian and Cylindrical Coordinate Systems</a:t>
            </a:r>
          </a:p>
        </p:txBody>
      </p:sp>
      <p:pic>
        <p:nvPicPr>
          <p:cNvPr id="13315" name="Picture 3">
            <a:extLst>
              <a:ext uri="{FF2B5EF4-FFF2-40B4-BE49-F238E27FC236}">
                <a16:creationId xmlns:a16="http://schemas.microsoft.com/office/drawing/2014/main" id="{AEC7A64E-4F3F-DAD7-FC1F-65AFCD420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701040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1140" name="Object 4">
            <a:extLst>
              <a:ext uri="{FF2B5EF4-FFF2-40B4-BE49-F238E27FC236}">
                <a16:creationId xmlns:a16="http://schemas.microsoft.com/office/drawing/2014/main" id="{3CA63D91-E227-D9A9-E1C0-C4438449EE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40163" y="1482725"/>
          <a:ext cx="1557337" cy="99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72808" imgH="431613" progId="Equation.3">
                  <p:embed/>
                </p:oleObj>
              </mc:Choice>
              <mc:Fallback>
                <p:oleObj name="Equation" r:id="rId3" imgW="672808" imgH="431613" progId="Equation.3">
                  <p:embed/>
                  <p:pic>
                    <p:nvPicPr>
                      <p:cNvPr id="91140" name="Object 4">
                        <a:extLst>
                          <a:ext uri="{FF2B5EF4-FFF2-40B4-BE49-F238E27FC236}">
                            <a16:creationId xmlns:a16="http://schemas.microsoft.com/office/drawing/2014/main" id="{3CA63D91-E227-D9A9-E1C0-C4438449EE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0163" y="1482725"/>
                        <a:ext cx="1557337" cy="99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41" name="Object 5">
            <a:extLst>
              <a:ext uri="{FF2B5EF4-FFF2-40B4-BE49-F238E27FC236}">
                <a16:creationId xmlns:a16="http://schemas.microsoft.com/office/drawing/2014/main" id="{A2C33D62-34F3-8222-B10D-91A950A566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03925" y="1346200"/>
          <a:ext cx="1646238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10891" imgH="406224" progId="Equation.3">
                  <p:embed/>
                </p:oleObj>
              </mc:Choice>
              <mc:Fallback>
                <p:oleObj name="Equation" r:id="rId5" imgW="710891" imgH="406224" progId="Equation.3">
                  <p:embed/>
                  <p:pic>
                    <p:nvPicPr>
                      <p:cNvPr id="91141" name="Object 5">
                        <a:extLst>
                          <a:ext uri="{FF2B5EF4-FFF2-40B4-BE49-F238E27FC236}">
                            <a16:creationId xmlns:a16="http://schemas.microsoft.com/office/drawing/2014/main" id="{A2C33D62-34F3-8222-B10D-91A950A566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3925" y="1346200"/>
                        <a:ext cx="1646238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5">
            <a:extLst>
              <a:ext uri="{FF2B5EF4-FFF2-40B4-BE49-F238E27FC236}">
                <a16:creationId xmlns:a16="http://schemas.microsoft.com/office/drawing/2014/main" id="{11C6D2ED-0598-A44D-D4A6-459AD24C51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98638" y="1592263"/>
          <a:ext cx="1368425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94870" imgH="203024" progId="Equation.3">
                  <p:embed/>
                </p:oleObj>
              </mc:Choice>
              <mc:Fallback>
                <p:oleObj name="Equation" r:id="rId7" imgW="494870" imgH="203024" progId="Equation.3">
                  <p:embed/>
                  <p:pic>
                    <p:nvPicPr>
                      <p:cNvPr id="22" name="Object 5">
                        <a:extLst>
                          <a:ext uri="{FF2B5EF4-FFF2-40B4-BE49-F238E27FC236}">
                            <a16:creationId xmlns:a16="http://schemas.microsoft.com/office/drawing/2014/main" id="{11C6D2ED-0598-A44D-D4A6-459AD24C51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8638" y="1592263"/>
                        <a:ext cx="1368425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BD815002-B307-C5AF-54EE-6A1D9A111D3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50EC218-5157-6FEB-8033-6E543BBC9B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50DC4AA-B551-3D1F-1C0F-BA30DA876F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08EEC93-AD42-F472-C6C7-732CE06235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30A9896-A972-1D3A-CDA3-FFED22FF09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8E50AD45-84F2-BE76-B6BB-0B337ACA6A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3C55879D-38CF-7746-D338-5042251F66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55A82FC-6C0E-1DFF-4EA5-B7C1C1FC22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E2697CA1-E957-FE1C-D504-BAC347D59B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50D81EE-50D9-3182-82D2-AAB30C67D7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CDDC0FE-401E-2E58-6B2C-0584B0C407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2277F34A-230A-0D72-CF8E-77BB019013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750C1EB-5BFB-2AB0-5E58-D308B40647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129C2EE-4644-F3B2-85EC-5571CD34D0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AF91F3F-1A4C-D0CA-4B65-F8E7939DDF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BF709B79-F96D-237F-D6B6-7EB0F69EEB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254705E-1A90-39B3-82FD-6F69A4C559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C71A7E5-C445-37FA-F02C-68067C5C57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5303647-331E-3952-8369-977E6191D4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3">
            <a:extLst>
              <a:ext uri="{FF2B5EF4-FFF2-40B4-BE49-F238E27FC236}">
                <a16:creationId xmlns:a16="http://schemas.microsoft.com/office/drawing/2014/main" id="{2662BE51-9D30-2641-2BD5-6922017C9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81" y="1606550"/>
            <a:ext cx="4583113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Rectangle 2">
            <a:extLst>
              <a:ext uri="{FF2B5EF4-FFF2-40B4-BE49-F238E27FC236}">
                <a16:creationId xmlns:a16="http://schemas.microsoft.com/office/drawing/2014/main" id="{E132036F-0FE5-C533-3B62-83C41765116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47993" y="275431"/>
            <a:ext cx="5399088" cy="852487"/>
          </a:xfrm>
        </p:spPr>
        <p:txBody>
          <a:bodyPr/>
          <a:lstStyle/>
          <a:p>
            <a:br>
              <a:rPr lang="en-US" altLang="en-US" sz="2800" dirty="0"/>
            </a:br>
            <a:r>
              <a:rPr lang="en-US" altLang="en-US" sz="2800" dirty="0"/>
              <a:t>V</a:t>
            </a:r>
            <a:r>
              <a:rPr lang="en-US" altLang="en-US" sz="2800" baseline="30000" dirty="0"/>
              <a:t>2</a:t>
            </a:r>
            <a:r>
              <a:rPr lang="en-US" altLang="en-US" sz="2800" dirty="0"/>
              <a:t> Distribution on the surface of Cylinder (</a:t>
            </a:r>
            <a:r>
              <a:rPr lang="en-US" altLang="en-US" sz="2800" i="1" dirty="0">
                <a:sym typeface="Symbol" panose="05050102010706020507" pitchFamily="18" charset="2"/>
              </a:rPr>
              <a:t></a:t>
            </a:r>
            <a:r>
              <a:rPr lang="en-US" altLang="en-US" sz="2800" dirty="0">
                <a:sym typeface="Symbol" panose="05050102010706020507" pitchFamily="18" charset="2"/>
              </a:rPr>
              <a:t>=0)</a:t>
            </a:r>
            <a:br>
              <a:rPr lang="en-US" altLang="en-US" sz="2800" dirty="0"/>
            </a:br>
            <a:endParaRPr lang="en-US" altLang="en-US" sz="2800" dirty="0"/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886B0870-B8FA-5730-E1C0-2C796C94C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648" y="5372100"/>
            <a:ext cx="8777351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dirty="0">
                <a:latin typeface="+mn-lt"/>
              </a:rPr>
              <a:t>The velocity of the fluid is zero at  = 0</a:t>
            </a:r>
            <a:r>
              <a:rPr lang="en-US" baseline="30000" dirty="0">
                <a:latin typeface="+mn-lt"/>
              </a:rPr>
              <a:t>o</a:t>
            </a:r>
            <a:r>
              <a:rPr lang="en-US" dirty="0">
                <a:latin typeface="+mn-lt"/>
              </a:rPr>
              <a:t> and  = 180</a:t>
            </a:r>
            <a:r>
              <a:rPr lang="en-US" baseline="30000" dirty="0">
                <a:latin typeface="+mn-lt"/>
              </a:rPr>
              <a:t>o</a:t>
            </a:r>
            <a:r>
              <a:rPr lang="en-US" dirty="0">
                <a:latin typeface="+mn-lt"/>
              </a:rPr>
              <a:t>. Maximum velocity occur on the sides of the cylinder at  = 90</a:t>
            </a:r>
            <a:r>
              <a:rPr lang="en-US" baseline="30000" dirty="0">
                <a:latin typeface="+mn-lt"/>
              </a:rPr>
              <a:t>o</a:t>
            </a:r>
            <a:r>
              <a:rPr lang="en-US" dirty="0">
                <a:latin typeface="+mn-lt"/>
              </a:rPr>
              <a:t> and  = -90</a:t>
            </a:r>
            <a:r>
              <a:rPr lang="en-US" baseline="30000" dirty="0">
                <a:latin typeface="+mn-lt"/>
              </a:rPr>
              <a:t>o</a:t>
            </a:r>
            <a:r>
              <a:rPr lang="en-US" dirty="0">
                <a:latin typeface="+mn-lt"/>
              </a:rPr>
              <a:t>.</a:t>
            </a:r>
          </a:p>
        </p:txBody>
      </p:sp>
      <p:graphicFrame>
        <p:nvGraphicFramePr>
          <p:cNvPr id="44036" name="Object 4">
            <a:extLst>
              <a:ext uri="{FF2B5EF4-FFF2-40B4-BE49-F238E27FC236}">
                <a16:creationId xmlns:a16="http://schemas.microsoft.com/office/drawing/2014/main" id="{35C7B75E-E26B-9D1D-BA7F-5D87877DE0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43400" y="1173163"/>
          <a:ext cx="4618038" cy="1112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93900" imgH="482600" progId="Equation.3">
                  <p:embed/>
                </p:oleObj>
              </mc:Choice>
              <mc:Fallback>
                <p:oleObj name="Equation" r:id="rId3" imgW="1993900" imgH="482600" progId="Equation.3">
                  <p:embed/>
                  <p:pic>
                    <p:nvPicPr>
                      <p:cNvPr id="44036" name="Object 4">
                        <a:extLst>
                          <a:ext uri="{FF2B5EF4-FFF2-40B4-BE49-F238E27FC236}">
                            <a16:creationId xmlns:a16="http://schemas.microsoft.com/office/drawing/2014/main" id="{35C7B75E-E26B-9D1D-BA7F-5D87877DE0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1173163"/>
                        <a:ext cx="4618038" cy="11128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4">
            <a:extLst>
              <a:ext uri="{FF2B5EF4-FFF2-40B4-BE49-F238E27FC236}">
                <a16:creationId xmlns:a16="http://schemas.microsoft.com/office/drawing/2014/main" id="{CAEA0AD3-867B-8BFC-20A7-28193ECE64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11725" y="2590800"/>
          <a:ext cx="413385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006600" imgH="228600" progId="Equation.3">
                  <p:embed/>
                </p:oleObj>
              </mc:Choice>
              <mc:Fallback>
                <p:oleObj name="Equation" r:id="rId5" imgW="2006600" imgH="228600" progId="Equation.3">
                  <p:embed/>
                  <p:pic>
                    <p:nvPicPr>
                      <p:cNvPr id="21" name="Object 4">
                        <a:extLst>
                          <a:ext uri="{FF2B5EF4-FFF2-40B4-BE49-F238E27FC236}">
                            <a16:creationId xmlns:a16="http://schemas.microsoft.com/office/drawing/2014/main" id="{CAEA0AD3-867B-8BFC-20A7-28193ECE649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1725" y="2590800"/>
                        <a:ext cx="4133850" cy="469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4">
            <a:extLst>
              <a:ext uri="{FF2B5EF4-FFF2-40B4-BE49-F238E27FC236}">
                <a16:creationId xmlns:a16="http://schemas.microsoft.com/office/drawing/2014/main" id="{9101CD08-5CA6-A6B5-3B68-C516AB9C02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79975" y="3524250"/>
          <a:ext cx="402907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955800" imgH="228600" progId="Equation.3">
                  <p:embed/>
                </p:oleObj>
              </mc:Choice>
              <mc:Fallback>
                <p:oleObj name="Equation" r:id="rId7" imgW="1955800" imgH="228600" progId="Equation.3">
                  <p:embed/>
                  <p:pic>
                    <p:nvPicPr>
                      <p:cNvPr id="22" name="Object 4">
                        <a:extLst>
                          <a:ext uri="{FF2B5EF4-FFF2-40B4-BE49-F238E27FC236}">
                            <a16:creationId xmlns:a16="http://schemas.microsoft.com/office/drawing/2014/main" id="{9101CD08-5CA6-A6B5-3B68-C516AB9C02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9975" y="3524250"/>
                        <a:ext cx="4029075" cy="469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7123A2C7-CC2E-FF66-8A7C-A02ADBA92F7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076BD35-1F4E-964F-E7AB-54BA9E3877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1141B0E-709F-550E-BCFB-7116442202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0FA6E90-9B5E-D8F9-F978-721158395C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67C3B16-467E-B92F-2829-5C0F12F3E2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2B71A48-5244-FEEB-C900-52F2492BE7C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7480A821-CC57-F748-AF31-72341F0E27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4EEA5787-C306-BD96-3265-C5368B7064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5EA53F4A-B996-911D-8FC6-0B426B9234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A588E5C0-6153-FC86-094C-61D38D6B25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AB54491-610D-2417-7404-AD4C3AF075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892A4841-8378-5C74-348D-3E7AF7F934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22BD7A3-8A7D-03AA-3880-35E0733F45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B667D56-7154-57B3-8F63-AF13E57256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7AC54FF-AF99-822C-0881-05F54AEE72A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B2F817B0-A191-2B2F-FE51-BC8D59D81B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90B477BD-F8E9-C62C-2FB7-1C410FC0FE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842E26E7-677F-2770-0F49-C0409387FE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D6FF135-00E4-EA4D-CEEA-52C7E45748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AF789D7F-5D5B-FB31-E23F-E0983D7762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8229" y="317902"/>
            <a:ext cx="6705600" cy="765175"/>
          </a:xfrm>
        </p:spPr>
        <p:txBody>
          <a:bodyPr/>
          <a:lstStyle/>
          <a:p>
            <a:r>
              <a:rPr lang="en-US" altLang="en-US" sz="2800" dirty="0"/>
              <a:t>Creation of Pressure Distribution by the Interaction Function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7F914F-AC5C-1D70-8310-74B9C05997E4}"/>
              </a:ext>
            </a:extLst>
          </p:cNvPr>
          <p:cNvSpPr/>
          <p:nvPr/>
        </p:nvSpPr>
        <p:spPr>
          <a:xfrm>
            <a:off x="392906" y="1104096"/>
            <a:ext cx="70135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IN" dirty="0">
                <a:solidFill>
                  <a:srgbClr val="131413"/>
                </a:solidFill>
                <a:latin typeface="+mn-lt"/>
              </a:rPr>
              <a:t>The pressure field is obtained from the Bernoulli equation</a:t>
            </a:r>
            <a:endParaRPr lang="en-IN" dirty="0">
              <a:latin typeface="+mn-lt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1A82AF84-1D62-F98D-2ACB-81EB152D24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4398816"/>
              </p:ext>
            </p:extLst>
          </p:nvPr>
        </p:nvGraphicFramePr>
        <p:xfrm>
          <a:off x="647369" y="1765300"/>
          <a:ext cx="4448175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44700" imgH="457200" progId="Equation.3">
                  <p:embed/>
                </p:oleObj>
              </mc:Choice>
              <mc:Fallback>
                <p:oleObj name="Equation" r:id="rId2" imgW="2044700" imgH="457200" progId="Equation.3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1A82AF84-1D62-F98D-2ACB-81EB152D24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369" y="1765300"/>
                        <a:ext cx="4448175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88528678-A6A1-1A21-2F01-6B86EA858D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08513" y="3733800"/>
          <a:ext cx="4306887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93900" imgH="419100" progId="Equation.3">
                  <p:embed/>
                </p:oleObj>
              </mc:Choice>
              <mc:Fallback>
                <p:oleObj name="Equation" r:id="rId4" imgW="1993900" imgH="419100" progId="Equation.3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88528678-A6A1-1A21-2F01-6B86EA858D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8513" y="3733800"/>
                        <a:ext cx="4306887" cy="906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515EEB8-4B01-37A8-9558-189D35220A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288" y="4824413"/>
            <a:ext cx="406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Define coefficient of Pressure:</a:t>
            </a:r>
          </a:p>
        </p:txBody>
      </p:sp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DFF75961-D046-9A38-0DE9-32680E7752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35550" y="5421313"/>
          <a:ext cx="3582988" cy="98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71700" imgH="596900" progId="Equation.3">
                  <p:embed/>
                </p:oleObj>
              </mc:Choice>
              <mc:Fallback>
                <p:oleObj name="Equation" r:id="rId6" imgW="2171700" imgH="596900" progId="Equation.3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DFF75961-D046-9A38-0DE9-32680E7752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5550" y="5421313"/>
                        <a:ext cx="3582988" cy="985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69" name="Picture 2">
            <a:extLst>
              <a:ext uri="{FF2B5EF4-FFF2-40B4-BE49-F238E27FC236}">
                <a16:creationId xmlns:a16="http://schemas.microsoft.com/office/drawing/2014/main" id="{C8B9522A-2EEE-B382-17A9-C476EADA8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575" y="928688"/>
            <a:ext cx="2951163" cy="292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B2B1FC52-622C-3470-AD78-C11BD5DA0B34}"/>
              </a:ext>
            </a:extLst>
          </p:cNvPr>
          <p:cNvSpPr/>
          <p:nvPr/>
        </p:nvSpPr>
        <p:spPr>
          <a:xfrm>
            <a:off x="7275513" y="1971675"/>
            <a:ext cx="771525" cy="744538"/>
          </a:xfrm>
          <a:prstGeom prst="ellipse">
            <a:avLst/>
          </a:prstGeom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8" name="Picture 2" descr="http://www-mdp.eng.cam.ac.uk/web/library/enginfo/aerothermal_dvd_only/aero/fprops/poten/cpplot.gif">
            <a:extLst>
              <a:ext uri="{FF2B5EF4-FFF2-40B4-BE49-F238E27FC236}">
                <a16:creationId xmlns:a16="http://schemas.microsoft.com/office/drawing/2014/main" id="{3F90ABB1-5D24-8A8B-18A2-54A69A480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911775"/>
            <a:ext cx="2438400" cy="354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59CCB69-B510-C0CE-23CC-CD679BC6B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1725" y="2974975"/>
            <a:ext cx="30480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dirty="0">
                <a:solidFill>
                  <a:srgbClr val="FF0000"/>
                </a:solidFill>
              </a:rPr>
              <a:t>Non-productive zero weight Balloons !?!?!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F697D7F-D1C9-E718-3267-8D56AED7587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6E1C53BB-47BE-F49D-AC67-717C6CECBC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EE3E5AB3-2C5B-4ED9-7EC5-ADA5277D34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5D5D0DC1-804A-FD82-0B8F-F0A4DB9260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95793538-B7CC-E86F-5A55-7D3505CBD0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7005C4B-588F-D375-B8B9-7163BA33E8F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8942B6B5-1761-5DFC-C86B-767404C6F3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" name="Rectangle 11">
                      <a:extLst>
                        <a:ext uri="{FF2B5EF4-FFF2-40B4-BE49-F238E27FC236}">
                          <a16:creationId xmlns:a16="http://schemas.microsoft.com/office/drawing/2014/main" id="{5034FFF8-49E8-B482-503E-8FFDCAE436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025E8659-1540-9D47-9E96-F45F604CD5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9EE32FC4-5FE4-41C5-886A-661FD863E1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5D7EBA28-CD63-582C-D85F-E5D7C2655B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D4FA1266-7460-0F13-8910-EFF95A6848B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413C78E8-7445-BBFB-5D81-82100177DB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D9310A78-45FB-B42C-5556-D0585CD582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608B2E12-EF9F-1008-0E75-8F73D8C1AD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F4791D34-39E0-84BE-2811-9E3936FBC5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2A2E7067-34B8-B353-8CEB-A5421CC2F4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EBAC60C7-A74A-1B65-209F-1FAFD7F072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E5FAF7B-E044-CBEB-314F-664C06E340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26" grpId="0" animBg="1"/>
      <p:bldP spid="2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3CBCD9F6-DDAF-46B7-7A88-82D39E6D1D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2961" y="231648"/>
            <a:ext cx="6705600" cy="765175"/>
          </a:xfrm>
        </p:spPr>
        <p:txBody>
          <a:bodyPr/>
          <a:lstStyle/>
          <a:p>
            <a:r>
              <a:rPr lang="en-US" altLang="en-US" sz="2800" dirty="0"/>
              <a:t>Experimental Validation</a:t>
            </a:r>
          </a:p>
        </p:txBody>
      </p:sp>
      <p:pic>
        <p:nvPicPr>
          <p:cNvPr id="30723" name="Picture 2" descr="http://www-mdp.eng.cam.ac.uk/web/library/enginfo/aerothermal_dvd_only/aero/fprops/poten/cpdist.gif">
            <a:extLst>
              <a:ext uri="{FF2B5EF4-FFF2-40B4-BE49-F238E27FC236}">
                <a16:creationId xmlns:a16="http://schemas.microsoft.com/office/drawing/2014/main" id="{3567D59A-7B8D-A9E7-CF47-221AEFBE4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40" y="1369242"/>
            <a:ext cx="8001000" cy="509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4C38153-4F20-74BD-8364-219C4A77EB2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2CB70E9-39CA-C3CF-F0E0-BD4C33F86E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0E9763C-8600-73FE-164A-17350D5548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A56AC1B-535F-8138-C977-0412988B09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36280C1-7EAB-A29B-2E34-DA2E028906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42CC092B-03FC-450A-1F87-F7E6210FC6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7A49A8C-1438-7F1E-AFEE-9FC2D8890E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49705A0F-B33B-397D-0E99-A2A3EB2413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5763A048-D9B2-B55F-0D44-FE35BDEBA83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2DE09451-6182-7993-0A0A-13B4215097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8DFABD74-33DF-BCDC-78E9-EAC434791B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66373E6-E9B0-2B02-939D-7A34B8F8B0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C1D66217-A693-DE2C-5AB6-4137DBBB62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21F2A30-FE8C-6E8F-25DE-181F5AFBAF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2F880E82-A395-AFC1-09E0-20EE192202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9E369AA0-F676-10C5-30F9-B5A11F1974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1B83D46-017F-8788-7849-F9C2F4BCB6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0F053261-EE92-1B38-6EAC-0A3C2CD377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82E398E-C254-B965-6195-FF63FE1D96C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57B608E5-FDCF-B34E-C57D-D244AB8ED70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r>
              <a:rPr lang="en-US" altLang="en-US" sz="2800"/>
              <a:t>THE VORTEX FUNCTION </a:t>
            </a:r>
          </a:p>
        </p:txBody>
      </p:sp>
      <p:sp>
        <p:nvSpPr>
          <p:cNvPr id="345091" name="Rectangle 3">
            <a:extLst>
              <a:ext uri="{FF2B5EF4-FFF2-40B4-BE49-F238E27FC236}">
                <a16:creationId xmlns:a16="http://schemas.microsoft.com/office/drawing/2014/main" id="{0CBD3E9B-C70A-AFDC-D359-AB864570605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30975" y="1172187"/>
            <a:ext cx="8229600" cy="533400"/>
          </a:xfrm>
        </p:spPr>
        <p:txBody>
          <a:bodyPr/>
          <a:lstStyle/>
          <a:p>
            <a:r>
              <a:rPr lang="en-US" altLang="en-US" sz="2400"/>
              <a:t>In the case of a vortex, the flow field is purely tangential. </a:t>
            </a:r>
          </a:p>
        </p:txBody>
      </p:sp>
      <p:pic>
        <p:nvPicPr>
          <p:cNvPr id="345092" name="Picture 4" descr="http://www.idra.unige.it/~irro/static/vortic.gif">
            <a:extLst>
              <a:ext uri="{FF2B5EF4-FFF2-40B4-BE49-F238E27FC236}">
                <a16:creationId xmlns:a16="http://schemas.microsoft.com/office/drawing/2014/main" id="{F6A7ACF2-6775-87D3-EEB7-69020A145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00200"/>
            <a:ext cx="2582863" cy="258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5093" name="Rectangle 5">
            <a:extLst>
              <a:ext uri="{FF2B5EF4-FFF2-40B4-BE49-F238E27FC236}">
                <a16:creationId xmlns:a16="http://schemas.microsoft.com/office/drawing/2014/main" id="{88E8E094-EFB6-EDC1-97EB-772896137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425" y="1761454"/>
            <a:ext cx="5708650" cy="1938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2400" dirty="0">
                <a:latin typeface="+mn-lt"/>
              </a:rPr>
              <a:t>The picture is similar to that of a source but streamlines and equipotential lines are reversed. </a:t>
            </a:r>
          </a:p>
          <a:p>
            <a:pPr eaLnBrk="1" hangingPunct="1">
              <a:defRPr/>
            </a:pPr>
            <a:r>
              <a:rPr lang="en-US" sz="2400" dirty="0">
                <a:latin typeface="+mn-lt"/>
              </a:rPr>
              <a:t>The complex potential is </a:t>
            </a:r>
          </a:p>
          <a:p>
            <a:pPr eaLnBrk="1" hangingPunct="1"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345095" name="Rectangle 7">
            <a:extLst>
              <a:ext uri="{FF2B5EF4-FFF2-40B4-BE49-F238E27FC236}">
                <a16:creationId xmlns:a16="http://schemas.microsoft.com/office/drawing/2014/main" id="{3DB0E99D-6BE7-9FF7-AEA1-194B119C4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425" y="4547623"/>
            <a:ext cx="8686800" cy="1938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2400" dirty="0">
                <a:latin typeface="+mn-lt"/>
              </a:rPr>
              <a:t>There is again a singularity at the origin, this time associated to the fact that the circulation along any closed curve including the origin is nonzero and equal to </a:t>
            </a:r>
            <a:r>
              <a:rPr lang="en-US" sz="2400" i="1" dirty="0">
                <a:latin typeface="+mn-lt"/>
                <a:sym typeface="Symbol" panose="05050102010706020507" pitchFamily="18" charset="2"/>
              </a:rPr>
              <a:t></a:t>
            </a:r>
            <a:r>
              <a:rPr lang="en-US" sz="2400" dirty="0">
                <a:latin typeface="+mn-lt"/>
              </a:rPr>
              <a:t>. </a:t>
            </a:r>
          </a:p>
          <a:p>
            <a:pPr eaLnBrk="1" hangingPunct="1">
              <a:defRPr/>
            </a:pPr>
            <a:r>
              <a:rPr lang="en-US" sz="2400" dirty="0">
                <a:latin typeface="+mn-lt"/>
              </a:rPr>
              <a:t>If the closed curve does not include the origin, the circulation will be zero.</a:t>
            </a:r>
          </a:p>
        </p:txBody>
      </p:sp>
      <p:pic>
        <p:nvPicPr>
          <p:cNvPr id="17415" name="Picture 8" descr="tex2html_wrap_inline102">
            <a:extLst>
              <a:ext uri="{FF2B5EF4-FFF2-40B4-BE49-F238E27FC236}">
                <a16:creationId xmlns:a16="http://schemas.microsoft.com/office/drawing/2014/main" id="{8781454F-4C48-125E-4564-4675CF2D0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94050" y="3292475"/>
            <a:ext cx="11430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95945" name="Object 2">
            <a:extLst>
              <a:ext uri="{FF2B5EF4-FFF2-40B4-BE49-F238E27FC236}">
                <a16:creationId xmlns:a16="http://schemas.microsoft.com/office/drawing/2014/main" id="{DEFCE733-41C2-F471-DB74-15EACCF739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6139831"/>
              </p:ext>
            </p:extLst>
          </p:nvPr>
        </p:nvGraphicFramePr>
        <p:xfrm>
          <a:off x="752936" y="3381375"/>
          <a:ext cx="3370263" cy="96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71600" imgH="393700" progId="Equation.3">
                  <p:embed/>
                </p:oleObj>
              </mc:Choice>
              <mc:Fallback>
                <p:oleObj name="Equation" r:id="rId4" imgW="1371600" imgH="393700" progId="Equation.3">
                  <p:embed/>
                  <p:pic>
                    <p:nvPicPr>
                      <p:cNvPr id="295945" name="Object 2">
                        <a:extLst>
                          <a:ext uri="{FF2B5EF4-FFF2-40B4-BE49-F238E27FC236}">
                            <a16:creationId xmlns:a16="http://schemas.microsoft.com/office/drawing/2014/main" id="{DEFCE733-41C2-F471-DB74-15EACCF7396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936" y="3381375"/>
                        <a:ext cx="3370263" cy="966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">
            <a:extLst>
              <a:ext uri="{FF2B5EF4-FFF2-40B4-BE49-F238E27FC236}">
                <a16:creationId xmlns:a16="http://schemas.microsoft.com/office/drawing/2014/main" id="{4CC59017-74D5-D545-4E8D-5F7C3B002E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9456630"/>
              </p:ext>
            </p:extLst>
          </p:nvPr>
        </p:nvGraphicFramePr>
        <p:xfrm>
          <a:off x="4308475" y="3780858"/>
          <a:ext cx="1822450" cy="85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37836" imgH="393529" progId="Equation.3">
                  <p:embed/>
                </p:oleObj>
              </mc:Choice>
              <mc:Fallback>
                <p:oleObj name="Equation" r:id="rId6" imgW="837836" imgH="393529" progId="Equation.3">
                  <p:embed/>
                  <p:pic>
                    <p:nvPicPr>
                      <p:cNvPr id="25" name="Object 2">
                        <a:extLst>
                          <a:ext uri="{FF2B5EF4-FFF2-40B4-BE49-F238E27FC236}">
                            <a16:creationId xmlns:a16="http://schemas.microsoft.com/office/drawing/2014/main" id="{4CC59017-74D5-D545-4E8D-5F7C3B002E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8475" y="3780858"/>
                        <a:ext cx="1822450" cy="855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3D63FE38-75E8-6F9F-BF68-F6EB7FC0B17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46B0965C-4A33-42EB-5CE2-6B39BF8564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38B16605-74DA-0D85-1964-0D59B15CBD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C7927E8-21B2-1AFC-EF36-62070E44CA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7095BAE-511A-EF43-8C9C-8549AC6C38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D4ADD4F3-99E8-F58E-5845-0909C66AD4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8C9FE89F-1EC6-66EC-CB16-8FDFF6E985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F4065EEB-2898-0BA3-AA3F-292B96F911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ED39BD97-8770-0393-C239-75383B04411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6169EC30-8DCA-603F-11C9-83C2CF1CCF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DC34293F-BAEC-7F28-D47F-33D2953326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77EB87C9-94CD-AE75-98F3-54D9AB5168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256198E-3DF6-7962-C86B-E4FED795A0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5329D75-7280-1EAF-C774-31E7E7B920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866F0888-B6C5-9843-7BA0-4329EB3FD2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2F9BA461-B602-9670-6A2A-83A550C129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C37321DE-FD4C-11E1-9E99-3930C666F6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E73242C9-CBBD-DA10-0679-EA442C779F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7F989E1-94B2-BF6B-0A93-1FC519E92C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5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5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5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5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95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50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50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50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50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1" grpId="0" build="p" autoUpdateAnimBg="0"/>
      <p:bldP spid="345093" grpId="0" build="p" autoUpdateAnimBg="0"/>
      <p:bldP spid="345095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DBB95B02-F791-AE74-D71A-A466C5AD605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193864" y="305610"/>
            <a:ext cx="4907345" cy="736568"/>
          </a:xfrm>
        </p:spPr>
        <p:txBody>
          <a:bodyPr/>
          <a:lstStyle/>
          <a:p>
            <a:r>
              <a:rPr lang="en-US" altLang="en-US" sz="2800"/>
              <a:t>Uniform Flow Past A Doublet with Vortex </a:t>
            </a:r>
            <a:endParaRPr lang="en-US" altLang="en-US"/>
          </a:p>
        </p:txBody>
      </p:sp>
      <p:sp>
        <p:nvSpPr>
          <p:cNvPr id="348163" name="Rectangle 3">
            <a:extLst>
              <a:ext uri="{FF2B5EF4-FFF2-40B4-BE49-F238E27FC236}">
                <a16:creationId xmlns:a16="http://schemas.microsoft.com/office/drawing/2014/main" id="{5944779D-AF11-1637-041F-6F4C4B3E5EBD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143000"/>
            <a:ext cx="8991600" cy="838200"/>
          </a:xfrm>
        </p:spPr>
        <p:txBody>
          <a:bodyPr/>
          <a:lstStyle/>
          <a:p>
            <a:r>
              <a:rPr lang="en-US" altLang="en-US" sz="2400"/>
              <a:t>The superposition of a doublet and a uniform flow gives the complex potential</a:t>
            </a:r>
            <a:r>
              <a:rPr lang="en-US" altLang="en-US" sz="2800"/>
              <a:t> </a:t>
            </a:r>
          </a:p>
        </p:txBody>
      </p:sp>
      <p:graphicFrame>
        <p:nvGraphicFramePr>
          <p:cNvPr id="34826" name="Object 10">
            <a:extLst>
              <a:ext uri="{FF2B5EF4-FFF2-40B4-BE49-F238E27FC236}">
                <a16:creationId xmlns:a16="http://schemas.microsoft.com/office/drawing/2014/main" id="{ACE5EAF7-6C50-362A-7337-563147C544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95513" y="1614488"/>
          <a:ext cx="354806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11300" imgH="393700" progId="Equation.3">
                  <p:embed/>
                </p:oleObj>
              </mc:Choice>
              <mc:Fallback>
                <p:oleObj name="Equation" r:id="rId2" imgW="1511300" imgH="393700" progId="Equation.3">
                  <p:embed/>
                  <p:pic>
                    <p:nvPicPr>
                      <p:cNvPr id="34826" name="Object 10">
                        <a:extLst>
                          <a:ext uri="{FF2B5EF4-FFF2-40B4-BE49-F238E27FC236}">
                            <a16:creationId xmlns:a16="http://schemas.microsoft.com/office/drawing/2014/main" id="{ACE5EAF7-6C50-362A-7337-563147C5448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1614488"/>
                        <a:ext cx="3548062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2">
            <a:extLst>
              <a:ext uri="{FF2B5EF4-FFF2-40B4-BE49-F238E27FC236}">
                <a16:creationId xmlns:a16="http://schemas.microsoft.com/office/drawing/2014/main" id="{3B437C35-3264-B40F-7073-5190B3167E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35138" y="4387850"/>
          <a:ext cx="4470400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05000" imgH="393700" progId="Equation.3">
                  <p:embed/>
                </p:oleObj>
              </mc:Choice>
              <mc:Fallback>
                <p:oleObj name="Equation" r:id="rId4" imgW="1905000" imgH="393700" progId="Equation.3">
                  <p:embed/>
                  <p:pic>
                    <p:nvPicPr>
                      <p:cNvPr id="23" name="Object 12">
                        <a:extLst>
                          <a:ext uri="{FF2B5EF4-FFF2-40B4-BE49-F238E27FC236}">
                            <a16:creationId xmlns:a16="http://schemas.microsoft.com/office/drawing/2014/main" id="{3B437C35-3264-B40F-7073-5190B3167E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5138" y="4387850"/>
                        <a:ext cx="4470400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0">
            <a:extLst>
              <a:ext uri="{FF2B5EF4-FFF2-40B4-BE49-F238E27FC236}">
                <a16:creationId xmlns:a16="http://schemas.microsoft.com/office/drawing/2014/main" id="{03A39B95-536C-57F1-DD79-6BC47F95271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30388" y="2871788"/>
          <a:ext cx="4829175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057400" imgH="393700" progId="Equation.3">
                  <p:embed/>
                </p:oleObj>
              </mc:Choice>
              <mc:Fallback>
                <p:oleObj name="Equation" r:id="rId6" imgW="2057400" imgH="393700" progId="Equation.3">
                  <p:embed/>
                  <p:pic>
                    <p:nvPicPr>
                      <p:cNvPr id="24" name="Object 10">
                        <a:extLst>
                          <a:ext uri="{FF2B5EF4-FFF2-40B4-BE49-F238E27FC236}">
                            <a16:creationId xmlns:a16="http://schemas.microsoft.com/office/drawing/2014/main" id="{03A39B95-536C-57F1-DD79-6BC47F95271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0388" y="2871788"/>
                        <a:ext cx="4829175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CA98F5F8-7992-9951-062C-405A5FED3DA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F8A0624-174F-FF1C-2E17-B5B0FC7F23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5114336-9927-FB79-56C3-3157A56DC7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2BFE62E-D803-EB62-1553-9E2E07892F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2985B5F-A4C3-C310-030B-52615805CC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0B23084-2814-5B88-8A3E-D1D214EB32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EAD22DA6-D396-6C3B-52CD-7BDA88E3D0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311E72BB-731C-C51E-CA40-193539DF60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A557AE98-33EE-65BB-5B60-C0DF399011C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77A5BC19-B149-F705-B10A-65A771DC0F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0F9AE4D-3760-7105-28CD-B89E56D897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A25FB55-9EC9-1894-DFC3-A488924825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940BEDD-9C3C-AC64-6E6F-0C884FA45F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11CBB6F-14D1-9A55-AD70-CDF06B7B91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04D9DBD5-2F0D-D4CD-0A11-A6D66A5A84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F6D44DB1-E1DA-0CDB-8FC3-72389155D0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F3681CD-1128-2AAE-63D9-FB480B30D8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8B8D393-B574-D1EB-2B80-5D48B3886B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23DA348-6054-5016-0372-BBBA2080C5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63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2" name="Picture 6">
            <a:extLst>
              <a:ext uri="{FF2B5EF4-FFF2-40B4-BE49-F238E27FC236}">
                <a16:creationId xmlns:a16="http://schemas.microsoft.com/office/drawing/2014/main" id="{5B5ABC6B-A466-DCA6-385E-79AEF2554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969" y="2533772"/>
            <a:ext cx="4046537" cy="404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7651" name="Ink 3">
                <a:extLst>
                  <a:ext uri="{FF2B5EF4-FFF2-40B4-BE49-F238E27FC236}">
                    <a16:creationId xmlns:a16="http://schemas.microsoft.com/office/drawing/2014/main" id="{0F23F8BF-1905-0D74-A3CB-FF4098D361F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374900" y="6130925"/>
              <a:ext cx="1588" cy="1588"/>
            </p14:xfrm>
          </p:contentPart>
        </mc:Choice>
        <mc:Fallback xmlns="">
          <p:pic>
            <p:nvPicPr>
              <p:cNvPr id="27651" name="Ink 3">
                <a:extLst>
                  <a:ext uri="{FF2B5EF4-FFF2-40B4-BE49-F238E27FC236}">
                    <a16:creationId xmlns:a16="http://schemas.microsoft.com/office/drawing/2014/main" id="{0F23F8BF-1905-0D74-A3CB-FF4098D361F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33612" y="6089637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19460" name="Title 1">
            <a:extLst>
              <a:ext uri="{FF2B5EF4-FFF2-40B4-BE49-F238E27FC236}">
                <a16:creationId xmlns:a16="http://schemas.microsoft.com/office/drawing/2014/main" id="{A49C6F92-35A7-7D4B-FA4B-D2E5FBF1DC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3464" y="190558"/>
            <a:ext cx="7253288" cy="850900"/>
          </a:xfrm>
        </p:spPr>
        <p:txBody>
          <a:bodyPr/>
          <a:lstStyle/>
          <a:p>
            <a:r>
              <a:rPr lang="en-IN" altLang="en-US" sz="2800" dirty="0"/>
              <a:t>Visualization of Multilevel Interaction Function</a:t>
            </a:r>
          </a:p>
        </p:txBody>
      </p:sp>
      <p:graphicFrame>
        <p:nvGraphicFramePr>
          <p:cNvPr id="22" name="Object 12">
            <a:extLst>
              <a:ext uri="{FF2B5EF4-FFF2-40B4-BE49-F238E27FC236}">
                <a16:creationId xmlns:a16="http://schemas.microsoft.com/office/drawing/2014/main" id="{8D7B4490-008F-D309-71CD-3528274258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1218141"/>
              </p:ext>
            </p:extLst>
          </p:nvPr>
        </p:nvGraphicFramePr>
        <p:xfrm>
          <a:off x="2393188" y="1316954"/>
          <a:ext cx="4470400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05000" imgH="393700" progId="Equation.3">
                  <p:embed/>
                </p:oleObj>
              </mc:Choice>
              <mc:Fallback>
                <p:oleObj name="Equation" r:id="rId5" imgW="1905000" imgH="393700" progId="Equation.3">
                  <p:embed/>
                  <p:pic>
                    <p:nvPicPr>
                      <p:cNvPr id="22" name="Object 12">
                        <a:extLst>
                          <a:ext uri="{FF2B5EF4-FFF2-40B4-BE49-F238E27FC236}">
                            <a16:creationId xmlns:a16="http://schemas.microsoft.com/office/drawing/2014/main" id="{8D7B4490-008F-D309-71CD-3528274258D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3188" y="1316954"/>
                        <a:ext cx="4470400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990CA16F-E029-19F1-81FB-EE3F83566BB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893FB1A-9DF9-AB7D-9F01-ABB6391E41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5EFE7A0-7974-22B6-0337-819BDB6650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F36A29F-C2CA-2D87-3472-651E2BF56A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3AEC1CC-21ED-5E96-1381-09BA80AE8D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4AF5259A-7792-C08A-4528-7A77257D677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836BB15D-0152-1B46-1F98-76F54EB385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41563A59-A4F9-E34F-9942-6A53219AF2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EDDB440-941F-ACAB-8AB6-9F0B245D62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A46215A-D38C-B2E1-DA3B-42506183FE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7C3C981-653B-6B9E-8252-7CF98076AF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E03F855-09AE-D814-1F6A-BD3C7339A6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FFB4D9A-FD0C-2662-BB29-AF75BA4BD3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B56A83D-C376-BA28-CBFD-C3E6368EE7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AE1C256-0F14-7F84-842C-E474A76514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9F0AF0CE-7406-0834-33FD-D5DDC82859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76EFF10-1A0A-D6E6-126E-0202C52F0A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720DF76-FC89-9A2F-CA33-3DDF0C50A2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2EC5F7B-2837-8668-4238-A78016E7BF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C0F53730-EF8F-275E-C629-3FFEE7314F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9525"/>
            <a:ext cx="6797675" cy="828675"/>
          </a:xfrm>
        </p:spPr>
        <p:txBody>
          <a:bodyPr/>
          <a:lstStyle/>
          <a:p>
            <a:r>
              <a:rPr lang="en-IN" altLang="en-US" sz="2800"/>
              <a:t>The Non-living Genius : Lifting Machine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0DC3A89-4DF9-A766-E85C-A07D2BCB4E4B}"/>
              </a:ext>
            </a:extLst>
          </p:cNvPr>
          <p:cNvGrpSpPr>
            <a:grpSpLocks/>
          </p:cNvGrpSpPr>
          <p:nvPr/>
        </p:nvGrpSpPr>
        <p:grpSpPr bwMode="auto">
          <a:xfrm>
            <a:off x="955675" y="1220788"/>
            <a:ext cx="2362200" cy="2713037"/>
            <a:chOff x="955675" y="1220788"/>
            <a:chExt cx="2362200" cy="2713300"/>
          </a:xfrm>
        </p:grpSpPr>
        <p:pic>
          <p:nvPicPr>
            <p:cNvPr id="20494" name="Picture 17">
              <a:extLst>
                <a:ext uri="{FF2B5EF4-FFF2-40B4-BE49-F238E27FC236}">
                  <a16:creationId xmlns:a16="http://schemas.microsoft.com/office/drawing/2014/main" id="{76CAD3CC-F06D-AB7E-561E-1005B20F9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5675" y="1220788"/>
              <a:ext cx="2362200" cy="258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20495" name="Object 2">
              <a:extLst>
                <a:ext uri="{FF2B5EF4-FFF2-40B4-BE49-F238E27FC236}">
                  <a16:creationId xmlns:a16="http://schemas.microsoft.com/office/drawing/2014/main" id="{E341D21C-C049-CCBE-55C0-B89B073CF4D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70798" y="3351230"/>
            <a:ext cx="1020002" cy="5828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355292" imgH="203024" progId="Equation.3">
                    <p:embed/>
                  </p:oleObj>
                </mc:Choice>
                <mc:Fallback>
                  <p:oleObj name="Equation" r:id="rId3" imgW="355292" imgH="203024" progId="Equation.3">
                    <p:embed/>
                    <p:pic>
                      <p:nvPicPr>
                        <p:cNvPr id="20495" name="Object 2">
                          <a:extLst>
                            <a:ext uri="{FF2B5EF4-FFF2-40B4-BE49-F238E27FC236}">
                              <a16:creationId xmlns:a16="http://schemas.microsoft.com/office/drawing/2014/main" id="{E341D21C-C049-CCBE-55C0-B89B073CF4D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70798" y="3351230"/>
                          <a:ext cx="1020002" cy="58285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88C769E-1006-2664-230B-26DD1C9DFFA8}"/>
              </a:ext>
            </a:extLst>
          </p:cNvPr>
          <p:cNvGrpSpPr>
            <a:grpSpLocks/>
          </p:cNvGrpSpPr>
          <p:nvPr/>
        </p:nvGrpSpPr>
        <p:grpSpPr bwMode="auto">
          <a:xfrm>
            <a:off x="4729163" y="1273175"/>
            <a:ext cx="2647950" cy="2660650"/>
            <a:chOff x="4729163" y="1273175"/>
            <a:chExt cx="2647950" cy="2660790"/>
          </a:xfrm>
        </p:grpSpPr>
        <p:pic>
          <p:nvPicPr>
            <p:cNvPr id="20492" name="Picture 18">
              <a:extLst>
                <a:ext uri="{FF2B5EF4-FFF2-40B4-BE49-F238E27FC236}">
                  <a16:creationId xmlns:a16="http://schemas.microsoft.com/office/drawing/2014/main" id="{89779497-9DD6-BE25-8525-D90D93C3C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9163" y="1273175"/>
              <a:ext cx="2647950" cy="2562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20493" name="Object 24">
              <a:extLst>
                <a:ext uri="{FF2B5EF4-FFF2-40B4-BE49-F238E27FC236}">
                  <a16:creationId xmlns:a16="http://schemas.microsoft.com/office/drawing/2014/main" id="{E50CC014-2A30-A317-F625-9749D9EC4E1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249863" y="3351353"/>
            <a:ext cx="1895475" cy="582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660113" imgH="203112" progId="Equation.3">
                    <p:embed/>
                  </p:oleObj>
                </mc:Choice>
                <mc:Fallback>
                  <p:oleObj name="Equation" r:id="rId6" imgW="660113" imgH="203112" progId="Equation.3">
                    <p:embed/>
                    <p:pic>
                      <p:nvPicPr>
                        <p:cNvPr id="20493" name="Object 24">
                          <a:extLst>
                            <a:ext uri="{FF2B5EF4-FFF2-40B4-BE49-F238E27FC236}">
                              <a16:creationId xmlns:a16="http://schemas.microsoft.com/office/drawing/2014/main" id="{E50CC014-2A30-A317-F625-9749D9EC4E1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49863" y="3351353"/>
                          <a:ext cx="1895475" cy="58261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5270D35-2FD1-1B24-1A7D-D25F92334D10}"/>
              </a:ext>
            </a:extLst>
          </p:cNvPr>
          <p:cNvGrpSpPr>
            <a:grpSpLocks/>
          </p:cNvGrpSpPr>
          <p:nvPr/>
        </p:nvGrpSpPr>
        <p:grpSpPr bwMode="auto">
          <a:xfrm>
            <a:off x="984250" y="3876675"/>
            <a:ext cx="2409825" cy="2652713"/>
            <a:chOff x="984250" y="3876675"/>
            <a:chExt cx="2409825" cy="2652253"/>
          </a:xfrm>
        </p:grpSpPr>
        <p:pic>
          <p:nvPicPr>
            <p:cNvPr id="20490" name="Picture 19">
              <a:extLst>
                <a:ext uri="{FF2B5EF4-FFF2-40B4-BE49-F238E27FC236}">
                  <a16:creationId xmlns:a16="http://schemas.microsoft.com/office/drawing/2014/main" id="{B9856FED-81A9-A031-A120-1AA4E1DA7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4250" y="3876675"/>
              <a:ext cx="2409825" cy="2514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20491" name="Object 26">
              <a:extLst>
                <a:ext uri="{FF2B5EF4-FFF2-40B4-BE49-F238E27FC236}">
                  <a16:creationId xmlns:a16="http://schemas.microsoft.com/office/drawing/2014/main" id="{30061FEF-E10F-8E3B-E7ED-EC228E3EBDF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087723" y="5946316"/>
            <a:ext cx="1895475" cy="582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660113" imgH="203112" progId="Equation.3">
                    <p:embed/>
                  </p:oleObj>
                </mc:Choice>
                <mc:Fallback>
                  <p:oleObj name="Equation" r:id="rId9" imgW="660113" imgH="203112" progId="Equation.3">
                    <p:embed/>
                    <p:pic>
                      <p:nvPicPr>
                        <p:cNvPr id="20491" name="Object 26">
                          <a:extLst>
                            <a:ext uri="{FF2B5EF4-FFF2-40B4-BE49-F238E27FC236}">
                              <a16:creationId xmlns:a16="http://schemas.microsoft.com/office/drawing/2014/main" id="{30061FEF-E10F-8E3B-E7ED-EC228E3EBDF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87723" y="5946316"/>
                          <a:ext cx="1895475" cy="58261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E17F35A-CB36-944F-ED11-BB1694F5301C}"/>
              </a:ext>
            </a:extLst>
          </p:cNvPr>
          <p:cNvGrpSpPr>
            <a:grpSpLocks/>
          </p:cNvGrpSpPr>
          <p:nvPr/>
        </p:nvGrpSpPr>
        <p:grpSpPr bwMode="auto">
          <a:xfrm>
            <a:off x="4730750" y="3895725"/>
            <a:ext cx="2447925" cy="2581275"/>
            <a:chOff x="4730750" y="3933825"/>
            <a:chExt cx="2447925" cy="2581275"/>
          </a:xfrm>
        </p:grpSpPr>
        <p:pic>
          <p:nvPicPr>
            <p:cNvPr id="20488" name="Picture 20">
              <a:extLst>
                <a:ext uri="{FF2B5EF4-FFF2-40B4-BE49-F238E27FC236}">
                  <a16:creationId xmlns:a16="http://schemas.microsoft.com/office/drawing/2014/main" id="{0CBF7652-80BD-18F1-E7EB-01E4A470F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0750" y="3933825"/>
              <a:ext cx="2447925" cy="258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20489" name="Object 27">
              <a:extLst>
                <a:ext uri="{FF2B5EF4-FFF2-40B4-BE49-F238E27FC236}">
                  <a16:creationId xmlns:a16="http://schemas.microsoft.com/office/drawing/2014/main" id="{85BA4B0E-F35D-FEEB-4206-5B4D4AFB1F3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206997" y="5829877"/>
            <a:ext cx="1895475" cy="582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660113" imgH="203112" progId="Equation.3">
                    <p:embed/>
                  </p:oleObj>
                </mc:Choice>
                <mc:Fallback>
                  <p:oleObj name="Equation" r:id="rId12" imgW="660113" imgH="203112" progId="Equation.3">
                    <p:embed/>
                    <p:pic>
                      <p:nvPicPr>
                        <p:cNvPr id="20489" name="Object 27">
                          <a:extLst>
                            <a:ext uri="{FF2B5EF4-FFF2-40B4-BE49-F238E27FC236}">
                              <a16:creationId xmlns:a16="http://schemas.microsoft.com/office/drawing/2014/main" id="{85BA4B0E-F35D-FEEB-4206-5B4D4AFB1F3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06997" y="5829877"/>
                          <a:ext cx="1895475" cy="58261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E0EA15E-AAD1-A4E9-D219-BC7240DAA5B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029EFC0-4BC2-2ACF-04F6-47B95EDFC9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0241246C-E14B-AC14-4C09-90C80C1DB0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155647A6-4BB7-7F55-FC09-2AF23F5E44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F002C553-276F-7510-BFAE-06BBB7DAD1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D2D8FC8F-D0D2-131F-8B1F-8BDD581F49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B4D27E85-2F66-9BD3-89BB-4F49FEED26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C30C3F8C-395F-F69F-0B01-FB182F2A29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2EF6F34A-16E8-F194-472C-327311F1FB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EF9CA307-66A0-F5A2-C77F-C1DD787CE1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96C519CF-E14C-63EF-E107-6F1D37DCE3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C562E6FC-9858-EEE7-E132-AE38E44A46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176DCF48-7939-8416-C814-7E5C03D5FA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242A77AF-A081-81A3-9E3A-4C1FB77F14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7DE20441-62BB-A7D7-0C40-CB87755987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D254246F-EFA8-3EB0-3B42-741227C095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53057298-6C74-2118-94BA-2590B9E1BA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BBE1AFD5-4924-C224-EC35-ABFA832192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509A196-ADD8-1B29-CC97-339D796877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EBECEEC4-1458-FDDD-876A-1E6C8AD26E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7785" y="53974"/>
            <a:ext cx="7772400" cy="1143001"/>
          </a:xfrm>
        </p:spPr>
        <p:txBody>
          <a:bodyPr/>
          <a:lstStyle/>
          <a:p>
            <a:r>
              <a:rPr lang="en-IN" altLang="en-US" sz="2800" dirty="0"/>
              <a:t>Computation of Velocity Field </a:t>
            </a: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743F211-F9DD-7B05-7867-1650BA96F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1935163"/>
            <a:ext cx="6629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000000"/>
                </a:solidFill>
              </a:rPr>
              <a:t>The radial and tangential velocities are  given by: </a:t>
            </a:r>
            <a:endParaRPr lang="en-IN" altLang="en-US" sz="2400"/>
          </a:p>
        </p:txBody>
      </p:sp>
      <p:graphicFrame>
        <p:nvGraphicFramePr>
          <p:cNvPr id="4" name="Object 12">
            <a:extLst>
              <a:ext uri="{FF2B5EF4-FFF2-40B4-BE49-F238E27FC236}">
                <a16:creationId xmlns:a16="http://schemas.microsoft.com/office/drawing/2014/main" id="{A6176F55-F58B-D635-7A25-49B2EB02F7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85938" y="1079500"/>
          <a:ext cx="4470400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05000" imgH="393700" progId="Equation.3">
                  <p:embed/>
                </p:oleObj>
              </mc:Choice>
              <mc:Fallback>
                <p:oleObj name="Equation" r:id="rId2" imgW="1905000" imgH="393700" progId="Equation.3">
                  <p:embed/>
                  <p:pic>
                    <p:nvPicPr>
                      <p:cNvPr id="4" name="Object 12">
                        <a:extLst>
                          <a:ext uri="{FF2B5EF4-FFF2-40B4-BE49-F238E27FC236}">
                            <a16:creationId xmlns:a16="http://schemas.microsoft.com/office/drawing/2014/main" id="{A6176F55-F58B-D635-7A25-49B2EB02F7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938" y="1079500"/>
                        <a:ext cx="4470400" cy="92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2">
            <a:extLst>
              <a:ext uri="{FF2B5EF4-FFF2-40B4-BE49-F238E27FC236}">
                <a16:creationId xmlns:a16="http://schemas.microsoft.com/office/drawing/2014/main" id="{B4DE954B-7A6C-68E2-4E99-A868CC2223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5950" y="2393950"/>
          <a:ext cx="4022725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14500" imgH="431800" progId="Equation.3">
                  <p:embed/>
                </p:oleObj>
              </mc:Choice>
              <mc:Fallback>
                <p:oleObj name="Equation" r:id="rId4" imgW="1714500" imgH="431800" progId="Equation.3">
                  <p:embed/>
                  <p:pic>
                    <p:nvPicPr>
                      <p:cNvPr id="5" name="Object 12">
                        <a:extLst>
                          <a:ext uri="{FF2B5EF4-FFF2-40B4-BE49-F238E27FC236}">
                            <a16:creationId xmlns:a16="http://schemas.microsoft.com/office/drawing/2014/main" id="{B4DE954B-7A6C-68E2-4E99-A868CC2223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0" y="2393950"/>
                        <a:ext cx="4022725" cy="101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2">
            <a:extLst>
              <a:ext uri="{FF2B5EF4-FFF2-40B4-BE49-F238E27FC236}">
                <a16:creationId xmlns:a16="http://schemas.microsoft.com/office/drawing/2014/main" id="{B5116C05-9F0B-A5CC-3B9C-9272F728B6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37088" y="3060700"/>
          <a:ext cx="4300537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59000" imgH="431800" progId="Equation.3">
                  <p:embed/>
                </p:oleObj>
              </mc:Choice>
              <mc:Fallback>
                <p:oleObj name="Equation" r:id="rId6" imgW="2159000" imgH="431800" progId="Equation.3">
                  <p:embed/>
                  <p:pic>
                    <p:nvPicPr>
                      <p:cNvPr id="6" name="Object 12">
                        <a:extLst>
                          <a:ext uri="{FF2B5EF4-FFF2-40B4-BE49-F238E27FC236}">
                            <a16:creationId xmlns:a16="http://schemas.microsoft.com/office/drawing/2014/main" id="{B5116C05-9F0B-A5CC-3B9C-9272F728B65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7088" y="3060700"/>
                        <a:ext cx="4300537" cy="85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Rectangle 6">
            <a:extLst>
              <a:ext uri="{FF2B5EF4-FFF2-40B4-BE49-F238E27FC236}">
                <a16:creationId xmlns:a16="http://schemas.microsoft.com/office/drawing/2014/main" id="{9F86E6B4-53A8-123C-0564-8205A4A30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25" y="3629025"/>
            <a:ext cx="4914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000000"/>
                </a:solidFill>
              </a:rPr>
              <a:t>On the surface of the cylinder (</a:t>
            </a:r>
            <a:r>
              <a:rPr lang="en-IN" altLang="en-US" sz="2400" i="1">
                <a:solidFill>
                  <a:srgbClr val="000000"/>
                </a:solidFill>
              </a:rPr>
              <a:t>r=R</a:t>
            </a:r>
            <a:r>
              <a:rPr lang="en-IN" altLang="en-US" sz="2400">
                <a:solidFill>
                  <a:srgbClr val="000000"/>
                </a:solidFill>
              </a:rPr>
              <a:t>): </a:t>
            </a:r>
            <a:endParaRPr lang="en-IN" altLang="en-US" sz="2400"/>
          </a:p>
        </p:txBody>
      </p:sp>
      <p:graphicFrame>
        <p:nvGraphicFramePr>
          <p:cNvPr id="8" name="Object 12">
            <a:extLst>
              <a:ext uri="{FF2B5EF4-FFF2-40B4-BE49-F238E27FC236}">
                <a16:creationId xmlns:a16="http://schemas.microsoft.com/office/drawing/2014/main" id="{38520CBD-64B0-24EA-7119-DFEC62E98A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4375" y="4038600"/>
          <a:ext cx="4294188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68500" imgH="431800" progId="Equation.3">
                  <p:embed/>
                </p:oleObj>
              </mc:Choice>
              <mc:Fallback>
                <p:oleObj name="Equation" r:id="rId8" imgW="1968500" imgH="431800" progId="Equation.3">
                  <p:embed/>
                  <p:pic>
                    <p:nvPicPr>
                      <p:cNvPr id="8" name="Object 12">
                        <a:extLst>
                          <a:ext uri="{FF2B5EF4-FFF2-40B4-BE49-F238E27FC236}">
                            <a16:creationId xmlns:a16="http://schemas.microsoft.com/office/drawing/2014/main" id="{38520CBD-64B0-24EA-7119-DFEC62E98A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" y="4038600"/>
                        <a:ext cx="4294188" cy="941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2">
            <a:extLst>
              <a:ext uri="{FF2B5EF4-FFF2-40B4-BE49-F238E27FC236}">
                <a16:creationId xmlns:a16="http://schemas.microsoft.com/office/drawing/2014/main" id="{3BC4697F-CDD8-8A97-639F-D8875CAA0E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97238" y="5287963"/>
          <a:ext cx="523875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628900" imgH="444500" progId="Equation.3">
                  <p:embed/>
                </p:oleObj>
              </mc:Choice>
              <mc:Fallback>
                <p:oleObj name="Equation" r:id="rId10" imgW="2628900" imgH="444500" progId="Equation.3">
                  <p:embed/>
                  <p:pic>
                    <p:nvPicPr>
                      <p:cNvPr id="9" name="Object 12">
                        <a:extLst>
                          <a:ext uri="{FF2B5EF4-FFF2-40B4-BE49-F238E27FC236}">
                            <a16:creationId xmlns:a16="http://schemas.microsoft.com/office/drawing/2014/main" id="{3BC4697F-CDD8-8A97-639F-D8875CAA0E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238" y="5287963"/>
                        <a:ext cx="5238750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10">
            <a:extLst>
              <a:ext uri="{FF2B5EF4-FFF2-40B4-BE49-F238E27FC236}">
                <a16:creationId xmlns:a16="http://schemas.microsoft.com/office/drawing/2014/main" id="{15DAD344-EA73-D19C-FB40-79A98AA0FA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4563" y="5353050"/>
          <a:ext cx="1882775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83947" imgH="203112" progId="Equation.3">
                  <p:embed/>
                </p:oleObj>
              </mc:Choice>
              <mc:Fallback>
                <p:oleObj name="Equation" r:id="rId12" imgW="583947" imgH="203112" progId="Equation.3">
                  <p:embed/>
                  <p:pic>
                    <p:nvPicPr>
                      <p:cNvPr id="26" name="Object 10">
                        <a:extLst>
                          <a:ext uri="{FF2B5EF4-FFF2-40B4-BE49-F238E27FC236}">
                            <a16:creationId xmlns:a16="http://schemas.microsoft.com/office/drawing/2014/main" id="{15DAD344-EA73-D19C-FB40-79A98AA0FA1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4563" y="5353050"/>
                        <a:ext cx="1882775" cy="652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AE881AF9-A307-64DC-B84F-E186144EF26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CE33B9D-EBA1-22FA-FA3A-218FA12443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382DB57F-CDC0-57D5-88A4-5E27F52901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281AFF83-63EC-4587-D7F7-9C56FCCB04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8EC19937-8427-E595-8C9A-14A09F5254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E6584725-9654-EF21-3995-C1D16FE519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60AFFFF1-B99A-E745-A150-6BD336DA06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6FD14DAA-7E59-8A55-8171-4BF82A0FC2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2">
                    <a:extLst>
                      <a:ext uri="{FF2B5EF4-FFF2-40B4-BE49-F238E27FC236}">
                        <a16:creationId xmlns:a16="http://schemas.microsoft.com/office/drawing/2014/main" id="{64DF7CBA-C526-EF72-BF01-8B102C525B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4BB93CEC-7C66-11CC-677B-F7E11B0F0B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DD19772D-BB7C-C81D-62AC-ADFF6036D7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5">
                    <a:extLst>
                      <a:ext uri="{FF2B5EF4-FFF2-40B4-BE49-F238E27FC236}">
                        <a16:creationId xmlns:a16="http://schemas.microsoft.com/office/drawing/2014/main" id="{A68F9E1B-60B0-498D-C1C0-7AD454AC37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26FA2497-2AAF-7632-7313-BFA0CDF2F3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F684EB87-CF4D-FF30-CBE9-6846014DAA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EF1BDF16-AE85-D1FC-C183-0338953757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7B63BB2D-4063-41CB-B756-555550AD82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6FCA6D44-638A-23D0-5FB4-4ACBD91C25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E7330B33-32B9-6F68-5F51-791F040BE9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FBCE5CF-B7CB-B427-AD15-8A168B9A03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ADB75E94-4866-285A-E78F-84542D3604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7785" y="85758"/>
            <a:ext cx="7772400" cy="1143000"/>
          </a:xfrm>
        </p:spPr>
        <p:txBody>
          <a:bodyPr/>
          <a:lstStyle/>
          <a:p>
            <a:r>
              <a:rPr lang="fi-FI" altLang="en-US" sz="2800" dirty="0"/>
              <a:t>Computation of Surface Pressure Field</a:t>
            </a:r>
            <a:endParaRPr lang="en-IN" altLang="en-US" sz="2800" dirty="0"/>
          </a:p>
        </p:txBody>
      </p:sp>
      <p:sp>
        <p:nvSpPr>
          <p:cNvPr id="22532" name="Rectangle 18">
            <a:extLst>
              <a:ext uri="{FF2B5EF4-FFF2-40B4-BE49-F238E27FC236}">
                <a16:creationId xmlns:a16="http://schemas.microsoft.com/office/drawing/2014/main" id="{5BCF4E9F-E50E-E038-D244-3707CD72E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75" y="1050925"/>
            <a:ext cx="86709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000000"/>
                </a:solidFill>
              </a:rPr>
              <a:t>Find the pressure field over the surface of the cylinder from Bernoulli’s equation: </a:t>
            </a:r>
            <a:endParaRPr lang="en-IN" altLang="en-US" sz="2400"/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BB86445E-21A2-FD91-EC2B-9F7678C676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68525" y="1746250"/>
          <a:ext cx="4586288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08200" imgH="457200" progId="Equation.3">
                  <p:embed/>
                </p:oleObj>
              </mc:Choice>
              <mc:Fallback>
                <p:oleObj name="Equation" r:id="rId2" imgW="2108200" imgH="457200" progId="Equation.3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BB86445E-21A2-FD91-EC2B-9F7678C676D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8525" y="1746250"/>
                        <a:ext cx="4586288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51617878-E9D7-7226-EC1B-1BB1F8054D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69988" y="2787650"/>
          <a:ext cx="6877050" cy="146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62300" imgH="673100" progId="Equation.3">
                  <p:embed/>
                </p:oleObj>
              </mc:Choice>
              <mc:Fallback>
                <p:oleObj name="Equation" r:id="rId4" imgW="3162300" imgH="673100" progId="Equation.3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51617878-E9D7-7226-EC1B-1BB1F8054D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9988" y="2787650"/>
                        <a:ext cx="6877050" cy="1468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B859007A-AE49-CFE1-2492-12C1A7108D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1400" y="4759325"/>
          <a:ext cx="6904038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175000" imgH="558800" progId="Equation.3">
                  <p:embed/>
                </p:oleObj>
              </mc:Choice>
              <mc:Fallback>
                <p:oleObj name="Equation" r:id="rId6" imgW="3175000" imgH="558800" progId="Equation.3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B859007A-AE49-CFE1-2492-12C1A7108D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1400" y="4759325"/>
                        <a:ext cx="6904038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7D0E0555-2DA8-A77F-EDCA-7404B84E03A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46794C0-0BC1-4CE0-7A07-6DA61679D1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69F4E24-6E5A-9190-3BFE-1F93D32543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2B26B02-19D6-72E0-A6FB-C5B65681E0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8F6CEBD-436D-3997-E254-89F8F0035C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7F031C5-E903-8CE8-5CBF-1A8D5CB5CE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8966D099-3CBD-B580-4328-DFA85B0BA5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E6B85753-AF1F-0E66-2FBA-576DA4CECD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69A82736-891C-D78B-F089-5320056A87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EDBD9D50-537F-F2DE-CCC3-39130FAE6E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1F63C688-87AD-D8FC-C2C6-172A426C65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7E3DB2F7-7752-E08F-6E34-9513A89718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8F3C0F3-C9DE-E096-38FB-0024571571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97CF196-96A8-7631-812E-F204FCCBAF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D0FEAB0B-D8AE-B98C-0684-DD6AEADA95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51A0026E-1033-4F56-EC54-431CCB201B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194122DE-FE37-35F3-EFEB-35FB20BF57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C9FD4265-F237-3A97-CF2E-007547DCB9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2078A0D-3BBE-7864-817E-05C60A8319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www-mdp.eng.cam.ac.uk/web/library/enginfo/aerothermal_dvd_only/aero/fprops/poten/cpplot1.gif">
            <a:extLst>
              <a:ext uri="{FF2B5EF4-FFF2-40B4-BE49-F238E27FC236}">
                <a16:creationId xmlns:a16="http://schemas.microsoft.com/office/drawing/2014/main" id="{53563EAB-0127-293A-762E-29193640F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295400"/>
            <a:ext cx="5105400" cy="511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itle 2">
            <a:extLst>
              <a:ext uri="{FF2B5EF4-FFF2-40B4-BE49-F238E27FC236}">
                <a16:creationId xmlns:a16="http://schemas.microsoft.com/office/drawing/2014/main" id="{06A19638-7091-EB1B-1710-9A1392AA1C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2240" y="270637"/>
            <a:ext cx="7772400" cy="760412"/>
          </a:xfrm>
        </p:spPr>
        <p:txBody>
          <a:bodyPr/>
          <a:lstStyle/>
          <a:p>
            <a:r>
              <a:rPr lang="en-IN" altLang="en-US" sz="2800"/>
              <a:t>Creation of Zero Weight Balloon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D02C88C-C71C-FEAA-FA0A-0FF5489E5DF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9A43BF3-C27A-6C07-3F33-E2E1B6EE2B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B4F3465-43A7-F3CF-F865-DE54594939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2557258-AC0D-4B07-3A65-9B9F64FBA8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18B2BCF-4D6C-29FF-BDF7-9DE98D8BA4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E309FCD-5F19-1101-E7A0-99470C306A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74C9A94-E25A-411E-663E-C7D7ADE65B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30DE1F6-D75E-124C-ABEA-E5C9FFF38D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649B07E0-0436-2DD0-1D84-1A4438D5241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AE6CBF9C-7B7D-D7C8-8412-ABCA9D159B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70B6500-D2E3-4D75-726D-3671C60B36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4A166B0D-6A85-D111-542C-4105F2B77F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A6734DD-BE46-B880-581F-C720596AA8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01DDDAE-BCC5-FF7B-E556-C4AAE81738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2167B59A-130E-1C8C-2B05-E638D06411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93856A7B-CF21-782C-B76E-7673298FCC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69D7F045-D41D-AF9F-3615-60D264EDF4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FC891AC7-242C-9BF4-12B0-F87EF71123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8F3978C-8DE2-73DD-7E02-335B6E6661F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10811</TotalTime>
  <Words>1230</Words>
  <Application>Microsoft Office PowerPoint</Application>
  <PresentationFormat>On-screen Show (4:3)</PresentationFormat>
  <Paragraphs>123</Paragraphs>
  <Slides>43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4" baseType="lpstr">
      <vt:lpstr>Arial</vt:lpstr>
      <vt:lpstr>Cambria Math</vt:lpstr>
      <vt:lpstr>CommercialScript BT</vt:lpstr>
      <vt:lpstr>Harlow Solid Italic</vt:lpstr>
      <vt:lpstr>HJDIL C+ Gulliver RM</vt:lpstr>
      <vt:lpstr>Segoe Script</vt:lpstr>
      <vt:lpstr>Symbol</vt:lpstr>
      <vt:lpstr>Tempus Sans ITC</vt:lpstr>
      <vt:lpstr>Times New Roman</vt:lpstr>
      <vt:lpstr>Default Design</vt:lpstr>
      <vt:lpstr>Equation</vt:lpstr>
      <vt:lpstr>Aerofoil Theory for Design of Turbine Blade Profile-1</vt:lpstr>
      <vt:lpstr>The core for turbomachinery aerodynamics</vt:lpstr>
      <vt:lpstr>The core for turbomachinery aerodynamics</vt:lpstr>
      <vt:lpstr>High-performance blade CS : Advanced Aero Design</vt:lpstr>
      <vt:lpstr>Super Powering all the Competetors…</vt:lpstr>
      <vt:lpstr>The Shocking News in The New York Times: 9 December 1903</vt:lpstr>
      <vt:lpstr>Development of an Ultimate Fluid machine</vt:lpstr>
      <vt:lpstr>A Ship Can’t Fly</vt:lpstr>
      <vt:lpstr>Superiority of Zero Weight Balloon</vt:lpstr>
      <vt:lpstr>The Cause and Effect</vt:lpstr>
      <vt:lpstr>The Strange Natural Geniuses : The Wright Brothers</vt:lpstr>
      <vt:lpstr>The Natural Genius &amp;   The Art of Generating Lift</vt:lpstr>
      <vt:lpstr>Hydrodynamics of Prey &amp; Predators</vt:lpstr>
      <vt:lpstr>The Potential of C-Start</vt:lpstr>
      <vt:lpstr>Motor control strategies : Multiple Skills of Natural Genius </vt:lpstr>
      <vt:lpstr>Development of an Ultimate Fluid machine : The Frozen C Device</vt:lpstr>
      <vt:lpstr>Effect Based Description</vt:lpstr>
      <vt:lpstr>PowerPoint Presentation</vt:lpstr>
      <vt:lpstr>Paul Richard Heinrich Blasius, 1911</vt:lpstr>
      <vt:lpstr>The Theorem of Blasius</vt:lpstr>
      <vt:lpstr>The Complex Potential : Model for A Machine </vt:lpstr>
      <vt:lpstr>Derivatives of Complex Functions</vt:lpstr>
      <vt:lpstr>Functions for Elementary Fascination</vt:lpstr>
      <vt:lpstr>THE DOUBLET </vt:lpstr>
      <vt:lpstr>Uniform Flow Past A Doublet : Perturbation of Uniform Flow</vt:lpstr>
      <vt:lpstr>Diagnosis of the Interaction function </vt:lpstr>
      <vt:lpstr>Visualization of Interaction Function</vt:lpstr>
      <vt:lpstr>The Shape of Zero Value Stream Line</vt:lpstr>
      <vt:lpstr>Invention of  Two Important Locations in Interaction Function</vt:lpstr>
      <vt:lpstr>The velocity Field due to Flow Past A Cylinder</vt:lpstr>
      <vt:lpstr>Stagnation Points on Cylinder Surface</vt:lpstr>
      <vt:lpstr>Maximum velocity Points on Cylindrical Surface</vt:lpstr>
      <vt:lpstr>Cartesian and Cylindrical Coordinate Systems</vt:lpstr>
      <vt:lpstr> V2 Distribution on the surface of Cylinder (=0) </vt:lpstr>
      <vt:lpstr>Creation of Pressure Distribution by the Interaction Function</vt:lpstr>
      <vt:lpstr>Experimental Validation</vt:lpstr>
      <vt:lpstr>THE VORTEX FUNCTION </vt:lpstr>
      <vt:lpstr>Uniform Flow Past A Doublet with Vortex </vt:lpstr>
      <vt:lpstr>Visualization of Multilevel Interaction Function</vt:lpstr>
      <vt:lpstr>The Non-living Genius : Lifting Machine</vt:lpstr>
      <vt:lpstr>Computation of Velocity Field </vt:lpstr>
      <vt:lpstr>Computation of Surface Pressure Field</vt:lpstr>
      <vt:lpstr>Creation of Zero Weight Balloon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939</cp:revision>
  <dcterms:created xsi:type="dcterms:W3CDTF">2003-07-30T05:45:36Z</dcterms:created>
  <dcterms:modified xsi:type="dcterms:W3CDTF">2025-09-01T00:28:08Z</dcterms:modified>
</cp:coreProperties>
</file>