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74" r:id="rId2"/>
    <p:sldId id="906" r:id="rId3"/>
    <p:sldId id="1214" r:id="rId4"/>
    <p:sldId id="1166" r:id="rId5"/>
    <p:sldId id="1191" r:id="rId6"/>
    <p:sldId id="1192" r:id="rId7"/>
    <p:sldId id="1158" r:id="rId8"/>
    <p:sldId id="1207" r:id="rId9"/>
    <p:sldId id="1209" r:id="rId10"/>
    <p:sldId id="1275" r:id="rId11"/>
    <p:sldId id="1210" r:id="rId12"/>
    <p:sldId id="1204" r:id="rId13"/>
    <p:sldId id="685" r:id="rId14"/>
    <p:sldId id="1149" r:id="rId15"/>
    <p:sldId id="1100" r:id="rId16"/>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66"/>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4587" autoAdjust="0"/>
    <p:restoredTop sz="86375" autoAdjust="0"/>
  </p:normalViewPr>
  <p:slideViewPr>
    <p:cSldViewPr>
      <p:cViewPr varScale="1">
        <p:scale>
          <a:sx n="64" d="100"/>
          <a:sy n="64" d="100"/>
        </p:scale>
        <p:origin x="612" y="32"/>
      </p:cViewPr>
      <p:guideLst>
        <p:guide orient="horz" pos="2160"/>
        <p:guide pos="2880"/>
      </p:guideLst>
    </p:cSldViewPr>
  </p:slideViewPr>
  <p:outlineViewPr>
    <p:cViewPr>
      <p:scale>
        <a:sx n="33" d="100"/>
        <a:sy n="33" d="100"/>
      </p:scale>
      <p:origin x="0" y="-2540"/>
    </p:cViewPr>
  </p:outlineViewPr>
  <p:notesTextViewPr>
    <p:cViewPr>
      <p:scale>
        <a:sx n="100" d="100"/>
        <a:sy n="100" d="100"/>
      </p:scale>
      <p:origin x="0" y="0"/>
    </p:cViewPr>
  </p:notesTextViewPr>
  <p:sorterViewPr>
    <p:cViewPr varScale="1">
      <p:scale>
        <a:sx n="1" d="1"/>
        <a:sy n="1" d="1"/>
      </p:scale>
      <p:origin x="0" y="-24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83C8352-81C1-C1B4-9D3C-1A0F03D9F50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a:extLst>
              <a:ext uri="{FF2B5EF4-FFF2-40B4-BE49-F238E27FC236}">
                <a16:creationId xmlns:a16="http://schemas.microsoft.com/office/drawing/2014/main" id="{2511A98C-D0CD-93B3-DBD2-A10FA90A73DD}"/>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a:extLst>
              <a:ext uri="{FF2B5EF4-FFF2-40B4-BE49-F238E27FC236}">
                <a16:creationId xmlns:a16="http://schemas.microsoft.com/office/drawing/2014/main" id="{BCA0B038-8CE9-1A59-75A3-C4C91EC33884}"/>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a:extLst>
              <a:ext uri="{FF2B5EF4-FFF2-40B4-BE49-F238E27FC236}">
                <a16:creationId xmlns:a16="http://schemas.microsoft.com/office/drawing/2014/main" id="{8A5CFA1C-B23D-9680-5D6B-4D95CF9F6FFE}"/>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49602B7-7937-49C0-A5A4-64FBFA82FD5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2-15T03:14:05.92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13 159 2193,'0'0'2709,"-17"-72"-2193,17 27-3096,12 3-257</inkml:trace>
  <inkml:trace contextRef="#ctx0" brushRef="#br0" timeOffset="3681">5099 926 4773,'0'0'4257,"0"0"-258,0 0-129,0 0-4257,0 0-3354,0 0-129,0 0-516,5-61 129</inkml:trace>
  <inkml:trace contextRef="#ctx0" brushRef="#br0" timeOffset="4212">5334 1184 258,'-24'57'4386,"24"-57"-258,0 0-387,0 0-1548,0 0-1032,48-41-387,-48 41-1419,52-51-1935,-52 51-1419,51-56-129,-51 56 129</inkml:trace>
</inkml:ink>
</file>

<file path=ppt/ink/ink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2-15T02:31:23.35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31 25 9933,'-17'-19'4257,"4"8"-258,13 11-258,0 0-2838,0 0-258,0 0-774,0 0-1032,-1 6-2064,1-6-774,0 0 0,0 0-645</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1T07:12:12.88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0,116 23,-116-23,0 0,0 0,0 0,0 0,0 0,0 0,0 0,0 0,0 0,0 0,0 0,0 0,0 0,0 0,0 0,0 0,0 0,0 0,0 0,0 0,0 0,30-12,-30 12,0 0,0 0,0 0,0 0,0 0,0 0,0 0,0 0,0 0,0 0,0 0,0 0,0 0,0 0,0 0,0 0,0 0,0 0,0 0,0 0,0 0,0 0,0 0,0 0,0 0,0 0,0 0,0 0,0 0,0 0,0 0,0 0,0 0,0 0,0 0,0 0,0 0,0 0,0 0,0 0,0 0,48-11,-48 11,0 0,0 0,0 0,0 0,0 0,0 0,0 0,20 35,-20-35,0 0,0 0,0 0,0 0,0 0,0 0,0 0,0 0,0 0,0 0,0 0,0 0,0 0,0 0,0 0,0 0,0 0,29 0,-29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1T07:12:12.94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1-13T05:46:56.35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2415 117 1806,'0'0'3225,"12"-64"516,-12 64-774,0 0-1161,0-53-774,0 53-1032,0 0-1290,0 0-903,0 0-387,0 0-387,0 0 258,0 0-128</inkml:trace>
  <inkml:trace contextRef="#ctx0" brushRef="#br0" timeOffset="118010">20 1590 13674,'-12'-37'4128,"12"37"-258,0 0 129,-11-4-3612,11 4-1032,0 0-3225,6 20-129,-6-20-129,9 18-258</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1-13T05:46:56.52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151 0 258,'0'207'258,"-1"-87"258,-4 17-387,-2 3-129,-1 29 387,-2-1-258,-2 11-129,-5 18 0,-1 17-129,-4 13-258,-5 24-258,3 14 130</inkml:trace>
</inkml:ink>
</file>

<file path=ppt/ink/ink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3-19T06:57:58.43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146 233,'0'0,"0"0,0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16">0 93,'0'0</inkml:trace>
  <inkml:trace contextRef="#ctx0" brushRef="#br0" timeOffset="1529">0 0,'0'0,"0"0,0 0,0 0,0 0,0 0,0 0,0 0,0 0,0 0,0 0,0 0,0 0,0 0,0 0,0 0,0 0,0 0,0 0,0 0,0 0,0 0,0 0,0 0,0 0,0 0,0 0,0 0,0 0,0 0,0 0,0 0,0 0,0 0,0 0,0 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285F8955-E10F-DAD2-5598-74498D9A8E9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59075" name="Rectangle 3">
            <a:extLst>
              <a:ext uri="{FF2B5EF4-FFF2-40B4-BE49-F238E27FC236}">
                <a16:creationId xmlns:a16="http://schemas.microsoft.com/office/drawing/2014/main" id="{56BDE632-1401-9278-2FBC-1FA309258696}"/>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8436" name="Rectangle 4">
            <a:extLst>
              <a:ext uri="{FF2B5EF4-FFF2-40B4-BE49-F238E27FC236}">
                <a16:creationId xmlns:a16="http://schemas.microsoft.com/office/drawing/2014/main" id="{28CBA04E-E81A-72D2-97E3-9CA9D964A21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16A6740E-CE39-836C-47AD-547129DD9342}"/>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F57AEDBE-D7B3-B332-A877-2D23E092529F}"/>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59079" name="Rectangle 7">
            <a:extLst>
              <a:ext uri="{FF2B5EF4-FFF2-40B4-BE49-F238E27FC236}">
                <a16:creationId xmlns:a16="http://schemas.microsoft.com/office/drawing/2014/main" id="{39B6CE6B-7FF7-9CB5-4EA2-033A1F026C22}"/>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2E3CDC0-7128-4F5F-99ED-D55B83426B4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E3CDC0-7128-4F5F-99ED-D55B83426B40}" type="slidenum">
              <a:rPr lang="en-US" altLang="en-US" smtClean="0"/>
              <a:pPr/>
              <a:t>1</a:t>
            </a:fld>
            <a:endParaRPr lang="en-US" altLang="en-US"/>
          </a:p>
        </p:txBody>
      </p:sp>
    </p:spTree>
    <p:extLst>
      <p:ext uri="{BB962C8B-B14F-4D97-AF65-F5344CB8AC3E}">
        <p14:creationId xmlns:p14="http://schemas.microsoft.com/office/powerpoint/2010/main" val="1423833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4EBC37E-01CC-FC28-0D35-BD5CCFFAAFF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3B447DF-9BC4-B694-46FD-612B78BB36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06C0490-2C55-2FD4-9D1A-BB4524F37C28}"/>
              </a:ext>
            </a:extLst>
          </p:cNvPr>
          <p:cNvSpPr>
            <a:spLocks noGrp="1" noChangeArrowheads="1"/>
          </p:cNvSpPr>
          <p:nvPr>
            <p:ph type="sldNum" sz="quarter" idx="12"/>
          </p:nvPr>
        </p:nvSpPr>
        <p:spPr>
          <a:ln/>
        </p:spPr>
        <p:txBody>
          <a:bodyPr/>
          <a:lstStyle>
            <a:lvl1pPr>
              <a:defRPr/>
            </a:lvl1pPr>
          </a:lstStyle>
          <a:p>
            <a:fld id="{98DD541B-A8F8-4F2B-AC39-258D6DF4EA21}" type="slidenum">
              <a:rPr lang="en-US" altLang="en-US"/>
              <a:pPr/>
              <a:t>‹#›</a:t>
            </a:fld>
            <a:endParaRPr lang="en-US" altLang="en-US"/>
          </a:p>
        </p:txBody>
      </p:sp>
    </p:spTree>
    <p:extLst>
      <p:ext uri="{BB962C8B-B14F-4D97-AF65-F5344CB8AC3E}">
        <p14:creationId xmlns:p14="http://schemas.microsoft.com/office/powerpoint/2010/main" val="222427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7787BFD-C0F2-FE6E-E14B-12598A979B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1F6D88F-E5DA-40E1-69C0-F74F406D41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AA8315E-A643-4E85-1621-8FBC2FA5DAC9}"/>
              </a:ext>
            </a:extLst>
          </p:cNvPr>
          <p:cNvSpPr>
            <a:spLocks noGrp="1" noChangeArrowheads="1"/>
          </p:cNvSpPr>
          <p:nvPr>
            <p:ph type="sldNum" sz="quarter" idx="12"/>
          </p:nvPr>
        </p:nvSpPr>
        <p:spPr>
          <a:ln/>
        </p:spPr>
        <p:txBody>
          <a:bodyPr/>
          <a:lstStyle>
            <a:lvl1pPr>
              <a:defRPr/>
            </a:lvl1pPr>
          </a:lstStyle>
          <a:p>
            <a:fld id="{9CB9481A-ABB8-4F62-B4EF-0516290B43B3}" type="slidenum">
              <a:rPr lang="en-US" altLang="en-US"/>
              <a:pPr/>
              <a:t>‹#›</a:t>
            </a:fld>
            <a:endParaRPr lang="en-US" altLang="en-US"/>
          </a:p>
        </p:txBody>
      </p:sp>
    </p:spTree>
    <p:extLst>
      <p:ext uri="{BB962C8B-B14F-4D97-AF65-F5344CB8AC3E}">
        <p14:creationId xmlns:p14="http://schemas.microsoft.com/office/powerpoint/2010/main" val="2925324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1D41612-C589-B2E4-BD66-36B7B560CF2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78837B3-64B9-20D9-1D7B-209E1572D3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3F260D5-9E6F-6AF5-262E-449F9DA09B5B}"/>
              </a:ext>
            </a:extLst>
          </p:cNvPr>
          <p:cNvSpPr>
            <a:spLocks noGrp="1" noChangeArrowheads="1"/>
          </p:cNvSpPr>
          <p:nvPr>
            <p:ph type="sldNum" sz="quarter" idx="12"/>
          </p:nvPr>
        </p:nvSpPr>
        <p:spPr>
          <a:ln/>
        </p:spPr>
        <p:txBody>
          <a:bodyPr/>
          <a:lstStyle>
            <a:lvl1pPr>
              <a:defRPr/>
            </a:lvl1pPr>
          </a:lstStyle>
          <a:p>
            <a:fld id="{2D2FAD05-0DC2-4A94-BCC4-EE001A96A889}" type="slidenum">
              <a:rPr lang="en-US" altLang="en-US"/>
              <a:pPr/>
              <a:t>‹#›</a:t>
            </a:fld>
            <a:endParaRPr lang="en-US" altLang="en-US"/>
          </a:p>
        </p:txBody>
      </p:sp>
    </p:spTree>
    <p:extLst>
      <p:ext uri="{BB962C8B-B14F-4D97-AF65-F5344CB8AC3E}">
        <p14:creationId xmlns:p14="http://schemas.microsoft.com/office/powerpoint/2010/main" val="2193625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EF061B4-7498-2203-0527-EE2947CC7EE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95B5E94-76A0-D18A-1949-C3B9B72CBC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D74204E-32FB-6584-F0A9-48558E158B71}"/>
              </a:ext>
            </a:extLst>
          </p:cNvPr>
          <p:cNvSpPr>
            <a:spLocks noGrp="1" noChangeArrowheads="1"/>
          </p:cNvSpPr>
          <p:nvPr>
            <p:ph type="sldNum" sz="quarter" idx="12"/>
          </p:nvPr>
        </p:nvSpPr>
        <p:spPr>
          <a:ln/>
        </p:spPr>
        <p:txBody>
          <a:bodyPr/>
          <a:lstStyle>
            <a:lvl1pPr>
              <a:defRPr/>
            </a:lvl1pPr>
          </a:lstStyle>
          <a:p>
            <a:fld id="{EDF1A7C1-9B3C-443F-8531-45F4DA99B181}" type="slidenum">
              <a:rPr lang="en-US" altLang="en-US"/>
              <a:pPr/>
              <a:t>‹#›</a:t>
            </a:fld>
            <a:endParaRPr lang="en-US" altLang="en-US"/>
          </a:p>
        </p:txBody>
      </p:sp>
    </p:spTree>
    <p:extLst>
      <p:ext uri="{BB962C8B-B14F-4D97-AF65-F5344CB8AC3E}">
        <p14:creationId xmlns:p14="http://schemas.microsoft.com/office/powerpoint/2010/main" val="68350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CD9FE44-8DC8-4417-2CA0-D540B5782FD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3A74685-B873-769C-FEBD-57220253E1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E79FB6B-3821-D560-E570-61AC3A632048}"/>
              </a:ext>
            </a:extLst>
          </p:cNvPr>
          <p:cNvSpPr>
            <a:spLocks noGrp="1" noChangeArrowheads="1"/>
          </p:cNvSpPr>
          <p:nvPr>
            <p:ph type="sldNum" sz="quarter" idx="12"/>
          </p:nvPr>
        </p:nvSpPr>
        <p:spPr>
          <a:ln/>
        </p:spPr>
        <p:txBody>
          <a:bodyPr/>
          <a:lstStyle>
            <a:lvl1pPr>
              <a:defRPr/>
            </a:lvl1pPr>
          </a:lstStyle>
          <a:p>
            <a:fld id="{5B2CB7BD-3677-431C-BE22-FBD133750C4C}" type="slidenum">
              <a:rPr lang="en-US" altLang="en-US"/>
              <a:pPr/>
              <a:t>‹#›</a:t>
            </a:fld>
            <a:endParaRPr lang="en-US" altLang="en-US"/>
          </a:p>
        </p:txBody>
      </p:sp>
    </p:spTree>
    <p:extLst>
      <p:ext uri="{BB962C8B-B14F-4D97-AF65-F5344CB8AC3E}">
        <p14:creationId xmlns:p14="http://schemas.microsoft.com/office/powerpoint/2010/main" val="1683377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A430E1C-A17F-F6D8-04A1-15B77356483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BB00437-9F15-07F5-A10A-2453E2E731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663C7A0-B4FE-D843-4300-3C5D4A43AAF1}"/>
              </a:ext>
            </a:extLst>
          </p:cNvPr>
          <p:cNvSpPr>
            <a:spLocks noGrp="1" noChangeArrowheads="1"/>
          </p:cNvSpPr>
          <p:nvPr>
            <p:ph type="sldNum" sz="quarter" idx="12"/>
          </p:nvPr>
        </p:nvSpPr>
        <p:spPr>
          <a:ln/>
        </p:spPr>
        <p:txBody>
          <a:bodyPr/>
          <a:lstStyle>
            <a:lvl1pPr>
              <a:defRPr/>
            </a:lvl1pPr>
          </a:lstStyle>
          <a:p>
            <a:fld id="{4A5E5CBD-F2CA-4329-9F2A-F378CE5A470E}" type="slidenum">
              <a:rPr lang="en-US" altLang="en-US"/>
              <a:pPr/>
              <a:t>‹#›</a:t>
            </a:fld>
            <a:endParaRPr lang="en-US" altLang="en-US"/>
          </a:p>
        </p:txBody>
      </p:sp>
    </p:spTree>
    <p:extLst>
      <p:ext uri="{BB962C8B-B14F-4D97-AF65-F5344CB8AC3E}">
        <p14:creationId xmlns:p14="http://schemas.microsoft.com/office/powerpoint/2010/main" val="1971893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81C7637-DE12-CBDF-361C-EAA06CCD42C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45AEDE6-7F79-7D19-418D-6C1F84B0AC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C3A3CA3-D4F5-24C9-0B38-65914EA3C316}"/>
              </a:ext>
            </a:extLst>
          </p:cNvPr>
          <p:cNvSpPr>
            <a:spLocks noGrp="1" noChangeArrowheads="1"/>
          </p:cNvSpPr>
          <p:nvPr>
            <p:ph type="sldNum" sz="quarter" idx="12"/>
          </p:nvPr>
        </p:nvSpPr>
        <p:spPr>
          <a:ln/>
        </p:spPr>
        <p:txBody>
          <a:bodyPr/>
          <a:lstStyle>
            <a:lvl1pPr>
              <a:defRPr/>
            </a:lvl1pPr>
          </a:lstStyle>
          <a:p>
            <a:fld id="{8A884DEB-CF52-4B3C-9AC4-7E34417590E2}" type="slidenum">
              <a:rPr lang="en-US" altLang="en-US"/>
              <a:pPr/>
              <a:t>‹#›</a:t>
            </a:fld>
            <a:endParaRPr lang="en-US" altLang="en-US"/>
          </a:p>
        </p:txBody>
      </p:sp>
    </p:spTree>
    <p:extLst>
      <p:ext uri="{BB962C8B-B14F-4D97-AF65-F5344CB8AC3E}">
        <p14:creationId xmlns:p14="http://schemas.microsoft.com/office/powerpoint/2010/main" val="375951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5D44807-81EC-4CC4-1864-6567A100A15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38EFE77-BB4B-7CA8-A9A1-7DC09FA7E12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CC83A7D-49DD-5108-B1D3-24A8AF44FC89}"/>
              </a:ext>
            </a:extLst>
          </p:cNvPr>
          <p:cNvSpPr>
            <a:spLocks noGrp="1" noChangeArrowheads="1"/>
          </p:cNvSpPr>
          <p:nvPr>
            <p:ph type="sldNum" sz="quarter" idx="12"/>
          </p:nvPr>
        </p:nvSpPr>
        <p:spPr>
          <a:ln/>
        </p:spPr>
        <p:txBody>
          <a:bodyPr/>
          <a:lstStyle>
            <a:lvl1pPr>
              <a:defRPr/>
            </a:lvl1pPr>
          </a:lstStyle>
          <a:p>
            <a:fld id="{E062717F-C652-45EC-8C62-E5DF563F8243}" type="slidenum">
              <a:rPr lang="en-US" altLang="en-US"/>
              <a:pPr/>
              <a:t>‹#›</a:t>
            </a:fld>
            <a:endParaRPr lang="en-US" altLang="en-US"/>
          </a:p>
        </p:txBody>
      </p:sp>
    </p:spTree>
    <p:extLst>
      <p:ext uri="{BB962C8B-B14F-4D97-AF65-F5344CB8AC3E}">
        <p14:creationId xmlns:p14="http://schemas.microsoft.com/office/powerpoint/2010/main" val="1397719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DE964C2-47E0-CDEC-837C-98D29B3DCA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195B0A0-719A-BE02-1265-0BEB5B8600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9E6DCA9-29E3-EC1F-EDC3-E6A4D69690A0}"/>
              </a:ext>
            </a:extLst>
          </p:cNvPr>
          <p:cNvSpPr>
            <a:spLocks noGrp="1" noChangeArrowheads="1"/>
          </p:cNvSpPr>
          <p:nvPr>
            <p:ph type="sldNum" sz="quarter" idx="12"/>
          </p:nvPr>
        </p:nvSpPr>
        <p:spPr>
          <a:ln/>
        </p:spPr>
        <p:txBody>
          <a:bodyPr/>
          <a:lstStyle>
            <a:lvl1pPr>
              <a:defRPr/>
            </a:lvl1pPr>
          </a:lstStyle>
          <a:p>
            <a:fld id="{792F34F6-905E-4BE2-B1D7-758BE3CD81E1}" type="slidenum">
              <a:rPr lang="en-US" altLang="en-US"/>
              <a:pPr/>
              <a:t>‹#›</a:t>
            </a:fld>
            <a:endParaRPr lang="en-US" altLang="en-US"/>
          </a:p>
        </p:txBody>
      </p:sp>
    </p:spTree>
    <p:extLst>
      <p:ext uri="{BB962C8B-B14F-4D97-AF65-F5344CB8AC3E}">
        <p14:creationId xmlns:p14="http://schemas.microsoft.com/office/powerpoint/2010/main" val="559889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3AD43C5-8898-ED21-5F83-9979C6B106E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2CF8716-41B5-890E-3930-81AFCD7F8F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3650AAB-AF63-F845-097F-6C69AA34B59E}"/>
              </a:ext>
            </a:extLst>
          </p:cNvPr>
          <p:cNvSpPr>
            <a:spLocks noGrp="1" noChangeArrowheads="1"/>
          </p:cNvSpPr>
          <p:nvPr>
            <p:ph type="sldNum" sz="quarter" idx="12"/>
          </p:nvPr>
        </p:nvSpPr>
        <p:spPr>
          <a:ln/>
        </p:spPr>
        <p:txBody>
          <a:bodyPr/>
          <a:lstStyle>
            <a:lvl1pPr>
              <a:defRPr/>
            </a:lvl1pPr>
          </a:lstStyle>
          <a:p>
            <a:fld id="{3D0F23E6-1B25-4BD9-92AA-3EE4F087F7B0}" type="slidenum">
              <a:rPr lang="en-US" altLang="en-US"/>
              <a:pPr/>
              <a:t>‹#›</a:t>
            </a:fld>
            <a:endParaRPr lang="en-US" altLang="en-US"/>
          </a:p>
        </p:txBody>
      </p:sp>
    </p:spTree>
    <p:extLst>
      <p:ext uri="{BB962C8B-B14F-4D97-AF65-F5344CB8AC3E}">
        <p14:creationId xmlns:p14="http://schemas.microsoft.com/office/powerpoint/2010/main" val="3368402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831324-E8DF-56DC-9227-64E8E7A0E0D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56DA5A2-D95A-4701-3926-27D31141E7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F37D335-90CC-D488-F774-E9A31A01713A}"/>
              </a:ext>
            </a:extLst>
          </p:cNvPr>
          <p:cNvSpPr>
            <a:spLocks noGrp="1" noChangeArrowheads="1"/>
          </p:cNvSpPr>
          <p:nvPr>
            <p:ph type="sldNum" sz="quarter" idx="12"/>
          </p:nvPr>
        </p:nvSpPr>
        <p:spPr>
          <a:ln/>
        </p:spPr>
        <p:txBody>
          <a:bodyPr/>
          <a:lstStyle>
            <a:lvl1pPr>
              <a:defRPr/>
            </a:lvl1pPr>
          </a:lstStyle>
          <a:p>
            <a:fld id="{BC227E1A-AD6B-4E3E-A18F-057E3DADF10A}" type="slidenum">
              <a:rPr lang="en-US" altLang="en-US"/>
              <a:pPr/>
              <a:t>‹#›</a:t>
            </a:fld>
            <a:endParaRPr lang="en-US" altLang="en-US"/>
          </a:p>
        </p:txBody>
      </p:sp>
    </p:spTree>
    <p:extLst>
      <p:ext uri="{BB962C8B-B14F-4D97-AF65-F5344CB8AC3E}">
        <p14:creationId xmlns:p14="http://schemas.microsoft.com/office/powerpoint/2010/main" val="1219403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75110E9-733F-B693-4127-009E107088C9}"/>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a:extLst>
              <a:ext uri="{FF2B5EF4-FFF2-40B4-BE49-F238E27FC236}">
                <a16:creationId xmlns:a16="http://schemas.microsoft.com/office/drawing/2014/main" id="{3629B152-6C77-C70C-3C6C-80C4BE09DEF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899EE7C-8EE2-346C-E529-A86117C4950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4AD688F5-AFD8-A8D8-15BC-E1BF8010CE3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0E386081-896F-2EB1-7046-F19D725F385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6412F42-0F32-469A-B79B-587B41D57D2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7.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pn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9.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13" Type="http://schemas.openxmlformats.org/officeDocument/2006/relationships/image" Target="../media/image3.png"/><Relationship Id="rId3" Type="http://schemas.openxmlformats.org/officeDocument/2006/relationships/image" Target="../media/image17.png"/><Relationship Id="rId12"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customXml" Target="../ink/ink1.xml"/><Relationship Id="rId11" Type="http://schemas.openxmlformats.org/officeDocument/2006/relationships/image" Target="../media/image2220.png"/><Relationship Id="rId5" Type="http://schemas.openxmlformats.org/officeDocument/2006/relationships/image" Target="../media/image18.png"/><Relationship Id="rId4" Type="http://schemas.openxmlformats.org/officeDocument/2006/relationships/image" Target="../media/image225.png"/></Relationships>
</file>

<file path=ppt/slides/_rels/slide8.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120.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1.png"/><Relationship Id="rId1" Type="http://schemas.openxmlformats.org/officeDocument/2006/relationships/slideLayout" Target="../slideLayouts/slideLayout7.xml"/><Relationship Id="rId5" Type="http://schemas.openxmlformats.org/officeDocument/2006/relationships/image" Target="../media/image9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0.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238.png"/><Relationship Id="rId1" Type="http://schemas.openxmlformats.org/officeDocument/2006/relationships/slideLayout" Target="../slideLayouts/slideLayout6.xml"/><Relationship Id="rId6" Type="http://schemas.openxmlformats.org/officeDocument/2006/relationships/image" Target="../media/image110.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195.png"/><Relationship Id="rId13" Type="http://schemas.openxmlformats.org/officeDocument/2006/relationships/image" Target="../media/image3.png"/><Relationship Id="rId3" Type="http://schemas.openxmlformats.org/officeDocument/2006/relationships/image" Target="../media/image190.png"/><Relationship Id="rId7" Type="http://schemas.openxmlformats.org/officeDocument/2006/relationships/image" Target="../media/image194.png"/><Relationship Id="rId12" Type="http://schemas.openxmlformats.org/officeDocument/2006/relationships/image" Target="../media/image2.png"/><Relationship Id="rId2" Type="http://schemas.openxmlformats.org/officeDocument/2006/relationships/customXml" Target="../ink/ink2.xml"/><Relationship Id="rId1" Type="http://schemas.openxmlformats.org/officeDocument/2006/relationships/slideLayout" Target="../slideLayouts/slideLayout6.xml"/><Relationship Id="rId6" Type="http://schemas.openxmlformats.org/officeDocument/2006/relationships/image" Target="../media/image193.png"/><Relationship Id="rId11" Type="http://schemas.openxmlformats.org/officeDocument/2006/relationships/image" Target="../media/image200.png"/><Relationship Id="rId5" Type="http://schemas.openxmlformats.org/officeDocument/2006/relationships/image" Target="../media/image192.png"/><Relationship Id="rId10" Type="http://schemas.openxmlformats.org/officeDocument/2006/relationships/image" Target="../media/image197.png"/><Relationship Id="rId4" Type="http://schemas.openxmlformats.org/officeDocument/2006/relationships/image" Target="../media/image19.png"/><Relationship Id="rId9" Type="http://schemas.openxmlformats.org/officeDocument/2006/relationships/image" Target="../media/image191.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3" Type="http://schemas.openxmlformats.org/officeDocument/2006/relationships/image" Target="../media/image3.png"/><Relationship Id="rId3" Type="http://schemas.openxmlformats.org/officeDocument/2006/relationships/image" Target="../media/image210.png"/><Relationship Id="rId12" Type="http://schemas.openxmlformats.org/officeDocument/2006/relationships/image" Target="../media/image2.png"/><Relationship Id="rId2" Type="http://schemas.openxmlformats.org/officeDocument/2006/relationships/image" Target="../media/image130.png"/><Relationship Id="rId16" Type="http://schemas.openxmlformats.org/officeDocument/2006/relationships/image" Target="../media/image160.png"/><Relationship Id="rId1" Type="http://schemas.openxmlformats.org/officeDocument/2006/relationships/slideLayout" Target="../slideLayouts/slideLayout6.xml"/><Relationship Id="rId11" Type="http://schemas.openxmlformats.org/officeDocument/2006/relationships/image" Target="../media/image26000.png"/><Relationship Id="rId5" Type="http://schemas.openxmlformats.org/officeDocument/2006/relationships/customXml" Target="../ink/ink3.xml"/><Relationship Id="rId15" Type="http://schemas.openxmlformats.org/officeDocument/2006/relationships/image" Target="../media/image150.png"/><Relationship Id="rId10" Type="http://schemas.openxmlformats.org/officeDocument/2006/relationships/customXml" Target="../ink/ink4.xml"/><Relationship Id="rId4" Type="http://schemas.openxmlformats.org/officeDocument/2006/relationships/image" Target="../media/image243.png"/><Relationship Id="rId9" Type="http://schemas.openxmlformats.org/officeDocument/2006/relationships/image" Target="../media/image2410.png"/><Relationship Id="rId14" Type="http://schemas.openxmlformats.org/officeDocument/2006/relationships/image" Target="../media/image140.png"/></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84.png"/><Relationship Id="rId7" Type="http://schemas.openxmlformats.org/officeDocument/2006/relationships/image" Target="../media/image186.png"/><Relationship Id="rId2" Type="http://schemas.openxmlformats.org/officeDocument/2006/relationships/customXml" Target="../ink/ink5.xml"/><Relationship Id="rId1" Type="http://schemas.openxmlformats.org/officeDocument/2006/relationships/slideLayout" Target="../slideLayouts/slideLayout7.xml"/><Relationship Id="rId6" Type="http://schemas.openxmlformats.org/officeDocument/2006/relationships/customXml" Target="../ink/ink7.xml"/><Relationship Id="rId5" Type="http://schemas.openxmlformats.org/officeDocument/2006/relationships/image" Target="../media/image185.png"/><Relationship Id="rId4" Type="http://schemas.openxmlformats.org/officeDocument/2006/relationships/customXml" Target="../ink/ink6.xm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 name="Rectangle 2">
            <a:extLst>
              <a:ext uri="{FF2B5EF4-FFF2-40B4-BE49-F238E27FC236}">
                <a16:creationId xmlns:a16="http://schemas.microsoft.com/office/drawing/2014/main" id="{7AA0177C-7B9E-D5CD-8531-E4953D82E731}"/>
              </a:ext>
            </a:extLst>
          </p:cNvPr>
          <p:cNvSpPr>
            <a:spLocks noGrp="1" noChangeArrowheads="1"/>
          </p:cNvSpPr>
          <p:nvPr>
            <p:ph type="ctrTitle"/>
          </p:nvPr>
        </p:nvSpPr>
        <p:spPr>
          <a:xfrm>
            <a:off x="685800" y="304800"/>
            <a:ext cx="7772400" cy="9144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latin typeface="Arial" panose="020B0604020202020204" pitchFamily="34" charset="0"/>
              </a:rPr>
              <a:t>Isentropic Analysis of Large Steam Turbines</a:t>
            </a:r>
          </a:p>
        </p:txBody>
      </p:sp>
      <p:sp>
        <p:nvSpPr>
          <p:cNvPr id="1050" name="Rectangle 3">
            <a:extLst>
              <a:ext uri="{FF2B5EF4-FFF2-40B4-BE49-F238E27FC236}">
                <a16:creationId xmlns:a16="http://schemas.microsoft.com/office/drawing/2014/main" id="{086292BA-D70E-7415-5940-DB6D23673709}"/>
              </a:ext>
            </a:extLst>
          </p:cNvPr>
          <p:cNvSpPr>
            <a:spLocks noGrp="1" noChangeArrowheads="1"/>
          </p:cNvSpPr>
          <p:nvPr>
            <p:ph type="subTitle" idx="1"/>
          </p:nvPr>
        </p:nvSpPr>
        <p:spPr>
          <a:xfrm>
            <a:off x="1676400" y="3352800"/>
            <a:ext cx="6400800" cy="12954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a:t>
            </a:r>
          </a:p>
          <a:p>
            <a:pPr eaLnBrk="1" hangingPunct="1"/>
            <a:r>
              <a:rPr lang="en-US" altLang="en-US" sz="1800" dirty="0">
                <a:latin typeface="Tempus Sans ITC" panose="04020404030D07020202" pitchFamily="82" charset="0"/>
              </a:rPr>
              <a:t>Mechanical Engineering Department</a:t>
            </a:r>
          </a:p>
        </p:txBody>
      </p:sp>
      <p:sp>
        <p:nvSpPr>
          <p:cNvPr id="1051" name="Text Box 4">
            <a:extLst>
              <a:ext uri="{FF2B5EF4-FFF2-40B4-BE49-F238E27FC236}">
                <a16:creationId xmlns:a16="http://schemas.microsoft.com/office/drawing/2014/main" id="{54E08012-8E9A-AA0E-77E4-454A1B776AAE}"/>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sz="2400"/>
          </a:p>
        </p:txBody>
      </p:sp>
      <p:sp>
        <p:nvSpPr>
          <p:cNvPr id="74757" name="Text Box 5">
            <a:extLst>
              <a:ext uri="{FF2B5EF4-FFF2-40B4-BE49-F238E27FC236}">
                <a16:creationId xmlns:a16="http://schemas.microsoft.com/office/drawing/2014/main" id="{ADE35561-B2DA-ED56-D526-BD346769AE05}"/>
              </a:ext>
            </a:extLst>
          </p:cNvPr>
          <p:cNvSpPr txBox="1">
            <a:spLocks noChangeArrowheads="1"/>
          </p:cNvSpPr>
          <p:nvPr/>
        </p:nvSpPr>
        <p:spPr bwMode="auto">
          <a:xfrm>
            <a:off x="565150" y="5206425"/>
            <a:ext cx="81232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3200" dirty="0">
                <a:solidFill>
                  <a:srgbClr val="0070C0"/>
                </a:solidFill>
                <a:latin typeface="Harlow Solid Italic" panose="04030604020F02020D02" pitchFamily="82" charset="0"/>
              </a:rPr>
              <a:t>Rules for Development of Industrial Turbines!!</a:t>
            </a:r>
          </a:p>
        </p:txBody>
      </p:sp>
      <p:grpSp>
        <p:nvGrpSpPr>
          <p:cNvPr id="1053" name="Group 8">
            <a:extLst>
              <a:ext uri="{FF2B5EF4-FFF2-40B4-BE49-F238E27FC236}">
                <a16:creationId xmlns:a16="http://schemas.microsoft.com/office/drawing/2014/main" id="{127197A9-97B4-1AF7-B80B-81D72CD073B9}"/>
              </a:ext>
            </a:extLst>
          </p:cNvPr>
          <p:cNvGrpSpPr>
            <a:grpSpLocks/>
          </p:cNvGrpSpPr>
          <p:nvPr/>
        </p:nvGrpSpPr>
        <p:grpSpPr bwMode="auto">
          <a:xfrm>
            <a:off x="0" y="0"/>
            <a:ext cx="9144000" cy="6858000"/>
            <a:chOff x="0" y="0"/>
            <a:chExt cx="5760" cy="4320"/>
          </a:xfrm>
        </p:grpSpPr>
        <p:grpSp>
          <p:nvGrpSpPr>
            <p:cNvPr id="1055" name="Group 9">
              <a:extLst>
                <a:ext uri="{FF2B5EF4-FFF2-40B4-BE49-F238E27FC236}">
                  <a16:creationId xmlns:a16="http://schemas.microsoft.com/office/drawing/2014/main" id="{806DB9CB-ABFF-C16A-229E-CD13FC21AA7B}"/>
                </a:ext>
              </a:extLst>
            </p:cNvPr>
            <p:cNvGrpSpPr>
              <a:grpSpLocks/>
            </p:cNvGrpSpPr>
            <p:nvPr/>
          </p:nvGrpSpPr>
          <p:grpSpPr bwMode="auto">
            <a:xfrm>
              <a:off x="0" y="0"/>
              <a:ext cx="192" cy="4320"/>
              <a:chOff x="0" y="-48"/>
              <a:chExt cx="144" cy="4368"/>
            </a:xfrm>
          </p:grpSpPr>
          <p:sp>
            <p:nvSpPr>
              <p:cNvPr id="1065" name="Rectangle 10">
                <a:extLst>
                  <a:ext uri="{FF2B5EF4-FFF2-40B4-BE49-F238E27FC236}">
                    <a16:creationId xmlns:a16="http://schemas.microsoft.com/office/drawing/2014/main" id="{EFA73D98-C060-791D-6427-05D7309A41A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066" name="Rectangle 11">
                <a:extLst>
                  <a:ext uri="{FF2B5EF4-FFF2-40B4-BE49-F238E27FC236}">
                    <a16:creationId xmlns:a16="http://schemas.microsoft.com/office/drawing/2014/main" id="{278C5C0A-EFD1-AE6F-2508-ED261DCE724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1056" name="Group 12">
              <a:extLst>
                <a:ext uri="{FF2B5EF4-FFF2-40B4-BE49-F238E27FC236}">
                  <a16:creationId xmlns:a16="http://schemas.microsoft.com/office/drawing/2014/main" id="{FFC3033B-C84F-8614-0091-2F5AC9AF9737}"/>
                </a:ext>
              </a:extLst>
            </p:cNvPr>
            <p:cNvGrpSpPr>
              <a:grpSpLocks/>
            </p:cNvGrpSpPr>
            <p:nvPr/>
          </p:nvGrpSpPr>
          <p:grpSpPr bwMode="auto">
            <a:xfrm>
              <a:off x="5674" y="24"/>
              <a:ext cx="86" cy="4296"/>
              <a:chOff x="5616" y="-48"/>
              <a:chExt cx="144" cy="4368"/>
            </a:xfrm>
          </p:grpSpPr>
          <p:sp>
            <p:nvSpPr>
              <p:cNvPr id="1063" name="Rectangle 13">
                <a:extLst>
                  <a:ext uri="{FF2B5EF4-FFF2-40B4-BE49-F238E27FC236}">
                    <a16:creationId xmlns:a16="http://schemas.microsoft.com/office/drawing/2014/main" id="{413BDB0D-8DA3-AD73-FEE1-9C33D6A13B1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064" name="Rectangle 14">
                <a:extLst>
                  <a:ext uri="{FF2B5EF4-FFF2-40B4-BE49-F238E27FC236}">
                    <a16:creationId xmlns:a16="http://schemas.microsoft.com/office/drawing/2014/main" id="{FD1A0257-E919-0B81-34C0-3E529C99EF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1057" name="Group 15">
              <a:extLst>
                <a:ext uri="{FF2B5EF4-FFF2-40B4-BE49-F238E27FC236}">
                  <a16:creationId xmlns:a16="http://schemas.microsoft.com/office/drawing/2014/main" id="{344F9A41-B00A-A6FB-3521-56CFFC717394}"/>
                </a:ext>
              </a:extLst>
            </p:cNvPr>
            <p:cNvGrpSpPr>
              <a:grpSpLocks/>
            </p:cNvGrpSpPr>
            <p:nvPr/>
          </p:nvGrpSpPr>
          <p:grpSpPr bwMode="auto">
            <a:xfrm>
              <a:off x="144" y="0"/>
              <a:ext cx="5616" cy="144"/>
              <a:chOff x="96" y="-48"/>
              <a:chExt cx="5520" cy="144"/>
            </a:xfrm>
          </p:grpSpPr>
          <p:sp>
            <p:nvSpPr>
              <p:cNvPr id="1061" name="Rectangle 16">
                <a:extLst>
                  <a:ext uri="{FF2B5EF4-FFF2-40B4-BE49-F238E27FC236}">
                    <a16:creationId xmlns:a16="http://schemas.microsoft.com/office/drawing/2014/main" id="{370C64EB-9AA7-DD67-77F5-56A2DF5D225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062" name="Rectangle 17">
                <a:extLst>
                  <a:ext uri="{FF2B5EF4-FFF2-40B4-BE49-F238E27FC236}">
                    <a16:creationId xmlns:a16="http://schemas.microsoft.com/office/drawing/2014/main" id="{106663EA-F2D4-E81A-254E-536692996A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1058" name="Group 18">
              <a:extLst>
                <a:ext uri="{FF2B5EF4-FFF2-40B4-BE49-F238E27FC236}">
                  <a16:creationId xmlns:a16="http://schemas.microsoft.com/office/drawing/2014/main" id="{F7C1FEDB-1397-3212-703C-AD529B586041}"/>
                </a:ext>
              </a:extLst>
            </p:cNvPr>
            <p:cNvGrpSpPr>
              <a:grpSpLocks/>
            </p:cNvGrpSpPr>
            <p:nvPr/>
          </p:nvGrpSpPr>
          <p:grpSpPr bwMode="auto">
            <a:xfrm>
              <a:off x="144" y="4234"/>
              <a:ext cx="5616" cy="86"/>
              <a:chOff x="96" y="4176"/>
              <a:chExt cx="5520" cy="144"/>
            </a:xfrm>
          </p:grpSpPr>
          <p:sp>
            <p:nvSpPr>
              <p:cNvPr id="1059" name="Rectangle 19">
                <a:extLst>
                  <a:ext uri="{FF2B5EF4-FFF2-40B4-BE49-F238E27FC236}">
                    <a16:creationId xmlns:a16="http://schemas.microsoft.com/office/drawing/2014/main" id="{3DBF02BA-F4C2-631D-48DB-CC94F6DB30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060" name="Rectangle 20">
                <a:extLst>
                  <a:ext uri="{FF2B5EF4-FFF2-40B4-BE49-F238E27FC236}">
                    <a16:creationId xmlns:a16="http://schemas.microsoft.com/office/drawing/2014/main" id="{23054443-D9E1-0684-AEA4-953AAAF0AF6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pic>
        <p:nvPicPr>
          <p:cNvPr id="22" name="Rectangle 19458">
            <a:extLst>
              <a:ext uri="{FF2B5EF4-FFF2-40B4-BE49-F238E27FC236}">
                <a16:creationId xmlns:a16="http://schemas.microsoft.com/office/drawing/2014/main" id="{820F2CA3-1FBB-BDBA-547C-A6AD07A8FA27}"/>
              </a:ext>
            </a:extLst>
          </p:cNvPr>
          <p:cNvPicPr>
            <a:picLocks noChangeAspect="1" noChangeArrowheads="1"/>
          </p:cNvPicPr>
          <p:nvPr/>
        </p:nvPicPr>
        <p:blipFill>
          <a:blip r:embed="rId4" cstate="print"/>
          <a:srcRect/>
          <a:stretch>
            <a:fillRect/>
          </a:stretch>
        </p:blipFill>
        <p:spPr bwMode="auto">
          <a:xfrm>
            <a:off x="2590800" y="15240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C6B9BEE-1E09-8784-41B6-0FF9CF4C66F3}"/>
              </a:ext>
            </a:extLst>
          </p:cNvPr>
          <p:cNvGrpSpPr/>
          <p:nvPr/>
        </p:nvGrpSpPr>
        <p:grpSpPr>
          <a:xfrm>
            <a:off x="24487" y="0"/>
            <a:ext cx="9144000" cy="6858000"/>
            <a:chOff x="0" y="0"/>
            <a:chExt cx="9144000" cy="6858000"/>
          </a:xfrm>
        </p:grpSpPr>
        <p:pic>
          <p:nvPicPr>
            <p:cNvPr id="4" name="Picture 22" descr="Logo usage Guidelines">
              <a:extLst>
                <a:ext uri="{FF2B5EF4-FFF2-40B4-BE49-F238E27FC236}">
                  <a16:creationId xmlns:a16="http://schemas.microsoft.com/office/drawing/2014/main" id="{1CCC0B32-5C5B-596A-3272-F401715F9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0F8E46FE-60F5-06CA-A859-9B7A53C16F6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9B154A3-A13E-E285-2EA5-CAE0B5FB78B6}"/>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6DA959CC-AF69-4008-A17A-2D8667CA39B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F42A33F-BDEA-46AB-4DE4-4AE96CB1422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51F33C5-A295-8FFE-06E2-56DB3559F01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CF0FD7B-BCF7-DB2E-13DB-6244B0C549E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B0198F7-09DB-6E1D-D2EE-A1FDCC68BDD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2B1501B-381E-9DA4-414D-D0F138969A6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93880B2-9092-10B9-30D5-1BF45B950B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5456AF2-E5CE-1D39-66BD-707E17B4784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BFDBDA67-748B-5917-55E7-44DF82344BC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B034F66-709D-4C21-6147-DD8A6378E11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F4F43C1-7353-2CFE-5F1D-FDCD90A9650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3A0E384-8518-C071-55BF-18F3DCF627A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29425C3-DED2-0B05-6660-37DF224C9F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21CA816-36A1-7B5A-DADC-813A20F0557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E540138-52EE-D502-501B-8826222BB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4339" name="Rectangle 2">
            <a:extLst>
              <a:ext uri="{FF2B5EF4-FFF2-40B4-BE49-F238E27FC236}">
                <a16:creationId xmlns:a16="http://schemas.microsoft.com/office/drawing/2014/main" id="{CC907178-FC2F-908F-DA6E-2CD108672AE2}"/>
              </a:ext>
            </a:extLst>
          </p:cNvPr>
          <p:cNvSpPr>
            <a:spLocks noGrp="1" noChangeArrowheads="1"/>
          </p:cNvSpPr>
          <p:nvPr>
            <p:ph type="title"/>
          </p:nvPr>
        </p:nvSpPr>
        <p:spPr>
          <a:xfrm>
            <a:off x="831000" y="300562"/>
            <a:ext cx="7772400" cy="609600"/>
          </a:xfrm>
        </p:spPr>
        <p:txBody>
          <a:bodyPr/>
          <a:lstStyle/>
          <a:p>
            <a:r>
              <a:rPr lang="en-US" altLang="en-US" sz="2800" dirty="0"/>
              <a:t>Progress in Steam Rankine Cycle</a:t>
            </a:r>
          </a:p>
        </p:txBody>
      </p:sp>
      <p:graphicFrame>
        <p:nvGraphicFramePr>
          <p:cNvPr id="65539" name="Group 3">
            <a:extLst>
              <a:ext uri="{FF2B5EF4-FFF2-40B4-BE49-F238E27FC236}">
                <a16:creationId xmlns:a16="http://schemas.microsoft.com/office/drawing/2014/main" id="{409B8089-74AC-4C45-0445-44F8FFF422F8}"/>
              </a:ext>
            </a:extLst>
          </p:cNvPr>
          <p:cNvGraphicFramePr>
            <a:graphicFrameLocks noGrp="1"/>
          </p:cNvGraphicFramePr>
          <p:nvPr/>
        </p:nvGraphicFramePr>
        <p:xfrm>
          <a:off x="100024" y="1135695"/>
          <a:ext cx="9144000" cy="5638802"/>
        </p:xfrm>
        <a:graphic>
          <a:graphicData uri="http://schemas.openxmlformats.org/drawingml/2006/table">
            <a:tbl>
              <a:tblPr/>
              <a:tblGrid>
                <a:gridCol w="10668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gridCol w="914400">
                  <a:extLst>
                    <a:ext uri="{9D8B030D-6E8A-4147-A177-3AD203B41FA5}">
                      <a16:colId xmlns:a16="http://schemas.microsoft.com/office/drawing/2014/main" val="20009"/>
                    </a:ext>
                  </a:extLst>
                </a:gridCol>
              </a:tblGrid>
              <a:tr h="6826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Year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1907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1919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1938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1950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1958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1959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1966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1973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1975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4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MW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660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1300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26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1" u="none" strike="noStrike" cap="none" normalizeH="0" baseline="0">
                          <a:ln>
                            <a:noFill/>
                          </a:ln>
                          <a:solidFill>
                            <a:schemeClr val="tx1"/>
                          </a:solidFill>
                          <a:effectLst/>
                          <a:latin typeface="Times New Roman" pitchFamily="18" charset="0"/>
                        </a:rPr>
                        <a:t>p,MPa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24.1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4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1" u="none" strike="noStrike" cap="none" normalizeH="0" baseline="0">
                          <a:ln>
                            <a:noFill/>
                          </a:ln>
                          <a:solidFill>
                            <a:schemeClr val="tx1"/>
                          </a:solidFill>
                          <a:effectLst/>
                          <a:latin typeface="Times New Roman" pitchFamily="18" charset="0"/>
                        </a:rPr>
                        <a:t>T</a:t>
                      </a:r>
                      <a:r>
                        <a:rPr kumimoji="0" lang="en-US" sz="2400" b="0" i="1" u="none" strike="noStrike" cap="none" normalizeH="0" baseline="-25000">
                          <a:ln>
                            <a:noFill/>
                          </a:ln>
                          <a:solidFill>
                            <a:schemeClr val="tx1"/>
                          </a:solidFill>
                          <a:effectLst/>
                          <a:latin typeface="Times New Roman" pitchFamily="18" charset="0"/>
                        </a:rPr>
                        <a:t>h </a:t>
                      </a:r>
                      <a:r>
                        <a:rPr kumimoji="0" lang="en-US" sz="2400" b="0" i="1" u="none" strike="noStrike" cap="none" normalizeH="0" baseline="30000">
                          <a:ln>
                            <a:noFill/>
                          </a:ln>
                          <a:solidFill>
                            <a:schemeClr val="tx1"/>
                          </a:solidFill>
                          <a:effectLst/>
                          <a:latin typeface="Times New Roman" pitchFamily="18" charset="0"/>
                        </a:rPr>
                        <a:t>o</a:t>
                      </a:r>
                      <a:r>
                        <a:rPr kumimoji="0" lang="en-US" sz="2400" b="0" i="1" u="none" strike="noStrike" cap="none" normalizeH="0" baseline="0">
                          <a:ln>
                            <a:noFill/>
                          </a:ln>
                          <a:solidFill>
                            <a:schemeClr val="tx1"/>
                          </a:solidFill>
                          <a:effectLst/>
                          <a:latin typeface="Times New Roman" pitchFamily="18" charset="0"/>
                        </a:rPr>
                        <a:t>C</a:t>
                      </a:r>
                      <a:endParaRPr kumimoji="0" lang="en-US" sz="2400" b="0" i="1" u="none" strike="noStrike" cap="none" normalizeH="0" baseline="3000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260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454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482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538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26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1" u="none" strike="noStrike" cap="none" normalizeH="0" baseline="0">
                          <a:ln>
                            <a:noFill/>
                          </a:ln>
                          <a:solidFill>
                            <a:schemeClr val="tx1"/>
                          </a:solidFill>
                          <a:effectLst/>
                          <a:latin typeface="Times New Roman" pitchFamily="18" charset="0"/>
                        </a:rPr>
                        <a:t>T</a:t>
                      </a:r>
                      <a:r>
                        <a:rPr kumimoji="0" lang="en-US" sz="2400" b="0" i="1" u="none" strike="noStrike" cap="none" normalizeH="0" baseline="-25000">
                          <a:ln>
                            <a:noFill/>
                          </a:ln>
                          <a:solidFill>
                            <a:schemeClr val="tx1"/>
                          </a:solidFill>
                          <a:effectLst/>
                          <a:latin typeface="Times New Roman" pitchFamily="18" charset="0"/>
                        </a:rPr>
                        <a:t>r </a:t>
                      </a:r>
                      <a:r>
                        <a:rPr kumimoji="0" lang="en-US" sz="2400" b="0" i="1" u="none" strike="noStrike" cap="none" normalizeH="0" baseline="30000">
                          <a:ln>
                            <a:noFill/>
                          </a:ln>
                          <a:solidFill>
                            <a:schemeClr val="tx1"/>
                          </a:solidFill>
                          <a:effectLst/>
                          <a:latin typeface="Times New Roman" pitchFamily="18" charset="0"/>
                        </a:rPr>
                        <a:t>o</a:t>
                      </a:r>
                      <a:r>
                        <a:rPr kumimoji="0" lang="en-US" sz="2400" b="0" i="1" u="none" strike="noStrike" cap="none" normalizeH="0" baseline="0">
                          <a:ln>
                            <a:noFill/>
                          </a:ln>
                          <a:solidFill>
                            <a:schemeClr val="tx1"/>
                          </a:solidFill>
                          <a:effectLst/>
                          <a:latin typeface="Times New Roman" pitchFamily="18"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538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42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1" u="none" strike="noStrike" cap="none" normalizeH="0" baseline="0">
                          <a:ln>
                            <a:noFill/>
                          </a:ln>
                          <a:solidFill>
                            <a:schemeClr val="tx1"/>
                          </a:solidFill>
                          <a:effectLst/>
                          <a:latin typeface="Times New Roman" pitchFamily="18" charset="0"/>
                        </a:rPr>
                        <a:t>FHW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8556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1" u="none" strike="noStrike" cap="none" normalizeH="0" baseline="0">
                          <a:ln>
                            <a:noFill/>
                          </a:ln>
                          <a:solidFill>
                            <a:schemeClr val="tx1"/>
                          </a:solidFill>
                          <a:effectLst/>
                          <a:latin typeface="Times New Roman" pitchFamily="18" charset="0"/>
                        </a:rPr>
                        <a:t>Pc,kPa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5.1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826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Symbol" pitchFamily="18" charset="2"/>
                        </a:rPr>
                        <a:t>h</a:t>
                      </a:r>
                      <a:r>
                        <a:rPr kumimoji="0" lang="en-US" sz="2400" b="0" i="1" u="none" strike="noStrike" cap="none" normalizeH="0" baseline="0" dirty="0">
                          <a:ln>
                            <a:noFill/>
                          </a:ln>
                          <a:solidFill>
                            <a:schemeClr val="tx1"/>
                          </a:solidFill>
                          <a:effectLst/>
                          <a:latin typeface="Times New Roman" pitchFamily="18"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27.6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30.5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39.8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39.5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96738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A45E417C-4922-B958-45CB-B43B7E4C94C9}"/>
              </a:ext>
            </a:extLst>
          </p:cNvPr>
          <p:cNvSpPr>
            <a:spLocks noGrp="1" noChangeArrowheads="1"/>
          </p:cNvSpPr>
          <p:nvPr>
            <p:ph type="title"/>
          </p:nvPr>
        </p:nvSpPr>
        <p:spPr>
          <a:xfrm>
            <a:off x="2250235" y="324231"/>
            <a:ext cx="4865384" cy="776732"/>
          </a:xfrm>
        </p:spPr>
        <p:txBody>
          <a:bodyPr/>
          <a:lstStyle/>
          <a:p>
            <a:r>
              <a:rPr lang="en-US" altLang="en-US" sz="2800" dirty="0"/>
              <a:t>Ultra Supercritical Installations of The World </a:t>
            </a:r>
          </a:p>
        </p:txBody>
      </p:sp>
      <p:pic>
        <p:nvPicPr>
          <p:cNvPr id="5123" name="Picture 5">
            <a:extLst>
              <a:ext uri="{FF2B5EF4-FFF2-40B4-BE49-F238E27FC236}">
                <a16:creationId xmlns:a16="http://schemas.microsoft.com/office/drawing/2014/main" id="{E1FB060F-E410-2654-F6A8-E31329795B3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73075" y="1162050"/>
            <a:ext cx="8382000" cy="5334000"/>
          </a:xfrm>
        </p:spPr>
      </p:pic>
      <p:grpSp>
        <p:nvGrpSpPr>
          <p:cNvPr id="2" name="Group 1">
            <a:extLst>
              <a:ext uri="{FF2B5EF4-FFF2-40B4-BE49-F238E27FC236}">
                <a16:creationId xmlns:a16="http://schemas.microsoft.com/office/drawing/2014/main" id="{84ED6A40-D7A6-1D6E-D39B-158E66750AAA}"/>
              </a:ext>
            </a:extLst>
          </p:cNvPr>
          <p:cNvGrpSpPr/>
          <p:nvPr/>
        </p:nvGrpSpPr>
        <p:grpSpPr>
          <a:xfrm>
            <a:off x="24487" y="0"/>
            <a:ext cx="9144000" cy="6858000"/>
            <a:chOff x="0" y="0"/>
            <a:chExt cx="9144000" cy="6858000"/>
          </a:xfrm>
        </p:grpSpPr>
        <p:pic>
          <p:nvPicPr>
            <p:cNvPr id="3" name="Picture 22" descr="Logo usage Guidelines">
              <a:extLst>
                <a:ext uri="{FF2B5EF4-FFF2-40B4-BE49-F238E27FC236}">
                  <a16:creationId xmlns:a16="http://schemas.microsoft.com/office/drawing/2014/main" id="{3EE12C6E-AA8D-1DC8-481C-AAC30FF67A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632BA3D-02EF-4817-AC83-80CD69FB10F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1336567-FADA-E74A-0B6F-1094F1C7A037}"/>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C5D67D88-744E-EF8E-B706-D27DE883569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C13BF20-CB32-E7AA-A64A-A6E2C64E001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0D1EA5A-274C-5194-6EB3-6F7D19A40A0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48C94C4-D876-0C3A-48E6-773164C0864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3F9DB70-BA1F-A8D8-D39B-1DD3C2625B5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31BD53A-3455-3CE4-9719-C03DB4FE0AD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70FAFFD-5CC3-C98B-1668-4363CA52F4A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2E4368D-65AB-276F-46AC-74ECD81FDDB3}"/>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3A5CC81D-BBD1-625C-8D98-E41E42424D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7B036594-4086-2EB6-5BCC-88702142B23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DDE28D0-47F9-0560-A052-6F190E3771D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9E35C41-DA0C-F468-0042-DB190AA1B02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08DCDFC-33D6-5B9F-A23C-76BFBABA36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C9104BE-C19D-290A-13E4-05EEDA7D27B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3877219-E179-47DA-C006-8BC5B5116D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246687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29B85BE-DC28-2980-9AF2-7A3EDCAB5ABF}"/>
              </a:ext>
            </a:extLst>
          </p:cNvPr>
          <p:cNvSpPr>
            <a:spLocks noGrp="1" noChangeArrowheads="1"/>
          </p:cNvSpPr>
          <p:nvPr>
            <p:ph type="title"/>
          </p:nvPr>
        </p:nvSpPr>
        <p:spPr>
          <a:xfrm>
            <a:off x="1636712" y="76200"/>
            <a:ext cx="6364288" cy="1143000"/>
          </a:xfrm>
        </p:spPr>
        <p:txBody>
          <a:bodyPr/>
          <a:lstStyle/>
          <a:p>
            <a:pPr eaLnBrk="1" hangingPunct="1"/>
            <a:r>
              <a:rPr lang="en-US" altLang="en-US" sz="2800" dirty="0">
                <a:latin typeface="TimesNewRoman,BoldItalic" charset="0"/>
              </a:rPr>
              <a:t>General Rules for Design of A Large  Impulse-Reaction turbine</a:t>
            </a:r>
          </a:p>
        </p:txBody>
      </p:sp>
      <p:sp>
        <p:nvSpPr>
          <p:cNvPr id="81923" name="Rectangle 3">
            <a:extLst>
              <a:ext uri="{FF2B5EF4-FFF2-40B4-BE49-F238E27FC236}">
                <a16:creationId xmlns:a16="http://schemas.microsoft.com/office/drawing/2014/main" id="{88968B5E-9E16-2D22-9576-0D8E3E37B891}"/>
              </a:ext>
            </a:extLst>
          </p:cNvPr>
          <p:cNvSpPr>
            <a:spLocks noGrp="1" noChangeArrowheads="1"/>
          </p:cNvSpPr>
          <p:nvPr>
            <p:ph idx="1"/>
          </p:nvPr>
        </p:nvSpPr>
        <p:spPr>
          <a:xfrm>
            <a:off x="381000" y="1447800"/>
            <a:ext cx="8610600" cy="4724400"/>
          </a:xfrm>
        </p:spPr>
        <p:txBody>
          <a:bodyPr/>
          <a:lstStyle/>
          <a:p>
            <a:pPr lvl="1" algn="just" eaLnBrk="1" hangingPunct="1">
              <a:spcBef>
                <a:spcPct val="0"/>
              </a:spcBef>
              <a:buFontTx/>
              <a:buChar char="•"/>
            </a:pPr>
            <a:r>
              <a:rPr lang="en-US" altLang="en-US" sz="2400" dirty="0"/>
              <a:t>The height of the blade must be viable.</a:t>
            </a:r>
          </a:p>
          <a:p>
            <a:pPr lvl="1" algn="just" eaLnBrk="1" hangingPunct="1">
              <a:spcBef>
                <a:spcPct val="0"/>
              </a:spcBef>
              <a:buFontTx/>
              <a:buChar char="•"/>
            </a:pPr>
            <a:r>
              <a:rPr lang="en-US" altLang="en-US" sz="2400" dirty="0"/>
              <a:t>The height of blade must vary at a uniform rate, thus contributing to more economic designs.</a:t>
            </a:r>
          </a:p>
          <a:p>
            <a:pPr lvl="1" algn="just" eaLnBrk="1" hangingPunct="1">
              <a:spcBef>
                <a:spcPct val="0"/>
              </a:spcBef>
              <a:buFontTx/>
              <a:buChar char="•"/>
            </a:pPr>
            <a:r>
              <a:rPr lang="en-US" altLang="en-US" sz="2400" dirty="0"/>
              <a:t>As a result of enthalpy drop occurring in the moving blades, there is a considerable amount of pressure is exerted on the rotor.</a:t>
            </a:r>
          </a:p>
          <a:p>
            <a:pPr lvl="1" algn="just" eaLnBrk="1" hangingPunct="1">
              <a:spcBef>
                <a:spcPct val="0"/>
              </a:spcBef>
              <a:buFontTx/>
              <a:buChar char="•"/>
            </a:pPr>
            <a:r>
              <a:rPr lang="en-US" altLang="en-US" sz="2400" dirty="0"/>
              <a:t>This is transmitted to thrust bearing.</a:t>
            </a:r>
          </a:p>
          <a:p>
            <a:pPr eaLnBrk="1" hangingPunct="1"/>
            <a:r>
              <a:rPr lang="en-US" altLang="en-US" sz="2400" dirty="0"/>
              <a:t>To avoid large axial thrust it is usual to allow:</a:t>
            </a:r>
          </a:p>
          <a:p>
            <a:pPr eaLnBrk="1" hangingPunct="1"/>
            <a:r>
              <a:rPr lang="en-US" altLang="en-US" sz="2400" dirty="0"/>
              <a:t>Low degree of reaction in high pressure stages.</a:t>
            </a:r>
          </a:p>
          <a:p>
            <a:pPr eaLnBrk="1" hangingPunct="1"/>
            <a:r>
              <a:rPr lang="en-US" altLang="en-US" sz="2400" dirty="0"/>
              <a:t>In large steam turbines (&gt;300 MW), it is now usual to allow 60 – 70% of degree of reaction in low pressure stages.</a:t>
            </a:r>
          </a:p>
          <a:p>
            <a:pPr lvl="1" algn="just" eaLnBrk="1" hangingPunct="1">
              <a:spcBef>
                <a:spcPct val="0"/>
              </a:spcBef>
              <a:buFontTx/>
              <a:buChar char="•"/>
            </a:pPr>
            <a:endParaRPr lang="en-US" altLang="en-US" sz="2400" dirty="0"/>
          </a:p>
        </p:txBody>
      </p:sp>
      <p:grpSp>
        <p:nvGrpSpPr>
          <p:cNvPr id="3" name="Group 2">
            <a:extLst>
              <a:ext uri="{FF2B5EF4-FFF2-40B4-BE49-F238E27FC236}">
                <a16:creationId xmlns:a16="http://schemas.microsoft.com/office/drawing/2014/main" id="{FA11E17F-61A1-0DB9-1224-0D7BA02EC54F}"/>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3106A9FB-DD9E-038D-34A2-5D9EE463C1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EBC8872-B4FF-BABE-6D23-D497A87ACB0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18DEB54-2594-0642-014F-349C105A47B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24077547-B231-82EC-BF51-4C8002AE90A4}"/>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21654DDA-75B8-1F97-F4DF-4CE7EF6CC592}"/>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8AF2884-7663-1949-8331-64EA9204646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20B07C0A-34EE-90D7-5B96-BC8F92A407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2A494E64-5267-E8E1-E60A-13B4D803407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1356D456-2342-BA20-5276-87B40463EF2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96433144-925B-E7B2-E013-E16242F694F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A4F4D541-FDA2-CEFA-0C6B-EFBB095D7074}"/>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472EB384-2C30-907A-42DE-9DCEF80ABE0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F62BCE99-1752-1574-B1C9-2CFD634D287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D8CFC37A-2E69-2926-DC41-53824FAE6E61}"/>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73C3F410-F05A-31F0-A1E1-02A9A41EDD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97C78C6F-782B-C8AE-C510-3693B45F3CB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17DBD8F9-2FE1-E5C9-1692-7B7D09DC1A9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3A3B56E-719B-3470-3950-7E76CDA813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Effect transition="in" filter="dissolve">
                                      <p:cBhvr>
                                        <p:cTn id="7" dur="500"/>
                                        <p:tgtEl>
                                          <p:spTgt spid="819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23">
                                            <p:txEl>
                                              <p:pRg st="1" end="1"/>
                                            </p:txEl>
                                          </p:spTgt>
                                        </p:tgtEl>
                                        <p:attrNameLst>
                                          <p:attrName>style.visibility</p:attrName>
                                        </p:attrNameLst>
                                      </p:cBhvr>
                                      <p:to>
                                        <p:strVal val="visible"/>
                                      </p:to>
                                    </p:set>
                                    <p:animEffect transition="in" filter="dissolve">
                                      <p:cBhvr>
                                        <p:cTn id="12" dur="500"/>
                                        <p:tgtEl>
                                          <p:spTgt spid="819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923">
                                            <p:txEl>
                                              <p:pRg st="2" end="2"/>
                                            </p:txEl>
                                          </p:spTgt>
                                        </p:tgtEl>
                                        <p:attrNameLst>
                                          <p:attrName>style.visibility</p:attrName>
                                        </p:attrNameLst>
                                      </p:cBhvr>
                                      <p:to>
                                        <p:strVal val="visible"/>
                                      </p:to>
                                    </p:set>
                                    <p:animEffect transition="in" filter="dissolve">
                                      <p:cBhvr>
                                        <p:cTn id="17" dur="500"/>
                                        <p:tgtEl>
                                          <p:spTgt spid="819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923">
                                            <p:txEl>
                                              <p:pRg st="3" end="3"/>
                                            </p:txEl>
                                          </p:spTgt>
                                        </p:tgtEl>
                                        <p:attrNameLst>
                                          <p:attrName>style.visibility</p:attrName>
                                        </p:attrNameLst>
                                      </p:cBhvr>
                                      <p:to>
                                        <p:strVal val="visible"/>
                                      </p:to>
                                    </p:set>
                                    <p:animEffect transition="in" filter="dissolve">
                                      <p:cBhvr>
                                        <p:cTn id="22" dur="500"/>
                                        <p:tgtEl>
                                          <p:spTgt spid="819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1923">
                                            <p:txEl>
                                              <p:pRg st="4" end="4"/>
                                            </p:txEl>
                                          </p:spTgt>
                                        </p:tgtEl>
                                        <p:attrNameLst>
                                          <p:attrName>style.visibility</p:attrName>
                                        </p:attrNameLst>
                                      </p:cBhvr>
                                      <p:to>
                                        <p:strVal val="visible"/>
                                      </p:to>
                                    </p:set>
                                    <p:animEffect transition="in" filter="dissolve">
                                      <p:cBhvr>
                                        <p:cTn id="27" dur="500"/>
                                        <p:tgtEl>
                                          <p:spTgt spid="819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1923">
                                            <p:txEl>
                                              <p:pRg st="5" end="5"/>
                                            </p:txEl>
                                          </p:spTgt>
                                        </p:tgtEl>
                                        <p:attrNameLst>
                                          <p:attrName>style.visibility</p:attrName>
                                        </p:attrNameLst>
                                      </p:cBhvr>
                                      <p:to>
                                        <p:strVal val="visible"/>
                                      </p:to>
                                    </p:set>
                                    <p:animEffect transition="in" filter="dissolve">
                                      <p:cBhvr>
                                        <p:cTn id="32" dur="500"/>
                                        <p:tgtEl>
                                          <p:spTgt spid="8192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1923">
                                            <p:txEl>
                                              <p:pRg st="6" end="6"/>
                                            </p:txEl>
                                          </p:spTgt>
                                        </p:tgtEl>
                                        <p:attrNameLst>
                                          <p:attrName>style.visibility</p:attrName>
                                        </p:attrNameLst>
                                      </p:cBhvr>
                                      <p:to>
                                        <p:strVal val="visible"/>
                                      </p:to>
                                    </p:set>
                                    <p:animEffect transition="in" filter="dissolve">
                                      <p:cBhvr>
                                        <p:cTn id="37" dur="500"/>
                                        <p:tgtEl>
                                          <p:spTgt spid="819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a:extLst>
              <a:ext uri="{FF2B5EF4-FFF2-40B4-BE49-F238E27FC236}">
                <a16:creationId xmlns:a16="http://schemas.microsoft.com/office/drawing/2014/main" id="{8658F09B-0611-3E57-7098-76FB5F186247}"/>
              </a:ext>
            </a:extLst>
          </p:cNvPr>
          <p:cNvGraphicFramePr>
            <a:graphicFrameLocks noChangeAspect="1"/>
          </p:cNvGraphicFramePr>
          <p:nvPr/>
        </p:nvGraphicFramePr>
        <p:xfrm>
          <a:off x="5486400" y="1295400"/>
          <a:ext cx="2438400" cy="5334000"/>
        </p:xfrm>
        <a:graphic>
          <a:graphicData uri="http://schemas.openxmlformats.org/presentationml/2006/ole">
            <mc:AlternateContent xmlns:mc="http://schemas.openxmlformats.org/markup-compatibility/2006">
              <mc:Choice xmlns:v="urn:schemas-microsoft-com:vml" Requires="v">
                <p:oleObj name="Photo Editor Photo" r:id="rId2" imgW="523810" imgH="1876190" progId="MSPhotoEd.3">
                  <p:embed/>
                </p:oleObj>
              </mc:Choice>
              <mc:Fallback>
                <p:oleObj name="Photo Editor Photo" r:id="rId2" imgW="523810" imgH="1876190" progId="MSPhotoEd.3">
                  <p:embed/>
                  <p:pic>
                    <p:nvPicPr>
                      <p:cNvPr id="10242" name="Object 2">
                        <a:extLst>
                          <a:ext uri="{FF2B5EF4-FFF2-40B4-BE49-F238E27FC236}">
                            <a16:creationId xmlns:a16="http://schemas.microsoft.com/office/drawing/2014/main" id="{8658F09B-0611-3E57-7098-76FB5F186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295400"/>
                        <a:ext cx="24384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8884" name="Text Box 4">
            <a:extLst>
              <a:ext uri="{FF2B5EF4-FFF2-40B4-BE49-F238E27FC236}">
                <a16:creationId xmlns:a16="http://schemas.microsoft.com/office/drawing/2014/main" id="{24CCA8CB-A65E-0897-5166-1CBC35A8A332}"/>
              </a:ext>
            </a:extLst>
          </p:cNvPr>
          <p:cNvSpPr txBox="1">
            <a:spLocks noChangeArrowheads="1"/>
          </p:cNvSpPr>
          <p:nvPr/>
        </p:nvSpPr>
        <p:spPr bwMode="auto">
          <a:xfrm>
            <a:off x="5622925" y="29368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FF0000"/>
                </a:solidFill>
              </a:rPr>
              <a:t>1</a:t>
            </a:r>
          </a:p>
        </p:txBody>
      </p:sp>
      <p:sp>
        <p:nvSpPr>
          <p:cNvPr id="378885" name="Text Box 5">
            <a:extLst>
              <a:ext uri="{FF2B5EF4-FFF2-40B4-BE49-F238E27FC236}">
                <a16:creationId xmlns:a16="http://schemas.microsoft.com/office/drawing/2014/main" id="{9DD01EAC-70DD-B44A-7E20-49B69C6CE00F}"/>
              </a:ext>
            </a:extLst>
          </p:cNvPr>
          <p:cNvSpPr txBox="1">
            <a:spLocks noChangeArrowheads="1"/>
          </p:cNvSpPr>
          <p:nvPr/>
        </p:nvSpPr>
        <p:spPr bwMode="auto">
          <a:xfrm>
            <a:off x="6629400" y="29718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FF0000"/>
                </a:solidFill>
              </a:rPr>
              <a:t>2</a:t>
            </a:r>
          </a:p>
        </p:txBody>
      </p:sp>
      <p:sp>
        <p:nvSpPr>
          <p:cNvPr id="378886" name="Text Box 6">
            <a:extLst>
              <a:ext uri="{FF2B5EF4-FFF2-40B4-BE49-F238E27FC236}">
                <a16:creationId xmlns:a16="http://schemas.microsoft.com/office/drawing/2014/main" id="{C0608929-6347-4CDB-2A9B-87EC4148D801}"/>
              </a:ext>
            </a:extLst>
          </p:cNvPr>
          <p:cNvSpPr txBox="1">
            <a:spLocks noChangeArrowheads="1"/>
          </p:cNvSpPr>
          <p:nvPr/>
        </p:nvSpPr>
        <p:spPr bwMode="auto">
          <a:xfrm>
            <a:off x="7848600" y="28956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rgbClr val="FF0000"/>
                </a:solidFill>
              </a:rPr>
              <a:t>3</a:t>
            </a:r>
          </a:p>
        </p:txBody>
      </p:sp>
      <p:sp>
        <p:nvSpPr>
          <p:cNvPr id="10246" name="Title 10">
            <a:extLst>
              <a:ext uri="{FF2B5EF4-FFF2-40B4-BE49-F238E27FC236}">
                <a16:creationId xmlns:a16="http://schemas.microsoft.com/office/drawing/2014/main" id="{DFCEF73C-0BCB-A9A1-F28A-8AC1F076F42B}"/>
              </a:ext>
            </a:extLst>
          </p:cNvPr>
          <p:cNvSpPr>
            <a:spLocks noGrp="1" noChangeArrowheads="1"/>
          </p:cNvSpPr>
          <p:nvPr>
            <p:ph type="title"/>
          </p:nvPr>
        </p:nvSpPr>
        <p:spPr>
          <a:xfrm>
            <a:off x="1524000" y="211137"/>
            <a:ext cx="6858000" cy="931863"/>
          </a:xfrm>
        </p:spPr>
        <p:txBody>
          <a:bodyPr/>
          <a:lstStyle/>
          <a:p>
            <a:r>
              <a:rPr lang="en-US" altLang="en-US" sz="2800" dirty="0"/>
              <a:t>First Law Analysis of an </a:t>
            </a:r>
            <a:r>
              <a:rPr lang="en-US" altLang="en-US" sz="2800" i="1" dirty="0" err="1"/>
              <a:t>i</a:t>
            </a:r>
            <a:r>
              <a:rPr lang="en-US" altLang="en-US" sz="2800" i="1" baseline="30000" dirty="0" err="1"/>
              <a:t>th</a:t>
            </a:r>
            <a:r>
              <a:rPr lang="en-US" altLang="en-US" sz="2800" dirty="0"/>
              <a:t> Isentropic Reaction Stage</a:t>
            </a:r>
          </a:p>
        </p:txBody>
      </p:sp>
      <mc:AlternateContent xmlns:mc="http://schemas.openxmlformats.org/markup-compatibility/2006" xmlns:a14="http://schemas.microsoft.com/office/drawing/2010/main">
        <mc:Choice Requires="a14">
          <p:sp>
            <p:nvSpPr>
              <p:cNvPr id="377900" name="Object 3">
                <a:extLst>
                  <a:ext uri="{FF2B5EF4-FFF2-40B4-BE49-F238E27FC236}">
                    <a16:creationId xmlns:a16="http://schemas.microsoft.com/office/drawing/2014/main" id="{AF81BB42-0468-9CCF-04FF-738395591E9A}"/>
                  </a:ext>
                </a:extLst>
              </p:cNvPr>
              <p:cNvSpPr txBox="1"/>
              <p:nvPr/>
            </p:nvSpPr>
            <p:spPr bwMode="auto">
              <a:xfrm>
                <a:off x="1854201" y="1366628"/>
                <a:ext cx="1803400" cy="900112"/>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m:rPr>
                              <m:sty m:val="p"/>
                            </m:rPr>
                            <a:rPr lang="en-IN" i="1">
                              <a:solidFill>
                                <a:srgbClr val="000000"/>
                              </a:solidFill>
                              <a:latin typeface="Cambria Math" panose="02040503050406030204" pitchFamily="18" charset="0"/>
                            </a:rPr>
                            <m:t>Λ</m:t>
                          </m:r>
                        </m:e>
                        <m:sub>
                          <m:r>
                            <a:rPr lang="en-US" b="0" i="1" smtClean="0">
                              <a:solidFill>
                                <a:srgbClr val="000000"/>
                              </a:solidFill>
                              <a:latin typeface="Cambria Math" panose="02040503050406030204" pitchFamily="18" charset="0"/>
                            </a:rPr>
                            <m:t>𝑗</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US" b="0" i="1" smtClean="0">
                                          <a:solidFill>
                                            <a:srgbClr val="000000"/>
                                          </a:solidFill>
                                          <a:latin typeface="Cambria Math" panose="02040503050406030204" pitchFamily="18" charset="0"/>
                                        </a:rPr>
                                        <m:t>2</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US" b="0" i="1" smtClean="0">
                                          <a:solidFill>
                                            <a:srgbClr val="000000"/>
                                          </a:solidFill>
                                          <a:latin typeface="Cambria Math" panose="02040503050406030204" pitchFamily="18" charset="0"/>
                                        </a:rPr>
                                        <m:t>3</m:t>
                                      </m:r>
                                    </m:sub>
                                  </m:sSub>
                                </m:e>
                              </m:d>
                            </m:e>
                            <m:sub>
                              <m:r>
                                <a:rPr lang="en-US" b="0" i="1" smtClean="0">
                                  <a:solidFill>
                                    <a:srgbClr val="000000"/>
                                  </a:solidFill>
                                  <a:latin typeface="Cambria Math" panose="02040503050406030204" pitchFamily="18" charset="0"/>
                                </a:rPr>
                                <m:t>𝑗</m:t>
                              </m:r>
                            </m:sub>
                          </m:sSub>
                        </m:num>
                        <m:den>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US" b="0" i="1" smtClean="0">
                                          <a:solidFill>
                                            <a:srgbClr val="000000"/>
                                          </a:solidFill>
                                          <a:latin typeface="Cambria Math" panose="02040503050406030204" pitchFamily="18" charset="0"/>
                                        </a:rPr>
                                        <m:t>1</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US" b="0" i="1" smtClean="0">
                                          <a:solidFill>
                                            <a:srgbClr val="000000"/>
                                          </a:solidFill>
                                          <a:latin typeface="Cambria Math" panose="02040503050406030204" pitchFamily="18" charset="0"/>
                                        </a:rPr>
                                        <m:t>3</m:t>
                                      </m:r>
                                    </m:sub>
                                  </m:sSub>
                                </m:e>
                              </m:d>
                            </m:e>
                            <m:sub>
                              <m:r>
                                <a:rPr lang="en-US" b="0" i="1" smtClean="0">
                                  <a:solidFill>
                                    <a:srgbClr val="000000"/>
                                  </a:solidFill>
                                  <a:latin typeface="Cambria Math" panose="02040503050406030204" pitchFamily="18" charset="0"/>
                                </a:rPr>
                                <m:t>𝑗</m:t>
                              </m:r>
                            </m:sub>
                          </m:sSub>
                        </m:den>
                      </m:f>
                    </m:oMath>
                  </m:oMathPara>
                </a14:m>
                <a:endParaRPr lang="en-IN" dirty="0"/>
              </a:p>
            </p:txBody>
          </p:sp>
        </mc:Choice>
        <mc:Fallback xmlns="">
          <p:sp>
            <p:nvSpPr>
              <p:cNvPr id="377900" name="Object 3">
                <a:extLst>
                  <a:ext uri="{FF2B5EF4-FFF2-40B4-BE49-F238E27FC236}">
                    <a16:creationId xmlns:a16="http://schemas.microsoft.com/office/drawing/2014/main" id="{AF81BB42-0468-9CCF-04FF-738395591E9A}"/>
                  </a:ext>
                </a:extLst>
              </p:cNvPr>
              <p:cNvSpPr txBox="1">
                <a:spLocks noRot="1" noChangeAspect="1" noMove="1" noResize="1" noEditPoints="1" noAdjustHandles="1" noChangeArrowheads="1" noChangeShapeType="1" noTextEdit="1"/>
              </p:cNvSpPr>
              <p:nvPr/>
            </p:nvSpPr>
            <p:spPr bwMode="auto">
              <a:xfrm>
                <a:off x="1854201" y="1366628"/>
                <a:ext cx="1803400" cy="900112"/>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Object 2">
                <a:extLst>
                  <a:ext uri="{FF2B5EF4-FFF2-40B4-BE49-F238E27FC236}">
                    <a16:creationId xmlns:a16="http://schemas.microsoft.com/office/drawing/2014/main" id="{56AD1352-E0E8-8C53-A69F-2006E2BDDED0}"/>
                  </a:ext>
                </a:extLst>
              </p:cNvPr>
              <p:cNvSpPr txBox="1"/>
              <p:nvPr/>
            </p:nvSpPr>
            <p:spPr bwMode="auto">
              <a:xfrm>
                <a:off x="733425" y="2651855"/>
                <a:ext cx="3870325" cy="113665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m:rPr>
                              <m:sty m:val="p"/>
                            </m:rPr>
                            <a:rPr lang="en-IN" i="1">
                              <a:solidFill>
                                <a:srgbClr val="000000"/>
                              </a:solidFill>
                              <a:latin typeface="Cambria Math" panose="02040503050406030204" pitchFamily="18" charset="0"/>
                            </a:rPr>
                            <m:t>Λ</m:t>
                          </m:r>
                        </m:e>
                        <m:sub>
                          <m:r>
                            <a:rPr lang="en-US" b="0" i="1" smtClean="0">
                              <a:solidFill>
                                <a:srgbClr val="000000"/>
                              </a:solidFill>
                              <a:latin typeface="Cambria Math" panose="02040503050406030204" pitchFamily="18" charset="0"/>
                            </a:rPr>
                            <m:t>𝑗</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den>
                              </m:f>
                            </m:e>
                          </m:d>
                        </m:e>
                        <m:sub>
                          <m:r>
                            <a:rPr lang="en-US" b="0" i="1" smtClean="0">
                              <a:solidFill>
                                <a:srgbClr val="000000"/>
                              </a:solidFill>
                              <a:latin typeface="Cambria Math" panose="02040503050406030204" pitchFamily="18" charset="0"/>
                            </a:rPr>
                            <m:t>𝑗</m:t>
                          </m:r>
                        </m:sub>
                      </m:sSub>
                    </m:oMath>
                  </m:oMathPara>
                </a14:m>
                <a:endParaRPr lang="en-IN" dirty="0"/>
              </a:p>
            </p:txBody>
          </p:sp>
        </mc:Choice>
        <mc:Fallback xmlns="">
          <p:sp>
            <p:nvSpPr>
              <p:cNvPr id="37" name="Object 2">
                <a:extLst>
                  <a:ext uri="{FF2B5EF4-FFF2-40B4-BE49-F238E27FC236}">
                    <a16:creationId xmlns:a16="http://schemas.microsoft.com/office/drawing/2014/main" id="{56AD1352-E0E8-8C53-A69F-2006E2BDDED0}"/>
                  </a:ext>
                </a:extLst>
              </p:cNvPr>
              <p:cNvSpPr txBox="1">
                <a:spLocks noRot="1" noChangeAspect="1" noMove="1" noResize="1" noEditPoints="1" noAdjustHandles="1" noChangeArrowheads="1" noChangeShapeType="1" noTextEdit="1"/>
              </p:cNvSpPr>
              <p:nvPr/>
            </p:nvSpPr>
            <p:spPr bwMode="auto">
              <a:xfrm>
                <a:off x="733425" y="2651855"/>
                <a:ext cx="3870325" cy="1136650"/>
              </a:xfrm>
              <a:prstGeom prst="rect">
                <a:avLst/>
              </a:prstGeom>
              <a:blipFill>
                <a:blip r:embed="rId5"/>
                <a:stretch>
                  <a:fillRect/>
                </a:stretch>
              </a:blipFill>
              <a:ln>
                <a:noFill/>
              </a:ln>
              <a:effectLst/>
            </p:spPr>
            <p:txBody>
              <a:bodyPr/>
              <a:lstStyle/>
              <a:p>
                <a:r>
                  <a:rPr lang="en-US">
                    <a:noFill/>
                  </a:rPr>
                  <a:t> </a:t>
                </a:r>
              </a:p>
            </p:txBody>
          </p:sp>
        </mc:Fallback>
      </mc:AlternateContent>
      <p:grpSp>
        <p:nvGrpSpPr>
          <p:cNvPr id="3" name="Group 2">
            <a:extLst>
              <a:ext uri="{FF2B5EF4-FFF2-40B4-BE49-F238E27FC236}">
                <a16:creationId xmlns:a16="http://schemas.microsoft.com/office/drawing/2014/main" id="{49FE6752-8BB6-2A60-7341-42FFFF0FE49C}"/>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A000072F-BF79-3277-AD7B-3C379ECBFF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F2D6BCB-5E0F-C0B0-9C19-5A35C3C4B39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CDB950F-CD05-540B-4A45-38A3A321A44F}"/>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C8A2C9FE-E3BB-4072-F90D-F578E0156A2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9FFC2E2-02C3-C203-BB89-1E541A99FFA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06A1D52-36B9-3818-9756-8A5875AC020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F0CA081-C261-6D10-8A57-E49004BC893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5F694E4-9680-B756-9486-65CB0C2DF32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B35B400-35A8-D4A0-3CAA-63E8F22F2DE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22D43DF-2C46-67A6-5ED9-49BE9781826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6208778-1E7B-9A51-D6F8-7F2E78FE048E}"/>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87C13622-35FD-B481-775D-C5677665AF1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1E85A5B4-4095-F84A-44EE-0C5FF53B93A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477A75F-3165-BA04-314C-5C614191683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8F9CB96-79E6-2AE7-8F5E-A2337941ED3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FD79C4A-386C-CF3C-2CA8-ABD9407CDD8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0B5EFBF-A767-9F04-6E68-A3248923CD4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16CEC15-BD6E-8014-7E2D-5F10A660B7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543719B-84C1-1D13-B941-9E8D6FF3B7CF}"/>
                  </a:ext>
                </a:extLst>
              </p:cNvPr>
              <p:cNvSpPr txBox="1"/>
              <p:nvPr/>
            </p:nvSpPr>
            <p:spPr>
              <a:xfrm>
                <a:off x="899914" y="3940239"/>
                <a:ext cx="3945632" cy="4655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𝑎</m:t>
                          </m:r>
                          <m:r>
                            <a:rPr lang="en-US" b="0" i="1" smtClean="0">
                              <a:latin typeface="Cambria Math" panose="02040503050406030204" pitchFamily="18" charset="0"/>
                            </a:rPr>
                            <m:t>1,</m:t>
                          </m:r>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𝑎</m:t>
                          </m:r>
                          <m:r>
                            <a:rPr lang="en-US" b="0" i="1" smtClean="0">
                              <a:latin typeface="Cambria Math" panose="02040503050406030204" pitchFamily="18" charset="0"/>
                            </a:rPr>
                            <m:t>3</m:t>
                          </m:r>
                          <m:r>
                            <a:rPr lang="en-US" i="1">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−1</m:t>
                          </m:r>
                        </m:sub>
                      </m:sSub>
                      <m:r>
                        <a:rPr lang="en-US" b="0" i="1" smtClean="0">
                          <a:latin typeface="Cambria Math" panose="02040503050406030204" pitchFamily="18" charset="0"/>
                        </a:rPr>
                        <m:t> </m:t>
                      </m:r>
                      <m:r>
                        <a:rPr lang="en-US" b="0" i="1" smtClean="0">
                          <a:latin typeface="Cambria Math" panose="02040503050406030204" pitchFamily="18" charset="0"/>
                        </a:rPr>
                        <m:t>𝐹𝑜𝑟</m:t>
                      </m:r>
                      <m:r>
                        <a:rPr lang="en-US" b="0" i="1" smtClean="0">
                          <a:latin typeface="Cambria Math" panose="02040503050406030204" pitchFamily="18" charset="0"/>
                        </a:rPr>
                        <m:t> </m:t>
                      </m:r>
                      <m:r>
                        <a:rPr lang="en-US" b="0" i="1" smtClean="0">
                          <a:latin typeface="Cambria Math" panose="02040503050406030204" pitchFamily="18" charset="0"/>
                        </a:rPr>
                        <m:t>𝑎𝑛𝑦</m:t>
                      </m:r>
                      <m:r>
                        <a:rPr lang="en-US" b="0" i="1" smtClean="0">
                          <a:latin typeface="Cambria Math" panose="02040503050406030204" pitchFamily="18" charset="0"/>
                        </a:rPr>
                        <m:t> </m:t>
                      </m:r>
                      <m:r>
                        <m:rPr>
                          <m:sty m:val="p"/>
                        </m:rPr>
                        <a:rPr lang="el-GR" b="0" i="1" smtClean="0">
                          <a:latin typeface="Cambria Math" panose="02040503050406030204" pitchFamily="18" charset="0"/>
                          <a:ea typeface="Cambria Math" panose="02040503050406030204" pitchFamily="18" charset="0"/>
                        </a:rPr>
                        <m:t>Λ</m:t>
                      </m:r>
                    </m:oMath>
                  </m:oMathPara>
                </a14:m>
                <a:endParaRPr lang="en-US" dirty="0"/>
              </a:p>
            </p:txBody>
          </p:sp>
        </mc:Choice>
        <mc:Fallback xmlns="">
          <p:sp>
            <p:nvSpPr>
              <p:cNvPr id="2" name="TextBox 1">
                <a:extLst>
                  <a:ext uri="{FF2B5EF4-FFF2-40B4-BE49-F238E27FC236}">
                    <a16:creationId xmlns:a16="http://schemas.microsoft.com/office/drawing/2014/main" id="{F543719B-84C1-1D13-B941-9E8D6FF3B7CF}"/>
                  </a:ext>
                </a:extLst>
              </p:cNvPr>
              <p:cNvSpPr txBox="1">
                <a:spLocks noRot="1" noChangeAspect="1" noMove="1" noResize="1" noEditPoints="1" noAdjustHandles="1" noChangeArrowheads="1" noChangeShapeType="1" noTextEdit="1"/>
              </p:cNvSpPr>
              <p:nvPr/>
            </p:nvSpPr>
            <p:spPr>
              <a:xfrm>
                <a:off x="899914" y="3940239"/>
                <a:ext cx="3945632" cy="46557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3463A3C-7CB1-55A0-426C-43CD8809F228}"/>
                  </a:ext>
                </a:extLst>
              </p:cNvPr>
              <p:cNvSpPr txBox="1"/>
              <p:nvPr/>
            </p:nvSpPr>
            <p:spPr>
              <a:xfrm>
                <a:off x="909058" y="4656721"/>
                <a:ext cx="3945632" cy="4655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𝑎</m:t>
                          </m:r>
                          <m:r>
                            <a:rPr lang="en-US" b="0" i="1" smtClean="0">
                              <a:latin typeface="Cambria Math" panose="02040503050406030204" pitchFamily="18" charset="0"/>
                            </a:rPr>
                            <m:t>3,</m:t>
                          </m:r>
                          <m:r>
                            <a:rPr lang="en-US" b="0" i="1" smtClean="0">
                              <a:latin typeface="Cambria Math" panose="02040503050406030204" pitchFamily="18" charset="0"/>
                            </a:rPr>
                            <m:t>𝑗</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𝑎</m:t>
                          </m:r>
                          <m:r>
                            <a:rPr lang="en-US" b="0" i="1" smtClean="0">
                              <a:latin typeface="Cambria Math" panose="02040503050406030204" pitchFamily="18" charset="0"/>
                            </a:rPr>
                            <m:t>3</m:t>
                          </m:r>
                          <m:r>
                            <a:rPr lang="en-US" i="1">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−1</m:t>
                          </m:r>
                        </m:sub>
                      </m:sSub>
                      <m:r>
                        <a:rPr lang="en-US" b="0" i="1" smtClean="0">
                          <a:latin typeface="Cambria Math" panose="02040503050406030204" pitchFamily="18" charset="0"/>
                        </a:rPr>
                        <m:t> </m:t>
                      </m:r>
                      <m:r>
                        <a:rPr lang="en-US" b="0" i="1" smtClean="0">
                          <a:latin typeface="Cambria Math" panose="02040503050406030204" pitchFamily="18" charset="0"/>
                        </a:rPr>
                        <m:t>𝐹𝑜𝑟</m:t>
                      </m:r>
                      <m:r>
                        <a:rPr lang="en-US" b="0" i="1" smtClean="0">
                          <a:latin typeface="Cambria Math" panose="02040503050406030204" pitchFamily="18" charset="0"/>
                        </a:rPr>
                        <m:t> </m:t>
                      </m:r>
                      <m:r>
                        <a:rPr lang="en-US" b="0" i="1" smtClean="0">
                          <a:latin typeface="Cambria Math" panose="02040503050406030204" pitchFamily="18" charset="0"/>
                        </a:rPr>
                        <m:t>𝑎𝑛𝑦</m:t>
                      </m:r>
                      <m:r>
                        <a:rPr lang="en-US" b="0" i="1" smtClean="0">
                          <a:latin typeface="Cambria Math" panose="02040503050406030204" pitchFamily="18" charset="0"/>
                        </a:rPr>
                        <m:t> </m:t>
                      </m:r>
                      <m:r>
                        <m:rPr>
                          <m:sty m:val="p"/>
                        </m:rPr>
                        <a:rPr lang="el-GR" b="0" i="1" smtClean="0">
                          <a:latin typeface="Cambria Math" panose="02040503050406030204" pitchFamily="18" charset="0"/>
                          <a:ea typeface="Cambria Math" panose="02040503050406030204" pitchFamily="18" charset="0"/>
                        </a:rPr>
                        <m:t>Λ</m:t>
                      </m:r>
                    </m:oMath>
                  </m:oMathPara>
                </a14:m>
                <a:endParaRPr lang="en-US" dirty="0"/>
              </a:p>
            </p:txBody>
          </p:sp>
        </mc:Choice>
        <mc:Fallback xmlns="">
          <p:sp>
            <p:nvSpPr>
              <p:cNvPr id="22" name="TextBox 21">
                <a:extLst>
                  <a:ext uri="{FF2B5EF4-FFF2-40B4-BE49-F238E27FC236}">
                    <a16:creationId xmlns:a16="http://schemas.microsoft.com/office/drawing/2014/main" id="{C3463A3C-7CB1-55A0-426C-43CD8809F228}"/>
                  </a:ext>
                </a:extLst>
              </p:cNvPr>
              <p:cNvSpPr txBox="1">
                <a:spLocks noRot="1" noChangeAspect="1" noMove="1" noResize="1" noEditPoints="1" noAdjustHandles="1" noChangeArrowheads="1" noChangeShapeType="1" noTextEdit="1"/>
              </p:cNvSpPr>
              <p:nvPr/>
            </p:nvSpPr>
            <p:spPr>
              <a:xfrm>
                <a:off x="909058" y="4656721"/>
                <a:ext cx="3945632" cy="465577"/>
              </a:xfrm>
              <a:prstGeom prst="rect">
                <a:avLst/>
              </a:prstGeom>
              <a:blipFill>
                <a:blip r:embed="rId9"/>
                <a:stretch>
                  <a:fillRect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312B28D-9822-8616-B12C-DDB2A7D788BE}"/>
                  </a:ext>
                </a:extLst>
              </p:cNvPr>
              <p:cNvSpPr txBox="1"/>
              <p:nvPr/>
            </p:nvSpPr>
            <p:spPr>
              <a:xfrm>
                <a:off x="783085" y="5456309"/>
                <a:ext cx="3602589" cy="4655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𝑎</m:t>
                          </m:r>
                          <m:r>
                            <a:rPr lang="en-US" b="0" i="1" smtClean="0">
                              <a:latin typeface="Cambria Math" panose="02040503050406030204" pitchFamily="18" charset="0"/>
                            </a:rPr>
                            <m:t>3,</m:t>
                          </m:r>
                          <m:r>
                            <a:rPr lang="en-US" b="0" i="1" smtClean="0">
                              <a:latin typeface="Cambria Math" panose="02040503050406030204" pitchFamily="18" charset="0"/>
                            </a:rPr>
                            <m:t>𝑗</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𝑎</m:t>
                          </m:r>
                          <m:r>
                            <a:rPr lang="en-US" b="0" i="1" smtClean="0">
                              <a:latin typeface="Cambria Math" panose="02040503050406030204" pitchFamily="18" charset="0"/>
                            </a:rPr>
                            <m:t>1</m:t>
                          </m:r>
                          <m:r>
                            <a:rPr lang="en-US" i="1">
                              <a:latin typeface="Cambria Math" panose="02040503050406030204" pitchFamily="18" charset="0"/>
                            </a:rPr>
                            <m:t>,</m:t>
                          </m:r>
                          <m:r>
                            <a:rPr lang="en-US" i="1">
                              <a:latin typeface="Cambria Math" panose="02040503050406030204" pitchFamily="18" charset="0"/>
                            </a:rPr>
                            <m:t>𝑗</m:t>
                          </m:r>
                        </m:sub>
                      </m:sSub>
                      <m:r>
                        <a:rPr lang="en-US" b="0" i="1" smtClean="0">
                          <a:latin typeface="Cambria Math" panose="02040503050406030204" pitchFamily="18" charset="0"/>
                        </a:rPr>
                        <m:t> </m:t>
                      </m:r>
                      <m:r>
                        <a:rPr lang="en-US" b="0" i="1" smtClean="0">
                          <a:latin typeface="Cambria Math" panose="02040503050406030204" pitchFamily="18" charset="0"/>
                        </a:rPr>
                        <m:t>𝐹𝑜𝑟</m:t>
                      </m:r>
                      <m:r>
                        <a:rPr lang="en-US" b="0" i="1" smtClean="0">
                          <a:latin typeface="Cambria Math" panose="02040503050406030204" pitchFamily="18" charset="0"/>
                        </a:rPr>
                        <m:t> </m:t>
                      </m:r>
                      <m:r>
                        <a:rPr lang="en-US" b="0" i="1" smtClean="0">
                          <a:latin typeface="Cambria Math" panose="02040503050406030204" pitchFamily="18" charset="0"/>
                        </a:rPr>
                        <m:t>𝑎𝑛𝑦</m:t>
                      </m:r>
                      <m:r>
                        <a:rPr lang="en-US" b="0" i="1" smtClean="0">
                          <a:latin typeface="Cambria Math" panose="02040503050406030204" pitchFamily="18" charset="0"/>
                        </a:rPr>
                        <m:t> </m:t>
                      </m:r>
                      <m:r>
                        <m:rPr>
                          <m:sty m:val="p"/>
                        </m:rPr>
                        <a:rPr lang="el-GR" b="0" i="1" smtClean="0">
                          <a:latin typeface="Cambria Math" panose="02040503050406030204" pitchFamily="18" charset="0"/>
                          <a:ea typeface="Cambria Math" panose="02040503050406030204" pitchFamily="18" charset="0"/>
                        </a:rPr>
                        <m:t>Λ</m:t>
                      </m:r>
                    </m:oMath>
                  </m:oMathPara>
                </a14:m>
                <a:endParaRPr lang="en-US" dirty="0"/>
              </a:p>
            </p:txBody>
          </p:sp>
        </mc:Choice>
        <mc:Fallback xmlns="">
          <p:sp>
            <p:nvSpPr>
              <p:cNvPr id="23" name="TextBox 22">
                <a:extLst>
                  <a:ext uri="{FF2B5EF4-FFF2-40B4-BE49-F238E27FC236}">
                    <a16:creationId xmlns:a16="http://schemas.microsoft.com/office/drawing/2014/main" id="{3312B28D-9822-8616-B12C-DDB2A7D788BE}"/>
                  </a:ext>
                </a:extLst>
              </p:cNvPr>
              <p:cNvSpPr txBox="1">
                <a:spLocks noRot="1" noChangeAspect="1" noMove="1" noResize="1" noEditPoints="1" noAdjustHandles="1" noChangeArrowheads="1" noChangeShapeType="1" noTextEdit="1"/>
              </p:cNvSpPr>
              <p:nvPr/>
            </p:nvSpPr>
            <p:spPr>
              <a:xfrm>
                <a:off x="783085" y="5456309"/>
                <a:ext cx="3602589" cy="465577"/>
              </a:xfrm>
              <a:prstGeom prst="rect">
                <a:avLst/>
              </a:prstGeom>
              <a:blipFill>
                <a:blip r:embed="rId10"/>
                <a:stretch>
                  <a:fillRect b="-1316"/>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884"/>
                                        </p:tgtEl>
                                        <p:attrNameLst>
                                          <p:attrName>style.visibility</p:attrName>
                                        </p:attrNameLst>
                                      </p:cBhvr>
                                      <p:to>
                                        <p:strVal val="visible"/>
                                      </p:to>
                                    </p:set>
                                    <p:animEffect transition="in" filter="dissolve">
                                      <p:cBhvr>
                                        <p:cTn id="7" dur="500"/>
                                        <p:tgtEl>
                                          <p:spTgt spid="37888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78885"/>
                                        </p:tgtEl>
                                        <p:attrNameLst>
                                          <p:attrName>style.visibility</p:attrName>
                                        </p:attrNameLst>
                                      </p:cBhvr>
                                      <p:to>
                                        <p:strVal val="visible"/>
                                      </p:to>
                                    </p:set>
                                    <p:animEffect transition="in" filter="dissolve">
                                      <p:cBhvr>
                                        <p:cTn id="10" dur="500"/>
                                        <p:tgtEl>
                                          <p:spTgt spid="37888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78886"/>
                                        </p:tgtEl>
                                        <p:attrNameLst>
                                          <p:attrName>style.visibility</p:attrName>
                                        </p:attrNameLst>
                                      </p:cBhvr>
                                      <p:to>
                                        <p:strVal val="visible"/>
                                      </p:to>
                                    </p:set>
                                    <p:animEffect transition="in" filter="dissolve">
                                      <p:cBhvr>
                                        <p:cTn id="13" dur="500"/>
                                        <p:tgtEl>
                                          <p:spTgt spid="37888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77900"/>
                                        </p:tgtEl>
                                        <p:attrNameLst>
                                          <p:attrName>style.visibility</p:attrName>
                                        </p:attrNameLst>
                                      </p:cBhvr>
                                      <p:to>
                                        <p:strVal val="visible"/>
                                      </p:to>
                                    </p:set>
                                    <p:anim calcmode="lin" valueType="num">
                                      <p:cBhvr additive="base">
                                        <p:cTn id="18" dur="500" fill="hold"/>
                                        <p:tgtEl>
                                          <p:spTgt spid="377900"/>
                                        </p:tgtEl>
                                        <p:attrNameLst>
                                          <p:attrName>ppt_x</p:attrName>
                                        </p:attrNameLst>
                                      </p:cBhvr>
                                      <p:tavLst>
                                        <p:tav tm="0">
                                          <p:val>
                                            <p:strVal val="#ppt_x"/>
                                          </p:val>
                                        </p:tav>
                                        <p:tav tm="100000">
                                          <p:val>
                                            <p:strVal val="#ppt_x"/>
                                          </p:val>
                                        </p:tav>
                                      </p:tavLst>
                                    </p:anim>
                                    <p:anim calcmode="lin" valueType="num">
                                      <p:cBhvr additive="base">
                                        <p:cTn id="19" dur="500" fill="hold"/>
                                        <p:tgtEl>
                                          <p:spTgt spid="37790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500" fill="hold"/>
                                        <p:tgtEl>
                                          <p:spTgt spid="37"/>
                                        </p:tgtEl>
                                        <p:attrNameLst>
                                          <p:attrName>ppt_x</p:attrName>
                                        </p:attrNameLst>
                                      </p:cBhvr>
                                      <p:tavLst>
                                        <p:tav tm="0">
                                          <p:val>
                                            <p:strVal val="#ppt_x"/>
                                          </p:val>
                                        </p:tav>
                                        <p:tav tm="100000">
                                          <p:val>
                                            <p:strVal val="#ppt_x"/>
                                          </p:val>
                                        </p:tav>
                                      </p:tavLst>
                                    </p:anim>
                                    <p:anim calcmode="lin" valueType="num">
                                      <p:cBhvr additive="base">
                                        <p:cTn id="25"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ppt_x"/>
                                          </p:val>
                                        </p:tav>
                                        <p:tav tm="100000">
                                          <p:val>
                                            <p:strVal val="#ppt_x"/>
                                          </p:val>
                                        </p:tav>
                                      </p:tavLst>
                                    </p:anim>
                                    <p:anim calcmode="lin" valueType="num">
                                      <p:cBhvr additive="base">
                                        <p:cTn id="4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4" grpId="0"/>
      <p:bldP spid="378885" grpId="0"/>
      <p:bldP spid="378886" grpId="0"/>
      <p:bldP spid="377900" grpId="0"/>
      <p:bldP spid="37" grpId="0"/>
      <p:bldP spid="2"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31108" name="Object 4">
                <a:extLst>
                  <a:ext uri="{FF2B5EF4-FFF2-40B4-BE49-F238E27FC236}">
                    <a16:creationId xmlns:a16="http://schemas.microsoft.com/office/drawing/2014/main" id="{59B518CE-EAA6-E04E-AA4C-F8201B3058F9}"/>
                  </a:ext>
                </a:extLst>
              </p:cNvPr>
              <p:cNvSpPr txBox="1"/>
              <p:nvPr/>
            </p:nvSpPr>
            <p:spPr bwMode="auto">
              <a:xfrm>
                <a:off x="1640681" y="2284412"/>
                <a:ext cx="5862638" cy="581025"/>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sSubSup>
                        <m:sSubSupPr>
                          <m:ctrlPr>
                            <a:rPr lang="en-IN" i="1" smtClean="0">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Λ</m:t>
                      </m:r>
                      <m:d>
                        <m:dPr>
                          <m:begChr m:val="{"/>
                          <m:endChr m:val="}"/>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e>
                      </m:d>
                    </m:oMath>
                  </m:oMathPara>
                </a14:m>
                <a:endParaRPr lang="en-IN" dirty="0"/>
              </a:p>
            </p:txBody>
          </p:sp>
        </mc:Choice>
        <mc:Fallback xmlns="">
          <p:sp>
            <p:nvSpPr>
              <p:cNvPr id="431108" name="Object 4">
                <a:extLst>
                  <a:ext uri="{FF2B5EF4-FFF2-40B4-BE49-F238E27FC236}">
                    <a16:creationId xmlns:a16="http://schemas.microsoft.com/office/drawing/2014/main" id="{59B518CE-EAA6-E04E-AA4C-F8201B3058F9}"/>
                  </a:ext>
                </a:extLst>
              </p:cNvPr>
              <p:cNvSpPr txBox="1">
                <a:spLocks noRot="1" noChangeAspect="1" noMove="1" noResize="1" noEditPoints="1" noAdjustHandles="1" noChangeArrowheads="1" noChangeShapeType="1" noTextEdit="1"/>
              </p:cNvSpPr>
              <p:nvPr/>
            </p:nvSpPr>
            <p:spPr bwMode="auto">
              <a:xfrm>
                <a:off x="1640681" y="2284412"/>
                <a:ext cx="5862638" cy="581025"/>
              </a:xfrm>
              <a:prstGeom prst="rect">
                <a:avLst/>
              </a:prstGeom>
              <a:blipFill>
                <a:blip r:embed="rId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1109" name="Object 5">
                <a:extLst>
                  <a:ext uri="{FF2B5EF4-FFF2-40B4-BE49-F238E27FC236}">
                    <a16:creationId xmlns:a16="http://schemas.microsoft.com/office/drawing/2014/main" id="{64EA00D8-9C5D-A66D-118E-6131DB072371}"/>
                  </a:ext>
                </a:extLst>
              </p:cNvPr>
              <p:cNvSpPr txBox="1"/>
              <p:nvPr/>
            </p:nvSpPr>
            <p:spPr bwMode="auto">
              <a:xfrm>
                <a:off x="2210463" y="4419600"/>
                <a:ext cx="4418937" cy="1139825"/>
              </a:xfrm>
              <a:prstGeom prst="rect">
                <a:avLst/>
              </a:prstGeom>
              <a:noFill/>
              <a:ln>
                <a:noFill/>
              </a:ln>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Λ</m:t>
                              </m:r>
                            </m:num>
                            <m:den>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den>
                          </m:f>
                          <m:d>
                            <m:dPr>
                              <m:begChr m:val="{"/>
                              <m:endChr m:val="}"/>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e>
                          </m:d>
                        </m:e>
                      </m:rad>
                    </m:oMath>
                  </m:oMathPara>
                </a14:m>
                <a:endParaRPr lang="en-IN" dirty="0"/>
              </a:p>
            </p:txBody>
          </p:sp>
        </mc:Choice>
        <mc:Fallback xmlns="">
          <p:sp>
            <p:nvSpPr>
              <p:cNvPr id="431109" name="Object 5">
                <a:extLst>
                  <a:ext uri="{FF2B5EF4-FFF2-40B4-BE49-F238E27FC236}">
                    <a16:creationId xmlns:a16="http://schemas.microsoft.com/office/drawing/2014/main" id="{64EA00D8-9C5D-A66D-118E-6131DB072371}"/>
                  </a:ext>
                </a:extLst>
              </p:cNvPr>
              <p:cNvSpPr txBox="1">
                <a:spLocks noRot="1" noChangeAspect="1" noMove="1" noResize="1" noEditPoints="1" noAdjustHandles="1" noChangeArrowheads="1" noChangeShapeType="1" noTextEdit="1"/>
              </p:cNvSpPr>
              <p:nvPr/>
            </p:nvSpPr>
            <p:spPr bwMode="auto">
              <a:xfrm>
                <a:off x="2210463" y="4419600"/>
                <a:ext cx="4418937" cy="1139825"/>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1106" name="Object 2">
                <a:extLst>
                  <a:ext uri="{FF2B5EF4-FFF2-40B4-BE49-F238E27FC236}">
                    <a16:creationId xmlns:a16="http://schemas.microsoft.com/office/drawing/2014/main" id="{9CBEDA2D-D7F7-3838-7EAF-417DB21BDF18}"/>
                  </a:ext>
                </a:extLst>
              </p:cNvPr>
              <p:cNvSpPr txBox="1"/>
              <p:nvPr/>
            </p:nvSpPr>
            <p:spPr bwMode="auto">
              <a:xfrm>
                <a:off x="2514600" y="1219200"/>
                <a:ext cx="3887788" cy="12192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m:rPr>
                          <m:sty m:val="p"/>
                        </m:rPr>
                        <a:rPr lang="en-IN" i="1" smtClean="0">
                          <a:solidFill>
                            <a:srgbClr val="000000"/>
                          </a:solidFill>
                          <a:latin typeface="Cambria Math" panose="02040503050406030204" pitchFamily="18" charset="0"/>
                        </a:rPr>
                        <m:t>Λ</m:t>
                      </m:r>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den>
                      </m:f>
                    </m:oMath>
                  </m:oMathPara>
                </a14:m>
                <a:endParaRPr lang="en-IN" dirty="0"/>
              </a:p>
            </p:txBody>
          </p:sp>
        </mc:Choice>
        <mc:Fallback xmlns="">
          <p:sp>
            <p:nvSpPr>
              <p:cNvPr id="431106" name="Object 2">
                <a:extLst>
                  <a:ext uri="{FF2B5EF4-FFF2-40B4-BE49-F238E27FC236}">
                    <a16:creationId xmlns:a16="http://schemas.microsoft.com/office/drawing/2014/main" id="{9CBEDA2D-D7F7-3838-7EAF-417DB21BDF18}"/>
                  </a:ext>
                </a:extLst>
              </p:cNvPr>
              <p:cNvSpPr txBox="1">
                <a:spLocks noRot="1" noChangeAspect="1" noMove="1" noResize="1" noEditPoints="1" noAdjustHandles="1" noChangeArrowheads="1" noChangeShapeType="1" noTextEdit="1"/>
              </p:cNvSpPr>
              <p:nvPr/>
            </p:nvSpPr>
            <p:spPr bwMode="auto">
              <a:xfrm>
                <a:off x="2514600" y="1219200"/>
                <a:ext cx="3887788" cy="1219200"/>
              </a:xfrm>
              <a:prstGeom prst="rect">
                <a:avLst/>
              </a:prstGeom>
              <a:blipFill>
                <a:blip r:embed="rId4"/>
                <a:stretch>
                  <a:fillRect/>
                </a:stretch>
              </a:blipFill>
              <a:ln>
                <a:noFill/>
              </a:ln>
              <a:effectLst/>
            </p:spPr>
            <p:txBody>
              <a:bodyPr/>
              <a:lstStyle/>
              <a:p>
                <a:r>
                  <a:rPr lang="en-IN">
                    <a:noFill/>
                  </a:rPr>
                  <a:t> </a:t>
                </a:r>
              </a:p>
            </p:txBody>
          </p:sp>
        </mc:Fallback>
      </mc:AlternateContent>
      <p:sp>
        <p:nvSpPr>
          <p:cNvPr id="11269" name="Title 5">
            <a:extLst>
              <a:ext uri="{FF2B5EF4-FFF2-40B4-BE49-F238E27FC236}">
                <a16:creationId xmlns:a16="http://schemas.microsoft.com/office/drawing/2014/main" id="{FEA8F528-FDE4-DDC8-1480-CD2E3C6E33AA}"/>
              </a:ext>
            </a:extLst>
          </p:cNvPr>
          <p:cNvSpPr>
            <a:spLocks noGrp="1" noChangeArrowheads="1"/>
          </p:cNvSpPr>
          <p:nvPr>
            <p:ph type="title"/>
          </p:nvPr>
        </p:nvSpPr>
        <p:spPr>
          <a:xfrm>
            <a:off x="685800" y="304800"/>
            <a:ext cx="7772400" cy="762000"/>
          </a:xfrm>
        </p:spPr>
        <p:txBody>
          <a:bodyPr/>
          <a:lstStyle/>
          <a:p>
            <a:r>
              <a:rPr lang="en-US" altLang="en-US" sz="2800" dirty="0"/>
              <a:t>Exit Relative Velocity of Steam</a:t>
            </a:r>
          </a:p>
        </p:txBody>
      </p:sp>
      <mc:AlternateContent xmlns:mc="http://schemas.openxmlformats.org/markup-compatibility/2006" xmlns:a14="http://schemas.microsoft.com/office/drawing/2010/main">
        <mc:Choice Requires="a14">
          <p:sp>
            <p:nvSpPr>
              <p:cNvPr id="2" name="Object 4">
                <a:extLst>
                  <a:ext uri="{FF2B5EF4-FFF2-40B4-BE49-F238E27FC236}">
                    <a16:creationId xmlns:a16="http://schemas.microsoft.com/office/drawing/2014/main" id="{E7D4F761-D93B-3B83-81A2-6F1E2A4DEE73}"/>
                  </a:ext>
                </a:extLst>
              </p:cNvPr>
              <p:cNvSpPr txBox="1"/>
              <p:nvPr/>
            </p:nvSpPr>
            <p:spPr bwMode="auto">
              <a:xfrm>
                <a:off x="1758347" y="2980884"/>
                <a:ext cx="5862637" cy="542925"/>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sSubSup>
                        <m:sSubSupPr>
                          <m:ctrlPr>
                            <a:rPr lang="en-IN" i="1" smtClean="0">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e>
                      </m:d>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Λ</m:t>
                      </m:r>
                      <m:d>
                        <m:dPr>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2</m:t>
                              </m:r>
                            </m:sup>
                          </m:sSubSup>
                        </m:e>
                      </m:d>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e>
                      </m:d>
                    </m:oMath>
                  </m:oMathPara>
                </a14:m>
                <a:endParaRPr lang="en-IN" dirty="0"/>
              </a:p>
            </p:txBody>
          </p:sp>
        </mc:Choice>
        <mc:Fallback xmlns="">
          <p:sp>
            <p:nvSpPr>
              <p:cNvPr id="2" name="Object 4">
                <a:extLst>
                  <a:ext uri="{FF2B5EF4-FFF2-40B4-BE49-F238E27FC236}">
                    <a16:creationId xmlns:a16="http://schemas.microsoft.com/office/drawing/2014/main" id="{E7D4F761-D93B-3B83-81A2-6F1E2A4DEE73}"/>
                  </a:ext>
                </a:extLst>
              </p:cNvPr>
              <p:cNvSpPr txBox="1">
                <a:spLocks noRot="1" noChangeAspect="1" noMove="1" noResize="1" noEditPoints="1" noAdjustHandles="1" noChangeArrowheads="1" noChangeShapeType="1" noTextEdit="1"/>
              </p:cNvSpPr>
              <p:nvPr/>
            </p:nvSpPr>
            <p:spPr bwMode="auto">
              <a:xfrm>
                <a:off x="1758347" y="2980884"/>
                <a:ext cx="5862637" cy="542925"/>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4">
                <a:extLst>
                  <a:ext uri="{FF2B5EF4-FFF2-40B4-BE49-F238E27FC236}">
                    <a16:creationId xmlns:a16="http://schemas.microsoft.com/office/drawing/2014/main" id="{9A6CEFE8-84EE-D449-0340-7E77C48ACA56}"/>
                  </a:ext>
                </a:extLst>
              </p:cNvPr>
              <p:cNvSpPr txBox="1"/>
              <p:nvPr/>
            </p:nvSpPr>
            <p:spPr bwMode="auto">
              <a:xfrm>
                <a:off x="2362994" y="3517106"/>
                <a:ext cx="4191000" cy="850900"/>
              </a:xfrm>
              <a:prstGeom prst="rect">
                <a:avLst/>
              </a:prstGeom>
              <a:noFill/>
              <a:ln>
                <a:noFill/>
              </a:ln>
            </p:spPr>
            <p:txBody>
              <a:bodyPr>
                <a:normAutofit fontScale="85000" lnSpcReduction="10000"/>
              </a:bodyPr>
              <a:lstStyle/>
              <a:p>
                <a:pPr/>
                <a14:m>
                  <m:oMathPara xmlns:m="http://schemas.openxmlformats.org/officeDocument/2006/math">
                    <m:oMathParaPr>
                      <m:jc m:val="left"/>
                    </m:oMathParaPr>
                    <m:oMath xmlns:m="http://schemas.openxmlformats.org/officeDocument/2006/math">
                      <m:sSubSup>
                        <m:sSubSupPr>
                          <m:ctrlPr>
                            <a:rPr lang="en-IN" i="1" smtClean="0">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Λ</m:t>
                          </m:r>
                        </m:num>
                        <m:den>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den>
                      </m:f>
                      <m:d>
                        <m:dPr>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e>
                      </m:d>
                    </m:oMath>
                  </m:oMathPara>
                </a14:m>
                <a:endParaRPr lang="en-IN" dirty="0"/>
              </a:p>
            </p:txBody>
          </p:sp>
        </mc:Choice>
        <mc:Fallback xmlns="">
          <p:sp>
            <p:nvSpPr>
              <p:cNvPr id="3" name="Object 4">
                <a:extLst>
                  <a:ext uri="{FF2B5EF4-FFF2-40B4-BE49-F238E27FC236}">
                    <a16:creationId xmlns:a16="http://schemas.microsoft.com/office/drawing/2014/main" id="{9A6CEFE8-84EE-D449-0340-7E77C48ACA56}"/>
                  </a:ext>
                </a:extLst>
              </p:cNvPr>
              <p:cNvSpPr txBox="1">
                <a:spLocks noRot="1" noChangeAspect="1" noMove="1" noResize="1" noEditPoints="1" noAdjustHandles="1" noChangeArrowheads="1" noChangeShapeType="1" noTextEdit="1"/>
              </p:cNvSpPr>
              <p:nvPr/>
            </p:nvSpPr>
            <p:spPr bwMode="auto">
              <a:xfrm>
                <a:off x="2362994" y="3517106"/>
                <a:ext cx="4191000" cy="850900"/>
              </a:xfrm>
              <a:prstGeom prst="rect">
                <a:avLst/>
              </a:prstGeom>
              <a:blipFill>
                <a:blip r:embed="rId6"/>
                <a:stretch>
                  <a:fillRect/>
                </a:stretch>
              </a:blipFill>
              <a:ln>
                <a:noFill/>
              </a:ln>
            </p:spPr>
            <p:txBody>
              <a:bodyPr/>
              <a:lstStyle/>
              <a:p>
                <a:r>
                  <a:rPr lang="en-US">
                    <a:noFill/>
                  </a:rPr>
                  <a:t> </a:t>
                </a:r>
              </a:p>
            </p:txBody>
          </p:sp>
        </mc:Fallback>
      </mc:AlternateContent>
      <p:grpSp>
        <p:nvGrpSpPr>
          <p:cNvPr id="4" name="Group 3">
            <a:extLst>
              <a:ext uri="{FF2B5EF4-FFF2-40B4-BE49-F238E27FC236}">
                <a16:creationId xmlns:a16="http://schemas.microsoft.com/office/drawing/2014/main" id="{7AB7ADF1-2D5E-9108-5A43-FBB74A014990}"/>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D1AC00FA-B243-7F61-0BD8-714BCCFFC5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924751B4-7EC1-C590-D79C-7054612C132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1BF23895-771C-31FB-6E0B-0230A95E728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21F48805-EF8D-80AF-7546-748CC61E3693}"/>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3845338C-327F-CA68-7E76-DA57306DA84E}"/>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B2AC246C-2FA6-DA47-395A-F9910EF8481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81430D76-4847-7240-4F84-AC93A26484F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8CF14C9A-CFFC-F0D8-331C-1BBA05373E95}"/>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C96B30A6-4B89-6360-4068-888CBF36D93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13FC466F-4D3B-A354-6C62-F23E9A2752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7A3A0B62-CD81-CC38-83F0-6A581E10F9E8}"/>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392E5CCF-288C-732F-A9B3-642F3D54162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A516564B-AC4F-9FCE-2F00-2ACE98AE577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FA169FE4-60DF-2203-2B17-7172A853010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A9F377BA-5626-97DB-83F6-0084CA9C1E7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AC62F5D0-D8C8-8B7C-62F3-286414E3D32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846717C4-B0A6-9063-3E47-C3A0E5866F3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93601864-D669-E8FD-769B-038B76AB704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15" name="Object 5">
                <a:extLst>
                  <a:ext uri="{FF2B5EF4-FFF2-40B4-BE49-F238E27FC236}">
                    <a16:creationId xmlns:a16="http://schemas.microsoft.com/office/drawing/2014/main" id="{ED7997A5-66AA-0CAC-04D0-0AB8B5D5350F}"/>
                  </a:ext>
                </a:extLst>
              </p:cNvPr>
              <p:cNvSpPr txBox="1"/>
              <p:nvPr/>
            </p:nvSpPr>
            <p:spPr bwMode="auto">
              <a:xfrm>
                <a:off x="3963063" y="5486400"/>
                <a:ext cx="4418937" cy="1139825"/>
              </a:xfrm>
              <a:prstGeom prst="rect">
                <a:avLst/>
              </a:prstGeom>
              <a:no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r>
                            <a:rPr lang="en-US" b="0" i="1" smtClean="0">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r>
                                <a:rPr lang="en-US" b="0" i="1" smtClean="0">
                                  <a:solidFill>
                                    <a:srgbClr val="000000"/>
                                  </a:solidFill>
                                  <a:latin typeface="Cambria Math" panose="02040503050406030204" pitchFamily="18" charset="0"/>
                                </a:rPr>
                                <m:t>𝑖</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Λ</m:t>
                              </m:r>
                              <m:r>
                                <a:rPr lang="en-US" b="0" i="1" baseline="-25000" smtClean="0">
                                  <a:solidFill>
                                    <a:srgbClr val="000000"/>
                                  </a:solidFill>
                                  <a:latin typeface="Cambria Math" panose="02040503050406030204" pitchFamily="18" charset="0"/>
                                </a:rPr>
                                <m:t>𝑗</m:t>
                              </m:r>
                            </m:num>
                            <m:den>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r>
                                <a:rPr lang="en-US" b="0" i="1" baseline="-25000" smtClean="0">
                                  <a:solidFill>
                                    <a:srgbClr val="000000"/>
                                  </a:solidFill>
                                  <a:latin typeface="Cambria Math" panose="02040503050406030204" pitchFamily="18" charset="0"/>
                                </a:rPr>
                                <m:t>𝑗</m:t>
                              </m:r>
                            </m:den>
                          </m:f>
                          <m:d>
                            <m:dPr>
                              <m:begChr m:val="{"/>
                              <m:endChr m:val="}"/>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r>
                                    <a:rPr lang="en-US" b="0" i="1" smtClean="0">
                                      <a:solidFill>
                                        <a:srgbClr val="000000"/>
                                      </a:solidFill>
                                      <a:latin typeface="Cambria Math" panose="02040503050406030204" pitchFamily="18" charset="0"/>
                                    </a:rPr>
                                    <m:t>𝑗</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3,</m:t>
                                  </m:r>
                                  <m:r>
                                    <a:rPr lang="en-US" b="0" i="1" smtClean="0">
                                      <a:solidFill>
                                        <a:srgbClr val="000000"/>
                                      </a:solidFill>
                                      <a:latin typeface="Cambria Math" panose="02040503050406030204" pitchFamily="18" charset="0"/>
                                    </a:rPr>
                                    <m:t>𝑗</m:t>
                                  </m:r>
                                </m:sub>
                                <m:sup>
                                  <m:r>
                                    <a:rPr lang="en-IN" i="1">
                                      <a:solidFill>
                                        <a:srgbClr val="000000"/>
                                      </a:solidFill>
                                      <a:latin typeface="Cambria Math" panose="02040503050406030204" pitchFamily="18" charset="0"/>
                                    </a:rPr>
                                    <m:t>2</m:t>
                                  </m:r>
                                </m:sup>
                              </m:sSubSup>
                            </m:e>
                          </m:d>
                        </m:e>
                      </m:rad>
                    </m:oMath>
                  </m:oMathPara>
                </a14:m>
                <a:endParaRPr lang="en-IN" dirty="0"/>
              </a:p>
            </p:txBody>
          </p:sp>
        </mc:Choice>
        <mc:Fallback xmlns="">
          <p:sp>
            <p:nvSpPr>
              <p:cNvPr id="15" name="Object 5">
                <a:extLst>
                  <a:ext uri="{FF2B5EF4-FFF2-40B4-BE49-F238E27FC236}">
                    <a16:creationId xmlns:a16="http://schemas.microsoft.com/office/drawing/2014/main" id="{ED7997A5-66AA-0CAC-04D0-0AB8B5D5350F}"/>
                  </a:ext>
                </a:extLst>
              </p:cNvPr>
              <p:cNvSpPr txBox="1">
                <a:spLocks noRot="1" noChangeAspect="1" noMove="1" noResize="1" noEditPoints="1" noAdjustHandles="1" noChangeArrowheads="1" noChangeShapeType="1" noTextEdit="1"/>
              </p:cNvSpPr>
              <p:nvPr/>
            </p:nvSpPr>
            <p:spPr bwMode="auto">
              <a:xfrm>
                <a:off x="3963063" y="5486400"/>
                <a:ext cx="4418937" cy="1139825"/>
              </a:xfrm>
              <a:prstGeom prst="rect">
                <a:avLst/>
              </a:prstGeom>
              <a:blipFill>
                <a:blip r:embed="rId9"/>
                <a:stretch>
                  <a:fillRect/>
                </a:stretch>
              </a:blipFill>
              <a:ln>
                <a:noFill/>
              </a:ln>
            </p:spPr>
            <p:txBody>
              <a:bodyPr/>
              <a:lstStyle/>
              <a:p>
                <a:r>
                  <a:rPr lang="en-US">
                    <a:noFill/>
                  </a:rPr>
                  <a:t> </a:t>
                </a:r>
              </a:p>
            </p:txBody>
          </p:sp>
        </mc:Fallback>
      </mc:AlternateContent>
      <p:sp>
        <p:nvSpPr>
          <p:cNvPr id="24" name="TextBox 23">
            <a:extLst>
              <a:ext uri="{FF2B5EF4-FFF2-40B4-BE49-F238E27FC236}">
                <a16:creationId xmlns:a16="http://schemas.microsoft.com/office/drawing/2014/main" id="{C1A2BD32-68ED-25E4-2444-032ADA3D5D1C}"/>
              </a:ext>
            </a:extLst>
          </p:cNvPr>
          <p:cNvSpPr txBox="1"/>
          <p:nvPr/>
        </p:nvSpPr>
        <p:spPr>
          <a:xfrm>
            <a:off x="685800" y="5801380"/>
            <a:ext cx="2783134" cy="523220"/>
          </a:xfrm>
          <a:prstGeom prst="rect">
            <a:avLst/>
          </a:prstGeom>
          <a:noFill/>
        </p:spPr>
        <p:txBody>
          <a:bodyPr wrap="none" rtlCol="0">
            <a:spAutoFit/>
          </a:bodyPr>
          <a:lstStyle/>
          <a:p>
            <a:r>
              <a:rPr lang="en-US" dirty="0">
                <a:sym typeface="Symbol" panose="05050102010706020507" pitchFamily="18" charset="2"/>
              </a:rPr>
              <a:t>for any </a:t>
            </a:r>
            <a:r>
              <a:rPr lang="en-US" dirty="0" err="1">
                <a:sym typeface="Symbol" panose="05050102010706020507" pitchFamily="18" charset="2"/>
              </a:rPr>
              <a:t>j</a:t>
            </a:r>
            <a:r>
              <a:rPr lang="en-US" baseline="30000" dirty="0" err="1">
                <a:sym typeface="Symbol" panose="05050102010706020507" pitchFamily="18" charset="2"/>
              </a:rPr>
              <a:t>th</a:t>
            </a:r>
            <a:r>
              <a:rPr lang="en-US" dirty="0">
                <a:sym typeface="Symbol" panose="05050102010706020507" pitchFamily="18" charset="2"/>
              </a:rPr>
              <a:t> Stage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31106"/>
                                        </p:tgtEl>
                                        <p:attrNameLst>
                                          <p:attrName>style.visibility</p:attrName>
                                        </p:attrNameLst>
                                      </p:cBhvr>
                                      <p:to>
                                        <p:strVal val="visible"/>
                                      </p:to>
                                    </p:set>
                                    <p:animEffect transition="in" filter="fade">
                                      <p:cBhvr>
                                        <p:cTn id="7" dur="1000"/>
                                        <p:tgtEl>
                                          <p:spTgt spid="431106"/>
                                        </p:tgtEl>
                                      </p:cBhvr>
                                    </p:animEffect>
                                    <p:anim calcmode="lin" valueType="num">
                                      <p:cBhvr>
                                        <p:cTn id="8" dur="1000" fill="hold"/>
                                        <p:tgtEl>
                                          <p:spTgt spid="431106"/>
                                        </p:tgtEl>
                                        <p:attrNameLst>
                                          <p:attrName>ppt_x</p:attrName>
                                        </p:attrNameLst>
                                      </p:cBhvr>
                                      <p:tavLst>
                                        <p:tav tm="0">
                                          <p:val>
                                            <p:strVal val="#ppt_x"/>
                                          </p:val>
                                        </p:tav>
                                        <p:tav tm="100000">
                                          <p:val>
                                            <p:strVal val="#ppt_x"/>
                                          </p:val>
                                        </p:tav>
                                      </p:tavLst>
                                    </p:anim>
                                    <p:anim calcmode="lin" valueType="num">
                                      <p:cBhvr>
                                        <p:cTn id="9" dur="1000" fill="hold"/>
                                        <p:tgtEl>
                                          <p:spTgt spid="43110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31108"/>
                                        </p:tgtEl>
                                        <p:attrNameLst>
                                          <p:attrName>style.visibility</p:attrName>
                                        </p:attrNameLst>
                                      </p:cBhvr>
                                      <p:to>
                                        <p:strVal val="visible"/>
                                      </p:to>
                                    </p:set>
                                    <p:anim calcmode="lin" valueType="num">
                                      <p:cBhvr additive="base">
                                        <p:cTn id="14" dur="500" fill="hold"/>
                                        <p:tgtEl>
                                          <p:spTgt spid="431108"/>
                                        </p:tgtEl>
                                        <p:attrNameLst>
                                          <p:attrName>ppt_x</p:attrName>
                                        </p:attrNameLst>
                                      </p:cBhvr>
                                      <p:tavLst>
                                        <p:tav tm="0">
                                          <p:val>
                                            <p:strVal val="#ppt_x"/>
                                          </p:val>
                                        </p:tav>
                                        <p:tav tm="100000">
                                          <p:val>
                                            <p:strVal val="#ppt_x"/>
                                          </p:val>
                                        </p:tav>
                                      </p:tavLst>
                                    </p:anim>
                                    <p:anim calcmode="lin" valueType="num">
                                      <p:cBhvr additive="base">
                                        <p:cTn id="15" dur="500" fill="hold"/>
                                        <p:tgtEl>
                                          <p:spTgt spid="43110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431109"/>
                                        </p:tgtEl>
                                        <p:attrNameLst>
                                          <p:attrName>style.visibility</p:attrName>
                                        </p:attrNameLst>
                                      </p:cBhvr>
                                      <p:to>
                                        <p:strVal val="visible"/>
                                      </p:to>
                                    </p:set>
                                    <p:anim calcmode="lin" valueType="num">
                                      <p:cBhvr additive="base">
                                        <p:cTn id="34" dur="500" fill="hold"/>
                                        <p:tgtEl>
                                          <p:spTgt spid="431109"/>
                                        </p:tgtEl>
                                        <p:attrNameLst>
                                          <p:attrName>ppt_x</p:attrName>
                                        </p:attrNameLst>
                                      </p:cBhvr>
                                      <p:tavLst>
                                        <p:tav tm="0">
                                          <p:val>
                                            <p:strVal val="#ppt_x"/>
                                          </p:val>
                                        </p:tav>
                                        <p:tav tm="100000">
                                          <p:val>
                                            <p:strVal val="#ppt_x"/>
                                          </p:val>
                                        </p:tav>
                                      </p:tavLst>
                                    </p:anim>
                                    <p:anim calcmode="lin" valueType="num">
                                      <p:cBhvr additive="base">
                                        <p:cTn id="35" dur="500" fill="hold"/>
                                        <p:tgtEl>
                                          <p:spTgt spid="43110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8" grpId="0"/>
      <p:bldP spid="431109" grpId="0"/>
      <p:bldP spid="431106" grpId="0"/>
      <p:bldP spid="2" grpId="0"/>
      <p:bldP spid="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Text Box 2">
            <a:extLst>
              <a:ext uri="{FF2B5EF4-FFF2-40B4-BE49-F238E27FC236}">
                <a16:creationId xmlns:a16="http://schemas.microsoft.com/office/drawing/2014/main" id="{95D7F7E3-74EF-42BF-BBAB-650D690FCB34}"/>
              </a:ext>
            </a:extLst>
          </p:cNvPr>
          <p:cNvSpPr txBox="1">
            <a:spLocks noChangeArrowheads="1"/>
          </p:cNvSpPr>
          <p:nvPr/>
        </p:nvSpPr>
        <p:spPr bwMode="auto">
          <a:xfrm>
            <a:off x="609600" y="1209675"/>
            <a:ext cx="4589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The driving force on wheel </a:t>
            </a:r>
          </a:p>
        </p:txBody>
      </p:sp>
      <mc:AlternateContent xmlns:mc="http://schemas.openxmlformats.org/markup-compatibility/2006" xmlns:a14="http://schemas.microsoft.com/office/drawing/2010/main">
        <mc:Choice Requires="a14">
          <p:sp>
            <p:nvSpPr>
              <p:cNvPr id="382979" name="Object 2">
                <a:extLst>
                  <a:ext uri="{FF2B5EF4-FFF2-40B4-BE49-F238E27FC236}">
                    <a16:creationId xmlns:a16="http://schemas.microsoft.com/office/drawing/2014/main" id="{7CE35D04-9EA8-AF06-560C-C4D630B44C4F}"/>
                  </a:ext>
                </a:extLst>
              </p:cNvPr>
              <p:cNvSpPr txBox="1"/>
              <p:nvPr/>
            </p:nvSpPr>
            <p:spPr bwMode="auto">
              <a:xfrm>
                <a:off x="4343400" y="1209675"/>
                <a:ext cx="4168775" cy="695325"/>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𝑅</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𝑗</m:t>
                          </m:r>
                        </m:sub>
                      </m:sSub>
                      <m:r>
                        <a:rPr lang="en-IN" i="1">
                          <a:solidFill>
                            <a:srgbClr val="000000"/>
                          </a:solidFill>
                          <a:latin typeface="Cambria Math" panose="02040503050406030204" pitchFamily="18" charset="0"/>
                        </a:rPr>
                        <m:t>=</m:t>
                      </m:r>
                      <m:limUpp>
                        <m:limUppPr>
                          <m:ctrlPr>
                            <a:rPr lang="en-IN" i="1">
                              <a:solidFill>
                                <a:srgbClr val="000000"/>
                              </a:solidFill>
                              <a:latin typeface="Cambria Math" panose="02040503050406030204" pitchFamily="18" charset="0"/>
                            </a:rPr>
                          </m:ctrlPr>
                        </m:limUppPr>
                        <m:e>
                          <m:r>
                            <a:rPr lang="en-IN" i="1">
                              <a:solidFill>
                                <a:srgbClr val="000000"/>
                              </a:solidFill>
                              <a:latin typeface="Cambria Math" panose="02040503050406030204" pitchFamily="18" charset="0"/>
                            </a:rPr>
                            <m:t>𝑚</m:t>
                          </m:r>
                        </m:e>
                        <m:lim>
                          <m:r>
                            <a:rPr lang="en-IN" i="1">
                              <a:solidFill>
                                <a:srgbClr val="000000"/>
                              </a:solidFill>
                              <a:latin typeface="Cambria Math" panose="02040503050406030204" pitchFamily="18" charset="0"/>
                            </a:rPr>
                            <m:t>•</m:t>
                          </m:r>
                        </m:lim>
                      </m:limUpp>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r>
                                <a:rPr lang="en-US" b="0" i="1" smtClean="0">
                                  <a:solidFill>
                                    <a:srgbClr val="000000"/>
                                  </a:solidFill>
                                  <a:latin typeface="Cambria Math" panose="02040503050406030204" pitchFamily="18" charset="0"/>
                                </a:rPr>
                                <m:t>𝑗</m:t>
                              </m:r>
                            </m:sub>
                          </m:sSub>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b="0" i="1" smtClean="0">
                                      <a:solidFill>
                                        <a:srgbClr val="000000"/>
                                      </a:solidFill>
                                      <a:latin typeface="Cambria Math" panose="02040503050406030204" pitchFamily="18" charset="0"/>
                                    </a:rPr>
                                    <m:t>3,</m:t>
                                  </m:r>
                                  <m:r>
                                    <a:rPr lang="en-US" b="0" i="1" smtClean="0">
                                      <a:solidFill>
                                        <a:srgbClr val="000000"/>
                                      </a:solidFill>
                                      <a:latin typeface="Cambria Math" panose="02040503050406030204" pitchFamily="18" charset="0"/>
                                    </a:rPr>
                                    <m:t>𝑗</m:t>
                                  </m:r>
                                </m:sub>
                              </m:sSub>
                            </m:e>
                          </m:fun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r>
                                <a:rPr lang="en-US" b="0" i="1" smtClean="0">
                                  <a:solidFill>
                                    <a:srgbClr val="000000"/>
                                  </a:solidFill>
                                  <a:latin typeface="Cambria Math" panose="02040503050406030204" pitchFamily="18" charset="0"/>
                                </a:rPr>
                                <m:t>𝑗</m:t>
                              </m:r>
                            </m:sub>
                          </m:sSub>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b="0" i="1" smtClean="0">
                                      <a:solidFill>
                                        <a:srgbClr val="000000"/>
                                      </a:solidFill>
                                      <a:latin typeface="Cambria Math" panose="02040503050406030204" pitchFamily="18" charset="0"/>
                                    </a:rPr>
                                    <m:t>2,</m:t>
                                  </m:r>
                                  <m:r>
                                    <a:rPr lang="en-US" b="0" i="1" smtClean="0">
                                      <a:solidFill>
                                        <a:srgbClr val="000000"/>
                                      </a:solidFill>
                                      <a:latin typeface="Cambria Math" panose="02040503050406030204" pitchFamily="18" charset="0"/>
                                    </a:rPr>
                                    <m:t>𝑗</m:t>
                                  </m:r>
                                </m:sub>
                              </m:sSub>
                            </m:e>
                          </m:func>
                        </m:e>
                      </m:d>
                    </m:oMath>
                  </m:oMathPara>
                </a14:m>
                <a:endParaRPr lang="en-IN" dirty="0"/>
              </a:p>
            </p:txBody>
          </p:sp>
        </mc:Choice>
        <mc:Fallback xmlns="">
          <p:sp>
            <p:nvSpPr>
              <p:cNvPr id="382979" name="Object 2">
                <a:extLst>
                  <a:ext uri="{FF2B5EF4-FFF2-40B4-BE49-F238E27FC236}">
                    <a16:creationId xmlns:a16="http://schemas.microsoft.com/office/drawing/2014/main" id="{7CE35D04-9EA8-AF06-560C-C4D630B44C4F}"/>
                  </a:ext>
                </a:extLst>
              </p:cNvPr>
              <p:cNvSpPr txBox="1">
                <a:spLocks noRot="1" noChangeAspect="1" noMove="1" noResize="1" noEditPoints="1" noAdjustHandles="1" noChangeArrowheads="1" noChangeShapeType="1" noTextEdit="1"/>
              </p:cNvSpPr>
              <p:nvPr/>
            </p:nvSpPr>
            <p:spPr bwMode="auto">
              <a:xfrm>
                <a:off x="4343400" y="1209675"/>
                <a:ext cx="4168775" cy="695325"/>
              </a:xfrm>
              <a:prstGeom prst="rect">
                <a:avLst/>
              </a:prstGeom>
              <a:blipFill>
                <a:blip r:embed="rId2"/>
                <a:stretch>
                  <a:fillRect/>
                </a:stretch>
              </a:blipFill>
              <a:ln>
                <a:noFill/>
              </a:ln>
              <a:effectLst/>
            </p:spPr>
            <p:txBody>
              <a:bodyPr/>
              <a:lstStyle/>
              <a:p>
                <a:r>
                  <a:rPr lang="en-US">
                    <a:noFill/>
                  </a:rPr>
                  <a:t> </a:t>
                </a:r>
              </a:p>
            </p:txBody>
          </p:sp>
        </mc:Fallback>
      </mc:AlternateContent>
      <p:sp>
        <p:nvSpPr>
          <p:cNvPr id="382980" name="Text Box 4">
            <a:extLst>
              <a:ext uri="{FF2B5EF4-FFF2-40B4-BE49-F238E27FC236}">
                <a16:creationId xmlns:a16="http://schemas.microsoft.com/office/drawing/2014/main" id="{B621DDC9-D22E-FBFC-29D7-B5A6064607AC}"/>
              </a:ext>
            </a:extLst>
          </p:cNvPr>
          <p:cNvSpPr txBox="1">
            <a:spLocks noChangeArrowheads="1"/>
          </p:cNvSpPr>
          <p:nvPr/>
        </p:nvSpPr>
        <p:spPr bwMode="auto">
          <a:xfrm>
            <a:off x="533400" y="2247900"/>
            <a:ext cx="3635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Power Output of the blade : </a:t>
            </a:r>
          </a:p>
        </p:txBody>
      </p:sp>
      <mc:AlternateContent xmlns:mc="http://schemas.openxmlformats.org/markup-compatibility/2006" xmlns:a14="http://schemas.microsoft.com/office/drawing/2010/main">
        <mc:Choice Requires="a14">
          <p:sp>
            <p:nvSpPr>
              <p:cNvPr id="382981" name="Object 3">
                <a:extLst>
                  <a:ext uri="{FF2B5EF4-FFF2-40B4-BE49-F238E27FC236}">
                    <a16:creationId xmlns:a16="http://schemas.microsoft.com/office/drawing/2014/main" id="{E8CACDB9-38F0-B7CC-4394-E9E917D093D4}"/>
                  </a:ext>
                </a:extLst>
              </p:cNvPr>
              <p:cNvSpPr txBox="1"/>
              <p:nvPr/>
            </p:nvSpPr>
            <p:spPr bwMode="auto">
              <a:xfrm>
                <a:off x="4267200" y="2019300"/>
                <a:ext cx="4429125" cy="723900"/>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IN" i="1">
                              <a:solidFill>
                                <a:srgbClr val="000000"/>
                              </a:solidFill>
                              <a:latin typeface="Cambria Math" panose="02040503050406030204" pitchFamily="18" charset="0"/>
                            </a:rPr>
                            <m:t>𝑏</m:t>
                          </m:r>
                        </m:sub>
                      </m:sSub>
                      <m:r>
                        <a:rPr lang="en-IN" i="1">
                          <a:solidFill>
                            <a:srgbClr val="000000"/>
                          </a:solidFill>
                          <a:latin typeface="Cambria Math" panose="02040503050406030204" pitchFamily="18" charset="0"/>
                        </a:rPr>
                        <m:t>=</m:t>
                      </m:r>
                      <m:limUpp>
                        <m:limUppPr>
                          <m:ctrlPr>
                            <a:rPr lang="en-IN" i="1">
                              <a:solidFill>
                                <a:srgbClr val="000000"/>
                              </a:solidFill>
                              <a:latin typeface="Cambria Math" panose="02040503050406030204" pitchFamily="18" charset="0"/>
                            </a:rPr>
                          </m:ctrlPr>
                        </m:limUppPr>
                        <m:e>
                          <m:r>
                            <a:rPr lang="en-IN" i="1">
                              <a:solidFill>
                                <a:srgbClr val="000000"/>
                              </a:solidFill>
                              <a:latin typeface="Cambria Math" panose="02040503050406030204" pitchFamily="18" charset="0"/>
                            </a:rPr>
                            <m:t>𝑚</m:t>
                          </m:r>
                        </m:e>
                        <m:lim>
                          <m:r>
                            <a:rPr lang="en-IN" i="1">
                              <a:solidFill>
                                <a:srgbClr val="000000"/>
                              </a:solidFill>
                              <a:latin typeface="Cambria Math" panose="02040503050406030204" pitchFamily="18" charset="0"/>
                            </a:rPr>
                            <m:t>•</m:t>
                          </m:r>
                        </m:lim>
                      </m:limUpp>
                      <m:r>
                        <a:rPr lang="en-IN" i="1">
                          <a:solidFill>
                            <a:srgbClr val="000000"/>
                          </a:solidFill>
                          <a:latin typeface="Cambria Math" panose="02040503050406030204" pitchFamily="18" charset="0"/>
                        </a:rPr>
                        <m:t>𝑈</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i="1">
                                  <a:solidFill>
                                    <a:srgbClr val="000000"/>
                                  </a:solidFill>
                                  <a:latin typeface="Cambria Math" panose="02040503050406030204" pitchFamily="18" charset="0"/>
                                </a:rPr>
                                <m:t>3,</m:t>
                              </m:r>
                              <m:r>
                                <a:rPr lang="en-US" i="1">
                                  <a:solidFill>
                                    <a:srgbClr val="000000"/>
                                  </a:solidFill>
                                  <a:latin typeface="Cambria Math" panose="02040503050406030204" pitchFamily="18" charset="0"/>
                                </a:rPr>
                                <m:t>𝑗</m:t>
                              </m:r>
                            </m:sub>
                          </m:sSub>
                          <m:func>
                            <m:funcPr>
                              <m:ctrlPr>
                                <a:rPr lang="en-IN" i="1">
                                  <a:solidFill>
                                    <a:srgbClr val="000000"/>
                                  </a:solidFill>
                                  <a:latin typeface="Cambria Math" panose="02040503050406030204" pitchFamily="18" charset="0"/>
                                </a:rPr>
                              </m:ctrlPr>
                            </m:funcPr>
                            <m:fName>
                              <m:r>
                                <m:rPr>
                                  <m:sty m:val="p"/>
                                </m:rPr>
                                <a:rPr lang="en-IN">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i="1">
                                      <a:solidFill>
                                        <a:srgbClr val="000000"/>
                                      </a:solidFill>
                                      <a:latin typeface="Cambria Math" panose="02040503050406030204" pitchFamily="18" charset="0"/>
                                    </a:rPr>
                                    <m:t>3,</m:t>
                                  </m:r>
                                  <m:r>
                                    <a:rPr lang="en-US" i="1">
                                      <a:solidFill>
                                        <a:srgbClr val="000000"/>
                                      </a:solidFill>
                                      <a:latin typeface="Cambria Math" panose="02040503050406030204" pitchFamily="18" charset="0"/>
                                    </a:rPr>
                                    <m:t>𝑗</m:t>
                                  </m:r>
                                </m:sub>
                              </m:sSub>
                            </m:e>
                          </m:fun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𝑗</m:t>
                              </m:r>
                            </m:sub>
                          </m:sSub>
                          <m:func>
                            <m:funcPr>
                              <m:ctrlPr>
                                <a:rPr lang="en-IN" i="1">
                                  <a:solidFill>
                                    <a:srgbClr val="000000"/>
                                  </a:solidFill>
                                  <a:latin typeface="Cambria Math" panose="02040503050406030204" pitchFamily="18" charset="0"/>
                                </a:rPr>
                              </m:ctrlPr>
                            </m:funcPr>
                            <m:fName>
                              <m:r>
                                <m:rPr>
                                  <m:sty m:val="p"/>
                                </m:rPr>
                                <a:rPr lang="en-IN">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𝑗</m:t>
                                  </m:r>
                                </m:sub>
                              </m:sSub>
                            </m:e>
                          </m:func>
                        </m:e>
                      </m:d>
                    </m:oMath>
                  </m:oMathPara>
                </a14:m>
                <a:endParaRPr lang="en-IN" dirty="0"/>
              </a:p>
            </p:txBody>
          </p:sp>
        </mc:Choice>
        <mc:Fallback xmlns="">
          <p:sp>
            <p:nvSpPr>
              <p:cNvPr id="382981" name="Object 3">
                <a:extLst>
                  <a:ext uri="{FF2B5EF4-FFF2-40B4-BE49-F238E27FC236}">
                    <a16:creationId xmlns:a16="http://schemas.microsoft.com/office/drawing/2014/main" id="{E8CACDB9-38F0-B7CC-4394-E9E917D093D4}"/>
                  </a:ext>
                </a:extLst>
              </p:cNvPr>
              <p:cNvSpPr txBox="1">
                <a:spLocks noRot="1" noChangeAspect="1" noMove="1" noResize="1" noEditPoints="1" noAdjustHandles="1" noChangeArrowheads="1" noChangeShapeType="1" noTextEdit="1"/>
              </p:cNvSpPr>
              <p:nvPr/>
            </p:nvSpPr>
            <p:spPr bwMode="auto">
              <a:xfrm>
                <a:off x="4267200" y="2019300"/>
                <a:ext cx="4429125" cy="723900"/>
              </a:xfrm>
              <a:prstGeom prst="rect">
                <a:avLst/>
              </a:prstGeom>
              <a:blipFill>
                <a:blip r:embed="rId3"/>
                <a:stretch>
                  <a:fillRect/>
                </a:stretch>
              </a:blipFill>
              <a:ln>
                <a:noFill/>
              </a:ln>
              <a:effectLst/>
            </p:spPr>
            <p:txBody>
              <a:bodyPr/>
              <a:lstStyle/>
              <a:p>
                <a:r>
                  <a:rPr lang="en-US">
                    <a:noFill/>
                  </a:rPr>
                  <a:t> </a:t>
                </a:r>
              </a:p>
            </p:txBody>
          </p:sp>
        </mc:Fallback>
      </mc:AlternateContent>
      <p:sp>
        <p:nvSpPr>
          <p:cNvPr id="382982" name="Text Box 6">
            <a:extLst>
              <a:ext uri="{FF2B5EF4-FFF2-40B4-BE49-F238E27FC236}">
                <a16:creationId xmlns:a16="http://schemas.microsoft.com/office/drawing/2014/main" id="{D9530F12-5B9F-52CE-F095-D3B2997EB53D}"/>
              </a:ext>
            </a:extLst>
          </p:cNvPr>
          <p:cNvSpPr txBox="1">
            <a:spLocks noChangeArrowheads="1"/>
          </p:cNvSpPr>
          <p:nvPr/>
        </p:nvSpPr>
        <p:spPr bwMode="auto">
          <a:xfrm>
            <a:off x="477838" y="3124200"/>
            <a:ext cx="5084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Diagram Efficiency or Blade efficiency:</a:t>
            </a:r>
          </a:p>
        </p:txBody>
      </p:sp>
      <mc:AlternateContent xmlns:mc="http://schemas.openxmlformats.org/markup-compatibility/2006" xmlns:a14="http://schemas.microsoft.com/office/drawing/2010/main">
        <mc:Choice Requires="a14">
          <p:sp>
            <p:nvSpPr>
              <p:cNvPr id="382983" name="Object 4">
                <a:extLst>
                  <a:ext uri="{FF2B5EF4-FFF2-40B4-BE49-F238E27FC236}">
                    <a16:creationId xmlns:a16="http://schemas.microsoft.com/office/drawing/2014/main" id="{FC97CDA0-93EE-1600-B4AB-D463D2C19A60}"/>
                  </a:ext>
                </a:extLst>
              </p:cNvPr>
              <p:cNvSpPr txBox="1"/>
              <p:nvPr/>
            </p:nvSpPr>
            <p:spPr bwMode="auto">
              <a:xfrm>
                <a:off x="1905000" y="3740150"/>
                <a:ext cx="5557838" cy="10604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𝑑</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nor/>
                            </m:rPr>
                            <a:rPr lang="en-IN" i="0">
                              <a:solidFill>
                                <a:srgbClr val="000000"/>
                              </a:solidFill>
                              <a:latin typeface="Cambria Math" panose="02040503050406030204" pitchFamily="18" charset="0"/>
                            </a:rPr>
                            <m:t>Power</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ouput</m:t>
                          </m:r>
                        </m:num>
                        <m:den>
                          <m:r>
                            <m:rPr>
                              <m:nor/>
                            </m:rPr>
                            <a:rPr lang="en-IN" i="0">
                              <a:solidFill>
                                <a:srgbClr val="000000"/>
                              </a:solidFill>
                              <a:latin typeface="Cambria Math" panose="02040503050406030204" pitchFamily="18" charset="0"/>
                            </a:rPr>
                            <m:t>Input</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Kinetic</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Power</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of</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steam</m:t>
                          </m:r>
                        </m:den>
                      </m:f>
                    </m:oMath>
                  </m:oMathPara>
                </a14:m>
                <a:endParaRPr lang="en-IN"/>
              </a:p>
            </p:txBody>
          </p:sp>
        </mc:Choice>
        <mc:Fallback xmlns="">
          <p:sp>
            <p:nvSpPr>
              <p:cNvPr id="382983" name="Object 4">
                <a:extLst>
                  <a:ext uri="{FF2B5EF4-FFF2-40B4-BE49-F238E27FC236}">
                    <a16:creationId xmlns:a16="http://schemas.microsoft.com/office/drawing/2014/main" id="{FC97CDA0-93EE-1600-B4AB-D463D2C19A60}"/>
                  </a:ext>
                </a:extLst>
              </p:cNvPr>
              <p:cNvSpPr txBox="1">
                <a:spLocks noRot="1" noChangeAspect="1" noMove="1" noResize="1" noEditPoints="1" noAdjustHandles="1" noChangeArrowheads="1" noChangeShapeType="1" noTextEdit="1"/>
              </p:cNvSpPr>
              <p:nvPr/>
            </p:nvSpPr>
            <p:spPr bwMode="auto">
              <a:xfrm>
                <a:off x="1905000" y="3740150"/>
                <a:ext cx="5557838" cy="1060450"/>
              </a:xfrm>
              <a:prstGeom prst="rect">
                <a:avLst/>
              </a:prstGeom>
              <a:blipFill>
                <a:blip r:embed="rId4"/>
                <a:stretch>
                  <a:fillRect/>
                </a:stretch>
              </a:blipFill>
              <a:ln>
                <a:noFill/>
              </a:ln>
              <a:effectLst/>
            </p:spPr>
            <p:txBody>
              <a:bodyPr/>
              <a:lstStyle/>
              <a:p>
                <a:r>
                  <a:rPr lang="en-IN">
                    <a:noFill/>
                  </a:rPr>
                  <a:t> </a:t>
                </a:r>
              </a:p>
            </p:txBody>
          </p:sp>
        </mc:Fallback>
      </mc:AlternateContent>
      <p:sp>
        <p:nvSpPr>
          <p:cNvPr id="14344" name="Title 9">
            <a:extLst>
              <a:ext uri="{FF2B5EF4-FFF2-40B4-BE49-F238E27FC236}">
                <a16:creationId xmlns:a16="http://schemas.microsoft.com/office/drawing/2014/main" id="{5B067EE8-4261-8A0D-02C8-B9E8225A57D7}"/>
              </a:ext>
            </a:extLst>
          </p:cNvPr>
          <p:cNvSpPr>
            <a:spLocks noGrp="1" noChangeArrowheads="1"/>
          </p:cNvSpPr>
          <p:nvPr>
            <p:ph type="title"/>
          </p:nvPr>
        </p:nvSpPr>
        <p:spPr>
          <a:xfrm>
            <a:off x="1787525" y="304800"/>
            <a:ext cx="5778995" cy="762000"/>
          </a:xfrm>
        </p:spPr>
        <p:txBody>
          <a:bodyPr/>
          <a:lstStyle/>
          <a:p>
            <a:r>
              <a:rPr lang="en-US" altLang="en-US" sz="2800" dirty="0"/>
              <a:t>Performance of An </a:t>
            </a:r>
            <a:r>
              <a:rPr lang="en-US" altLang="en-US" sz="2800" i="1" dirty="0" err="1"/>
              <a:t>i</a:t>
            </a:r>
            <a:r>
              <a:rPr lang="en-US" altLang="en-US" sz="2800" i="1" baseline="30000" dirty="0" err="1"/>
              <a:t>th</a:t>
            </a:r>
            <a:r>
              <a:rPr lang="en-US" altLang="en-US" sz="2800" dirty="0"/>
              <a:t> Isentropic  Reaction Stage</a:t>
            </a:r>
          </a:p>
        </p:txBody>
      </p:sp>
      <mc:AlternateContent xmlns:mc="http://schemas.openxmlformats.org/markup-compatibility/2006" xmlns:a14="http://schemas.microsoft.com/office/drawing/2010/main">
        <mc:Choice Requires="a14">
          <p:sp>
            <p:nvSpPr>
              <p:cNvPr id="2" name="Object 5">
                <a:extLst>
                  <a:ext uri="{FF2B5EF4-FFF2-40B4-BE49-F238E27FC236}">
                    <a16:creationId xmlns:a16="http://schemas.microsoft.com/office/drawing/2014/main" id="{EFE0C38A-5E76-EC6B-0744-169B9AED1E61}"/>
                  </a:ext>
                </a:extLst>
              </p:cNvPr>
              <p:cNvSpPr txBox="1"/>
              <p:nvPr/>
            </p:nvSpPr>
            <p:spPr bwMode="auto">
              <a:xfrm>
                <a:off x="2019300" y="4932363"/>
                <a:ext cx="5753100" cy="1544637"/>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𝑑</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𝑗</m:t>
                          </m:r>
                        </m:sub>
                      </m:sSub>
                      <m:r>
                        <a:rPr lang="en-IN" i="1">
                          <a:solidFill>
                            <a:srgbClr val="000000"/>
                          </a:solidFill>
                          <a:latin typeface="Cambria Math" panose="02040503050406030204" pitchFamily="18" charset="0"/>
                        </a:rPr>
                        <m:t>=</m:t>
                      </m:r>
                      <m:sSub>
                        <m:sSubPr>
                          <m:ctrlPr>
                            <a:rPr lang="en-IN" i="1" smtClean="0">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𝑈</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i="1">
                                              <a:solidFill>
                                                <a:srgbClr val="000000"/>
                                              </a:solidFill>
                                              <a:latin typeface="Cambria Math" panose="02040503050406030204" pitchFamily="18" charset="0"/>
                                            </a:rPr>
                                            <m:t>3</m:t>
                                          </m:r>
                                        </m:sub>
                                      </m:sSub>
                                      <m:func>
                                        <m:funcPr>
                                          <m:ctrlPr>
                                            <a:rPr lang="en-IN" i="1">
                                              <a:solidFill>
                                                <a:srgbClr val="000000"/>
                                              </a:solidFill>
                                              <a:latin typeface="Cambria Math" panose="02040503050406030204" pitchFamily="18" charset="0"/>
                                            </a:rPr>
                                          </m:ctrlPr>
                                        </m:funcPr>
                                        <m:fName>
                                          <m:r>
                                            <m:rPr>
                                              <m:sty m:val="p"/>
                                            </m:rPr>
                                            <a:rPr lang="en-IN">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i="1">
                                                  <a:solidFill>
                                                    <a:srgbClr val="000000"/>
                                                  </a:solidFill>
                                                  <a:latin typeface="Cambria Math" panose="02040503050406030204" pitchFamily="18" charset="0"/>
                                                </a:rPr>
                                                <m:t>3</m:t>
                                              </m:r>
                                            </m:sub>
                                          </m:sSub>
                                        </m:e>
                                      </m:fun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i="1">
                                              <a:solidFill>
                                                <a:srgbClr val="000000"/>
                                              </a:solidFill>
                                              <a:latin typeface="Cambria Math" panose="02040503050406030204" pitchFamily="18" charset="0"/>
                                            </a:rPr>
                                            <m:t>2</m:t>
                                          </m:r>
                                        </m:sub>
                                      </m:sSub>
                                      <m:func>
                                        <m:funcPr>
                                          <m:ctrlPr>
                                            <a:rPr lang="en-IN" i="1">
                                              <a:solidFill>
                                                <a:srgbClr val="000000"/>
                                              </a:solidFill>
                                              <a:latin typeface="Cambria Math" panose="02040503050406030204" pitchFamily="18" charset="0"/>
                                            </a:rPr>
                                          </m:ctrlPr>
                                        </m:funcPr>
                                        <m:fName>
                                          <m:r>
                                            <m:rPr>
                                              <m:sty m:val="p"/>
                                            </m:rPr>
                                            <a:rPr lang="en-IN">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i="1">
                                                  <a:solidFill>
                                                    <a:srgbClr val="000000"/>
                                                  </a:solidFill>
                                                  <a:latin typeface="Cambria Math" panose="02040503050406030204" pitchFamily="18" charset="0"/>
                                                </a:rPr>
                                                <m:t>2</m:t>
                                              </m:r>
                                            </m:sub>
                                          </m:sSub>
                                        </m:e>
                                      </m:func>
                                    </m:e>
                                  </m:d>
                                </m:num>
                                <m:den>
                                  <m:d>
                                    <m:dPr>
                                      <m:begChr m:val="{"/>
                                      <m:endChr m:val="}"/>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i="1">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i="1">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i="1">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e>
                                  </m:d>
                                </m:den>
                              </m:f>
                            </m:e>
                          </m:d>
                        </m:e>
                        <m:sub>
                          <m:r>
                            <a:rPr lang="en-US" b="0" i="1" smtClean="0">
                              <a:solidFill>
                                <a:srgbClr val="000000"/>
                              </a:solidFill>
                              <a:latin typeface="Cambria Math" panose="02040503050406030204" pitchFamily="18" charset="0"/>
                            </a:rPr>
                            <m:t>𝑗</m:t>
                          </m:r>
                        </m:sub>
                      </m:sSub>
                    </m:oMath>
                  </m:oMathPara>
                </a14:m>
                <a:endParaRPr lang="en-IN" baseline="-25000" dirty="0"/>
              </a:p>
            </p:txBody>
          </p:sp>
        </mc:Choice>
        <mc:Fallback xmlns="">
          <p:sp>
            <p:nvSpPr>
              <p:cNvPr id="2" name="Object 5">
                <a:extLst>
                  <a:ext uri="{FF2B5EF4-FFF2-40B4-BE49-F238E27FC236}">
                    <a16:creationId xmlns:a16="http://schemas.microsoft.com/office/drawing/2014/main" id="{EFE0C38A-5E76-EC6B-0744-169B9AED1E61}"/>
                  </a:ext>
                </a:extLst>
              </p:cNvPr>
              <p:cNvSpPr txBox="1">
                <a:spLocks noRot="1" noChangeAspect="1" noMove="1" noResize="1" noEditPoints="1" noAdjustHandles="1" noChangeArrowheads="1" noChangeShapeType="1" noTextEdit="1"/>
              </p:cNvSpPr>
              <p:nvPr/>
            </p:nvSpPr>
            <p:spPr bwMode="auto">
              <a:xfrm>
                <a:off x="2019300" y="4932363"/>
                <a:ext cx="5753100" cy="1544637"/>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8199" name="Ink 11">
                <a:extLst>
                  <a:ext uri="{FF2B5EF4-FFF2-40B4-BE49-F238E27FC236}">
                    <a16:creationId xmlns:a16="http://schemas.microsoft.com/office/drawing/2014/main" id="{692CADF0-B867-D9F3-0957-36B43AC37C39}"/>
                  </a:ext>
                </a:extLst>
              </p14:cNvPr>
              <p14:cNvContentPartPr>
                <a14:cpLocks xmlns:a14="http://schemas.microsoft.com/office/drawing/2010/main" noRot="1" noChangeAspect="1" noEditPoints="1" noChangeArrowheads="1" noChangeShapeType="1"/>
              </p14:cNvContentPartPr>
              <p14:nvPr/>
            </p14:nvContentPartPr>
            <p14:xfrm>
              <a:off x="6419850" y="6378575"/>
              <a:ext cx="1966913" cy="447675"/>
            </p14:xfrm>
          </p:contentPart>
        </mc:Choice>
        <mc:Fallback xmlns="">
          <p:pic>
            <p:nvPicPr>
              <p:cNvPr id="8199" name="Ink 11">
                <a:extLst>
                  <a:ext uri="{FF2B5EF4-FFF2-40B4-BE49-F238E27FC236}">
                    <a16:creationId xmlns:a16="http://schemas.microsoft.com/office/drawing/2014/main" id="{692CADF0-B867-D9F3-0957-36B43AC37C39}"/>
                  </a:ext>
                </a:extLst>
              </p:cNvPr>
              <p:cNvPicPr>
                <a:picLocks noRot="1" noChangeAspect="1" noEditPoints="1" noChangeArrowheads="1" noChangeShapeType="1"/>
              </p:cNvPicPr>
              <p:nvPr/>
            </p:nvPicPr>
            <p:blipFill>
              <a:blip r:embed="rId11"/>
              <a:stretch>
                <a:fillRect/>
              </a:stretch>
            </p:blipFill>
            <p:spPr>
              <a:xfrm>
                <a:off x="6410487" y="6369158"/>
                <a:ext cx="1985639" cy="466509"/>
              </a:xfrm>
              <a:prstGeom prst="rect">
                <a:avLst/>
              </a:prstGeom>
            </p:spPr>
          </p:pic>
        </mc:Fallback>
      </mc:AlternateContent>
      <p:grpSp>
        <p:nvGrpSpPr>
          <p:cNvPr id="3" name="Group 2">
            <a:extLst>
              <a:ext uri="{FF2B5EF4-FFF2-40B4-BE49-F238E27FC236}">
                <a16:creationId xmlns:a16="http://schemas.microsoft.com/office/drawing/2014/main" id="{44202E0F-D4D9-D8C5-0348-EE8E1D011DC3}"/>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7EB23848-5460-63CE-FEC0-CDCA79452B0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9E96B05D-35C9-ACCC-F00C-672EED1142A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714F054-35A0-0468-895F-F81E70CF9BF8}"/>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523397F6-0383-C06A-6C7E-E36A65BD408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AD3E1CD-35A6-5FE8-0115-64692F0B3AE3}"/>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C2168E98-9B28-1A69-5CB8-843601D8C35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4F3C8AF2-0E15-5130-C2B7-7509943B03C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A46F279-0CFE-F46B-F461-9951D419EE0A}"/>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C6BD81C5-9A1F-9CED-EAEA-B327A9AE41B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03004DC6-259C-4E9A-F69C-FBDBC875F5D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98705FF-4572-BB82-BEFB-E762D5FBED49}"/>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1021132B-945B-A223-0F94-8EFDFD005CB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F64A2A2-7B51-87B7-425D-4CBAF28B68D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FA17FE7-1270-1507-A9FF-681E715E35F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C91A319-A6F9-E88C-617B-D96A1165EB3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42A904D-0DE1-AF35-7F01-B87D094EE1C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E23CF0D-4124-ADB5-8DDC-27F5FDA3516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0ADCD33-F6D2-2984-6979-22553858829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2978">
                                            <p:txEl>
                                              <p:pRg st="0" end="0"/>
                                            </p:txEl>
                                          </p:spTgt>
                                        </p:tgtEl>
                                        <p:attrNameLst>
                                          <p:attrName>style.visibility</p:attrName>
                                        </p:attrNameLst>
                                      </p:cBhvr>
                                      <p:to>
                                        <p:strVal val="visible"/>
                                      </p:to>
                                    </p:set>
                                    <p:animEffect transition="in" filter="dissolve">
                                      <p:cBhvr>
                                        <p:cTn id="7" dur="500"/>
                                        <p:tgtEl>
                                          <p:spTgt spid="3829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2979"/>
                                        </p:tgtEl>
                                        <p:attrNameLst>
                                          <p:attrName>style.visibility</p:attrName>
                                        </p:attrNameLst>
                                      </p:cBhvr>
                                      <p:to>
                                        <p:strVal val="visible"/>
                                      </p:to>
                                    </p:set>
                                    <p:anim calcmode="lin" valueType="num">
                                      <p:cBhvr additive="base">
                                        <p:cTn id="12" dur="500" fill="hold"/>
                                        <p:tgtEl>
                                          <p:spTgt spid="382979"/>
                                        </p:tgtEl>
                                        <p:attrNameLst>
                                          <p:attrName>ppt_x</p:attrName>
                                        </p:attrNameLst>
                                      </p:cBhvr>
                                      <p:tavLst>
                                        <p:tav tm="0">
                                          <p:val>
                                            <p:strVal val="#ppt_x"/>
                                          </p:val>
                                        </p:tav>
                                        <p:tav tm="100000">
                                          <p:val>
                                            <p:strVal val="#ppt_x"/>
                                          </p:val>
                                        </p:tav>
                                      </p:tavLst>
                                    </p:anim>
                                    <p:anim calcmode="lin" valueType="num">
                                      <p:cBhvr additive="base">
                                        <p:cTn id="13" dur="500" fill="hold"/>
                                        <p:tgtEl>
                                          <p:spTgt spid="38297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82980"/>
                                        </p:tgtEl>
                                        <p:attrNameLst>
                                          <p:attrName>style.visibility</p:attrName>
                                        </p:attrNameLst>
                                      </p:cBhvr>
                                      <p:to>
                                        <p:strVal val="visible"/>
                                      </p:to>
                                    </p:set>
                                    <p:animEffect transition="in" filter="dissolve">
                                      <p:cBhvr>
                                        <p:cTn id="18" dur="500"/>
                                        <p:tgtEl>
                                          <p:spTgt spid="38298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82981"/>
                                        </p:tgtEl>
                                        <p:attrNameLst>
                                          <p:attrName>style.visibility</p:attrName>
                                        </p:attrNameLst>
                                      </p:cBhvr>
                                      <p:to>
                                        <p:strVal val="visible"/>
                                      </p:to>
                                    </p:set>
                                    <p:anim calcmode="lin" valueType="num">
                                      <p:cBhvr additive="base">
                                        <p:cTn id="23" dur="500" fill="hold"/>
                                        <p:tgtEl>
                                          <p:spTgt spid="382981"/>
                                        </p:tgtEl>
                                        <p:attrNameLst>
                                          <p:attrName>ppt_x</p:attrName>
                                        </p:attrNameLst>
                                      </p:cBhvr>
                                      <p:tavLst>
                                        <p:tav tm="0">
                                          <p:val>
                                            <p:strVal val="#ppt_x"/>
                                          </p:val>
                                        </p:tav>
                                        <p:tav tm="100000">
                                          <p:val>
                                            <p:strVal val="#ppt_x"/>
                                          </p:val>
                                        </p:tav>
                                      </p:tavLst>
                                    </p:anim>
                                    <p:anim calcmode="lin" valueType="num">
                                      <p:cBhvr additive="base">
                                        <p:cTn id="24" dur="500" fill="hold"/>
                                        <p:tgtEl>
                                          <p:spTgt spid="38298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82982"/>
                                        </p:tgtEl>
                                        <p:attrNameLst>
                                          <p:attrName>style.visibility</p:attrName>
                                        </p:attrNameLst>
                                      </p:cBhvr>
                                      <p:to>
                                        <p:strVal val="visible"/>
                                      </p:to>
                                    </p:set>
                                    <p:animEffect transition="in" filter="dissolve">
                                      <p:cBhvr>
                                        <p:cTn id="29" dur="500"/>
                                        <p:tgtEl>
                                          <p:spTgt spid="382982"/>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82983"/>
                                        </p:tgtEl>
                                        <p:attrNameLst>
                                          <p:attrName>style.visibility</p:attrName>
                                        </p:attrNameLst>
                                      </p:cBhvr>
                                      <p:to>
                                        <p:strVal val="visible"/>
                                      </p:to>
                                    </p:set>
                                    <p:anim calcmode="lin" valueType="num">
                                      <p:cBhvr additive="base">
                                        <p:cTn id="34" dur="500" fill="hold"/>
                                        <p:tgtEl>
                                          <p:spTgt spid="382983"/>
                                        </p:tgtEl>
                                        <p:attrNameLst>
                                          <p:attrName>ppt_x</p:attrName>
                                        </p:attrNameLst>
                                      </p:cBhvr>
                                      <p:tavLst>
                                        <p:tav tm="0">
                                          <p:val>
                                            <p:strVal val="#ppt_x"/>
                                          </p:val>
                                        </p:tav>
                                        <p:tav tm="100000">
                                          <p:val>
                                            <p:strVal val="#ppt_x"/>
                                          </p:val>
                                        </p:tav>
                                      </p:tavLst>
                                    </p:anim>
                                    <p:anim calcmode="lin" valueType="num">
                                      <p:cBhvr additive="base">
                                        <p:cTn id="35" dur="500" fill="hold"/>
                                        <p:tgtEl>
                                          <p:spTgt spid="38298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ppt_x"/>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8" grpId="0" build="p"/>
      <p:bldP spid="382979" grpId="0"/>
      <p:bldP spid="382980" grpId="0"/>
      <p:bldP spid="382981" grpId="0"/>
      <p:bldP spid="382982" grpId="0"/>
      <p:bldP spid="382983"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85030" name="Object 6">
                <a:extLst>
                  <a:ext uri="{FF2B5EF4-FFF2-40B4-BE49-F238E27FC236}">
                    <a16:creationId xmlns:a16="http://schemas.microsoft.com/office/drawing/2014/main" id="{CDF1985D-79F1-3614-9BC0-F4E7FD19CF02}"/>
                  </a:ext>
                </a:extLst>
              </p:cNvPr>
              <p:cNvSpPr txBox="1"/>
              <p:nvPr/>
            </p:nvSpPr>
            <p:spPr bwMode="auto">
              <a:xfrm>
                <a:off x="379413" y="4076700"/>
                <a:ext cx="8612187" cy="22479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sz="2400" i="1" smtClean="0">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𝜂</m:t>
                          </m:r>
                        </m:e>
                        <m:sub>
                          <m:r>
                            <a:rPr lang="en-IN" sz="2400" i="1">
                              <a:solidFill>
                                <a:srgbClr val="000000"/>
                              </a:solidFill>
                              <a:latin typeface="Cambria Math" panose="02040503050406030204" pitchFamily="18" charset="0"/>
                            </a:rPr>
                            <m:t>𝑠𝑡𝑎𝑔𝑒</m:t>
                          </m:r>
                        </m:sub>
                      </m:sSub>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2</m:t>
                          </m:r>
                          <m:r>
                            <a:rPr lang="en-IN" sz="2400" i="1">
                              <a:solidFill>
                                <a:srgbClr val="000000"/>
                              </a:solidFill>
                              <a:latin typeface="Cambria Math" panose="02040503050406030204" pitchFamily="18" charset="0"/>
                            </a:rPr>
                            <m:t>𝑈</m:t>
                          </m:r>
                          <m:d>
                            <m:dPr>
                              <m:ctrlPr>
                                <a:rPr lang="en-IN" sz="2400" i="1">
                                  <a:solidFill>
                                    <a:srgbClr val="000000"/>
                                  </a:solidFill>
                                  <a:latin typeface="Cambria Math" panose="02040503050406030204" pitchFamily="18" charset="0"/>
                                </a:rPr>
                              </m:ctrlPr>
                            </m:dPr>
                            <m:e>
                              <m:d>
                                <m:dPr>
                                  <m:begChr m:val="["/>
                                  <m:endChr m:val="]"/>
                                  <m:ctrlPr>
                                    <a:rPr lang="en-IN" sz="2400" i="1">
                                      <a:solidFill>
                                        <a:srgbClr val="000000"/>
                                      </a:solidFill>
                                      <a:latin typeface="Cambria Math" panose="02040503050406030204" pitchFamily="18" charset="0"/>
                                    </a:rPr>
                                  </m:ctrlPr>
                                </m:dPr>
                                <m:e>
                                  <m:rad>
                                    <m:radPr>
                                      <m:degHide m:val="on"/>
                                      <m:ctrlPr>
                                        <a:rPr lang="en-IN" sz="2400" i="1">
                                          <a:solidFill>
                                            <a:srgbClr val="000000"/>
                                          </a:solidFill>
                                          <a:latin typeface="Cambria Math" panose="02040503050406030204" pitchFamily="18" charset="0"/>
                                        </a:rPr>
                                      </m:ctrlPr>
                                    </m:radPr>
                                    <m:deg/>
                                    <m:e>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𝑟</m:t>
                                          </m:r>
                                          <m:r>
                                            <a:rPr lang="en-US" sz="2400" b="0" i="1" smtClean="0">
                                              <a:solidFill>
                                                <a:srgbClr val="000000"/>
                                              </a:solidFill>
                                              <a:latin typeface="Cambria Math" panose="02040503050406030204" pitchFamily="18" charset="0"/>
                                            </a:rPr>
                                            <m:t>2</m:t>
                                          </m:r>
                                        </m:sub>
                                        <m:sup>
                                          <m:r>
                                            <a:rPr lang="en-IN" sz="2400" i="1">
                                              <a:solidFill>
                                                <a:srgbClr val="000000"/>
                                              </a:solidFill>
                                              <a:latin typeface="Cambria Math" panose="02040503050406030204" pitchFamily="18" charset="0"/>
                                            </a:rPr>
                                            <m:t>2</m:t>
                                          </m:r>
                                        </m:sup>
                                      </m:sSubSup>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m:rPr>
                                              <m:sty m:val="p"/>
                                            </m:rPr>
                                            <a:rPr lang="en-IN" sz="2400" i="1">
                                              <a:solidFill>
                                                <a:srgbClr val="000000"/>
                                              </a:solidFill>
                                              <a:latin typeface="Cambria Math" panose="02040503050406030204" pitchFamily="18" charset="0"/>
                                            </a:rPr>
                                            <m:t>Λ</m:t>
                                          </m:r>
                                        </m:num>
                                        <m:den>
                                          <m:r>
                                            <a:rPr lang="en-IN" sz="2400" i="1">
                                              <a:solidFill>
                                                <a:srgbClr val="000000"/>
                                              </a:solidFill>
                                              <a:latin typeface="Cambria Math" panose="02040503050406030204" pitchFamily="18" charset="0"/>
                                            </a:rPr>
                                            <m:t>1−</m:t>
                                          </m:r>
                                          <m:r>
                                            <m:rPr>
                                              <m:sty m:val="p"/>
                                            </m:rPr>
                                            <a:rPr lang="en-IN" sz="2400" i="1">
                                              <a:solidFill>
                                                <a:srgbClr val="000000"/>
                                              </a:solidFill>
                                              <a:latin typeface="Cambria Math" panose="02040503050406030204" pitchFamily="18" charset="0"/>
                                            </a:rPr>
                                            <m:t>Λ</m:t>
                                          </m:r>
                                        </m:den>
                                      </m:f>
                                      <m:d>
                                        <m:dPr>
                                          <m:begChr m:val="{"/>
                                          <m:endChr m:val="}"/>
                                          <m:ctrlPr>
                                            <a:rPr lang="en-IN" sz="2400" i="1">
                                              <a:solidFill>
                                                <a:srgbClr val="000000"/>
                                              </a:solidFill>
                                              <a:latin typeface="Cambria Math" panose="02040503050406030204" pitchFamily="18" charset="0"/>
                                            </a:rPr>
                                          </m:ctrlPr>
                                        </m:dPr>
                                        <m:e>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𝑎</m:t>
                                              </m:r>
                                              <m:r>
                                                <a:rPr lang="en-US" sz="2400" b="0" i="1" smtClean="0">
                                                  <a:solidFill>
                                                    <a:srgbClr val="000000"/>
                                                  </a:solidFill>
                                                  <a:latin typeface="Cambria Math" panose="02040503050406030204" pitchFamily="18" charset="0"/>
                                                </a:rPr>
                                                <m:t>2</m:t>
                                              </m:r>
                                            </m:sub>
                                            <m:sup>
                                              <m:r>
                                                <a:rPr lang="en-IN" sz="2400" i="1">
                                                  <a:solidFill>
                                                    <a:srgbClr val="000000"/>
                                                  </a:solidFill>
                                                  <a:latin typeface="Cambria Math" panose="02040503050406030204" pitchFamily="18" charset="0"/>
                                                </a:rPr>
                                                <m:t>2</m:t>
                                              </m:r>
                                            </m:sup>
                                          </m:sSubSup>
                                          <m:r>
                                            <a:rPr lang="en-IN" sz="2400" i="1">
                                              <a:solidFill>
                                                <a:srgbClr val="000000"/>
                                              </a:solidFill>
                                              <a:latin typeface="Cambria Math" panose="02040503050406030204" pitchFamily="18" charset="0"/>
                                            </a:rPr>
                                            <m:t>−</m:t>
                                          </m:r>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𝑎</m:t>
                                              </m:r>
                                              <m:r>
                                                <a:rPr lang="en-US" sz="2400" b="0" i="1" smtClean="0">
                                                  <a:solidFill>
                                                    <a:srgbClr val="000000"/>
                                                  </a:solidFill>
                                                  <a:latin typeface="Cambria Math" panose="02040503050406030204" pitchFamily="18" charset="0"/>
                                                </a:rPr>
                                                <m:t>1</m:t>
                                              </m:r>
                                            </m:sub>
                                            <m:sup>
                                              <m:r>
                                                <a:rPr lang="en-IN" sz="2400" i="1">
                                                  <a:solidFill>
                                                    <a:srgbClr val="000000"/>
                                                  </a:solidFill>
                                                  <a:latin typeface="Cambria Math" panose="02040503050406030204" pitchFamily="18" charset="0"/>
                                                </a:rPr>
                                                <m:t>2</m:t>
                                              </m:r>
                                            </m:sup>
                                          </m:sSubSup>
                                        </m:e>
                                      </m:d>
                                    </m:e>
                                  </m:rad>
                                </m:e>
                              </m:d>
                              <m:func>
                                <m:funcPr>
                                  <m:ctrlPr>
                                    <a:rPr lang="en-IN" sz="2400" i="1">
                                      <a:solidFill>
                                        <a:srgbClr val="000000"/>
                                      </a:solidFill>
                                      <a:latin typeface="Cambria Math" panose="02040503050406030204" pitchFamily="18" charset="0"/>
                                    </a:rPr>
                                  </m:ctrlPr>
                                </m:funcPr>
                                <m:fName>
                                  <m:r>
                                    <m:rPr>
                                      <m:sty m:val="p"/>
                                    </m:rPr>
                                    <a:rPr lang="en-IN" sz="2400" i="0">
                                      <a:solidFill>
                                        <a:srgbClr val="000000"/>
                                      </a:solidFill>
                                      <a:latin typeface="Cambria Math" panose="02040503050406030204" pitchFamily="18" charset="0"/>
                                    </a:rPr>
                                    <m:t>cos</m:t>
                                  </m:r>
                                </m:fName>
                                <m:e>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𝛽</m:t>
                                      </m:r>
                                    </m:e>
                                    <m:sub>
                                      <m:r>
                                        <a:rPr lang="en-US" sz="2400" b="0" i="1" smtClean="0">
                                          <a:solidFill>
                                            <a:srgbClr val="000000"/>
                                          </a:solidFill>
                                          <a:latin typeface="Cambria Math" panose="02040503050406030204" pitchFamily="18" charset="0"/>
                                        </a:rPr>
                                        <m:t>3</m:t>
                                      </m:r>
                                    </m:sub>
                                  </m:sSub>
                                </m:e>
                              </m:func>
                              <m:r>
                                <a:rPr lang="en-IN" sz="2400" i="1">
                                  <a:solidFill>
                                    <a:srgbClr val="000000"/>
                                  </a:solidFill>
                                  <a:latin typeface="Cambria Math" panose="02040503050406030204" pitchFamily="18" charset="0"/>
                                </a:rPr>
                                <m:t>+</m:t>
                              </m:r>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𝑟</m:t>
                                  </m:r>
                                  <m:r>
                                    <a:rPr lang="en-US" sz="2400" b="0" i="1" smtClean="0">
                                      <a:solidFill>
                                        <a:srgbClr val="000000"/>
                                      </a:solidFill>
                                      <a:latin typeface="Cambria Math" panose="02040503050406030204" pitchFamily="18" charset="0"/>
                                    </a:rPr>
                                    <m:t>2</m:t>
                                  </m:r>
                                </m:sub>
                              </m:sSub>
                              <m:func>
                                <m:funcPr>
                                  <m:ctrlPr>
                                    <a:rPr lang="en-IN" sz="2400" i="1">
                                      <a:solidFill>
                                        <a:srgbClr val="000000"/>
                                      </a:solidFill>
                                      <a:latin typeface="Cambria Math" panose="02040503050406030204" pitchFamily="18" charset="0"/>
                                    </a:rPr>
                                  </m:ctrlPr>
                                </m:funcPr>
                                <m:fName>
                                  <m:r>
                                    <m:rPr>
                                      <m:sty m:val="p"/>
                                    </m:rPr>
                                    <a:rPr lang="en-IN" sz="2400" i="0">
                                      <a:solidFill>
                                        <a:srgbClr val="000000"/>
                                      </a:solidFill>
                                      <a:latin typeface="Cambria Math" panose="02040503050406030204" pitchFamily="18" charset="0"/>
                                    </a:rPr>
                                    <m:t>cos</m:t>
                                  </m:r>
                                </m:fName>
                                <m:e>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𝛽</m:t>
                                      </m:r>
                                    </m:e>
                                    <m:sub>
                                      <m:r>
                                        <a:rPr lang="en-US" sz="2400" b="0" i="1" smtClean="0">
                                          <a:solidFill>
                                            <a:srgbClr val="000000"/>
                                          </a:solidFill>
                                          <a:latin typeface="Cambria Math" panose="02040503050406030204" pitchFamily="18" charset="0"/>
                                        </a:rPr>
                                        <m:t>2</m:t>
                                      </m:r>
                                    </m:sub>
                                  </m:sSub>
                                </m:e>
                              </m:func>
                            </m:e>
                          </m:d>
                        </m:num>
                        <m:den>
                          <m:f>
                            <m:fPr>
                              <m:ctrlPr>
                                <a:rPr lang="en-IN" sz="2400" i="1">
                                  <a:solidFill>
                                    <a:srgbClr val="000000"/>
                                  </a:solidFill>
                                  <a:latin typeface="Cambria Math" panose="02040503050406030204" pitchFamily="18" charset="0"/>
                                </a:rPr>
                              </m:ctrlPr>
                            </m:fPr>
                            <m:num>
                              <m:r>
                                <m:rPr>
                                  <m:sty m:val="p"/>
                                </m:rPr>
                                <a:rPr lang="en-IN" sz="2400" i="1">
                                  <a:solidFill>
                                    <a:srgbClr val="000000"/>
                                  </a:solidFill>
                                  <a:latin typeface="Cambria Math" panose="02040503050406030204" pitchFamily="18" charset="0"/>
                                </a:rPr>
                                <m:t>Λ</m:t>
                              </m:r>
                            </m:num>
                            <m:den>
                              <m:r>
                                <a:rPr lang="en-IN" sz="2400" i="1">
                                  <a:solidFill>
                                    <a:srgbClr val="000000"/>
                                  </a:solidFill>
                                  <a:latin typeface="Cambria Math" panose="02040503050406030204" pitchFamily="18" charset="0"/>
                                </a:rPr>
                                <m:t>1−</m:t>
                              </m:r>
                              <m:r>
                                <m:rPr>
                                  <m:sty m:val="p"/>
                                </m:rPr>
                                <a:rPr lang="en-IN" sz="2400" i="1">
                                  <a:solidFill>
                                    <a:srgbClr val="000000"/>
                                  </a:solidFill>
                                  <a:latin typeface="Cambria Math" panose="02040503050406030204" pitchFamily="18" charset="0"/>
                                </a:rPr>
                                <m:t>Λ</m:t>
                              </m:r>
                            </m:den>
                          </m:f>
                          <m:d>
                            <m:dPr>
                              <m:ctrlPr>
                                <a:rPr lang="en-IN" sz="2400" i="1">
                                  <a:solidFill>
                                    <a:srgbClr val="000000"/>
                                  </a:solidFill>
                                  <a:latin typeface="Cambria Math" panose="02040503050406030204" pitchFamily="18" charset="0"/>
                                </a:rPr>
                              </m:ctrlPr>
                            </m:dPr>
                            <m:e>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𝑎</m:t>
                                  </m:r>
                                  <m:r>
                                    <a:rPr lang="en-US" sz="2400" b="0" i="1" smtClean="0">
                                      <a:solidFill>
                                        <a:srgbClr val="000000"/>
                                      </a:solidFill>
                                      <a:latin typeface="Cambria Math" panose="02040503050406030204" pitchFamily="18" charset="0"/>
                                    </a:rPr>
                                    <m:t>2</m:t>
                                  </m:r>
                                </m:sub>
                                <m:sup>
                                  <m:r>
                                    <a:rPr lang="en-IN" sz="2400" i="1">
                                      <a:solidFill>
                                        <a:srgbClr val="000000"/>
                                      </a:solidFill>
                                      <a:latin typeface="Cambria Math" panose="02040503050406030204" pitchFamily="18" charset="0"/>
                                    </a:rPr>
                                    <m:t>2</m:t>
                                  </m:r>
                                </m:sup>
                              </m:sSubSup>
                              <m:r>
                                <a:rPr lang="en-IN" sz="2400" i="1">
                                  <a:solidFill>
                                    <a:srgbClr val="000000"/>
                                  </a:solidFill>
                                  <a:latin typeface="Cambria Math" panose="02040503050406030204" pitchFamily="18" charset="0"/>
                                </a:rPr>
                                <m:t>−</m:t>
                              </m:r>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𝑎</m:t>
                                  </m:r>
                                  <m:r>
                                    <a:rPr lang="en-US" sz="2400" b="0" i="1" smtClean="0">
                                      <a:solidFill>
                                        <a:srgbClr val="000000"/>
                                      </a:solidFill>
                                      <a:latin typeface="Cambria Math" panose="02040503050406030204" pitchFamily="18" charset="0"/>
                                    </a:rPr>
                                    <m:t>3</m:t>
                                  </m:r>
                                </m:sub>
                                <m:sup>
                                  <m:r>
                                    <a:rPr lang="en-IN" sz="2400" i="1">
                                      <a:solidFill>
                                        <a:srgbClr val="000000"/>
                                      </a:solidFill>
                                      <a:latin typeface="Cambria Math" panose="02040503050406030204" pitchFamily="18" charset="0"/>
                                    </a:rPr>
                                    <m:t>2</m:t>
                                  </m:r>
                                </m:sup>
                              </m:sSubSup>
                            </m:e>
                          </m:d>
                        </m:den>
                      </m:f>
                    </m:oMath>
                  </m:oMathPara>
                </a14:m>
                <a:endParaRPr lang="en-IN" sz="2400" dirty="0"/>
              </a:p>
            </p:txBody>
          </p:sp>
        </mc:Choice>
        <mc:Fallback xmlns="">
          <p:sp>
            <p:nvSpPr>
              <p:cNvPr id="385030" name="Object 6">
                <a:extLst>
                  <a:ext uri="{FF2B5EF4-FFF2-40B4-BE49-F238E27FC236}">
                    <a16:creationId xmlns:a16="http://schemas.microsoft.com/office/drawing/2014/main" id="{CDF1985D-79F1-3614-9BC0-F4E7FD19CF02}"/>
                  </a:ext>
                </a:extLst>
              </p:cNvPr>
              <p:cNvSpPr txBox="1">
                <a:spLocks noRot="1" noChangeAspect="1" noMove="1" noResize="1" noEditPoints="1" noAdjustHandles="1" noChangeArrowheads="1" noChangeShapeType="1" noTextEdit="1"/>
              </p:cNvSpPr>
              <p:nvPr/>
            </p:nvSpPr>
            <p:spPr bwMode="auto">
              <a:xfrm>
                <a:off x="379413" y="4076700"/>
                <a:ext cx="8612187" cy="224790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1109" name="Object 5">
                <a:extLst>
                  <a:ext uri="{FF2B5EF4-FFF2-40B4-BE49-F238E27FC236}">
                    <a16:creationId xmlns:a16="http://schemas.microsoft.com/office/drawing/2014/main" id="{7B77369D-B388-206C-A8FF-F093DBE9A56E}"/>
                  </a:ext>
                </a:extLst>
              </p:cNvPr>
              <p:cNvSpPr txBox="1"/>
              <p:nvPr/>
            </p:nvSpPr>
            <p:spPr bwMode="auto">
              <a:xfrm>
                <a:off x="2057400" y="2582862"/>
                <a:ext cx="5027613" cy="1074738"/>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Λ</m:t>
                              </m:r>
                            </m:num>
                            <m:den>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den>
                          </m:f>
                          <m:d>
                            <m:dPr>
                              <m:begChr m:val="{"/>
                              <m:endChr m:val="}"/>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e>
                          </m:d>
                        </m:e>
                      </m:rad>
                    </m:oMath>
                  </m:oMathPara>
                </a14:m>
                <a:endParaRPr lang="en-IN" dirty="0"/>
              </a:p>
            </p:txBody>
          </p:sp>
        </mc:Choice>
        <mc:Fallback xmlns="">
          <p:sp>
            <p:nvSpPr>
              <p:cNvPr id="431109" name="Object 5">
                <a:extLst>
                  <a:ext uri="{FF2B5EF4-FFF2-40B4-BE49-F238E27FC236}">
                    <a16:creationId xmlns:a16="http://schemas.microsoft.com/office/drawing/2014/main" id="{7B77369D-B388-206C-A8FF-F093DBE9A56E}"/>
                  </a:ext>
                </a:extLst>
              </p:cNvPr>
              <p:cNvSpPr txBox="1">
                <a:spLocks noRot="1" noChangeAspect="1" noMove="1" noResize="1" noEditPoints="1" noAdjustHandles="1" noChangeArrowheads="1" noChangeShapeType="1" noTextEdit="1"/>
              </p:cNvSpPr>
              <p:nvPr/>
            </p:nvSpPr>
            <p:spPr bwMode="auto">
              <a:xfrm>
                <a:off x="2057400" y="2582862"/>
                <a:ext cx="5027613" cy="1074738"/>
              </a:xfrm>
              <a:prstGeom prst="rect">
                <a:avLst/>
              </a:prstGeom>
              <a:blipFill>
                <a:blip r:embed="rId3"/>
                <a:stretch>
                  <a:fillRect/>
                </a:stretch>
              </a:blipFill>
              <a:ln>
                <a:noFill/>
              </a:ln>
              <a:effectLst/>
            </p:spPr>
            <p:txBody>
              <a:bodyPr/>
              <a:lstStyle/>
              <a:p>
                <a:r>
                  <a:rPr lang="en-US">
                    <a:noFill/>
                  </a:rPr>
                  <a:t> </a:t>
                </a:r>
              </a:p>
            </p:txBody>
          </p:sp>
        </mc:Fallback>
      </mc:AlternateContent>
      <p:sp>
        <p:nvSpPr>
          <p:cNvPr id="25" name="Title 9">
            <a:extLst>
              <a:ext uri="{FF2B5EF4-FFF2-40B4-BE49-F238E27FC236}">
                <a16:creationId xmlns:a16="http://schemas.microsoft.com/office/drawing/2014/main" id="{2D360E28-FDBC-6B77-EBB4-1540034FB725}"/>
              </a:ext>
            </a:extLst>
          </p:cNvPr>
          <p:cNvSpPr txBox="1">
            <a:spLocks/>
          </p:cNvSpPr>
          <p:nvPr/>
        </p:nvSpPr>
        <p:spPr>
          <a:xfrm>
            <a:off x="1752600" y="152400"/>
            <a:ext cx="6016793" cy="10287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pPr>
              <a:defRPr/>
            </a:pPr>
            <a:r>
              <a:rPr lang="en-US" altLang="en-US" sz="2800" kern="0" dirty="0"/>
              <a:t>Performance of An </a:t>
            </a:r>
            <a:r>
              <a:rPr lang="en-US" altLang="en-US" sz="2800" i="1" kern="0" dirty="0" err="1"/>
              <a:t>i</a:t>
            </a:r>
            <a:r>
              <a:rPr lang="en-US" altLang="en-US" sz="2800" i="1" kern="0" baseline="30000" dirty="0" err="1"/>
              <a:t>th</a:t>
            </a:r>
            <a:r>
              <a:rPr lang="en-US" altLang="en-US" sz="2800" kern="0" dirty="0"/>
              <a:t> Isentropic  Reaction Stage with </a:t>
            </a:r>
            <a:r>
              <a:rPr lang="en-US" altLang="en-US" sz="2800" kern="0" dirty="0" err="1"/>
              <a:t>DoR</a:t>
            </a:r>
            <a:r>
              <a:rPr lang="en-US" altLang="en-US" sz="2800" kern="0" dirty="0"/>
              <a:t>, </a:t>
            </a:r>
            <a:r>
              <a:rPr lang="en-US" altLang="en-US" sz="2800" i="1" kern="0" dirty="0">
                <a:sym typeface="Symbol" panose="05050102010706020507" pitchFamily="18" charset="2"/>
              </a:rPr>
              <a:t></a:t>
            </a:r>
            <a:endParaRPr lang="en-US" altLang="en-US" sz="2800" i="1" kern="0" dirty="0"/>
          </a:p>
        </p:txBody>
      </p:sp>
      <p:grpSp>
        <p:nvGrpSpPr>
          <p:cNvPr id="3" name="Group 2">
            <a:extLst>
              <a:ext uri="{FF2B5EF4-FFF2-40B4-BE49-F238E27FC236}">
                <a16:creationId xmlns:a16="http://schemas.microsoft.com/office/drawing/2014/main" id="{B49801EB-B1A5-0252-DF32-3DDFBE7D98C7}"/>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AD678FDB-8DE3-6AF2-C92B-3CC4BCE22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1A90A1DD-7162-8522-B4D5-CDCDCADEBF2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5D281BD-1937-E8DB-7F6C-3AC1BE36639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F3DE147A-ED10-B25F-43A4-D201A121E11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36F0199-25E8-16BE-FE25-68EC16D21F9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0F557689-9C44-FDB8-58CA-B71EE505FEC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F03DD1A-BED1-1CDE-FD7C-E5F6757F49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BDA5FA1-57A5-4D93-AC3C-19C1E7E40B1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F2E7A40F-35C8-24F8-36C1-4BABA1368E5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30C71968-5CD1-4957-9992-3459785D58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B7A72E7E-8479-9ADE-A507-0DE0478F2671}"/>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10502FC0-7D56-6598-BDE5-C1E9136136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7F6B0B9-EE4C-913C-C9D7-3473C1CEA59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28794A6A-71A8-2263-50BD-4B29A6CDF470}"/>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387698EC-20AC-1563-888C-78A3F2AAA2B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234099CF-6E6E-B9DB-7184-D687D0257F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2227718-37C3-F57E-7277-1F29A486DFB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8DEAD97-DA5A-E393-ADB4-6379686CBD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 name="Object 5">
                <a:extLst>
                  <a:ext uri="{FF2B5EF4-FFF2-40B4-BE49-F238E27FC236}">
                    <a16:creationId xmlns:a16="http://schemas.microsoft.com/office/drawing/2014/main" id="{26EF1262-6416-8EEC-8DFF-E6E038503A11}"/>
                  </a:ext>
                </a:extLst>
              </p:cNvPr>
              <p:cNvSpPr txBox="1"/>
              <p:nvPr/>
            </p:nvSpPr>
            <p:spPr bwMode="auto">
              <a:xfrm>
                <a:off x="2362200" y="1295400"/>
                <a:ext cx="4232275" cy="947737"/>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𝑑</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𝑈</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Sub>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b="0" i="1" smtClean="0">
                                          <a:solidFill>
                                            <a:srgbClr val="000000"/>
                                          </a:solidFill>
                                          <a:latin typeface="Cambria Math" panose="02040503050406030204" pitchFamily="18" charset="0"/>
                                        </a:rPr>
                                        <m:t>3</m:t>
                                      </m:r>
                                    </m:sub>
                                  </m:sSub>
                                </m:e>
                              </m:fun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Sub>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b="0" i="1" smtClean="0">
                                          <a:solidFill>
                                            <a:srgbClr val="000000"/>
                                          </a:solidFill>
                                          <a:latin typeface="Cambria Math" panose="02040503050406030204" pitchFamily="18" charset="0"/>
                                        </a:rPr>
                                        <m:t>2</m:t>
                                      </m:r>
                                    </m:sub>
                                  </m:sSub>
                                </m:e>
                              </m:func>
                            </m:e>
                          </m:d>
                        </m:num>
                        <m:den>
                          <m:d>
                            <m:dPr>
                              <m:begChr m:val="{"/>
                              <m:endChr m:val="}"/>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e>
                          </m:d>
                        </m:den>
                      </m:f>
                    </m:oMath>
                  </m:oMathPara>
                </a14:m>
                <a:endParaRPr lang="en-IN" dirty="0"/>
              </a:p>
            </p:txBody>
          </p:sp>
        </mc:Choice>
        <mc:Fallback xmlns="">
          <p:sp>
            <p:nvSpPr>
              <p:cNvPr id="2" name="Object 5">
                <a:extLst>
                  <a:ext uri="{FF2B5EF4-FFF2-40B4-BE49-F238E27FC236}">
                    <a16:creationId xmlns:a16="http://schemas.microsoft.com/office/drawing/2014/main" id="{26EF1262-6416-8EEC-8DFF-E6E038503A11}"/>
                  </a:ext>
                </a:extLst>
              </p:cNvPr>
              <p:cNvSpPr txBox="1">
                <a:spLocks noRot="1" noChangeAspect="1" noMove="1" noResize="1" noEditPoints="1" noAdjustHandles="1" noChangeArrowheads="1" noChangeShapeType="1" noTextEdit="1"/>
              </p:cNvSpPr>
              <p:nvPr/>
            </p:nvSpPr>
            <p:spPr bwMode="auto">
              <a:xfrm>
                <a:off x="2362200" y="1295400"/>
                <a:ext cx="4232275" cy="947737"/>
              </a:xfrm>
              <a:prstGeom prst="rect">
                <a:avLst/>
              </a:prstGeom>
              <a:blipFill>
                <a:blip r:embed="rId7"/>
                <a:stretch>
                  <a:fillRect/>
                </a:stretch>
              </a:blipFill>
              <a:ln>
                <a:noFill/>
              </a:ln>
              <a:effectLst/>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1109"/>
                                        </p:tgtEl>
                                        <p:attrNameLst>
                                          <p:attrName>style.visibility</p:attrName>
                                        </p:attrNameLst>
                                      </p:cBhvr>
                                      <p:to>
                                        <p:strVal val="visible"/>
                                      </p:to>
                                    </p:set>
                                    <p:anim calcmode="lin" valueType="num">
                                      <p:cBhvr additive="base">
                                        <p:cTn id="7" dur="500" fill="hold"/>
                                        <p:tgtEl>
                                          <p:spTgt spid="431109"/>
                                        </p:tgtEl>
                                        <p:attrNameLst>
                                          <p:attrName>ppt_x</p:attrName>
                                        </p:attrNameLst>
                                      </p:cBhvr>
                                      <p:tavLst>
                                        <p:tav tm="0">
                                          <p:val>
                                            <p:strVal val="#ppt_x"/>
                                          </p:val>
                                        </p:tav>
                                        <p:tav tm="100000">
                                          <p:val>
                                            <p:strVal val="#ppt_x"/>
                                          </p:val>
                                        </p:tav>
                                      </p:tavLst>
                                    </p:anim>
                                    <p:anim calcmode="lin" valueType="num">
                                      <p:cBhvr additive="base">
                                        <p:cTn id="8" dur="500" fill="hold"/>
                                        <p:tgtEl>
                                          <p:spTgt spid="43110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85030"/>
                                        </p:tgtEl>
                                        <p:attrNameLst>
                                          <p:attrName>style.visibility</p:attrName>
                                        </p:attrNameLst>
                                      </p:cBhvr>
                                      <p:to>
                                        <p:strVal val="visible"/>
                                      </p:to>
                                    </p:set>
                                    <p:animEffect transition="in" filter="fade">
                                      <p:cBhvr>
                                        <p:cTn id="13" dur="1000"/>
                                        <p:tgtEl>
                                          <p:spTgt spid="385030"/>
                                        </p:tgtEl>
                                      </p:cBhvr>
                                    </p:animEffect>
                                    <p:anim calcmode="lin" valueType="num">
                                      <p:cBhvr>
                                        <p:cTn id="14" dur="1000" fill="hold"/>
                                        <p:tgtEl>
                                          <p:spTgt spid="385030"/>
                                        </p:tgtEl>
                                        <p:attrNameLst>
                                          <p:attrName>ppt_x</p:attrName>
                                        </p:attrNameLst>
                                      </p:cBhvr>
                                      <p:tavLst>
                                        <p:tav tm="0">
                                          <p:val>
                                            <p:strVal val="#ppt_x"/>
                                          </p:val>
                                        </p:tav>
                                        <p:tav tm="100000">
                                          <p:val>
                                            <p:strVal val="#ppt_x"/>
                                          </p:val>
                                        </p:tav>
                                      </p:tavLst>
                                    </p:anim>
                                    <p:anim calcmode="lin" valueType="num">
                                      <p:cBhvr>
                                        <p:cTn id="15" dur="1000" fill="hold"/>
                                        <p:tgtEl>
                                          <p:spTgt spid="385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30" grpId="0"/>
      <p:bldP spid="43110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 name="Object 3">
                <a:extLst>
                  <a:ext uri="{FF2B5EF4-FFF2-40B4-BE49-F238E27FC236}">
                    <a16:creationId xmlns:a16="http://schemas.microsoft.com/office/drawing/2014/main" id="{82B699A5-9D73-782A-F6B8-10F8AA5813CD}"/>
                  </a:ext>
                </a:extLst>
              </p:cNvPr>
              <p:cNvSpPr txBox="1"/>
              <p:nvPr/>
            </p:nvSpPr>
            <p:spPr bwMode="auto">
              <a:xfrm>
                <a:off x="5105400" y="3382962"/>
                <a:ext cx="3560763" cy="1112838"/>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unc>
                        <m:funcPr>
                          <m:ctrlPr>
                            <a:rPr lang="en-IN" i="1" smtClean="0">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tan</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b="0" i="1" smtClean="0">
                                  <a:solidFill>
                                    <a:srgbClr val="000000"/>
                                  </a:solidFill>
                                  <a:latin typeface="Cambria Math" panose="02040503050406030204" pitchFamily="18" charset="0"/>
                                </a:rPr>
                                <m:t>2</m:t>
                              </m:r>
                            </m:sub>
                          </m:sSub>
                        </m:e>
                      </m:func>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Sub>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US" b="0" i="1" smtClean="0">
                                      <a:solidFill>
                                        <a:srgbClr val="000000"/>
                                      </a:solidFill>
                                      <a:latin typeface="Cambria Math" panose="02040503050406030204" pitchFamily="18" charset="0"/>
                                    </a:rPr>
                                    <m:t>2</m:t>
                                  </m:r>
                                </m:sub>
                              </m:sSub>
                            </m:e>
                          </m:func>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Sub>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US" b="0" i="1" smtClean="0">
                                      <a:solidFill>
                                        <a:srgbClr val="000000"/>
                                      </a:solidFill>
                                      <a:latin typeface="Cambria Math" panose="02040503050406030204" pitchFamily="18" charset="0"/>
                                    </a:rPr>
                                    <m:t>2</m:t>
                                  </m:r>
                                </m:sub>
                              </m:sSub>
                            </m:e>
                          </m:fun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𝑈</m:t>
                          </m:r>
                        </m:den>
                      </m:f>
                    </m:oMath>
                  </m:oMathPara>
                </a14:m>
                <a:endParaRPr lang="en-IN" dirty="0"/>
              </a:p>
            </p:txBody>
          </p:sp>
        </mc:Choice>
        <mc:Fallback xmlns="">
          <p:sp>
            <p:nvSpPr>
              <p:cNvPr id="28" name="Object 3">
                <a:extLst>
                  <a:ext uri="{FF2B5EF4-FFF2-40B4-BE49-F238E27FC236}">
                    <a16:creationId xmlns:a16="http://schemas.microsoft.com/office/drawing/2014/main" id="{82B699A5-9D73-782A-F6B8-10F8AA5813CD}"/>
                  </a:ext>
                </a:extLst>
              </p:cNvPr>
              <p:cNvSpPr txBox="1">
                <a:spLocks noRot="1" noChangeAspect="1" noMove="1" noResize="1" noEditPoints="1" noAdjustHandles="1" noChangeArrowheads="1" noChangeShapeType="1" noTextEdit="1"/>
              </p:cNvSpPr>
              <p:nvPr/>
            </p:nvSpPr>
            <p:spPr bwMode="auto">
              <a:xfrm>
                <a:off x="5105400" y="3382962"/>
                <a:ext cx="3560763" cy="1112838"/>
              </a:xfrm>
              <a:prstGeom prst="rect">
                <a:avLst/>
              </a:prstGeom>
              <a:blipFill>
                <a:blip r:embed="rId2"/>
                <a:stretch>
                  <a:fillRect/>
                </a:stretch>
              </a:blipFill>
              <a:ln>
                <a:noFill/>
              </a:ln>
              <a:effectLst/>
            </p:spPr>
            <p:txBody>
              <a:bodyPr/>
              <a:lstStyle/>
              <a:p>
                <a:r>
                  <a:rPr lang="en-IN">
                    <a:noFill/>
                  </a:rPr>
                  <a:t> </a:t>
                </a:r>
              </a:p>
            </p:txBody>
          </p:sp>
        </mc:Fallback>
      </mc:AlternateContent>
      <p:grpSp>
        <p:nvGrpSpPr>
          <p:cNvPr id="3" name="Group 2">
            <a:extLst>
              <a:ext uri="{FF2B5EF4-FFF2-40B4-BE49-F238E27FC236}">
                <a16:creationId xmlns:a16="http://schemas.microsoft.com/office/drawing/2014/main" id="{1F8FBB71-D389-B175-2D64-C619D4DE7F17}"/>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F90F5FFD-17B4-D125-8DBE-380DB9B61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8482C455-2C34-C135-DE24-76B0C73D570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F6D3E32-E50C-CF09-259E-FE92834D7E55}"/>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CC6DDEE5-BA79-90C9-8A43-B4F8B5C09337}"/>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CD761A6C-0735-B529-AB0A-A0E319931C48}"/>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31FC5801-A8A5-9E24-DE38-7EF4367C4FC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DC821AEE-D777-E23E-4971-90523B78512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3444F667-A77D-14AB-5AC5-C71EF6E887CF}"/>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5F6E4353-76EE-CE92-0F6E-D986F8A2D9A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98BF07C6-1AE5-4FBC-8A07-1B1153F144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3E31C797-14EA-CB88-8240-A17AFC44709C}"/>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766433B7-0961-08C0-350A-BB456404B29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194CEBB-9D89-CD5F-A76E-7E27DCEE91E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641DF514-A45A-7504-A590-E06019DC23A7}"/>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AE88AAA3-E687-7640-CD90-060106D0D60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E7D8AA60-3B8B-E79F-0182-49482A9424E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5B107A6-7F41-B143-FD2B-AF064C03E50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08D2DF6-3EF1-1966-6DE9-47CF72BCCA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3" name="Title 9">
            <a:extLst>
              <a:ext uri="{FF2B5EF4-FFF2-40B4-BE49-F238E27FC236}">
                <a16:creationId xmlns:a16="http://schemas.microsoft.com/office/drawing/2014/main" id="{7EEF4180-E156-0F10-A610-4BFBC8B34827}"/>
              </a:ext>
            </a:extLst>
          </p:cNvPr>
          <p:cNvSpPr txBox="1">
            <a:spLocks/>
          </p:cNvSpPr>
          <p:nvPr/>
        </p:nvSpPr>
        <p:spPr>
          <a:xfrm>
            <a:off x="1676400" y="152400"/>
            <a:ext cx="7026275" cy="10287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pPr>
              <a:defRPr/>
            </a:pPr>
            <a:r>
              <a:rPr lang="en-US" altLang="en-US" sz="2800" kern="0" dirty="0"/>
              <a:t>Development of A Non-dimensional Model</a:t>
            </a:r>
          </a:p>
          <a:p>
            <a:pPr>
              <a:defRPr/>
            </a:pPr>
            <a:r>
              <a:rPr lang="en-US" altLang="en-US" sz="2800" kern="0" dirty="0"/>
              <a:t>: An </a:t>
            </a:r>
            <a:r>
              <a:rPr lang="en-US" altLang="en-US" sz="2800" i="1" kern="0" dirty="0" err="1"/>
              <a:t>i</a:t>
            </a:r>
            <a:r>
              <a:rPr lang="en-US" altLang="en-US" sz="2800" i="1" kern="0" baseline="30000" dirty="0" err="1"/>
              <a:t>th</a:t>
            </a:r>
            <a:r>
              <a:rPr lang="en-US" altLang="en-US" sz="2800" kern="0" dirty="0"/>
              <a:t> Isentropic  Reaction Stage with </a:t>
            </a:r>
            <a:r>
              <a:rPr lang="en-US" altLang="en-US" sz="2800" kern="0" dirty="0" err="1"/>
              <a:t>DoR</a:t>
            </a:r>
            <a:r>
              <a:rPr lang="en-US" altLang="en-US" sz="2800" kern="0" dirty="0"/>
              <a:t>, </a:t>
            </a:r>
            <a:r>
              <a:rPr lang="en-US" altLang="en-US" sz="2800" i="1" kern="0" dirty="0">
                <a:sym typeface="Symbol" panose="05050102010706020507" pitchFamily="18" charset="2"/>
              </a:rPr>
              <a:t></a:t>
            </a:r>
            <a:endParaRPr lang="en-US" altLang="en-US" sz="2800" i="1" kern="0" dirty="0"/>
          </a:p>
        </p:txBody>
      </p:sp>
      <mc:AlternateContent xmlns:mc="http://schemas.openxmlformats.org/markup-compatibility/2006" xmlns:a14="http://schemas.microsoft.com/office/drawing/2010/main">
        <mc:Choice Requires="a14">
          <p:sp>
            <p:nvSpPr>
              <p:cNvPr id="2" name="Object 6">
                <a:extLst>
                  <a:ext uri="{FF2B5EF4-FFF2-40B4-BE49-F238E27FC236}">
                    <a16:creationId xmlns:a16="http://schemas.microsoft.com/office/drawing/2014/main" id="{F6906FB7-386B-1635-74C0-F18F60E43D2D}"/>
                  </a:ext>
                </a:extLst>
              </p:cNvPr>
              <p:cNvSpPr txBox="1"/>
              <p:nvPr/>
            </p:nvSpPr>
            <p:spPr bwMode="auto">
              <a:xfrm>
                <a:off x="379413" y="1371600"/>
                <a:ext cx="8612187" cy="22479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sz="2400" i="1" smtClean="0">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𝜂</m:t>
                          </m:r>
                        </m:e>
                        <m:sub>
                          <m:r>
                            <a:rPr lang="en-IN" sz="2400" i="1">
                              <a:solidFill>
                                <a:srgbClr val="000000"/>
                              </a:solidFill>
                              <a:latin typeface="Cambria Math" panose="02040503050406030204" pitchFamily="18" charset="0"/>
                            </a:rPr>
                            <m:t>𝑠𝑡𝑎𝑔𝑒</m:t>
                          </m:r>
                        </m:sub>
                      </m:sSub>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2</m:t>
                          </m:r>
                          <m:r>
                            <a:rPr lang="en-IN" sz="2400" i="1">
                              <a:solidFill>
                                <a:srgbClr val="000000"/>
                              </a:solidFill>
                              <a:latin typeface="Cambria Math" panose="02040503050406030204" pitchFamily="18" charset="0"/>
                            </a:rPr>
                            <m:t>𝑈</m:t>
                          </m:r>
                          <m:d>
                            <m:dPr>
                              <m:ctrlPr>
                                <a:rPr lang="en-IN" sz="2400" i="1">
                                  <a:solidFill>
                                    <a:srgbClr val="000000"/>
                                  </a:solidFill>
                                  <a:latin typeface="Cambria Math" panose="02040503050406030204" pitchFamily="18" charset="0"/>
                                </a:rPr>
                              </m:ctrlPr>
                            </m:dPr>
                            <m:e>
                              <m:d>
                                <m:dPr>
                                  <m:begChr m:val="["/>
                                  <m:endChr m:val="]"/>
                                  <m:ctrlPr>
                                    <a:rPr lang="en-IN" sz="2400" i="1">
                                      <a:solidFill>
                                        <a:srgbClr val="000000"/>
                                      </a:solidFill>
                                      <a:latin typeface="Cambria Math" panose="02040503050406030204" pitchFamily="18" charset="0"/>
                                    </a:rPr>
                                  </m:ctrlPr>
                                </m:dPr>
                                <m:e>
                                  <m:rad>
                                    <m:radPr>
                                      <m:degHide m:val="on"/>
                                      <m:ctrlPr>
                                        <a:rPr lang="en-IN" sz="2400" i="1">
                                          <a:solidFill>
                                            <a:srgbClr val="000000"/>
                                          </a:solidFill>
                                          <a:latin typeface="Cambria Math" panose="02040503050406030204" pitchFamily="18" charset="0"/>
                                        </a:rPr>
                                      </m:ctrlPr>
                                    </m:radPr>
                                    <m:deg/>
                                    <m:e>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𝑟</m:t>
                                          </m:r>
                                          <m:r>
                                            <a:rPr lang="en-US" sz="2400" b="0" i="1" smtClean="0">
                                              <a:solidFill>
                                                <a:srgbClr val="000000"/>
                                              </a:solidFill>
                                              <a:latin typeface="Cambria Math" panose="02040503050406030204" pitchFamily="18" charset="0"/>
                                            </a:rPr>
                                            <m:t>2</m:t>
                                          </m:r>
                                        </m:sub>
                                        <m:sup>
                                          <m:r>
                                            <a:rPr lang="en-IN" sz="2400" i="1">
                                              <a:solidFill>
                                                <a:srgbClr val="000000"/>
                                              </a:solidFill>
                                              <a:latin typeface="Cambria Math" panose="02040503050406030204" pitchFamily="18" charset="0"/>
                                            </a:rPr>
                                            <m:t>2</m:t>
                                          </m:r>
                                        </m:sup>
                                      </m:sSubSup>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m:rPr>
                                              <m:sty m:val="p"/>
                                            </m:rPr>
                                            <a:rPr lang="en-IN" sz="2400" i="1">
                                              <a:solidFill>
                                                <a:srgbClr val="000000"/>
                                              </a:solidFill>
                                              <a:latin typeface="Cambria Math" panose="02040503050406030204" pitchFamily="18" charset="0"/>
                                            </a:rPr>
                                            <m:t>Λ</m:t>
                                          </m:r>
                                        </m:num>
                                        <m:den>
                                          <m:r>
                                            <a:rPr lang="en-IN" sz="2400" i="1">
                                              <a:solidFill>
                                                <a:srgbClr val="000000"/>
                                              </a:solidFill>
                                              <a:latin typeface="Cambria Math" panose="02040503050406030204" pitchFamily="18" charset="0"/>
                                            </a:rPr>
                                            <m:t>1−</m:t>
                                          </m:r>
                                          <m:r>
                                            <m:rPr>
                                              <m:sty m:val="p"/>
                                            </m:rPr>
                                            <a:rPr lang="en-IN" sz="2400" i="1">
                                              <a:solidFill>
                                                <a:srgbClr val="000000"/>
                                              </a:solidFill>
                                              <a:latin typeface="Cambria Math" panose="02040503050406030204" pitchFamily="18" charset="0"/>
                                            </a:rPr>
                                            <m:t>Λ</m:t>
                                          </m:r>
                                        </m:den>
                                      </m:f>
                                      <m:d>
                                        <m:dPr>
                                          <m:begChr m:val="{"/>
                                          <m:endChr m:val="}"/>
                                          <m:ctrlPr>
                                            <a:rPr lang="en-IN" sz="2400" i="1">
                                              <a:solidFill>
                                                <a:srgbClr val="000000"/>
                                              </a:solidFill>
                                              <a:latin typeface="Cambria Math" panose="02040503050406030204" pitchFamily="18" charset="0"/>
                                            </a:rPr>
                                          </m:ctrlPr>
                                        </m:dPr>
                                        <m:e>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𝑎</m:t>
                                              </m:r>
                                              <m:r>
                                                <a:rPr lang="en-US" sz="2400" b="0" i="1" smtClean="0">
                                                  <a:solidFill>
                                                    <a:srgbClr val="000000"/>
                                                  </a:solidFill>
                                                  <a:latin typeface="Cambria Math" panose="02040503050406030204" pitchFamily="18" charset="0"/>
                                                </a:rPr>
                                                <m:t>2</m:t>
                                              </m:r>
                                            </m:sub>
                                            <m:sup>
                                              <m:r>
                                                <a:rPr lang="en-IN" sz="2400" i="1">
                                                  <a:solidFill>
                                                    <a:srgbClr val="000000"/>
                                                  </a:solidFill>
                                                  <a:latin typeface="Cambria Math" panose="02040503050406030204" pitchFamily="18" charset="0"/>
                                                </a:rPr>
                                                <m:t>2</m:t>
                                              </m:r>
                                            </m:sup>
                                          </m:sSubSup>
                                          <m:r>
                                            <a:rPr lang="en-IN" sz="2400" i="1">
                                              <a:solidFill>
                                                <a:srgbClr val="000000"/>
                                              </a:solidFill>
                                              <a:latin typeface="Cambria Math" panose="02040503050406030204" pitchFamily="18" charset="0"/>
                                            </a:rPr>
                                            <m:t>−</m:t>
                                          </m:r>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𝑎</m:t>
                                              </m:r>
                                              <m:r>
                                                <a:rPr lang="en-US" sz="2400" b="0" i="1" smtClean="0">
                                                  <a:solidFill>
                                                    <a:srgbClr val="000000"/>
                                                  </a:solidFill>
                                                  <a:latin typeface="Cambria Math" panose="02040503050406030204" pitchFamily="18" charset="0"/>
                                                </a:rPr>
                                                <m:t>1</m:t>
                                              </m:r>
                                            </m:sub>
                                            <m:sup>
                                              <m:r>
                                                <a:rPr lang="en-IN" sz="2400" i="1">
                                                  <a:solidFill>
                                                    <a:srgbClr val="000000"/>
                                                  </a:solidFill>
                                                  <a:latin typeface="Cambria Math" panose="02040503050406030204" pitchFamily="18" charset="0"/>
                                                </a:rPr>
                                                <m:t>2</m:t>
                                              </m:r>
                                            </m:sup>
                                          </m:sSubSup>
                                        </m:e>
                                      </m:d>
                                    </m:e>
                                  </m:rad>
                                </m:e>
                              </m:d>
                              <m:func>
                                <m:funcPr>
                                  <m:ctrlPr>
                                    <a:rPr lang="en-IN" sz="2400" i="1">
                                      <a:solidFill>
                                        <a:srgbClr val="000000"/>
                                      </a:solidFill>
                                      <a:latin typeface="Cambria Math" panose="02040503050406030204" pitchFamily="18" charset="0"/>
                                    </a:rPr>
                                  </m:ctrlPr>
                                </m:funcPr>
                                <m:fName>
                                  <m:r>
                                    <m:rPr>
                                      <m:sty m:val="p"/>
                                    </m:rPr>
                                    <a:rPr lang="en-IN" sz="2400" i="0">
                                      <a:solidFill>
                                        <a:srgbClr val="000000"/>
                                      </a:solidFill>
                                      <a:latin typeface="Cambria Math" panose="02040503050406030204" pitchFamily="18" charset="0"/>
                                    </a:rPr>
                                    <m:t>cos</m:t>
                                  </m:r>
                                </m:fName>
                                <m:e>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𝛽</m:t>
                                      </m:r>
                                    </m:e>
                                    <m:sub>
                                      <m:r>
                                        <a:rPr lang="en-US" sz="2400" b="0" i="1" smtClean="0">
                                          <a:solidFill>
                                            <a:srgbClr val="000000"/>
                                          </a:solidFill>
                                          <a:latin typeface="Cambria Math" panose="02040503050406030204" pitchFamily="18" charset="0"/>
                                        </a:rPr>
                                        <m:t>3</m:t>
                                      </m:r>
                                    </m:sub>
                                  </m:sSub>
                                </m:e>
                              </m:func>
                              <m:r>
                                <a:rPr lang="en-IN" sz="2400" i="1">
                                  <a:solidFill>
                                    <a:srgbClr val="000000"/>
                                  </a:solidFill>
                                  <a:latin typeface="Cambria Math" panose="02040503050406030204" pitchFamily="18" charset="0"/>
                                </a:rPr>
                                <m:t>+</m:t>
                              </m:r>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𝑟</m:t>
                                  </m:r>
                                  <m:r>
                                    <a:rPr lang="en-US" sz="2400" b="0" i="1" smtClean="0">
                                      <a:solidFill>
                                        <a:srgbClr val="000000"/>
                                      </a:solidFill>
                                      <a:latin typeface="Cambria Math" panose="02040503050406030204" pitchFamily="18" charset="0"/>
                                    </a:rPr>
                                    <m:t>2</m:t>
                                  </m:r>
                                </m:sub>
                              </m:sSub>
                              <m:func>
                                <m:funcPr>
                                  <m:ctrlPr>
                                    <a:rPr lang="en-IN" sz="2400" i="1">
                                      <a:solidFill>
                                        <a:srgbClr val="000000"/>
                                      </a:solidFill>
                                      <a:latin typeface="Cambria Math" panose="02040503050406030204" pitchFamily="18" charset="0"/>
                                    </a:rPr>
                                  </m:ctrlPr>
                                </m:funcPr>
                                <m:fName>
                                  <m:r>
                                    <m:rPr>
                                      <m:sty m:val="p"/>
                                    </m:rPr>
                                    <a:rPr lang="en-IN" sz="2400" i="0">
                                      <a:solidFill>
                                        <a:srgbClr val="000000"/>
                                      </a:solidFill>
                                      <a:latin typeface="Cambria Math" panose="02040503050406030204" pitchFamily="18" charset="0"/>
                                    </a:rPr>
                                    <m:t>cos</m:t>
                                  </m:r>
                                </m:fName>
                                <m:e>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𝛽</m:t>
                                      </m:r>
                                    </m:e>
                                    <m:sub>
                                      <m:r>
                                        <a:rPr lang="en-US" sz="2400" b="0" i="1" smtClean="0">
                                          <a:solidFill>
                                            <a:srgbClr val="000000"/>
                                          </a:solidFill>
                                          <a:latin typeface="Cambria Math" panose="02040503050406030204" pitchFamily="18" charset="0"/>
                                        </a:rPr>
                                        <m:t>2</m:t>
                                      </m:r>
                                    </m:sub>
                                  </m:sSub>
                                </m:e>
                              </m:func>
                            </m:e>
                          </m:d>
                        </m:num>
                        <m:den>
                          <m:f>
                            <m:fPr>
                              <m:ctrlPr>
                                <a:rPr lang="en-IN" sz="2400" i="1">
                                  <a:solidFill>
                                    <a:srgbClr val="000000"/>
                                  </a:solidFill>
                                  <a:latin typeface="Cambria Math" panose="02040503050406030204" pitchFamily="18" charset="0"/>
                                </a:rPr>
                              </m:ctrlPr>
                            </m:fPr>
                            <m:num>
                              <m:r>
                                <m:rPr>
                                  <m:sty m:val="p"/>
                                </m:rPr>
                                <a:rPr lang="en-IN" sz="2400" i="1">
                                  <a:solidFill>
                                    <a:srgbClr val="000000"/>
                                  </a:solidFill>
                                  <a:latin typeface="Cambria Math" panose="02040503050406030204" pitchFamily="18" charset="0"/>
                                </a:rPr>
                                <m:t>Λ</m:t>
                              </m:r>
                            </m:num>
                            <m:den>
                              <m:r>
                                <a:rPr lang="en-IN" sz="2400" i="1">
                                  <a:solidFill>
                                    <a:srgbClr val="000000"/>
                                  </a:solidFill>
                                  <a:latin typeface="Cambria Math" panose="02040503050406030204" pitchFamily="18" charset="0"/>
                                </a:rPr>
                                <m:t>1−</m:t>
                              </m:r>
                              <m:r>
                                <m:rPr>
                                  <m:sty m:val="p"/>
                                </m:rPr>
                                <a:rPr lang="en-IN" sz="2400" i="1">
                                  <a:solidFill>
                                    <a:srgbClr val="000000"/>
                                  </a:solidFill>
                                  <a:latin typeface="Cambria Math" panose="02040503050406030204" pitchFamily="18" charset="0"/>
                                </a:rPr>
                                <m:t>Λ</m:t>
                              </m:r>
                            </m:den>
                          </m:f>
                          <m:d>
                            <m:dPr>
                              <m:ctrlPr>
                                <a:rPr lang="en-IN" sz="2400" i="1">
                                  <a:solidFill>
                                    <a:srgbClr val="000000"/>
                                  </a:solidFill>
                                  <a:latin typeface="Cambria Math" panose="02040503050406030204" pitchFamily="18" charset="0"/>
                                </a:rPr>
                              </m:ctrlPr>
                            </m:dPr>
                            <m:e>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𝑎</m:t>
                                  </m:r>
                                  <m:r>
                                    <a:rPr lang="en-US" sz="2400" b="0" i="1" smtClean="0">
                                      <a:solidFill>
                                        <a:srgbClr val="000000"/>
                                      </a:solidFill>
                                      <a:latin typeface="Cambria Math" panose="02040503050406030204" pitchFamily="18" charset="0"/>
                                    </a:rPr>
                                    <m:t>2</m:t>
                                  </m:r>
                                </m:sub>
                                <m:sup>
                                  <m:r>
                                    <a:rPr lang="en-IN" sz="2400" i="1">
                                      <a:solidFill>
                                        <a:srgbClr val="000000"/>
                                      </a:solidFill>
                                      <a:latin typeface="Cambria Math" panose="02040503050406030204" pitchFamily="18" charset="0"/>
                                    </a:rPr>
                                    <m:t>2</m:t>
                                  </m:r>
                                </m:sup>
                              </m:sSubSup>
                              <m:r>
                                <a:rPr lang="en-IN" sz="2400" i="1">
                                  <a:solidFill>
                                    <a:srgbClr val="000000"/>
                                  </a:solidFill>
                                  <a:latin typeface="Cambria Math" panose="02040503050406030204" pitchFamily="18" charset="0"/>
                                </a:rPr>
                                <m:t>−</m:t>
                              </m:r>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𝑉</m:t>
                                  </m:r>
                                </m:e>
                                <m:sub>
                                  <m:r>
                                    <a:rPr lang="en-IN" sz="2400" i="1">
                                      <a:solidFill>
                                        <a:srgbClr val="000000"/>
                                      </a:solidFill>
                                      <a:latin typeface="Cambria Math" panose="02040503050406030204" pitchFamily="18" charset="0"/>
                                    </a:rPr>
                                    <m:t>𝑎</m:t>
                                  </m:r>
                                  <m:r>
                                    <a:rPr lang="en-US" sz="2400" b="0" i="1" smtClean="0">
                                      <a:solidFill>
                                        <a:srgbClr val="000000"/>
                                      </a:solidFill>
                                      <a:latin typeface="Cambria Math" panose="02040503050406030204" pitchFamily="18" charset="0"/>
                                    </a:rPr>
                                    <m:t>3</m:t>
                                  </m:r>
                                </m:sub>
                                <m:sup>
                                  <m:r>
                                    <a:rPr lang="en-IN" sz="2400" i="1">
                                      <a:solidFill>
                                        <a:srgbClr val="000000"/>
                                      </a:solidFill>
                                      <a:latin typeface="Cambria Math" panose="02040503050406030204" pitchFamily="18" charset="0"/>
                                    </a:rPr>
                                    <m:t>2</m:t>
                                  </m:r>
                                </m:sup>
                              </m:sSubSup>
                            </m:e>
                          </m:d>
                        </m:den>
                      </m:f>
                    </m:oMath>
                  </m:oMathPara>
                </a14:m>
                <a:endParaRPr lang="en-IN" sz="2400" dirty="0"/>
              </a:p>
            </p:txBody>
          </p:sp>
        </mc:Choice>
        <mc:Fallback xmlns="">
          <p:sp>
            <p:nvSpPr>
              <p:cNvPr id="2" name="Object 6">
                <a:extLst>
                  <a:ext uri="{FF2B5EF4-FFF2-40B4-BE49-F238E27FC236}">
                    <a16:creationId xmlns:a16="http://schemas.microsoft.com/office/drawing/2014/main" id="{F6906FB7-386B-1635-74C0-F18F60E43D2D}"/>
                  </a:ext>
                </a:extLst>
              </p:cNvPr>
              <p:cNvSpPr txBox="1">
                <a:spLocks noRot="1" noChangeAspect="1" noMove="1" noResize="1" noEditPoints="1" noAdjustHandles="1" noChangeArrowheads="1" noChangeShapeType="1" noTextEdit="1"/>
              </p:cNvSpPr>
              <p:nvPr/>
            </p:nvSpPr>
            <p:spPr bwMode="auto">
              <a:xfrm>
                <a:off x="379413" y="1371600"/>
                <a:ext cx="8612187" cy="2247900"/>
              </a:xfrm>
              <a:prstGeom prst="rect">
                <a:avLst/>
              </a:prstGeom>
              <a:blipFill>
                <a:blip r:embed="rId5"/>
                <a:stretch>
                  <a:fillRect/>
                </a:stretch>
              </a:blipFill>
              <a:ln>
                <a:noFill/>
              </a:ln>
              <a:effectLst/>
            </p:spPr>
            <p:txBody>
              <a:bodyPr/>
              <a:lstStyle/>
              <a:p>
                <a:r>
                  <a:rPr lang="en-US">
                    <a:noFill/>
                  </a:rPr>
                  <a:t> </a:t>
                </a:r>
              </a:p>
            </p:txBody>
          </p:sp>
        </mc:Fallback>
      </mc:AlternateContent>
      <p:grpSp>
        <p:nvGrpSpPr>
          <p:cNvPr id="10" name="Group 2">
            <a:extLst>
              <a:ext uri="{FF2B5EF4-FFF2-40B4-BE49-F238E27FC236}">
                <a16:creationId xmlns:a16="http://schemas.microsoft.com/office/drawing/2014/main" id="{CDDE2149-8661-49F2-3838-777E6338C626}"/>
              </a:ext>
            </a:extLst>
          </p:cNvPr>
          <p:cNvGrpSpPr>
            <a:grpSpLocks/>
          </p:cNvGrpSpPr>
          <p:nvPr/>
        </p:nvGrpSpPr>
        <p:grpSpPr bwMode="auto">
          <a:xfrm>
            <a:off x="457200" y="4038600"/>
            <a:ext cx="5791200" cy="2514600"/>
            <a:chOff x="144" y="96"/>
            <a:chExt cx="3648" cy="1584"/>
          </a:xfrm>
        </p:grpSpPr>
        <p:sp>
          <p:nvSpPr>
            <p:cNvPr id="24" name="Line 3">
              <a:extLst>
                <a:ext uri="{FF2B5EF4-FFF2-40B4-BE49-F238E27FC236}">
                  <a16:creationId xmlns:a16="http://schemas.microsoft.com/office/drawing/2014/main" id="{1B9BB564-E82D-6609-487B-2408FDFA0568}"/>
                </a:ext>
              </a:extLst>
            </p:cNvPr>
            <p:cNvSpPr>
              <a:spLocks noChangeShapeType="1"/>
            </p:cNvSpPr>
            <p:nvPr/>
          </p:nvSpPr>
          <p:spPr bwMode="auto">
            <a:xfrm>
              <a:off x="2478" y="343"/>
              <a:ext cx="1314" cy="1001"/>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5" name="Line 4">
              <a:extLst>
                <a:ext uri="{FF2B5EF4-FFF2-40B4-BE49-F238E27FC236}">
                  <a16:creationId xmlns:a16="http://schemas.microsoft.com/office/drawing/2014/main" id="{62187FA4-A388-0407-208E-C8A259E4B588}"/>
                </a:ext>
              </a:extLst>
            </p:cNvPr>
            <p:cNvSpPr>
              <a:spLocks noChangeShapeType="1"/>
            </p:cNvSpPr>
            <p:nvPr/>
          </p:nvSpPr>
          <p:spPr bwMode="auto">
            <a:xfrm>
              <a:off x="1062" y="343"/>
              <a:ext cx="2714" cy="98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6" name="Text Box 5">
              <a:extLst>
                <a:ext uri="{FF2B5EF4-FFF2-40B4-BE49-F238E27FC236}">
                  <a16:creationId xmlns:a16="http://schemas.microsoft.com/office/drawing/2014/main" id="{16B13319-0703-25EA-806B-498F284E9875}"/>
                </a:ext>
              </a:extLst>
            </p:cNvPr>
            <p:cNvSpPr txBox="1">
              <a:spLocks noChangeArrowheads="1"/>
            </p:cNvSpPr>
            <p:nvPr/>
          </p:nvSpPr>
          <p:spPr bwMode="auto">
            <a:xfrm flipH="1">
              <a:off x="1680" y="96"/>
              <a:ext cx="683" cy="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U</a:t>
              </a:r>
            </a:p>
          </p:txBody>
        </p:sp>
        <p:sp>
          <p:nvSpPr>
            <p:cNvPr id="27" name="Text Box 6">
              <a:extLst>
                <a:ext uri="{FF2B5EF4-FFF2-40B4-BE49-F238E27FC236}">
                  <a16:creationId xmlns:a16="http://schemas.microsoft.com/office/drawing/2014/main" id="{3F86672B-8389-2609-44DA-12CB2340A82D}"/>
                </a:ext>
              </a:extLst>
            </p:cNvPr>
            <p:cNvSpPr txBox="1">
              <a:spLocks noChangeArrowheads="1"/>
            </p:cNvSpPr>
            <p:nvPr/>
          </p:nvSpPr>
          <p:spPr bwMode="auto">
            <a:xfrm>
              <a:off x="2976" y="576"/>
              <a:ext cx="335" cy="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t>V</a:t>
              </a:r>
              <a:r>
                <a:rPr lang="en-US" altLang="en-US" sz="2400" i="1" baseline="-25000" dirty="0"/>
                <a:t>r2</a:t>
              </a:r>
              <a:endParaRPr lang="en-US" altLang="en-US" sz="2400" i="1" dirty="0"/>
            </a:p>
          </p:txBody>
        </p:sp>
        <p:sp>
          <p:nvSpPr>
            <p:cNvPr id="29" name="Text Box 7">
              <a:extLst>
                <a:ext uri="{FF2B5EF4-FFF2-40B4-BE49-F238E27FC236}">
                  <a16:creationId xmlns:a16="http://schemas.microsoft.com/office/drawing/2014/main" id="{E965AA8C-1758-C88C-FF09-141A931926A4}"/>
                </a:ext>
              </a:extLst>
            </p:cNvPr>
            <p:cNvSpPr txBox="1">
              <a:spLocks noChangeArrowheads="1"/>
            </p:cNvSpPr>
            <p:nvPr/>
          </p:nvSpPr>
          <p:spPr bwMode="auto">
            <a:xfrm>
              <a:off x="2160" y="528"/>
              <a:ext cx="342" cy="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t>V</a:t>
              </a:r>
              <a:r>
                <a:rPr lang="en-US" altLang="en-US" sz="2400" i="1" baseline="-25000" dirty="0"/>
                <a:t>a2</a:t>
              </a:r>
              <a:endParaRPr lang="en-US" altLang="en-US" sz="2400" i="1" dirty="0"/>
            </a:p>
          </p:txBody>
        </p:sp>
        <p:sp>
          <p:nvSpPr>
            <p:cNvPr id="30" name="Line 8">
              <a:extLst>
                <a:ext uri="{FF2B5EF4-FFF2-40B4-BE49-F238E27FC236}">
                  <a16:creationId xmlns:a16="http://schemas.microsoft.com/office/drawing/2014/main" id="{033E9DED-BD06-EA3C-D804-F9984A3C7EF5}"/>
                </a:ext>
              </a:extLst>
            </p:cNvPr>
            <p:cNvSpPr>
              <a:spLocks noChangeShapeType="1"/>
            </p:cNvSpPr>
            <p:nvPr/>
          </p:nvSpPr>
          <p:spPr bwMode="auto">
            <a:xfrm flipV="1">
              <a:off x="1056" y="336"/>
              <a:ext cx="144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31" name="Line 9">
              <a:extLst>
                <a:ext uri="{FF2B5EF4-FFF2-40B4-BE49-F238E27FC236}">
                  <a16:creationId xmlns:a16="http://schemas.microsoft.com/office/drawing/2014/main" id="{1B7238A4-2F3F-96DC-1E23-453DD4BFB857}"/>
                </a:ext>
              </a:extLst>
            </p:cNvPr>
            <p:cNvSpPr>
              <a:spLocks noChangeShapeType="1"/>
            </p:cNvSpPr>
            <p:nvPr/>
          </p:nvSpPr>
          <p:spPr bwMode="auto">
            <a:xfrm flipH="1">
              <a:off x="144" y="336"/>
              <a:ext cx="2304" cy="1344"/>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6384" name="Line 10">
              <a:extLst>
                <a:ext uri="{FF2B5EF4-FFF2-40B4-BE49-F238E27FC236}">
                  <a16:creationId xmlns:a16="http://schemas.microsoft.com/office/drawing/2014/main" id="{6CEF5134-9CA9-85C9-D48A-C8827ECC6226}"/>
                </a:ext>
              </a:extLst>
            </p:cNvPr>
            <p:cNvSpPr>
              <a:spLocks noChangeShapeType="1"/>
            </p:cNvSpPr>
            <p:nvPr/>
          </p:nvSpPr>
          <p:spPr bwMode="auto">
            <a:xfrm flipH="1">
              <a:off x="192" y="336"/>
              <a:ext cx="876" cy="134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6385" name="Text Box 11">
              <a:extLst>
                <a:ext uri="{FF2B5EF4-FFF2-40B4-BE49-F238E27FC236}">
                  <a16:creationId xmlns:a16="http://schemas.microsoft.com/office/drawing/2014/main" id="{D3EBAC1B-D31E-3329-D341-A45A9FC1BC8F}"/>
                </a:ext>
              </a:extLst>
            </p:cNvPr>
            <p:cNvSpPr txBox="1">
              <a:spLocks noChangeArrowheads="1"/>
            </p:cNvSpPr>
            <p:nvPr/>
          </p:nvSpPr>
          <p:spPr bwMode="auto">
            <a:xfrm>
              <a:off x="1104" y="720"/>
              <a:ext cx="335" cy="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t>V</a:t>
              </a:r>
              <a:r>
                <a:rPr lang="en-US" altLang="en-US" sz="2400" i="1" baseline="-25000" dirty="0"/>
                <a:t>r3</a:t>
              </a:r>
              <a:endParaRPr lang="en-US" altLang="en-US" sz="2400" i="1" dirty="0"/>
            </a:p>
          </p:txBody>
        </p:sp>
        <p:sp>
          <p:nvSpPr>
            <p:cNvPr id="16386" name="Text Box 12">
              <a:extLst>
                <a:ext uri="{FF2B5EF4-FFF2-40B4-BE49-F238E27FC236}">
                  <a16:creationId xmlns:a16="http://schemas.microsoft.com/office/drawing/2014/main" id="{C15B2BF8-9634-498D-CCEF-ED076A10C45D}"/>
                </a:ext>
              </a:extLst>
            </p:cNvPr>
            <p:cNvSpPr txBox="1">
              <a:spLocks noChangeArrowheads="1"/>
            </p:cNvSpPr>
            <p:nvPr/>
          </p:nvSpPr>
          <p:spPr bwMode="auto">
            <a:xfrm>
              <a:off x="336" y="624"/>
              <a:ext cx="342" cy="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t>V</a:t>
              </a:r>
              <a:r>
                <a:rPr lang="en-US" altLang="en-US" sz="2400" i="1" baseline="-25000" dirty="0"/>
                <a:t>a3</a:t>
              </a:r>
              <a:endParaRPr lang="en-US" altLang="en-US" sz="2400" i="1" dirty="0"/>
            </a:p>
          </p:txBody>
        </p:sp>
        <p:sp>
          <p:nvSpPr>
            <p:cNvPr id="16387" name="Line 13">
              <a:extLst>
                <a:ext uri="{FF2B5EF4-FFF2-40B4-BE49-F238E27FC236}">
                  <a16:creationId xmlns:a16="http://schemas.microsoft.com/office/drawing/2014/main" id="{CE1DE572-0021-C548-0D95-2A7B3EE35782}"/>
                </a:ext>
              </a:extLst>
            </p:cNvPr>
            <p:cNvSpPr>
              <a:spLocks noChangeShapeType="1"/>
            </p:cNvSpPr>
            <p:nvPr/>
          </p:nvSpPr>
          <p:spPr bwMode="auto">
            <a:xfrm>
              <a:off x="2448" y="336"/>
              <a:ext cx="7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6388" name="Freeform 14">
              <a:extLst>
                <a:ext uri="{FF2B5EF4-FFF2-40B4-BE49-F238E27FC236}">
                  <a16:creationId xmlns:a16="http://schemas.microsoft.com/office/drawing/2014/main" id="{F3802583-46B0-4FD4-E38D-63492395A1C3}"/>
                </a:ext>
              </a:extLst>
            </p:cNvPr>
            <p:cNvSpPr>
              <a:spLocks/>
            </p:cNvSpPr>
            <p:nvPr/>
          </p:nvSpPr>
          <p:spPr bwMode="auto">
            <a:xfrm>
              <a:off x="2648" y="344"/>
              <a:ext cx="32" cy="120"/>
            </a:xfrm>
            <a:custGeom>
              <a:avLst/>
              <a:gdLst>
                <a:gd name="T0" fmla="*/ 32 w 32"/>
                <a:gd name="T1" fmla="*/ 0 h 120"/>
                <a:gd name="T2" fmla="*/ 0 w 32"/>
                <a:gd name="T3" fmla="*/ 120 h 120"/>
                <a:gd name="T4" fmla="*/ 0 60000 65536"/>
                <a:gd name="T5" fmla="*/ 0 60000 65536"/>
              </a:gdLst>
              <a:ahLst/>
              <a:cxnLst>
                <a:cxn ang="T4">
                  <a:pos x="T0" y="T1"/>
                </a:cxn>
                <a:cxn ang="T5">
                  <a:pos x="T2" y="T3"/>
                </a:cxn>
              </a:cxnLst>
              <a:rect l="0" t="0" r="r" b="b"/>
              <a:pathLst>
                <a:path w="32" h="120">
                  <a:moveTo>
                    <a:pt x="32" y="0"/>
                  </a:moveTo>
                  <a:cubicBezTo>
                    <a:pt x="26" y="58"/>
                    <a:pt x="23" y="73"/>
                    <a:pt x="0" y="120"/>
                  </a:cubicBezTo>
                </a:path>
              </a:pathLst>
            </a:custGeom>
            <a:noFill/>
            <a:ln w="952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6389" name="Freeform 15">
              <a:extLst>
                <a:ext uri="{FF2B5EF4-FFF2-40B4-BE49-F238E27FC236}">
                  <a16:creationId xmlns:a16="http://schemas.microsoft.com/office/drawing/2014/main" id="{5890A426-E3B4-931C-0BDF-4EB29449516E}"/>
                </a:ext>
              </a:extLst>
            </p:cNvPr>
            <p:cNvSpPr>
              <a:spLocks/>
            </p:cNvSpPr>
            <p:nvPr/>
          </p:nvSpPr>
          <p:spPr bwMode="auto">
            <a:xfrm>
              <a:off x="1392" y="336"/>
              <a:ext cx="32" cy="120"/>
            </a:xfrm>
            <a:custGeom>
              <a:avLst/>
              <a:gdLst>
                <a:gd name="T0" fmla="*/ 32 w 32"/>
                <a:gd name="T1" fmla="*/ 0 h 120"/>
                <a:gd name="T2" fmla="*/ 0 w 32"/>
                <a:gd name="T3" fmla="*/ 120 h 120"/>
                <a:gd name="T4" fmla="*/ 0 60000 65536"/>
                <a:gd name="T5" fmla="*/ 0 60000 65536"/>
              </a:gdLst>
              <a:ahLst/>
              <a:cxnLst>
                <a:cxn ang="T4">
                  <a:pos x="T0" y="T1"/>
                </a:cxn>
                <a:cxn ang="T5">
                  <a:pos x="T2" y="T3"/>
                </a:cxn>
              </a:cxnLst>
              <a:rect l="0" t="0" r="r" b="b"/>
              <a:pathLst>
                <a:path w="32" h="120">
                  <a:moveTo>
                    <a:pt x="32" y="0"/>
                  </a:moveTo>
                  <a:cubicBezTo>
                    <a:pt x="26" y="58"/>
                    <a:pt x="23" y="73"/>
                    <a:pt x="0" y="120"/>
                  </a:cubicBezTo>
                </a:path>
              </a:pathLst>
            </a:custGeom>
            <a:noFill/>
            <a:ln w="952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6391" name="Freeform 16">
              <a:extLst>
                <a:ext uri="{FF2B5EF4-FFF2-40B4-BE49-F238E27FC236}">
                  <a16:creationId xmlns:a16="http://schemas.microsoft.com/office/drawing/2014/main" id="{A8F2AC70-C182-99BE-4996-B61E9ECCED59}"/>
                </a:ext>
              </a:extLst>
            </p:cNvPr>
            <p:cNvSpPr>
              <a:spLocks/>
            </p:cNvSpPr>
            <p:nvPr/>
          </p:nvSpPr>
          <p:spPr bwMode="auto">
            <a:xfrm>
              <a:off x="2208" y="336"/>
              <a:ext cx="32" cy="120"/>
            </a:xfrm>
            <a:custGeom>
              <a:avLst/>
              <a:gdLst>
                <a:gd name="T0" fmla="*/ 32 w 32"/>
                <a:gd name="T1" fmla="*/ 0 h 120"/>
                <a:gd name="T2" fmla="*/ 0 w 32"/>
                <a:gd name="T3" fmla="*/ 120 h 120"/>
                <a:gd name="T4" fmla="*/ 0 60000 65536"/>
                <a:gd name="T5" fmla="*/ 0 60000 65536"/>
              </a:gdLst>
              <a:ahLst/>
              <a:cxnLst>
                <a:cxn ang="T4">
                  <a:pos x="T0" y="T1"/>
                </a:cxn>
                <a:cxn ang="T5">
                  <a:pos x="T2" y="T3"/>
                </a:cxn>
              </a:cxnLst>
              <a:rect l="0" t="0" r="r" b="b"/>
              <a:pathLst>
                <a:path w="32" h="120">
                  <a:moveTo>
                    <a:pt x="32" y="0"/>
                  </a:moveTo>
                  <a:cubicBezTo>
                    <a:pt x="26" y="58"/>
                    <a:pt x="23" y="73"/>
                    <a:pt x="0" y="120"/>
                  </a:cubicBezTo>
                </a:path>
              </a:pathLst>
            </a:custGeom>
            <a:noFill/>
            <a:ln w="952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6412" name="Line 17">
              <a:extLst>
                <a:ext uri="{FF2B5EF4-FFF2-40B4-BE49-F238E27FC236}">
                  <a16:creationId xmlns:a16="http://schemas.microsoft.com/office/drawing/2014/main" id="{8A6B412D-3F2B-B4BE-9BDF-0DAF2084D475}"/>
                </a:ext>
              </a:extLst>
            </p:cNvPr>
            <p:cNvSpPr>
              <a:spLocks noChangeShapeType="1"/>
            </p:cNvSpPr>
            <p:nvPr/>
          </p:nvSpPr>
          <p:spPr bwMode="auto">
            <a:xfrm flipH="1">
              <a:off x="624" y="336"/>
              <a:ext cx="4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6413" name="Freeform 18">
              <a:extLst>
                <a:ext uri="{FF2B5EF4-FFF2-40B4-BE49-F238E27FC236}">
                  <a16:creationId xmlns:a16="http://schemas.microsoft.com/office/drawing/2014/main" id="{F8B89724-92FE-53D9-F623-747C582CE051}"/>
                </a:ext>
              </a:extLst>
            </p:cNvPr>
            <p:cNvSpPr>
              <a:spLocks/>
            </p:cNvSpPr>
            <p:nvPr/>
          </p:nvSpPr>
          <p:spPr bwMode="auto">
            <a:xfrm flipH="1">
              <a:off x="944" y="336"/>
              <a:ext cx="64" cy="144"/>
            </a:xfrm>
            <a:custGeom>
              <a:avLst/>
              <a:gdLst>
                <a:gd name="T0" fmla="*/ 2147483646 w 32"/>
                <a:gd name="T1" fmla="*/ 0 h 120"/>
                <a:gd name="T2" fmla="*/ 0 w 32"/>
                <a:gd name="T3" fmla="*/ 34294 h 120"/>
                <a:gd name="T4" fmla="*/ 0 60000 65536"/>
                <a:gd name="T5" fmla="*/ 0 60000 65536"/>
              </a:gdLst>
              <a:ahLst/>
              <a:cxnLst>
                <a:cxn ang="T4">
                  <a:pos x="T0" y="T1"/>
                </a:cxn>
                <a:cxn ang="T5">
                  <a:pos x="T2" y="T3"/>
                </a:cxn>
              </a:cxnLst>
              <a:rect l="0" t="0" r="r" b="b"/>
              <a:pathLst>
                <a:path w="32" h="120">
                  <a:moveTo>
                    <a:pt x="32" y="0"/>
                  </a:moveTo>
                  <a:cubicBezTo>
                    <a:pt x="26" y="58"/>
                    <a:pt x="23" y="73"/>
                    <a:pt x="0" y="120"/>
                  </a:cubicBezTo>
                </a:path>
              </a:pathLst>
            </a:custGeom>
            <a:noFill/>
            <a:ln w="952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6414" name="Text Box 19">
              <a:extLst>
                <a:ext uri="{FF2B5EF4-FFF2-40B4-BE49-F238E27FC236}">
                  <a16:creationId xmlns:a16="http://schemas.microsoft.com/office/drawing/2014/main" id="{3BF30F41-5172-3B7A-A821-7A9C86FBD9CC}"/>
                </a:ext>
              </a:extLst>
            </p:cNvPr>
            <p:cNvSpPr txBox="1">
              <a:spLocks noChangeArrowheads="1"/>
            </p:cNvSpPr>
            <p:nvPr/>
          </p:nvSpPr>
          <p:spPr bwMode="auto">
            <a:xfrm>
              <a:off x="2774" y="285"/>
              <a:ext cx="287" cy="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latin typeface="Symbol" panose="05050102010706020507" pitchFamily="18" charset="2"/>
                </a:rPr>
                <a:t>b</a:t>
              </a:r>
              <a:r>
                <a:rPr lang="en-US" altLang="en-US" sz="2400" i="1" baseline="-25000" dirty="0"/>
                <a:t>2</a:t>
              </a:r>
              <a:endParaRPr lang="en-US" altLang="en-US" sz="2400" i="1" dirty="0">
                <a:latin typeface="Symbol" panose="05050102010706020507" pitchFamily="18" charset="2"/>
              </a:endParaRPr>
            </a:p>
          </p:txBody>
        </p:sp>
        <p:sp>
          <p:nvSpPr>
            <p:cNvPr id="16415" name="Text Box 20">
              <a:extLst>
                <a:ext uri="{FF2B5EF4-FFF2-40B4-BE49-F238E27FC236}">
                  <a16:creationId xmlns:a16="http://schemas.microsoft.com/office/drawing/2014/main" id="{AF6AABBD-9849-5492-1B5E-5A45B3CA6D07}"/>
                </a:ext>
              </a:extLst>
            </p:cNvPr>
            <p:cNvSpPr txBox="1">
              <a:spLocks noChangeArrowheads="1"/>
            </p:cNvSpPr>
            <p:nvPr/>
          </p:nvSpPr>
          <p:spPr bwMode="auto">
            <a:xfrm>
              <a:off x="1392" y="240"/>
              <a:ext cx="303" cy="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latin typeface="Symbol" panose="05050102010706020507" pitchFamily="18" charset="2"/>
                </a:rPr>
                <a:t>a</a:t>
              </a:r>
              <a:r>
                <a:rPr lang="en-US" altLang="en-US" sz="2400" i="1" baseline="-25000" dirty="0"/>
                <a:t>2</a:t>
              </a:r>
              <a:endParaRPr lang="en-US" altLang="en-US" sz="2400" i="1" dirty="0">
                <a:latin typeface="Symbol" panose="05050102010706020507" pitchFamily="18" charset="2"/>
              </a:endParaRPr>
            </a:p>
          </p:txBody>
        </p:sp>
        <p:sp>
          <p:nvSpPr>
            <p:cNvPr id="385024" name="Text Box 21">
              <a:extLst>
                <a:ext uri="{FF2B5EF4-FFF2-40B4-BE49-F238E27FC236}">
                  <a16:creationId xmlns:a16="http://schemas.microsoft.com/office/drawing/2014/main" id="{043B2272-A887-A310-D7D5-FDF3AF56A72C}"/>
                </a:ext>
              </a:extLst>
            </p:cNvPr>
            <p:cNvSpPr txBox="1">
              <a:spLocks noChangeArrowheads="1"/>
            </p:cNvSpPr>
            <p:nvPr/>
          </p:nvSpPr>
          <p:spPr bwMode="auto">
            <a:xfrm>
              <a:off x="720" y="240"/>
              <a:ext cx="303" cy="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latin typeface="Symbol" panose="05050102010706020507" pitchFamily="18" charset="2"/>
                </a:rPr>
                <a:t>a</a:t>
              </a:r>
              <a:r>
                <a:rPr lang="en-US" altLang="en-US" sz="2400" i="1" baseline="-25000" dirty="0"/>
                <a:t>3</a:t>
              </a:r>
              <a:endParaRPr lang="en-US" altLang="en-US" sz="2400" i="1" dirty="0">
                <a:latin typeface="Symbol" panose="05050102010706020507" pitchFamily="18" charset="2"/>
              </a:endParaRPr>
            </a:p>
          </p:txBody>
        </p:sp>
        <p:sp>
          <p:nvSpPr>
            <p:cNvPr id="385025" name="Text Box 22">
              <a:extLst>
                <a:ext uri="{FF2B5EF4-FFF2-40B4-BE49-F238E27FC236}">
                  <a16:creationId xmlns:a16="http://schemas.microsoft.com/office/drawing/2014/main" id="{F667BC26-34DD-3439-A334-E33DBE5E4BBD}"/>
                </a:ext>
              </a:extLst>
            </p:cNvPr>
            <p:cNvSpPr txBox="1">
              <a:spLocks noChangeArrowheads="1"/>
            </p:cNvSpPr>
            <p:nvPr/>
          </p:nvSpPr>
          <p:spPr bwMode="auto">
            <a:xfrm>
              <a:off x="1920" y="240"/>
              <a:ext cx="287" cy="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latin typeface="Symbol" panose="05050102010706020507" pitchFamily="18" charset="2"/>
                </a:rPr>
                <a:t>b</a:t>
              </a:r>
              <a:r>
                <a:rPr lang="en-US" altLang="en-US" sz="2400" i="1" baseline="-25000" dirty="0"/>
                <a:t>3</a:t>
              </a:r>
              <a:endParaRPr lang="en-US" altLang="en-US" sz="2400" i="1" dirty="0">
                <a:latin typeface="Symbol" panose="05050102010706020507" pitchFamily="18" charset="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Text Box 2">
            <a:extLst>
              <a:ext uri="{FF2B5EF4-FFF2-40B4-BE49-F238E27FC236}">
                <a16:creationId xmlns:a16="http://schemas.microsoft.com/office/drawing/2014/main" id="{19172B8C-3BF6-2B63-AEBE-988258CC768D}"/>
              </a:ext>
            </a:extLst>
          </p:cNvPr>
          <p:cNvSpPr txBox="1">
            <a:spLocks noChangeArrowheads="1"/>
          </p:cNvSpPr>
          <p:nvPr/>
        </p:nvSpPr>
        <p:spPr bwMode="auto">
          <a:xfrm>
            <a:off x="523875" y="1905000"/>
            <a:ext cx="8086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For a given shape of the blade, the efficiency is a strong function of     </a:t>
            </a:r>
            <a:r>
              <a:rPr lang="en-US" altLang="en-US" sz="2400" dirty="0">
                <a:sym typeface="Symbol" panose="05050102010706020507" pitchFamily="18" charset="2"/>
              </a:rPr>
              <a:t> </a:t>
            </a:r>
            <a:r>
              <a:rPr lang="en-US" altLang="en-US" sz="2400" dirty="0"/>
              <a:t> =</a:t>
            </a:r>
            <a:r>
              <a:rPr lang="en-US" altLang="en-US" sz="2400" i="1" dirty="0"/>
              <a:t>U/V</a:t>
            </a:r>
            <a:r>
              <a:rPr lang="en-US" altLang="en-US" sz="2400" i="1" baseline="-25000" dirty="0"/>
              <a:t>a2</a:t>
            </a:r>
            <a:r>
              <a:rPr lang="en-US" altLang="en-US" sz="2400" dirty="0">
                <a:latin typeface="Symbol" panose="05050102010706020507" pitchFamily="18" charset="2"/>
              </a:rPr>
              <a:t>.</a:t>
            </a:r>
            <a:endParaRPr lang="en-US" altLang="en-US" sz="2400" dirty="0"/>
          </a:p>
        </p:txBody>
      </p:sp>
      <p:sp>
        <p:nvSpPr>
          <p:cNvPr id="18436" name="Title 1">
            <a:extLst>
              <a:ext uri="{FF2B5EF4-FFF2-40B4-BE49-F238E27FC236}">
                <a16:creationId xmlns:a16="http://schemas.microsoft.com/office/drawing/2014/main" id="{8E3753A3-9E7E-B0F9-B015-992E5DC84AAC}"/>
              </a:ext>
            </a:extLst>
          </p:cNvPr>
          <p:cNvSpPr>
            <a:spLocks noGrp="1" noChangeArrowheads="1"/>
          </p:cNvSpPr>
          <p:nvPr>
            <p:ph type="title"/>
          </p:nvPr>
        </p:nvSpPr>
        <p:spPr>
          <a:xfrm>
            <a:off x="1889125" y="76200"/>
            <a:ext cx="5654675" cy="1143000"/>
          </a:xfrm>
        </p:spPr>
        <p:txBody>
          <a:bodyPr/>
          <a:lstStyle/>
          <a:p>
            <a:r>
              <a:rPr lang="en-IN" altLang="en-US" sz="2800" dirty="0"/>
              <a:t>Optimal Design of An isentropic Stage with </a:t>
            </a:r>
            <a:r>
              <a:rPr lang="en-IN" altLang="en-US" sz="2800" dirty="0" err="1"/>
              <a:t>DoR</a:t>
            </a:r>
            <a:r>
              <a:rPr lang="en-IN" altLang="en-US" sz="2800" dirty="0"/>
              <a:t>, </a:t>
            </a:r>
            <a:r>
              <a:rPr lang="en-IN" altLang="en-US" sz="2800" i="1" dirty="0">
                <a:sym typeface="Symbol" panose="05050102010706020507" pitchFamily="18" charset="2"/>
              </a:rPr>
              <a:t></a:t>
            </a:r>
            <a:endParaRPr lang="en-IN" altLang="en-US" sz="2800" i="1" dirty="0"/>
          </a:p>
        </p:txBody>
      </p:sp>
      <mc:AlternateContent xmlns:mc="http://schemas.openxmlformats.org/markup-compatibility/2006" xmlns:a14="http://schemas.microsoft.com/office/drawing/2010/main">
        <mc:Choice Requires="a14">
          <p:sp>
            <p:nvSpPr>
              <p:cNvPr id="26" name="Object 6">
                <a:extLst>
                  <a:ext uri="{FF2B5EF4-FFF2-40B4-BE49-F238E27FC236}">
                    <a16:creationId xmlns:a16="http://schemas.microsoft.com/office/drawing/2014/main" id="{29E1BB4C-11C1-7B8D-6950-7DB64B89DC2C}"/>
                  </a:ext>
                </a:extLst>
              </p:cNvPr>
              <p:cNvSpPr txBox="1"/>
              <p:nvPr/>
            </p:nvSpPr>
            <p:spPr bwMode="auto">
              <a:xfrm>
                <a:off x="379413" y="3276600"/>
                <a:ext cx="8450261" cy="2286000"/>
              </a:xfrm>
              <a:prstGeom prst="rect">
                <a:avLst/>
              </a:prstGeom>
              <a:no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𝑠𝑡𝑎𝑔𝑒</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𝜑</m:t>
                          </m:r>
                          <m:d>
                            <m:dPr>
                              <m:ctrlPr>
                                <a:rPr lang="en-IN" i="1">
                                  <a:solidFill>
                                    <a:srgbClr val="000000"/>
                                  </a:solidFill>
                                  <a:latin typeface="Cambria Math" panose="02040503050406030204" pitchFamily="18" charset="0"/>
                                </a:rPr>
                              </m:ctrlPr>
                            </m:dPr>
                            <m:e>
                              <m:d>
                                <m:dPr>
                                  <m:begChr m:val="["/>
                                  <m:endChr m:val="]"/>
                                  <m:ctrlPr>
                                    <a:rPr lang="en-IN" i="1">
                                      <a:solidFill>
                                        <a:srgbClr val="000000"/>
                                      </a:solidFill>
                                      <a:latin typeface="Cambria Math" panose="02040503050406030204" pitchFamily="18" charset="0"/>
                                    </a:rPr>
                                  </m:ctrlPr>
                                </m:dPr>
                                <m:e>
                                  <m:rad>
                                    <m:radPr>
                                      <m:degHide m:val="on"/>
                                      <m:ctrlPr>
                                        <a:rPr lang="en-IN" i="1">
                                          <a:solidFill>
                                            <a:srgbClr val="000000"/>
                                          </a:solidFill>
                                          <a:latin typeface="Cambria Math" panose="02040503050406030204" pitchFamily="18" charset="0"/>
                                        </a:rPr>
                                      </m:ctrlPr>
                                    </m:radPr>
                                    <m:deg/>
                                    <m:e>
                                      <m:sSup>
                                        <m:sSupPr>
                                          <m:ctrlPr>
                                            <a:rPr lang="en-IN" i="1">
                                              <a:solidFill>
                                                <a:srgbClr val="000000"/>
                                              </a:solidFill>
                                              <a:latin typeface="Cambria Math" panose="02040503050406030204" pitchFamily="18" charset="0"/>
                                            </a:rPr>
                                          </m:ctrlPr>
                                        </m:sSupPr>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US" b="0" i="1" smtClean="0">
                                                              <a:solidFill>
                                                                <a:srgbClr val="000000"/>
                                                              </a:solidFill>
                                                              <a:latin typeface="Cambria Math" panose="02040503050406030204" pitchFamily="18" charset="0"/>
                                                            </a:rPr>
                                                            <m:t>2</m:t>
                                                          </m:r>
                                                        </m:sub>
                                                      </m:sSub>
                                                    </m:e>
                                                  </m:fun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𝜑</m:t>
                                                  </m:r>
                                                </m:num>
                                                <m:den>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b="0" i="1" smtClean="0">
                                                              <a:solidFill>
                                                                <a:srgbClr val="000000"/>
                                                              </a:solidFill>
                                                              <a:latin typeface="Cambria Math" panose="02040503050406030204" pitchFamily="18" charset="0"/>
                                                            </a:rPr>
                                                            <m:t>2</m:t>
                                                          </m:r>
                                                        </m:sub>
                                                      </m:sSub>
                                                    </m:e>
                                                  </m:func>
                                                </m:den>
                                              </m:f>
                                            </m:e>
                                          </m:d>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Λ</m:t>
                                          </m:r>
                                        </m:num>
                                        <m:den>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den>
                                      </m:f>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den>
                                          </m:f>
                                        </m:e>
                                      </m:d>
                                    </m:e>
                                  </m:rad>
                                </m:e>
                              </m:d>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b="0" i="1" smtClean="0">
                                          <a:solidFill>
                                            <a:srgbClr val="000000"/>
                                          </a:solidFill>
                                          <a:latin typeface="Cambria Math" panose="02040503050406030204" pitchFamily="18" charset="0"/>
                                        </a:rPr>
                                        <m:t>3</m:t>
                                      </m:r>
                                    </m:sub>
                                  </m:sSub>
                                </m:e>
                              </m:func>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US" b="0" i="1" smtClean="0">
                                          <a:solidFill>
                                            <a:srgbClr val="000000"/>
                                          </a:solidFill>
                                          <a:latin typeface="Cambria Math" panose="02040503050406030204" pitchFamily="18" charset="0"/>
                                        </a:rPr>
                                        <m:t>2</m:t>
                                      </m:r>
                                    </m:sub>
                                  </m:sSub>
                                </m:e>
                              </m:fun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𝜑</m:t>
                              </m:r>
                            </m:e>
                          </m:d>
                        </m:num>
                        <m:den>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Λ</m:t>
                              </m:r>
                            </m:num>
                            <m:den>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den>
                          </m:f>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den>
                              </m:f>
                            </m:e>
                          </m:d>
                        </m:den>
                      </m:f>
                    </m:oMath>
                  </m:oMathPara>
                </a14:m>
                <a:endParaRPr lang="en-IN" dirty="0"/>
              </a:p>
            </p:txBody>
          </p:sp>
        </mc:Choice>
        <mc:Fallback xmlns="">
          <p:sp>
            <p:nvSpPr>
              <p:cNvPr id="26" name="Object 6">
                <a:extLst>
                  <a:ext uri="{FF2B5EF4-FFF2-40B4-BE49-F238E27FC236}">
                    <a16:creationId xmlns:a16="http://schemas.microsoft.com/office/drawing/2014/main" id="{29E1BB4C-11C1-7B8D-6950-7DB64B89DC2C}"/>
                  </a:ext>
                </a:extLst>
              </p:cNvPr>
              <p:cNvSpPr txBox="1">
                <a:spLocks noRot="1" noChangeAspect="1" noMove="1" noResize="1" noEditPoints="1" noAdjustHandles="1" noChangeArrowheads="1" noChangeShapeType="1" noTextEdit="1"/>
              </p:cNvSpPr>
              <p:nvPr/>
            </p:nvSpPr>
            <p:spPr bwMode="auto">
              <a:xfrm>
                <a:off x="379413" y="3276600"/>
                <a:ext cx="8450261" cy="2286000"/>
              </a:xfrm>
              <a:prstGeom prst="rect">
                <a:avLst/>
              </a:prstGeom>
              <a:blipFill>
                <a:blip r:embed="rId2"/>
                <a:stretch>
                  <a:fillRect/>
                </a:stretch>
              </a:blipFill>
              <a:ln>
                <a:noFill/>
              </a:ln>
            </p:spPr>
            <p:txBody>
              <a:bodyPr/>
              <a:lstStyle/>
              <a:p>
                <a:r>
                  <a:rPr lang="en-US">
                    <a:noFill/>
                  </a:rPr>
                  <a:t> </a:t>
                </a:r>
              </a:p>
            </p:txBody>
          </p:sp>
        </mc:Fallback>
      </mc:AlternateContent>
      <p:grpSp>
        <p:nvGrpSpPr>
          <p:cNvPr id="2" name="Group 1">
            <a:extLst>
              <a:ext uri="{FF2B5EF4-FFF2-40B4-BE49-F238E27FC236}">
                <a16:creationId xmlns:a16="http://schemas.microsoft.com/office/drawing/2014/main" id="{A904CDB2-07D3-873A-398B-4AA960BEE85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66EA4C9-F46E-6289-05C2-EF39B41F10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9508DC8-0862-FEF1-746F-973E4396955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6E2A472-D107-B9B3-D6BA-10CC980EB3E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549C143-9FB2-1FC9-E886-6CF6798DCC2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6F4F1A6-9B3F-C101-85F6-0F596EF94FD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0B1FBED-F955-1063-740C-7325C7F49E8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FD7A731-A7A0-BC07-0738-A9DEDE6331F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5EB6E12-359B-8B90-39F5-184C8AA27CC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513BBDA-3E60-629B-D17D-E0B0945EB8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31B0A28-3CC9-7374-FF23-4ADFA8FC30A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149A16C-6AED-83A9-38F2-1388BB3D7B9E}"/>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A29C8C0D-D543-8960-0B30-A0C27061F2D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581D7417-5A11-BDFB-70D2-7816C7620BF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9C41BB8-1C45-9BE0-499E-02383BFB9EB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68C26DA-04A3-931A-9CCC-FEB0D2C4AE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81DF957-9E7A-F1BD-A435-CE45797C65B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5DD3D88-8A7E-A625-2CEC-B6C0E973B00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4DFA1C8-5ECC-F389-DB39-BFA4F4C81A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7074"/>
                                        </p:tgtEl>
                                        <p:attrNameLst>
                                          <p:attrName>style.visibility</p:attrName>
                                        </p:attrNameLst>
                                      </p:cBhvr>
                                      <p:to>
                                        <p:strVal val="visible"/>
                                      </p:to>
                                    </p:set>
                                    <p:animEffect transition="in" filter="dissolve">
                                      <p:cBhvr>
                                        <p:cTn id="7" dur="500"/>
                                        <p:tgtEl>
                                          <p:spTgt spid="38707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4"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Text Box 2">
            <a:extLst>
              <a:ext uri="{FF2B5EF4-FFF2-40B4-BE49-F238E27FC236}">
                <a16:creationId xmlns:a16="http://schemas.microsoft.com/office/drawing/2014/main" id="{04B5CD4A-7A34-DA5C-8B44-25BC02294719}"/>
              </a:ext>
            </a:extLst>
          </p:cNvPr>
          <p:cNvSpPr txBox="1">
            <a:spLocks noChangeArrowheads="1"/>
          </p:cNvSpPr>
          <p:nvPr/>
        </p:nvSpPr>
        <p:spPr bwMode="auto">
          <a:xfrm>
            <a:off x="523875" y="3173413"/>
            <a:ext cx="8086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For a given shape of the blade, the efficiency is a strong function of     </a:t>
            </a:r>
            <a:r>
              <a:rPr lang="en-US" altLang="en-US" sz="2400" dirty="0">
                <a:sym typeface="Symbol" panose="05050102010706020507" pitchFamily="18" charset="2"/>
              </a:rPr>
              <a:t> </a:t>
            </a:r>
            <a:r>
              <a:rPr lang="en-US" altLang="en-US" sz="2400" dirty="0"/>
              <a:t> =</a:t>
            </a:r>
            <a:r>
              <a:rPr lang="en-US" altLang="en-US" sz="2400" i="1" dirty="0"/>
              <a:t>U/V</a:t>
            </a:r>
            <a:r>
              <a:rPr lang="en-US" altLang="en-US" sz="2400" i="1" baseline="-25000" dirty="0"/>
              <a:t>a2</a:t>
            </a:r>
            <a:r>
              <a:rPr lang="en-US" altLang="en-US" sz="2400" dirty="0">
                <a:latin typeface="Symbol" panose="05050102010706020507" pitchFamily="18" charset="2"/>
              </a:rPr>
              <a:t>.</a:t>
            </a:r>
            <a:endParaRPr lang="en-US" altLang="en-US" sz="2400" dirty="0"/>
          </a:p>
        </p:txBody>
      </p:sp>
      <p:sp>
        <p:nvSpPr>
          <p:cNvPr id="18435" name="Text Box 3">
            <a:extLst>
              <a:ext uri="{FF2B5EF4-FFF2-40B4-BE49-F238E27FC236}">
                <a16:creationId xmlns:a16="http://schemas.microsoft.com/office/drawing/2014/main" id="{C689D56E-9C0B-3DA0-4240-777BCD5866A8}"/>
              </a:ext>
            </a:extLst>
          </p:cNvPr>
          <p:cNvSpPr txBox="1">
            <a:spLocks noChangeArrowheads="1"/>
          </p:cNvSpPr>
          <p:nvPr/>
        </p:nvSpPr>
        <p:spPr bwMode="auto">
          <a:xfrm>
            <a:off x="1887538" y="4267200"/>
            <a:ext cx="3294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For maximum efficiency:</a:t>
            </a:r>
          </a:p>
        </p:txBody>
      </p:sp>
      <mc:AlternateContent xmlns:mc="http://schemas.openxmlformats.org/markup-compatibility/2006" xmlns:a14="http://schemas.microsoft.com/office/drawing/2010/main">
        <mc:Choice Requires="a14">
          <p:sp>
            <p:nvSpPr>
              <p:cNvPr id="387076" name="Object 2">
                <a:extLst>
                  <a:ext uri="{FF2B5EF4-FFF2-40B4-BE49-F238E27FC236}">
                    <a16:creationId xmlns:a16="http://schemas.microsoft.com/office/drawing/2014/main" id="{F6005A8B-A6CF-3AB5-D0F5-60B76DCC31BE}"/>
                  </a:ext>
                </a:extLst>
              </p:cNvPr>
              <p:cNvSpPr txBox="1"/>
              <p:nvPr/>
            </p:nvSpPr>
            <p:spPr bwMode="auto">
              <a:xfrm>
                <a:off x="5229225" y="3962400"/>
                <a:ext cx="2009775" cy="990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𝑠𝑡𝑎𝑔𝑒</m:t>
                              </m:r>
                            </m:sub>
                          </m:sSub>
                        </m:num>
                        <m:den>
                          <m:r>
                            <a:rPr lang="en-IN"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𝜑</m:t>
                          </m:r>
                        </m:den>
                      </m:f>
                      <m:r>
                        <a:rPr lang="en-IN" i="1">
                          <a:solidFill>
                            <a:srgbClr val="000000"/>
                          </a:solidFill>
                          <a:latin typeface="Cambria Math" panose="02040503050406030204" pitchFamily="18" charset="0"/>
                        </a:rPr>
                        <m:t>=0</m:t>
                      </m:r>
                    </m:oMath>
                  </m:oMathPara>
                </a14:m>
                <a:endParaRPr lang="en-IN"/>
              </a:p>
            </p:txBody>
          </p:sp>
        </mc:Choice>
        <mc:Fallback xmlns="">
          <p:sp>
            <p:nvSpPr>
              <p:cNvPr id="387076" name="Object 2">
                <a:extLst>
                  <a:ext uri="{FF2B5EF4-FFF2-40B4-BE49-F238E27FC236}">
                    <a16:creationId xmlns:a16="http://schemas.microsoft.com/office/drawing/2014/main" id="{F6005A8B-A6CF-3AB5-D0F5-60B76DCC31BE}"/>
                  </a:ext>
                </a:extLst>
              </p:cNvPr>
              <p:cNvSpPr txBox="1">
                <a:spLocks noRot="1" noChangeAspect="1" noMove="1" noResize="1" noEditPoints="1" noAdjustHandles="1" noChangeArrowheads="1" noChangeShapeType="1" noTextEdit="1"/>
              </p:cNvSpPr>
              <p:nvPr/>
            </p:nvSpPr>
            <p:spPr bwMode="auto">
              <a:xfrm>
                <a:off x="5229225" y="3962400"/>
                <a:ext cx="2009775" cy="990600"/>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87079" name="Object 5">
                <a:extLst>
                  <a:ext uri="{FF2B5EF4-FFF2-40B4-BE49-F238E27FC236}">
                    <a16:creationId xmlns:a16="http://schemas.microsoft.com/office/drawing/2014/main" id="{B8DDE92F-99F4-A38D-46FF-D0F565EBDB31}"/>
                  </a:ext>
                </a:extLst>
              </p:cNvPr>
              <p:cNvSpPr txBox="1"/>
              <p:nvPr/>
            </p:nvSpPr>
            <p:spPr bwMode="auto">
              <a:xfrm>
                <a:off x="2598737" y="5106988"/>
                <a:ext cx="3344863" cy="1393825"/>
              </a:xfrm>
              <a:prstGeom prst="rect">
                <a:avLst/>
              </a:prstGeom>
              <a:noFill/>
              <a:ln w="73025" cmpd="dbl">
                <a:solidFill>
                  <a:srgbClr val="FF0000"/>
                </a:solid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𝑈</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Sub>
                                </m:den>
                              </m:f>
                            </m:e>
                          </m:d>
                        </m:e>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m:rPr>
                                  <m:sty m:val="p"/>
                                </m:rPr>
                                <a:rPr lang="en-IN" i="0">
                                  <a:solidFill>
                                    <a:srgbClr val="000000"/>
                                  </a:solidFill>
                                  <a:latin typeface="Cambria Math" panose="02040503050406030204" pitchFamily="18" charset="0"/>
                                </a:rPr>
                                <m:t>max</m:t>
                              </m:r>
                            </m:sub>
                          </m:sSub>
                        </m:sub>
                      </m:sSub>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func>
                            <m:funcPr>
                              <m:ctrlPr>
                                <a:rPr lang="en-IN" i="1">
                                  <a:solidFill>
                                    <a:srgbClr val="000000"/>
                                  </a:solidFill>
                                  <a:latin typeface="Cambria Math" panose="02040503050406030204" pitchFamily="18" charset="0"/>
                                </a:rPr>
                              </m:ctrlPr>
                            </m:funcPr>
                            <m:fName>
                              <m:r>
                                <m:rPr>
                                  <m:sty m:val="p"/>
                                </m:rPr>
                                <a:rPr lang="en-IN">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US" i="1">
                                      <a:solidFill>
                                        <a:srgbClr val="000000"/>
                                      </a:solidFill>
                                      <a:latin typeface="Cambria Math" panose="02040503050406030204" pitchFamily="18" charset="0"/>
                                    </a:rPr>
                                    <m:t>2</m:t>
                                  </m:r>
                                </m:sub>
                              </m:sSub>
                            </m:e>
                          </m:func>
                        </m:num>
                        <m:den>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2</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e>
                              </m:d>
                            </m:e>
                          </m:rad>
                        </m:den>
                      </m:f>
                    </m:oMath>
                  </m:oMathPara>
                </a14:m>
                <a:endParaRPr lang="en-IN" dirty="0"/>
              </a:p>
            </p:txBody>
          </p:sp>
        </mc:Choice>
        <mc:Fallback xmlns="">
          <p:sp>
            <p:nvSpPr>
              <p:cNvPr id="387079" name="Object 5">
                <a:extLst>
                  <a:ext uri="{FF2B5EF4-FFF2-40B4-BE49-F238E27FC236}">
                    <a16:creationId xmlns:a16="http://schemas.microsoft.com/office/drawing/2014/main" id="{B8DDE92F-99F4-A38D-46FF-D0F565EBDB31}"/>
                  </a:ext>
                </a:extLst>
              </p:cNvPr>
              <p:cNvSpPr txBox="1">
                <a:spLocks noRot="1" noChangeAspect="1" noMove="1" noResize="1" noEditPoints="1" noAdjustHandles="1" noChangeArrowheads="1" noChangeShapeType="1" noTextEdit="1"/>
              </p:cNvSpPr>
              <p:nvPr/>
            </p:nvSpPr>
            <p:spPr bwMode="auto">
              <a:xfrm>
                <a:off x="2598737" y="5106988"/>
                <a:ext cx="3344863" cy="1393825"/>
              </a:xfrm>
              <a:prstGeom prst="rect">
                <a:avLst/>
              </a:prstGeom>
              <a:blipFill>
                <a:blip r:embed="rId3"/>
                <a:stretch>
                  <a:fillRect/>
                </a:stretch>
              </a:blipFill>
              <a:ln w="73025" cmpd="dbl">
                <a:solidFill>
                  <a:srgbClr val="FF0000"/>
                </a:solidFill>
              </a:ln>
              <a:effectLst/>
            </p:spPr>
            <p:txBody>
              <a:bodyPr/>
              <a:lstStyle/>
              <a:p>
                <a:r>
                  <a:rPr lang="en-IN">
                    <a:noFill/>
                  </a:rPr>
                  <a:t> </a:t>
                </a:r>
              </a:p>
            </p:txBody>
          </p:sp>
        </mc:Fallback>
      </mc:AlternateContent>
      <p:sp>
        <p:nvSpPr>
          <p:cNvPr id="19463" name="Title 1">
            <a:extLst>
              <a:ext uri="{FF2B5EF4-FFF2-40B4-BE49-F238E27FC236}">
                <a16:creationId xmlns:a16="http://schemas.microsoft.com/office/drawing/2014/main" id="{93399997-F47E-7181-36BA-D2186B528AA2}"/>
              </a:ext>
            </a:extLst>
          </p:cNvPr>
          <p:cNvSpPr>
            <a:spLocks noGrp="1" noChangeArrowheads="1"/>
          </p:cNvSpPr>
          <p:nvPr>
            <p:ph type="title"/>
          </p:nvPr>
        </p:nvSpPr>
        <p:spPr>
          <a:xfrm>
            <a:off x="2041525" y="76200"/>
            <a:ext cx="5654675" cy="1143000"/>
          </a:xfrm>
        </p:spPr>
        <p:txBody>
          <a:bodyPr/>
          <a:lstStyle/>
          <a:p>
            <a:r>
              <a:rPr lang="en-IN" altLang="en-US" sz="2800" dirty="0"/>
              <a:t>Optimal Design of An isentropic Stage with </a:t>
            </a:r>
            <a:r>
              <a:rPr lang="en-IN" altLang="en-US" sz="2800" dirty="0" err="1"/>
              <a:t>DoR</a:t>
            </a:r>
            <a:r>
              <a:rPr lang="en-IN" altLang="en-US" sz="2800" dirty="0"/>
              <a:t>, </a:t>
            </a:r>
            <a:r>
              <a:rPr lang="en-IN" altLang="en-US" sz="2800" i="1" dirty="0">
                <a:sym typeface="Symbol" panose="05050102010706020507" pitchFamily="18" charset="2"/>
              </a:rPr>
              <a:t></a:t>
            </a:r>
            <a:endParaRPr lang="en-IN" altLang="en-US" sz="2800" i="1" dirty="0"/>
          </a:p>
        </p:txBody>
      </p:sp>
      <p:grpSp>
        <p:nvGrpSpPr>
          <p:cNvPr id="3" name="Group 2">
            <a:extLst>
              <a:ext uri="{FF2B5EF4-FFF2-40B4-BE49-F238E27FC236}">
                <a16:creationId xmlns:a16="http://schemas.microsoft.com/office/drawing/2014/main" id="{81A4F9CA-D95C-2D40-150A-229A76C1385B}"/>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BC9116E2-612B-E6A1-1873-532F53BAE9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EA18BC05-BB73-B8B4-EF06-572DFE78F92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360E3A3-120B-03BD-16A3-E3D2DB4703F3}"/>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87AC4ADB-D4CC-E44C-2712-C77D19637B3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6BBD911-A4CF-EACD-C06F-36B6294FFC67}"/>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9796BF86-FEF7-D6D3-4D8D-96750E16753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EE183D01-2D72-8E18-5962-9AADC8B4BEB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C6767E2-3196-01F4-6B48-32FE76103D76}"/>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AC6B40B3-5D76-D917-83B9-5F18553237C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C66B95C9-82B7-22D2-D770-36194028A06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4DCB659-0CAE-410F-56A6-527588BD3E39}"/>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D6287028-91F0-33AB-F4F9-DCD815D8829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E867B7C4-D77A-FD3B-9C2F-6B70E17B0C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91AF5524-81EC-0BAE-09CE-14ECCC1F48B3}"/>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EB31D3B8-8877-9EF6-FE16-1D99A71795F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4DD94692-521E-1A0A-26FB-34D801682E6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39B6432-77D6-9762-8126-51EC3FAEE8E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2B0932B-7CD2-0B9C-01E8-14890D582C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 name="Object 6">
                <a:extLst>
                  <a:ext uri="{FF2B5EF4-FFF2-40B4-BE49-F238E27FC236}">
                    <a16:creationId xmlns:a16="http://schemas.microsoft.com/office/drawing/2014/main" id="{3E745F5A-CDB3-0B64-3E8E-D91C9571994D}"/>
                  </a:ext>
                </a:extLst>
              </p:cNvPr>
              <p:cNvSpPr txBox="1"/>
              <p:nvPr/>
            </p:nvSpPr>
            <p:spPr bwMode="auto">
              <a:xfrm>
                <a:off x="379413" y="1219200"/>
                <a:ext cx="8450261" cy="2286000"/>
              </a:xfrm>
              <a:prstGeom prst="rect">
                <a:avLst/>
              </a:prstGeom>
              <a:no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𝑠𝑡𝑎𝑔𝑒</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𝜑</m:t>
                          </m:r>
                          <m:d>
                            <m:dPr>
                              <m:ctrlPr>
                                <a:rPr lang="en-IN" i="1">
                                  <a:solidFill>
                                    <a:srgbClr val="000000"/>
                                  </a:solidFill>
                                  <a:latin typeface="Cambria Math" panose="02040503050406030204" pitchFamily="18" charset="0"/>
                                </a:rPr>
                              </m:ctrlPr>
                            </m:dPr>
                            <m:e>
                              <m:d>
                                <m:dPr>
                                  <m:begChr m:val="["/>
                                  <m:endChr m:val="]"/>
                                  <m:ctrlPr>
                                    <a:rPr lang="en-IN" i="1">
                                      <a:solidFill>
                                        <a:srgbClr val="000000"/>
                                      </a:solidFill>
                                      <a:latin typeface="Cambria Math" panose="02040503050406030204" pitchFamily="18" charset="0"/>
                                    </a:rPr>
                                  </m:ctrlPr>
                                </m:dPr>
                                <m:e>
                                  <m:rad>
                                    <m:radPr>
                                      <m:degHide m:val="on"/>
                                      <m:ctrlPr>
                                        <a:rPr lang="en-IN" i="1">
                                          <a:solidFill>
                                            <a:srgbClr val="000000"/>
                                          </a:solidFill>
                                          <a:latin typeface="Cambria Math" panose="02040503050406030204" pitchFamily="18" charset="0"/>
                                        </a:rPr>
                                      </m:ctrlPr>
                                    </m:radPr>
                                    <m:deg/>
                                    <m:e>
                                      <m:sSup>
                                        <m:sSupPr>
                                          <m:ctrlPr>
                                            <a:rPr lang="en-IN" i="1">
                                              <a:solidFill>
                                                <a:srgbClr val="000000"/>
                                              </a:solidFill>
                                              <a:latin typeface="Cambria Math" panose="02040503050406030204" pitchFamily="18" charset="0"/>
                                            </a:rPr>
                                          </m:ctrlPr>
                                        </m:sSupPr>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US" b="0" i="1" smtClean="0">
                                                              <a:solidFill>
                                                                <a:srgbClr val="000000"/>
                                                              </a:solidFill>
                                                              <a:latin typeface="Cambria Math" panose="02040503050406030204" pitchFamily="18" charset="0"/>
                                                            </a:rPr>
                                                            <m:t>2</m:t>
                                                          </m:r>
                                                        </m:sub>
                                                      </m:sSub>
                                                    </m:e>
                                                  </m:fun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𝜑</m:t>
                                                  </m:r>
                                                </m:num>
                                                <m:den>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b="0" i="1" smtClean="0">
                                                              <a:solidFill>
                                                                <a:srgbClr val="000000"/>
                                                              </a:solidFill>
                                                              <a:latin typeface="Cambria Math" panose="02040503050406030204" pitchFamily="18" charset="0"/>
                                                            </a:rPr>
                                                            <m:t>2</m:t>
                                                          </m:r>
                                                        </m:sub>
                                                      </m:sSub>
                                                    </m:e>
                                                  </m:func>
                                                </m:den>
                                              </m:f>
                                            </m:e>
                                          </m:d>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Λ</m:t>
                                          </m:r>
                                        </m:num>
                                        <m:den>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den>
                                      </m:f>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den>
                                          </m:f>
                                        </m:e>
                                      </m:d>
                                    </m:e>
                                  </m:rad>
                                </m:e>
                              </m:d>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US" b="0" i="1" smtClean="0">
                                          <a:solidFill>
                                            <a:srgbClr val="000000"/>
                                          </a:solidFill>
                                          <a:latin typeface="Cambria Math" panose="02040503050406030204" pitchFamily="18" charset="0"/>
                                        </a:rPr>
                                        <m:t>3</m:t>
                                      </m:r>
                                    </m:sub>
                                  </m:sSub>
                                </m:e>
                              </m:func>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US" b="0" i="1" smtClean="0">
                                          <a:solidFill>
                                            <a:srgbClr val="000000"/>
                                          </a:solidFill>
                                          <a:latin typeface="Cambria Math" panose="02040503050406030204" pitchFamily="18" charset="0"/>
                                        </a:rPr>
                                        <m:t>2</m:t>
                                      </m:r>
                                    </m:sub>
                                  </m:sSub>
                                </m:e>
                              </m:fun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𝜑</m:t>
                              </m:r>
                            </m:e>
                          </m:d>
                        </m:num>
                        <m:den>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Λ</m:t>
                              </m:r>
                            </m:num>
                            <m:den>
                              <m:r>
                                <a:rPr lang="en-IN" i="1">
                                  <a:solidFill>
                                    <a:srgbClr val="000000"/>
                                  </a:solidFill>
                                  <a:latin typeface="Cambria Math" panose="02040503050406030204" pitchFamily="18" charset="0"/>
                                </a:rPr>
                                <m:t>1−</m:t>
                              </m:r>
                              <m:r>
                                <m:rPr>
                                  <m:sty m:val="p"/>
                                </m:rPr>
                                <a:rPr lang="en-IN" i="1">
                                  <a:solidFill>
                                    <a:srgbClr val="000000"/>
                                  </a:solidFill>
                                  <a:latin typeface="Cambria Math" panose="02040503050406030204" pitchFamily="18" charset="0"/>
                                </a:rPr>
                                <m:t>Λ</m:t>
                              </m:r>
                            </m:den>
                          </m:f>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m:t>
                                      </m:r>
                                      <m:r>
                                        <a:rPr lang="en-US" b="0" i="1" smtClean="0">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den>
                              </m:f>
                            </m:e>
                          </m:d>
                        </m:den>
                      </m:f>
                    </m:oMath>
                  </m:oMathPara>
                </a14:m>
                <a:endParaRPr lang="en-IN" dirty="0"/>
              </a:p>
            </p:txBody>
          </p:sp>
        </mc:Choice>
        <mc:Fallback xmlns="">
          <p:sp>
            <p:nvSpPr>
              <p:cNvPr id="2" name="Object 6">
                <a:extLst>
                  <a:ext uri="{FF2B5EF4-FFF2-40B4-BE49-F238E27FC236}">
                    <a16:creationId xmlns:a16="http://schemas.microsoft.com/office/drawing/2014/main" id="{3E745F5A-CDB3-0B64-3E8E-D91C9571994D}"/>
                  </a:ext>
                </a:extLst>
              </p:cNvPr>
              <p:cNvSpPr txBox="1">
                <a:spLocks noRot="1" noChangeAspect="1" noMove="1" noResize="1" noEditPoints="1" noAdjustHandles="1" noChangeArrowheads="1" noChangeShapeType="1" noTextEdit="1"/>
              </p:cNvSpPr>
              <p:nvPr/>
            </p:nvSpPr>
            <p:spPr bwMode="auto">
              <a:xfrm>
                <a:off x="379413" y="1219200"/>
                <a:ext cx="8450261" cy="2286000"/>
              </a:xfrm>
              <a:prstGeom prst="rect">
                <a:avLst/>
              </a:prstGeom>
              <a:blipFill>
                <a:blip r:embed="rId6"/>
                <a:stretch>
                  <a:fillRect/>
                </a:stretch>
              </a:blipFill>
              <a:ln>
                <a:noFill/>
              </a:ln>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7074"/>
                                        </p:tgtEl>
                                        <p:attrNameLst>
                                          <p:attrName>style.visibility</p:attrName>
                                        </p:attrNameLst>
                                      </p:cBhvr>
                                      <p:to>
                                        <p:strVal val="visible"/>
                                      </p:to>
                                    </p:set>
                                    <p:animEffect transition="in" filter="dissolve">
                                      <p:cBhvr>
                                        <p:cTn id="7" dur="500"/>
                                        <p:tgtEl>
                                          <p:spTgt spid="387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circle(in)">
                                      <p:cBhvr>
                                        <p:cTn id="12" dur="500"/>
                                        <p:tgtEl>
                                          <p:spTgt spid="1843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87079"/>
                                        </p:tgtEl>
                                        <p:attrNameLst>
                                          <p:attrName>style.visibility</p:attrName>
                                        </p:attrNameLst>
                                      </p:cBhvr>
                                      <p:to>
                                        <p:strVal val="visible"/>
                                      </p:to>
                                    </p:set>
                                    <p:anim calcmode="lin" valueType="num">
                                      <p:cBhvr additive="base">
                                        <p:cTn id="17" dur="500" fill="hold"/>
                                        <p:tgtEl>
                                          <p:spTgt spid="387079"/>
                                        </p:tgtEl>
                                        <p:attrNameLst>
                                          <p:attrName>ppt_x</p:attrName>
                                        </p:attrNameLst>
                                      </p:cBhvr>
                                      <p:tavLst>
                                        <p:tav tm="0">
                                          <p:val>
                                            <p:strVal val="#ppt_x"/>
                                          </p:val>
                                        </p:tav>
                                        <p:tav tm="100000">
                                          <p:val>
                                            <p:strVal val="#ppt_x"/>
                                          </p:val>
                                        </p:tav>
                                      </p:tavLst>
                                    </p:anim>
                                    <p:anim calcmode="lin" valueType="num">
                                      <p:cBhvr additive="base">
                                        <p:cTn id="18" dur="500" fill="hold"/>
                                        <p:tgtEl>
                                          <p:spTgt spid="3870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4" grpId="0"/>
      <p:bldP spid="18435" grpId="0"/>
      <p:bldP spid="38707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a:extLst>
              <a:ext uri="{FF2B5EF4-FFF2-40B4-BE49-F238E27FC236}">
                <a16:creationId xmlns:a16="http://schemas.microsoft.com/office/drawing/2014/main" id="{E858143C-5C6D-E172-2C9A-B7B7A4B85441}"/>
              </a:ext>
            </a:extLst>
          </p:cNvPr>
          <p:cNvSpPr>
            <a:spLocks noGrp="1" noChangeArrowheads="1"/>
          </p:cNvSpPr>
          <p:nvPr>
            <p:ph type="title"/>
          </p:nvPr>
        </p:nvSpPr>
        <p:spPr>
          <a:xfrm>
            <a:off x="1905000" y="204788"/>
            <a:ext cx="5608638" cy="862012"/>
          </a:xfrm>
        </p:spPr>
        <p:txBody>
          <a:bodyPr/>
          <a:lstStyle/>
          <a:p>
            <a:r>
              <a:rPr lang="en-US" altLang="en-US" sz="2800" dirty="0"/>
              <a:t>Geometrical Details of A Rotor </a:t>
            </a:r>
          </a:p>
        </p:txBody>
      </p:sp>
      <mc:AlternateContent xmlns:mc="http://schemas.openxmlformats.org/markup-compatibility/2006" xmlns:p14="http://schemas.microsoft.com/office/powerpoint/2010/main">
        <mc:Choice Requires="p14">
          <p:contentPart p14:bwMode="auto" r:id="rId2">
            <p14:nvContentPartPr>
              <p14:cNvPr id="2063" name="Ink 18">
                <a:extLst>
                  <a:ext uri="{FF2B5EF4-FFF2-40B4-BE49-F238E27FC236}">
                    <a16:creationId xmlns:a16="http://schemas.microsoft.com/office/drawing/2014/main" id="{65D248C5-B7C9-FE43-3B8A-08DD50048F01}"/>
                  </a:ext>
                </a:extLst>
              </p14:cNvPr>
              <p14:cNvContentPartPr>
                <a14:cpLocks xmlns:a14="http://schemas.microsoft.com/office/drawing/2010/main" noRot="1" noChangeAspect="1" noEditPoints="1" noChangeArrowheads="1" noChangeShapeType="1"/>
              </p14:cNvContentPartPr>
              <p14:nvPr/>
            </p14:nvContentPartPr>
            <p14:xfrm>
              <a:off x="7067550" y="584200"/>
              <a:ext cx="11113" cy="11113"/>
            </p14:xfrm>
          </p:contentPart>
        </mc:Choice>
        <mc:Fallback xmlns="">
          <p:pic>
            <p:nvPicPr>
              <p:cNvPr id="2063" name="Ink 18">
                <a:extLst>
                  <a:ext uri="{FF2B5EF4-FFF2-40B4-BE49-F238E27FC236}">
                    <a16:creationId xmlns:a16="http://schemas.microsoft.com/office/drawing/2014/main" id="{65D248C5-B7C9-FE43-3B8A-08DD50048F01}"/>
                  </a:ext>
                </a:extLst>
              </p:cNvPr>
              <p:cNvPicPr>
                <a:picLocks noRot="1" noChangeAspect="1" noEditPoints="1" noChangeArrowheads="1" noChangeShapeType="1"/>
              </p:cNvPicPr>
              <p:nvPr/>
            </p:nvPicPr>
            <p:blipFill>
              <a:blip r:embed="rId3"/>
              <a:stretch>
                <a:fillRect/>
              </a:stretch>
            </p:blipFill>
            <p:spPr>
              <a:xfrm>
                <a:off x="7058521" y="573087"/>
                <a:ext cx="29172" cy="33339"/>
              </a:xfrm>
              <a:prstGeom prst="rect">
                <a:avLst/>
              </a:prstGeom>
            </p:spPr>
          </p:pic>
        </mc:Fallback>
      </mc:AlternateContent>
      <p:pic>
        <p:nvPicPr>
          <p:cNvPr id="41" name="Picture 20">
            <a:extLst>
              <a:ext uri="{FF2B5EF4-FFF2-40B4-BE49-F238E27FC236}">
                <a16:creationId xmlns:a16="http://schemas.microsoft.com/office/drawing/2014/main" id="{3BE75545-0910-1560-1FB8-5D96E251D7EA}"/>
              </a:ext>
            </a:extLst>
          </p:cNvPr>
          <p:cNvPicPr>
            <a:picLocks noChangeAspect="1" noChangeArrowheads="1"/>
          </p:cNvPicPr>
          <p:nvPr/>
        </p:nvPicPr>
        <p:blipFill>
          <a:blip r:embed="rId4"/>
          <a:srcRect/>
          <a:stretch>
            <a:fillRect/>
          </a:stretch>
        </p:blipFill>
        <p:spPr bwMode="auto">
          <a:xfrm>
            <a:off x="5458960" y="1219200"/>
            <a:ext cx="3075440" cy="3938751"/>
          </a:xfrm>
          <a:prstGeom prst="rect">
            <a:avLst/>
          </a:prstGeom>
          <a:noFill/>
          <a:ln>
            <a:noFill/>
          </a:ln>
          <a:scene3d>
            <a:camera prst="orthographicFront">
              <a:rot lat="0" lon="9600000" rev="0"/>
            </a:camera>
            <a:lightRig rig="threePt" dir="t"/>
          </a:scene3d>
          <a:sp3d extrusionH="292100" contourW="50800">
            <a:bevelT w="241300" h="317500"/>
          </a:sp3d>
        </p:spPr>
      </p:pic>
      <p:grpSp>
        <p:nvGrpSpPr>
          <p:cNvPr id="2" name="Group 1">
            <a:extLst>
              <a:ext uri="{FF2B5EF4-FFF2-40B4-BE49-F238E27FC236}">
                <a16:creationId xmlns:a16="http://schemas.microsoft.com/office/drawing/2014/main" id="{6CA6B2F0-ADE3-46D0-C48E-8A91AB3C2283}"/>
              </a:ext>
            </a:extLst>
          </p:cNvPr>
          <p:cNvGrpSpPr>
            <a:grpSpLocks/>
          </p:cNvGrpSpPr>
          <p:nvPr/>
        </p:nvGrpSpPr>
        <p:grpSpPr bwMode="auto">
          <a:xfrm>
            <a:off x="4779963" y="3851275"/>
            <a:ext cx="3952875" cy="2914650"/>
            <a:chOff x="4779963" y="3851275"/>
            <a:chExt cx="3952875" cy="2914650"/>
          </a:xfrm>
        </p:grpSpPr>
        <p:sp>
          <p:nvSpPr>
            <p:cNvPr id="4118" name="Freeform: Shape 3">
              <a:extLst>
                <a:ext uri="{FF2B5EF4-FFF2-40B4-BE49-F238E27FC236}">
                  <a16:creationId xmlns:a16="http://schemas.microsoft.com/office/drawing/2014/main" id="{35395A55-047D-CDDB-62DD-778B4363A010}"/>
                </a:ext>
              </a:extLst>
            </p:cNvPr>
            <p:cNvSpPr>
              <a:spLocks/>
            </p:cNvSpPr>
            <p:nvPr/>
          </p:nvSpPr>
          <p:spPr bwMode="auto">
            <a:xfrm rot="204986">
              <a:off x="4779963" y="3851275"/>
              <a:ext cx="3952875" cy="1146175"/>
            </a:xfrm>
            <a:custGeom>
              <a:avLst/>
              <a:gdLst>
                <a:gd name="T0" fmla="*/ 0 w 3952068"/>
                <a:gd name="T1" fmla="*/ 0 h 1146874"/>
                <a:gd name="T2" fmla="*/ 1038599 w 3952068"/>
                <a:gd name="T3" fmla="*/ 108422 h 1146874"/>
                <a:gd name="T4" fmla="*/ 1038599 w 3952068"/>
                <a:gd name="T5" fmla="*/ 108422 h 1146874"/>
                <a:gd name="T6" fmla="*/ 2015191 w 3952068"/>
                <a:gd name="T7" fmla="*/ 263310 h 1146874"/>
                <a:gd name="T8" fmla="*/ 2867772 w 3952068"/>
                <a:gd name="T9" fmla="*/ 542109 h 1146874"/>
                <a:gd name="T10" fmla="*/ 3456829 w 3952068"/>
                <a:gd name="T11" fmla="*/ 836398 h 1146874"/>
                <a:gd name="T12" fmla="*/ 3952875 w 3952068"/>
                <a:gd name="T13" fmla="*/ 1146175 h 11468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52068" h="1146874">
                  <a:moveTo>
                    <a:pt x="0" y="0"/>
                  </a:moveTo>
                  <a:lnTo>
                    <a:pt x="1038387" y="108488"/>
                  </a:lnTo>
                  <a:cubicBezTo>
                    <a:pt x="1201119" y="134318"/>
                    <a:pt x="1709980" y="191146"/>
                    <a:pt x="2014780" y="263471"/>
                  </a:cubicBezTo>
                  <a:cubicBezTo>
                    <a:pt x="2319580" y="335796"/>
                    <a:pt x="2626963" y="446867"/>
                    <a:pt x="2867187" y="542440"/>
                  </a:cubicBezTo>
                  <a:cubicBezTo>
                    <a:pt x="3107411" y="638013"/>
                    <a:pt x="3275310" y="736169"/>
                    <a:pt x="3456123" y="836908"/>
                  </a:cubicBezTo>
                  <a:cubicBezTo>
                    <a:pt x="3636937" y="937647"/>
                    <a:pt x="3794502" y="1042260"/>
                    <a:pt x="3952068" y="1146874"/>
                  </a:cubicBezTo>
                </a:path>
              </a:pathLst>
            </a:custGeom>
            <a:noFill/>
            <a:ln w="44450" cap="flat" cmpd="sng" algn="ctr">
              <a:solidFill>
                <a:srgbClr val="0070C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cxnSp>
          <p:nvCxnSpPr>
            <p:cNvPr id="4119" name="Straight Arrow Connector 5">
              <a:extLst>
                <a:ext uri="{FF2B5EF4-FFF2-40B4-BE49-F238E27FC236}">
                  <a16:creationId xmlns:a16="http://schemas.microsoft.com/office/drawing/2014/main" id="{A3A5C3FD-BF1C-BBA0-4CBE-DE5983F33BE0}"/>
                </a:ext>
              </a:extLst>
            </p:cNvPr>
            <p:cNvCxnSpPr>
              <a:cxnSpLocks/>
            </p:cNvCxnSpPr>
            <p:nvPr/>
          </p:nvCxnSpPr>
          <p:spPr bwMode="auto">
            <a:xfrm flipV="1">
              <a:off x="5791200" y="4572000"/>
              <a:ext cx="2133600" cy="2193925"/>
            </a:xfrm>
            <a:prstGeom prst="straightConnector1">
              <a:avLst/>
            </a:prstGeom>
            <a:noFill/>
            <a:ln w="31750" algn="ctr">
              <a:solidFill>
                <a:srgbClr val="0070C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4120" name="Object 16">
                  <a:extLst>
                    <a:ext uri="{FF2B5EF4-FFF2-40B4-BE49-F238E27FC236}">
                      <a16:creationId xmlns:a16="http://schemas.microsoft.com/office/drawing/2014/main" id="{501DF3E2-8F1F-3008-0E5C-A402B0C26704}"/>
                    </a:ext>
                  </a:extLst>
                </p:cNvPr>
                <p:cNvSpPr txBox="1"/>
                <p:nvPr/>
              </p:nvSpPr>
              <p:spPr bwMode="auto">
                <a:xfrm>
                  <a:off x="6710363" y="5748338"/>
                  <a:ext cx="612775" cy="525462"/>
                </a:xfrm>
                <a:prstGeom prst="rect">
                  <a:avLst/>
                </a:prstGeom>
                <a:noFill/>
                <a:ln w="9525">
                  <a:solidFill>
                    <a:srgbClr val="0070C0"/>
                  </a:solidFill>
                  <a:miter lim="800000"/>
                  <a:headEnd/>
                  <a:tailEnd/>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h𝑢𝑏</m:t>
                            </m:r>
                          </m:sub>
                        </m:sSub>
                      </m:oMath>
                    </m:oMathPara>
                  </a14:m>
                  <a:endParaRPr lang="en-IN"/>
                </a:p>
              </p:txBody>
            </p:sp>
          </mc:Choice>
          <mc:Fallback xmlns="">
            <p:sp>
              <p:nvSpPr>
                <p:cNvPr id="4120" name="Object 16">
                  <a:extLst>
                    <a:ext uri="{FF2B5EF4-FFF2-40B4-BE49-F238E27FC236}">
                      <a16:creationId xmlns:a16="http://schemas.microsoft.com/office/drawing/2014/main" id="{501DF3E2-8F1F-3008-0E5C-A402B0C26704}"/>
                    </a:ext>
                  </a:extLst>
                </p:cNvPr>
                <p:cNvSpPr txBox="1">
                  <a:spLocks noRot="1" noChangeAspect="1" noMove="1" noResize="1" noEditPoints="1" noAdjustHandles="1" noChangeArrowheads="1" noChangeShapeType="1" noTextEdit="1"/>
                </p:cNvSpPr>
                <p:nvPr/>
              </p:nvSpPr>
              <p:spPr bwMode="auto">
                <a:xfrm>
                  <a:off x="6710363" y="5748338"/>
                  <a:ext cx="612775" cy="525462"/>
                </a:xfrm>
                <a:prstGeom prst="rect">
                  <a:avLst/>
                </a:prstGeom>
                <a:blipFill>
                  <a:blip r:embed="rId5"/>
                  <a:stretch>
                    <a:fillRect r="-6863"/>
                  </a:stretch>
                </a:blipFill>
                <a:ln w="9525">
                  <a:solidFill>
                    <a:srgbClr val="0070C0"/>
                  </a:solidFill>
                  <a:miter lim="800000"/>
                  <a:headEnd/>
                  <a:tailEnd/>
                </a:ln>
              </p:spPr>
              <p:txBody>
                <a:bodyPr/>
                <a:lstStyle/>
                <a:p>
                  <a:r>
                    <a:rPr lang="en-IN">
                      <a:noFill/>
                    </a:rPr>
                    <a:t> </a:t>
                  </a:r>
                </a:p>
              </p:txBody>
            </p:sp>
          </mc:Fallback>
        </mc:AlternateContent>
      </p:grpSp>
      <p:grpSp>
        <p:nvGrpSpPr>
          <p:cNvPr id="3" name="Group 2">
            <a:extLst>
              <a:ext uri="{FF2B5EF4-FFF2-40B4-BE49-F238E27FC236}">
                <a16:creationId xmlns:a16="http://schemas.microsoft.com/office/drawing/2014/main" id="{64850FA8-AC47-A987-9657-C7253B90CAF7}"/>
              </a:ext>
            </a:extLst>
          </p:cNvPr>
          <p:cNvGrpSpPr>
            <a:grpSpLocks/>
          </p:cNvGrpSpPr>
          <p:nvPr/>
        </p:nvGrpSpPr>
        <p:grpSpPr bwMode="auto">
          <a:xfrm>
            <a:off x="5053013" y="2209800"/>
            <a:ext cx="4013200" cy="4556125"/>
            <a:chOff x="5053013" y="2209800"/>
            <a:chExt cx="4013200" cy="4556125"/>
          </a:xfrm>
        </p:grpSpPr>
        <p:sp>
          <p:nvSpPr>
            <p:cNvPr id="5" name="Freeform: Shape 2">
              <a:extLst>
                <a:ext uri="{FF2B5EF4-FFF2-40B4-BE49-F238E27FC236}">
                  <a16:creationId xmlns:a16="http://schemas.microsoft.com/office/drawing/2014/main" id="{E0686C55-226F-6E36-6656-97473389F213}"/>
                </a:ext>
              </a:extLst>
            </p:cNvPr>
            <p:cNvSpPr>
              <a:spLocks/>
            </p:cNvSpPr>
            <p:nvPr/>
          </p:nvSpPr>
          <p:spPr bwMode="auto">
            <a:xfrm>
              <a:off x="5053013" y="2209800"/>
              <a:ext cx="4013200" cy="1611313"/>
            </a:xfrm>
            <a:custGeom>
              <a:avLst/>
              <a:gdLst>
                <a:gd name="T0" fmla="*/ 0 w 4014061"/>
                <a:gd name="T1" fmla="*/ 0 h 1611824"/>
                <a:gd name="T2" fmla="*/ 1208609 w 4014061"/>
                <a:gd name="T3" fmla="*/ 232401 h 1611824"/>
                <a:gd name="T4" fmla="*/ 2975037 w 4014061"/>
                <a:gd name="T5" fmla="*/ 945097 h 1611824"/>
                <a:gd name="T6" fmla="*/ 4013200 w 4014061"/>
                <a:gd name="T7" fmla="*/ 1611313 h 1611824"/>
                <a:gd name="T8" fmla="*/ 4013200 w 4014061"/>
                <a:gd name="T9" fmla="*/ 1611313 h 161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14061" h="1611824">
                  <a:moveTo>
                    <a:pt x="0" y="0"/>
                  </a:moveTo>
                  <a:cubicBezTo>
                    <a:pt x="356461" y="37454"/>
                    <a:pt x="712922" y="74909"/>
                    <a:pt x="1208868" y="232475"/>
                  </a:cubicBezTo>
                  <a:cubicBezTo>
                    <a:pt x="1704814" y="390041"/>
                    <a:pt x="2508143" y="715505"/>
                    <a:pt x="2975675" y="945397"/>
                  </a:cubicBezTo>
                  <a:cubicBezTo>
                    <a:pt x="3443207" y="1175289"/>
                    <a:pt x="4014061" y="1611824"/>
                    <a:pt x="4014061" y="1611824"/>
                  </a:cubicBezTo>
                </a:path>
              </a:pathLst>
            </a:custGeom>
            <a:noFill/>
            <a:ln w="57150" cap="flat" cmpd="sng" algn="ctr">
              <a:solidFill>
                <a:srgbClr val="FF0000"/>
              </a:solidFill>
              <a:prstDash val="dash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cxnSp>
          <p:nvCxnSpPr>
            <p:cNvPr id="6" name="Straight Arrow Connector 42">
              <a:extLst>
                <a:ext uri="{FF2B5EF4-FFF2-40B4-BE49-F238E27FC236}">
                  <a16:creationId xmlns:a16="http://schemas.microsoft.com/office/drawing/2014/main" id="{0D39C041-85DD-CD75-3C1E-6EE7A0F6CD20}"/>
                </a:ext>
              </a:extLst>
            </p:cNvPr>
            <p:cNvCxnSpPr>
              <a:cxnSpLocks/>
            </p:cNvCxnSpPr>
            <p:nvPr/>
          </p:nvCxnSpPr>
          <p:spPr bwMode="auto">
            <a:xfrm flipV="1">
              <a:off x="5310188" y="2938463"/>
              <a:ext cx="2465387" cy="3827462"/>
            </a:xfrm>
            <a:prstGeom prst="straightConnector1">
              <a:avLst/>
            </a:prstGeom>
            <a:noFill/>
            <a:ln w="31750" algn="ctr">
              <a:solidFill>
                <a:srgbClr val="FF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7" name="Object 46">
                  <a:extLst>
                    <a:ext uri="{FF2B5EF4-FFF2-40B4-BE49-F238E27FC236}">
                      <a16:creationId xmlns:a16="http://schemas.microsoft.com/office/drawing/2014/main" id="{915F8EC7-98D6-B9CD-3192-00E5FF136793}"/>
                    </a:ext>
                  </a:extLst>
                </p:cNvPr>
                <p:cNvSpPr txBox="1"/>
                <p:nvPr/>
              </p:nvSpPr>
              <p:spPr bwMode="auto">
                <a:xfrm>
                  <a:off x="5337175" y="5257800"/>
                  <a:ext cx="762000" cy="525463"/>
                </a:xfrm>
                <a:prstGeom prst="rect">
                  <a:avLst/>
                </a:prstGeom>
                <a:noFill/>
                <a:ln w="9525">
                  <a:solidFill>
                    <a:srgbClr val="FF0000"/>
                  </a:solidFill>
                  <a:miter lim="800000"/>
                  <a:headEnd/>
                  <a:tailEnd/>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𝑚𝑒𝑎𝑛</m:t>
                            </m:r>
                          </m:sub>
                        </m:sSub>
                      </m:oMath>
                    </m:oMathPara>
                  </a14:m>
                  <a:endParaRPr lang="en-IN"/>
                </a:p>
              </p:txBody>
            </p:sp>
          </mc:Choice>
          <mc:Fallback xmlns="">
            <p:sp>
              <p:nvSpPr>
                <p:cNvPr id="7" name="Object 46">
                  <a:extLst>
                    <a:ext uri="{FF2B5EF4-FFF2-40B4-BE49-F238E27FC236}">
                      <a16:creationId xmlns:a16="http://schemas.microsoft.com/office/drawing/2014/main" id="{915F8EC7-98D6-B9CD-3192-00E5FF136793}"/>
                    </a:ext>
                  </a:extLst>
                </p:cNvPr>
                <p:cNvSpPr txBox="1">
                  <a:spLocks noRot="1" noChangeAspect="1" noMove="1" noResize="1" noEditPoints="1" noAdjustHandles="1" noChangeArrowheads="1" noChangeShapeType="1" noTextEdit="1"/>
                </p:cNvSpPr>
                <p:nvPr/>
              </p:nvSpPr>
              <p:spPr bwMode="auto">
                <a:xfrm>
                  <a:off x="5337175" y="5257800"/>
                  <a:ext cx="762000" cy="525463"/>
                </a:xfrm>
                <a:prstGeom prst="rect">
                  <a:avLst/>
                </a:prstGeom>
                <a:blipFill>
                  <a:blip r:embed="rId6"/>
                  <a:stretch>
                    <a:fillRect r="-4724"/>
                  </a:stretch>
                </a:blipFill>
                <a:ln w="9525">
                  <a:solidFill>
                    <a:srgbClr val="FF0000"/>
                  </a:solidFill>
                  <a:miter lim="800000"/>
                  <a:headEnd/>
                  <a:tailEnd/>
                </a:ln>
              </p:spPr>
              <p:txBody>
                <a:bodyPr/>
                <a:lstStyle/>
                <a:p>
                  <a:r>
                    <a:rPr lang="en-IN">
                      <a:noFill/>
                    </a:rPr>
                    <a:t> </a:t>
                  </a:r>
                </a:p>
              </p:txBody>
            </p:sp>
          </mc:Fallback>
        </mc:AlternateContent>
      </p:grpSp>
      <p:grpSp>
        <p:nvGrpSpPr>
          <p:cNvPr id="4" name="Group 3">
            <a:extLst>
              <a:ext uri="{FF2B5EF4-FFF2-40B4-BE49-F238E27FC236}">
                <a16:creationId xmlns:a16="http://schemas.microsoft.com/office/drawing/2014/main" id="{E43B3A1F-5031-9D14-2F44-B56F4A729B54}"/>
              </a:ext>
            </a:extLst>
          </p:cNvPr>
          <p:cNvGrpSpPr>
            <a:grpSpLocks/>
          </p:cNvGrpSpPr>
          <p:nvPr/>
        </p:nvGrpSpPr>
        <p:grpSpPr bwMode="auto">
          <a:xfrm>
            <a:off x="4916488" y="1044575"/>
            <a:ext cx="4302125" cy="5540375"/>
            <a:chOff x="4916488" y="1044575"/>
            <a:chExt cx="4302125" cy="5540375"/>
          </a:xfrm>
        </p:grpSpPr>
        <p:sp>
          <p:nvSpPr>
            <p:cNvPr id="8" name="Freeform: Shape 41">
              <a:extLst>
                <a:ext uri="{FF2B5EF4-FFF2-40B4-BE49-F238E27FC236}">
                  <a16:creationId xmlns:a16="http://schemas.microsoft.com/office/drawing/2014/main" id="{912DF4AF-C367-00A3-499E-0795521A46FA}"/>
                </a:ext>
              </a:extLst>
            </p:cNvPr>
            <p:cNvSpPr>
              <a:spLocks/>
            </p:cNvSpPr>
            <p:nvPr/>
          </p:nvSpPr>
          <p:spPr bwMode="auto">
            <a:xfrm rot="-361933">
              <a:off x="5205413" y="1044575"/>
              <a:ext cx="4013200" cy="1611313"/>
            </a:xfrm>
            <a:custGeom>
              <a:avLst/>
              <a:gdLst>
                <a:gd name="T0" fmla="*/ 0 w 4014061"/>
                <a:gd name="T1" fmla="*/ 0 h 1611824"/>
                <a:gd name="T2" fmla="*/ 1208609 w 4014061"/>
                <a:gd name="T3" fmla="*/ 232401 h 1611824"/>
                <a:gd name="T4" fmla="*/ 2975037 w 4014061"/>
                <a:gd name="T5" fmla="*/ 945097 h 1611824"/>
                <a:gd name="T6" fmla="*/ 4013200 w 4014061"/>
                <a:gd name="T7" fmla="*/ 1611313 h 1611824"/>
                <a:gd name="T8" fmla="*/ 4013200 w 4014061"/>
                <a:gd name="T9" fmla="*/ 1611313 h 16118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14061" h="1611824">
                  <a:moveTo>
                    <a:pt x="0" y="0"/>
                  </a:moveTo>
                  <a:cubicBezTo>
                    <a:pt x="356461" y="37454"/>
                    <a:pt x="712922" y="74909"/>
                    <a:pt x="1208868" y="232475"/>
                  </a:cubicBezTo>
                  <a:cubicBezTo>
                    <a:pt x="1704814" y="390041"/>
                    <a:pt x="2508143" y="715505"/>
                    <a:pt x="2975675" y="945397"/>
                  </a:cubicBezTo>
                  <a:cubicBezTo>
                    <a:pt x="3443207" y="1175289"/>
                    <a:pt x="4014061" y="1611824"/>
                    <a:pt x="4014061" y="1611824"/>
                  </a:cubicBezTo>
                </a:path>
              </a:pathLst>
            </a:custGeom>
            <a:noFill/>
            <a:ln w="57150" cap="flat" cmpd="sng" algn="ctr">
              <a:solidFill>
                <a:srgbClr val="7030A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cxnSp>
          <p:nvCxnSpPr>
            <p:cNvPr id="9" name="Straight Arrow Connector 43">
              <a:extLst>
                <a:ext uri="{FF2B5EF4-FFF2-40B4-BE49-F238E27FC236}">
                  <a16:creationId xmlns:a16="http://schemas.microsoft.com/office/drawing/2014/main" id="{57E78E09-1D20-7268-7F44-27A94DE6FAA4}"/>
                </a:ext>
              </a:extLst>
            </p:cNvPr>
            <p:cNvCxnSpPr>
              <a:cxnSpLocks/>
            </p:cNvCxnSpPr>
            <p:nvPr/>
          </p:nvCxnSpPr>
          <p:spPr bwMode="auto">
            <a:xfrm flipV="1">
              <a:off x="4975225" y="1422400"/>
              <a:ext cx="1730375" cy="5162550"/>
            </a:xfrm>
            <a:prstGeom prst="straightConnector1">
              <a:avLst/>
            </a:prstGeom>
            <a:noFill/>
            <a:ln w="31750" algn="ctr">
              <a:solidFill>
                <a:srgbClr val="7030A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10" name="Object 47">
                  <a:extLst>
                    <a:ext uri="{FF2B5EF4-FFF2-40B4-BE49-F238E27FC236}">
                      <a16:creationId xmlns:a16="http://schemas.microsoft.com/office/drawing/2014/main" id="{BFB35E42-C534-EDB5-CB7C-4E3569416E0E}"/>
                    </a:ext>
                  </a:extLst>
                </p:cNvPr>
                <p:cNvSpPr txBox="1"/>
                <p:nvPr/>
              </p:nvSpPr>
              <p:spPr bwMode="auto">
                <a:xfrm>
                  <a:off x="4916488" y="4329113"/>
                  <a:ext cx="528637" cy="554037"/>
                </a:xfrm>
                <a:prstGeom prst="rect">
                  <a:avLst/>
                </a:prstGeom>
                <a:noFill/>
                <a:ln w="9525">
                  <a:solidFill>
                    <a:srgbClr val="FF0000"/>
                  </a:solidFill>
                  <a:miter lim="800000"/>
                  <a:headEnd/>
                  <a:tailEnd/>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𝑡𝑖𝑝</m:t>
                            </m:r>
                          </m:sub>
                        </m:sSub>
                      </m:oMath>
                    </m:oMathPara>
                  </a14:m>
                  <a:endParaRPr lang="en-IN"/>
                </a:p>
              </p:txBody>
            </p:sp>
          </mc:Choice>
          <mc:Fallback xmlns="">
            <p:sp>
              <p:nvSpPr>
                <p:cNvPr id="10" name="Object 47">
                  <a:extLst>
                    <a:ext uri="{FF2B5EF4-FFF2-40B4-BE49-F238E27FC236}">
                      <a16:creationId xmlns:a16="http://schemas.microsoft.com/office/drawing/2014/main" id="{BFB35E42-C534-EDB5-CB7C-4E3569416E0E}"/>
                    </a:ext>
                  </a:extLst>
                </p:cNvPr>
                <p:cNvSpPr txBox="1">
                  <a:spLocks noRot="1" noChangeAspect="1" noMove="1" noResize="1" noEditPoints="1" noAdjustHandles="1" noChangeArrowheads="1" noChangeShapeType="1" noTextEdit="1"/>
                </p:cNvSpPr>
                <p:nvPr/>
              </p:nvSpPr>
              <p:spPr bwMode="auto">
                <a:xfrm>
                  <a:off x="4916488" y="4329113"/>
                  <a:ext cx="528637" cy="554037"/>
                </a:xfrm>
                <a:prstGeom prst="rect">
                  <a:avLst/>
                </a:prstGeom>
                <a:blipFill>
                  <a:blip r:embed="rId7"/>
                  <a:stretch>
                    <a:fillRect r="-11364"/>
                  </a:stretch>
                </a:blipFill>
                <a:ln w="9525">
                  <a:solidFill>
                    <a:srgbClr val="FF0000"/>
                  </a:solidFill>
                  <a:miter lim="800000"/>
                  <a:headEnd/>
                  <a:tailEnd/>
                </a:ln>
              </p:spPr>
              <p:txBody>
                <a:bodyPr/>
                <a:lstStyle/>
                <a:p>
                  <a:r>
                    <a:rPr lang="en-IN">
                      <a:noFill/>
                    </a:rPr>
                    <a:t> </a:t>
                  </a:r>
                </a:p>
              </p:txBody>
            </p:sp>
          </mc:Fallback>
        </mc:AlternateContent>
      </p:grpSp>
      <p:sp>
        <p:nvSpPr>
          <p:cNvPr id="4111" name="TextBox 17">
            <a:extLst>
              <a:ext uri="{FF2B5EF4-FFF2-40B4-BE49-F238E27FC236}">
                <a16:creationId xmlns:a16="http://schemas.microsoft.com/office/drawing/2014/main" id="{78BFF27A-594B-D8DC-4F2B-323060821E1B}"/>
              </a:ext>
            </a:extLst>
          </p:cNvPr>
          <p:cNvSpPr txBox="1">
            <a:spLocks noChangeArrowheads="1"/>
          </p:cNvSpPr>
          <p:nvPr/>
        </p:nvSpPr>
        <p:spPr bwMode="auto">
          <a:xfrm>
            <a:off x="381000" y="1219200"/>
            <a:ext cx="36433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Mean Diameter of A Rotor: </a:t>
            </a:r>
          </a:p>
        </p:txBody>
      </p:sp>
      <mc:AlternateContent xmlns:mc="http://schemas.openxmlformats.org/markup-compatibility/2006" xmlns:a14="http://schemas.microsoft.com/office/drawing/2010/main">
        <mc:Choice Requires="a14">
          <p:sp>
            <p:nvSpPr>
              <p:cNvPr id="4112" name="Object 49">
                <a:extLst>
                  <a:ext uri="{FF2B5EF4-FFF2-40B4-BE49-F238E27FC236}">
                    <a16:creationId xmlns:a16="http://schemas.microsoft.com/office/drawing/2014/main" id="{8E3E216C-24A4-80AD-B6B3-4C90C1C171A0}"/>
                  </a:ext>
                </a:extLst>
              </p:cNvPr>
              <p:cNvSpPr txBox="1"/>
              <p:nvPr/>
            </p:nvSpPr>
            <p:spPr bwMode="auto">
              <a:xfrm>
                <a:off x="1898650" y="1600200"/>
                <a:ext cx="2520950" cy="963613"/>
              </a:xfrm>
              <a:prstGeom prst="rect">
                <a:avLst/>
              </a:prstGeom>
              <a:no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𝑚𝑒𝑎𝑛</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h𝑢𝑏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𝑡𝑖𝑝</m:t>
                              </m:r>
                            </m:sub>
                          </m:sSub>
                        </m:num>
                        <m:den>
                          <m:r>
                            <a:rPr lang="en-IN" i="1">
                              <a:solidFill>
                                <a:srgbClr val="000000"/>
                              </a:solidFill>
                              <a:latin typeface="Cambria Math" panose="02040503050406030204" pitchFamily="18" charset="0"/>
                            </a:rPr>
                            <m:t>2</m:t>
                          </m:r>
                        </m:den>
                      </m:f>
                    </m:oMath>
                  </m:oMathPara>
                </a14:m>
                <a:endParaRPr lang="en-IN" dirty="0"/>
              </a:p>
            </p:txBody>
          </p:sp>
        </mc:Choice>
        <mc:Fallback xmlns="">
          <p:sp>
            <p:nvSpPr>
              <p:cNvPr id="4112" name="Object 49">
                <a:extLst>
                  <a:ext uri="{FF2B5EF4-FFF2-40B4-BE49-F238E27FC236}">
                    <a16:creationId xmlns:a16="http://schemas.microsoft.com/office/drawing/2014/main" id="{8E3E216C-24A4-80AD-B6B3-4C90C1C171A0}"/>
                  </a:ext>
                </a:extLst>
              </p:cNvPr>
              <p:cNvSpPr txBox="1">
                <a:spLocks noRot="1" noChangeAspect="1" noMove="1" noResize="1" noEditPoints="1" noAdjustHandles="1" noChangeArrowheads="1" noChangeShapeType="1" noTextEdit="1"/>
              </p:cNvSpPr>
              <p:nvPr/>
            </p:nvSpPr>
            <p:spPr bwMode="auto">
              <a:xfrm>
                <a:off x="1898650" y="1600200"/>
                <a:ext cx="2520950" cy="963613"/>
              </a:xfrm>
              <a:prstGeom prst="rect">
                <a:avLst/>
              </a:prstGeom>
              <a:blipFill>
                <a:blip r:embed="rId8"/>
                <a:stretch>
                  <a:fillRect/>
                </a:stretch>
              </a:blipFill>
              <a:ln>
                <a:noFill/>
              </a:ln>
            </p:spPr>
            <p:txBody>
              <a:bodyPr/>
              <a:lstStyle/>
              <a:p>
                <a:r>
                  <a:rPr lang="en-IN">
                    <a:noFill/>
                  </a:rPr>
                  <a:t> </a:t>
                </a:r>
              </a:p>
            </p:txBody>
          </p:sp>
        </mc:Fallback>
      </mc:AlternateContent>
      <p:sp>
        <p:nvSpPr>
          <p:cNvPr id="4113" name="TextBox 50">
            <a:extLst>
              <a:ext uri="{FF2B5EF4-FFF2-40B4-BE49-F238E27FC236}">
                <a16:creationId xmlns:a16="http://schemas.microsoft.com/office/drawing/2014/main" id="{7405988A-B9B9-B8FE-3A88-47D0A071D93C}"/>
              </a:ext>
            </a:extLst>
          </p:cNvPr>
          <p:cNvSpPr txBox="1">
            <a:spLocks noChangeArrowheads="1"/>
          </p:cNvSpPr>
          <p:nvPr/>
        </p:nvSpPr>
        <p:spPr bwMode="auto">
          <a:xfrm>
            <a:off x="381000" y="2590800"/>
            <a:ext cx="18145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Blade Height</a:t>
            </a:r>
          </a:p>
        </p:txBody>
      </p:sp>
      <mc:AlternateContent xmlns:mc="http://schemas.openxmlformats.org/markup-compatibility/2006" xmlns:a14="http://schemas.microsoft.com/office/drawing/2010/main">
        <mc:Choice Requires="a14">
          <p:sp>
            <p:nvSpPr>
              <p:cNvPr id="4114" name="Object 51">
                <a:extLst>
                  <a:ext uri="{FF2B5EF4-FFF2-40B4-BE49-F238E27FC236}">
                    <a16:creationId xmlns:a16="http://schemas.microsoft.com/office/drawing/2014/main" id="{7EF7C9EA-2977-2604-0274-0869C7A0F85F}"/>
                  </a:ext>
                </a:extLst>
              </p:cNvPr>
              <p:cNvSpPr txBox="1"/>
              <p:nvPr/>
            </p:nvSpPr>
            <p:spPr bwMode="auto">
              <a:xfrm>
                <a:off x="2232025" y="2514600"/>
                <a:ext cx="2492375" cy="963613"/>
              </a:xfrm>
              <a:prstGeom prst="rect">
                <a:avLst/>
              </a:prstGeom>
              <a:no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𝑧</m:t>
                          </m:r>
                        </m:e>
                        <m:sub>
                          <m:r>
                            <a:rPr lang="en-IN" i="1">
                              <a:solidFill>
                                <a:srgbClr val="000000"/>
                              </a:solidFill>
                              <a:latin typeface="Cambria Math" panose="02040503050406030204" pitchFamily="18" charset="0"/>
                            </a:rPr>
                            <m:t>𝑏𝑙𝑎𝑑𝑒</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𝑡𝑖𝑝</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h𝑢𝑏</m:t>
                              </m:r>
                            </m:sub>
                          </m:sSub>
                        </m:num>
                        <m:den>
                          <m:r>
                            <a:rPr lang="en-IN" i="1">
                              <a:solidFill>
                                <a:srgbClr val="000000"/>
                              </a:solidFill>
                              <a:latin typeface="Cambria Math" panose="02040503050406030204" pitchFamily="18" charset="0"/>
                            </a:rPr>
                            <m:t>2</m:t>
                          </m:r>
                        </m:den>
                      </m:f>
                    </m:oMath>
                  </m:oMathPara>
                </a14:m>
                <a:endParaRPr lang="en-IN" dirty="0"/>
              </a:p>
            </p:txBody>
          </p:sp>
        </mc:Choice>
        <mc:Fallback xmlns="">
          <p:sp>
            <p:nvSpPr>
              <p:cNvPr id="4114" name="Object 51">
                <a:extLst>
                  <a:ext uri="{FF2B5EF4-FFF2-40B4-BE49-F238E27FC236}">
                    <a16:creationId xmlns:a16="http://schemas.microsoft.com/office/drawing/2014/main" id="{7EF7C9EA-2977-2604-0274-0869C7A0F85F}"/>
                  </a:ext>
                </a:extLst>
              </p:cNvPr>
              <p:cNvSpPr txBox="1">
                <a:spLocks noRot="1" noChangeAspect="1" noMove="1" noResize="1" noEditPoints="1" noAdjustHandles="1" noChangeArrowheads="1" noChangeShapeType="1" noTextEdit="1"/>
              </p:cNvSpPr>
              <p:nvPr/>
            </p:nvSpPr>
            <p:spPr bwMode="auto">
              <a:xfrm>
                <a:off x="2232025" y="2514600"/>
                <a:ext cx="2492375" cy="963613"/>
              </a:xfrm>
              <a:prstGeom prst="rect">
                <a:avLst/>
              </a:prstGeom>
              <a:blipFill>
                <a:blip r:embed="rId9"/>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115" name="Object 52">
                <a:extLst>
                  <a:ext uri="{FF2B5EF4-FFF2-40B4-BE49-F238E27FC236}">
                    <a16:creationId xmlns:a16="http://schemas.microsoft.com/office/drawing/2014/main" id="{2850AB4F-6C70-9204-6301-A2C7D6A92CDE}"/>
                  </a:ext>
                </a:extLst>
              </p:cNvPr>
              <p:cNvSpPr txBox="1"/>
              <p:nvPr/>
            </p:nvSpPr>
            <p:spPr bwMode="auto">
              <a:xfrm>
                <a:off x="228600" y="3733800"/>
                <a:ext cx="4691063" cy="555625"/>
              </a:xfrm>
              <a:prstGeom prst="rect">
                <a:avLst/>
              </a:prstGeom>
              <a:no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𝑚𝑒𝑎𝑛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h𝑢𝑏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𝑧</m:t>
                          </m:r>
                        </m:e>
                        <m:sub>
                          <m:r>
                            <a:rPr lang="en-IN" i="1">
                              <a:solidFill>
                                <a:srgbClr val="000000"/>
                              </a:solidFill>
                              <a:latin typeface="Cambria Math" panose="02040503050406030204" pitchFamily="18" charset="0"/>
                            </a:rPr>
                            <m:t>𝑏𝑙𝑎𝑑𝑒</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𝑡𝑖𝑝</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𝑧</m:t>
                          </m:r>
                        </m:e>
                        <m:sub>
                          <m:r>
                            <a:rPr lang="en-IN" i="1">
                              <a:solidFill>
                                <a:srgbClr val="000000"/>
                              </a:solidFill>
                              <a:latin typeface="Cambria Math" panose="02040503050406030204" pitchFamily="18" charset="0"/>
                            </a:rPr>
                            <m:t>𝑏𝑙𝑎𝑑𝑒</m:t>
                          </m:r>
                        </m:sub>
                      </m:sSub>
                    </m:oMath>
                  </m:oMathPara>
                </a14:m>
                <a:endParaRPr lang="en-IN"/>
              </a:p>
            </p:txBody>
          </p:sp>
        </mc:Choice>
        <mc:Fallback xmlns="">
          <p:sp>
            <p:nvSpPr>
              <p:cNvPr id="4115" name="Object 52">
                <a:extLst>
                  <a:ext uri="{FF2B5EF4-FFF2-40B4-BE49-F238E27FC236}">
                    <a16:creationId xmlns:a16="http://schemas.microsoft.com/office/drawing/2014/main" id="{2850AB4F-6C70-9204-6301-A2C7D6A92CDE}"/>
                  </a:ext>
                </a:extLst>
              </p:cNvPr>
              <p:cNvSpPr txBox="1">
                <a:spLocks noRot="1" noChangeAspect="1" noMove="1" noResize="1" noEditPoints="1" noAdjustHandles="1" noChangeArrowheads="1" noChangeShapeType="1" noTextEdit="1"/>
              </p:cNvSpPr>
              <p:nvPr/>
            </p:nvSpPr>
            <p:spPr bwMode="auto">
              <a:xfrm>
                <a:off x="228600" y="3733800"/>
                <a:ext cx="4691063" cy="555625"/>
              </a:xfrm>
              <a:prstGeom prst="rect">
                <a:avLst/>
              </a:prstGeom>
              <a:blipFill>
                <a:blip r:embed="rId10"/>
                <a:stretch>
                  <a:fillRect/>
                </a:stretch>
              </a:blipFill>
              <a:ln>
                <a:noFill/>
              </a:ln>
            </p:spPr>
            <p:txBody>
              <a:bodyPr/>
              <a:lstStyle/>
              <a:p>
                <a:r>
                  <a:rPr lang="en-IN">
                    <a:noFill/>
                  </a:rPr>
                  <a:t> </a:t>
                </a:r>
              </a:p>
            </p:txBody>
          </p:sp>
        </mc:Fallback>
      </mc:AlternateContent>
      <p:sp>
        <p:nvSpPr>
          <p:cNvPr id="4116" name="TextBox 53">
            <a:extLst>
              <a:ext uri="{FF2B5EF4-FFF2-40B4-BE49-F238E27FC236}">
                <a16:creationId xmlns:a16="http://schemas.microsoft.com/office/drawing/2014/main" id="{87A37324-6576-AA04-F097-94CEE38DE9D6}"/>
              </a:ext>
            </a:extLst>
          </p:cNvPr>
          <p:cNvSpPr txBox="1">
            <a:spLocks noChangeArrowheads="1"/>
          </p:cNvSpPr>
          <p:nvPr/>
        </p:nvSpPr>
        <p:spPr bwMode="auto">
          <a:xfrm>
            <a:off x="479425" y="4710113"/>
            <a:ext cx="43799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Area Available for steam/gas flow</a:t>
            </a:r>
          </a:p>
        </p:txBody>
      </p:sp>
      <mc:AlternateContent xmlns:mc="http://schemas.openxmlformats.org/markup-compatibility/2006" xmlns:a14="http://schemas.microsoft.com/office/drawing/2010/main">
        <mc:Choice Requires="a14">
          <p:sp>
            <p:nvSpPr>
              <p:cNvPr id="4117" name="Object 54">
                <a:extLst>
                  <a:ext uri="{FF2B5EF4-FFF2-40B4-BE49-F238E27FC236}">
                    <a16:creationId xmlns:a16="http://schemas.microsoft.com/office/drawing/2014/main" id="{8936254E-ED80-661F-B7F1-12290B3DF283}"/>
                  </a:ext>
                </a:extLst>
              </p:cNvPr>
              <p:cNvSpPr txBox="1"/>
              <p:nvPr/>
            </p:nvSpPr>
            <p:spPr bwMode="auto">
              <a:xfrm>
                <a:off x="425450" y="5410200"/>
                <a:ext cx="5365750" cy="906462"/>
              </a:xfrm>
              <a:prstGeom prst="rect">
                <a:avLst/>
              </a:prstGeom>
              <a:solidFill>
                <a:schemeClr val="bg1"/>
              </a:solid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𝑓𝑙𝑜𝑤</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𝜋</m:t>
                          </m:r>
                        </m:num>
                        <m:den>
                          <m:r>
                            <a:rPr lang="en-IN" i="1">
                              <a:solidFill>
                                <a:srgbClr val="000000"/>
                              </a:solidFill>
                              <a:latin typeface="Cambria Math" panose="02040503050406030204" pitchFamily="18" charset="0"/>
                            </a:rPr>
                            <m:t>4</m:t>
                          </m:r>
                        </m:den>
                      </m:f>
                      <m:d>
                        <m:dPr>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𝑡𝑖𝑝</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h𝑢𝑏</m:t>
                              </m:r>
                            </m:sub>
                            <m:sup>
                              <m:r>
                                <a:rPr lang="en-IN" i="1">
                                  <a:solidFill>
                                    <a:srgbClr val="000000"/>
                                  </a:solidFill>
                                  <a:latin typeface="Cambria Math" panose="02040503050406030204" pitchFamily="18" charset="0"/>
                                </a:rPr>
                                <m:t>2</m:t>
                              </m:r>
                            </m:sup>
                          </m:sSubSup>
                        </m:e>
                      </m:d>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𝜋</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𝑚𝑒𝑎𝑛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𝑧</m:t>
                          </m:r>
                        </m:e>
                        <m:sub>
                          <m:r>
                            <a:rPr lang="en-IN" i="1">
                              <a:solidFill>
                                <a:srgbClr val="000000"/>
                              </a:solidFill>
                              <a:latin typeface="Cambria Math" panose="02040503050406030204" pitchFamily="18" charset="0"/>
                            </a:rPr>
                            <m:t>𝑏𝑙𝑎𝑑𝑒</m:t>
                          </m:r>
                        </m:sub>
                      </m:sSub>
                    </m:oMath>
                  </m:oMathPara>
                </a14:m>
                <a:endParaRPr lang="en-IN" dirty="0"/>
              </a:p>
            </p:txBody>
          </p:sp>
        </mc:Choice>
        <mc:Fallback xmlns="">
          <p:sp>
            <p:nvSpPr>
              <p:cNvPr id="4117" name="Object 54">
                <a:extLst>
                  <a:ext uri="{FF2B5EF4-FFF2-40B4-BE49-F238E27FC236}">
                    <a16:creationId xmlns:a16="http://schemas.microsoft.com/office/drawing/2014/main" id="{8936254E-ED80-661F-B7F1-12290B3DF283}"/>
                  </a:ext>
                </a:extLst>
              </p:cNvPr>
              <p:cNvSpPr txBox="1">
                <a:spLocks noRot="1" noChangeAspect="1" noMove="1" noResize="1" noEditPoints="1" noAdjustHandles="1" noChangeArrowheads="1" noChangeShapeType="1" noTextEdit="1"/>
              </p:cNvSpPr>
              <p:nvPr/>
            </p:nvSpPr>
            <p:spPr bwMode="auto">
              <a:xfrm>
                <a:off x="425450" y="5410200"/>
                <a:ext cx="5365750" cy="906462"/>
              </a:xfrm>
              <a:prstGeom prst="rect">
                <a:avLst/>
              </a:prstGeom>
              <a:blipFill>
                <a:blip r:embed="rId11"/>
                <a:stretch>
                  <a:fillRect/>
                </a:stretch>
              </a:blipFill>
              <a:ln>
                <a:noFill/>
              </a:ln>
            </p:spPr>
            <p:txBody>
              <a:bodyPr/>
              <a:lstStyle/>
              <a:p>
                <a:r>
                  <a:rPr lang="en-IN">
                    <a:noFill/>
                  </a:rPr>
                  <a:t> </a:t>
                </a:r>
              </a:p>
            </p:txBody>
          </p:sp>
        </mc:Fallback>
      </mc:AlternateContent>
      <p:grpSp>
        <p:nvGrpSpPr>
          <p:cNvPr id="11" name="Group 10">
            <a:extLst>
              <a:ext uri="{FF2B5EF4-FFF2-40B4-BE49-F238E27FC236}">
                <a16:creationId xmlns:a16="http://schemas.microsoft.com/office/drawing/2014/main" id="{D2546D5A-BA02-C629-FC42-FD95A19DD16C}"/>
              </a:ext>
            </a:extLst>
          </p:cNvPr>
          <p:cNvGrpSpPr/>
          <p:nvPr/>
        </p:nvGrpSpPr>
        <p:grpSpPr>
          <a:xfrm>
            <a:off x="0" y="0"/>
            <a:ext cx="9144000" cy="6858000"/>
            <a:chOff x="0" y="0"/>
            <a:chExt cx="9144000" cy="6858000"/>
          </a:xfrm>
        </p:grpSpPr>
        <p:pic>
          <p:nvPicPr>
            <p:cNvPr id="12" name="Picture 22" descr="Logo usage Guidelines">
              <a:extLst>
                <a:ext uri="{FF2B5EF4-FFF2-40B4-BE49-F238E27FC236}">
                  <a16:creationId xmlns:a16="http://schemas.microsoft.com/office/drawing/2014/main" id="{4A060AA1-4EBC-44E4-77AB-95B9B10C517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38">
              <a:extLst>
                <a:ext uri="{FF2B5EF4-FFF2-40B4-BE49-F238E27FC236}">
                  <a16:creationId xmlns:a16="http://schemas.microsoft.com/office/drawing/2014/main" id="{214D81BE-959A-DB22-7BAF-DFA0FCC70433}"/>
                </a:ext>
              </a:extLst>
            </p:cNvPr>
            <p:cNvGrpSpPr>
              <a:grpSpLocks/>
            </p:cNvGrpSpPr>
            <p:nvPr/>
          </p:nvGrpSpPr>
          <p:grpSpPr bwMode="auto">
            <a:xfrm>
              <a:off x="0" y="0"/>
              <a:ext cx="9144000" cy="6858000"/>
              <a:chOff x="0" y="0"/>
              <a:chExt cx="9144000" cy="6858000"/>
            </a:xfrm>
          </p:grpSpPr>
          <p:grpSp>
            <p:nvGrpSpPr>
              <p:cNvPr id="14" name="Group 19">
                <a:extLst>
                  <a:ext uri="{FF2B5EF4-FFF2-40B4-BE49-F238E27FC236}">
                    <a16:creationId xmlns:a16="http://schemas.microsoft.com/office/drawing/2014/main" id="{FFD5DFE9-B698-EB34-CC7C-752E5DAE2ECF}"/>
                  </a:ext>
                </a:extLst>
              </p:cNvPr>
              <p:cNvGrpSpPr>
                <a:grpSpLocks/>
              </p:cNvGrpSpPr>
              <p:nvPr/>
            </p:nvGrpSpPr>
            <p:grpSpPr bwMode="auto">
              <a:xfrm>
                <a:off x="0" y="0"/>
                <a:ext cx="9144000" cy="6858000"/>
                <a:chOff x="0" y="0"/>
                <a:chExt cx="9144000" cy="6858000"/>
              </a:xfrm>
            </p:grpSpPr>
            <p:grpSp>
              <p:nvGrpSpPr>
                <p:cNvPr id="16" name="Group 15">
                  <a:extLst>
                    <a:ext uri="{FF2B5EF4-FFF2-40B4-BE49-F238E27FC236}">
                      <a16:creationId xmlns:a16="http://schemas.microsoft.com/office/drawing/2014/main" id="{78C8DC12-5665-0FF6-357B-F2EDDC22DBCA}"/>
                    </a:ext>
                  </a:extLst>
                </p:cNvPr>
                <p:cNvGrpSpPr>
                  <a:grpSpLocks/>
                </p:cNvGrpSpPr>
                <p:nvPr/>
              </p:nvGrpSpPr>
              <p:grpSpPr bwMode="auto">
                <a:xfrm>
                  <a:off x="0" y="0"/>
                  <a:ext cx="9144000" cy="6858000"/>
                  <a:chOff x="0" y="0"/>
                  <a:chExt cx="5760" cy="4320"/>
                </a:xfrm>
              </p:grpSpPr>
              <p:grpSp>
                <p:nvGrpSpPr>
                  <p:cNvPr id="18" name="Group 17">
                    <a:extLst>
                      <a:ext uri="{FF2B5EF4-FFF2-40B4-BE49-F238E27FC236}">
                        <a16:creationId xmlns:a16="http://schemas.microsoft.com/office/drawing/2014/main" id="{97E92847-FCEC-9633-6C96-9F8E2196E568}"/>
                      </a:ext>
                    </a:extLst>
                  </p:cNvPr>
                  <p:cNvGrpSpPr>
                    <a:grpSpLocks/>
                  </p:cNvGrpSpPr>
                  <p:nvPr/>
                </p:nvGrpSpPr>
                <p:grpSpPr bwMode="auto">
                  <a:xfrm>
                    <a:off x="0" y="0"/>
                    <a:ext cx="192" cy="4320"/>
                    <a:chOff x="0" y="-48"/>
                    <a:chExt cx="144" cy="4368"/>
                  </a:xfrm>
                </p:grpSpPr>
                <p:sp>
                  <p:nvSpPr>
                    <p:cNvPr id="29" name="Rectangle 10">
                      <a:extLst>
                        <a:ext uri="{FF2B5EF4-FFF2-40B4-BE49-F238E27FC236}">
                          <a16:creationId xmlns:a16="http://schemas.microsoft.com/office/drawing/2014/main" id="{D59F86F0-1C4C-5EC6-DDC9-C0A98B19342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11">
                      <a:extLst>
                        <a:ext uri="{FF2B5EF4-FFF2-40B4-BE49-F238E27FC236}">
                          <a16:creationId xmlns:a16="http://schemas.microsoft.com/office/drawing/2014/main" id="{6F571FAD-61A9-80CC-19A5-C1677F19DE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2">
                    <a:extLst>
                      <a:ext uri="{FF2B5EF4-FFF2-40B4-BE49-F238E27FC236}">
                        <a16:creationId xmlns:a16="http://schemas.microsoft.com/office/drawing/2014/main" id="{DFA2E090-D235-8C64-AC42-C774326B0E43}"/>
                      </a:ext>
                    </a:extLst>
                  </p:cNvPr>
                  <p:cNvGrpSpPr>
                    <a:grpSpLocks/>
                  </p:cNvGrpSpPr>
                  <p:nvPr/>
                </p:nvGrpSpPr>
                <p:grpSpPr bwMode="auto">
                  <a:xfrm>
                    <a:off x="5674" y="24"/>
                    <a:ext cx="86" cy="4296"/>
                    <a:chOff x="5616" y="-48"/>
                    <a:chExt cx="144" cy="4368"/>
                  </a:xfrm>
                </p:grpSpPr>
                <p:sp>
                  <p:nvSpPr>
                    <p:cNvPr id="26" name="Rectangle 13">
                      <a:extLst>
                        <a:ext uri="{FF2B5EF4-FFF2-40B4-BE49-F238E27FC236}">
                          <a16:creationId xmlns:a16="http://schemas.microsoft.com/office/drawing/2014/main" id="{C6176244-D9F9-10D8-DF18-17BB9E23259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4">
                      <a:extLst>
                        <a:ext uri="{FF2B5EF4-FFF2-40B4-BE49-F238E27FC236}">
                          <a16:creationId xmlns:a16="http://schemas.microsoft.com/office/drawing/2014/main" id="{8CD1E3DB-ED2D-B4C5-17B1-592FDB0BD8B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5">
                    <a:extLst>
                      <a:ext uri="{FF2B5EF4-FFF2-40B4-BE49-F238E27FC236}">
                        <a16:creationId xmlns:a16="http://schemas.microsoft.com/office/drawing/2014/main" id="{2DE6F4AE-311A-1543-8FD6-D8AC03FE60BA}"/>
                      </a:ext>
                    </a:extLst>
                  </p:cNvPr>
                  <p:cNvGrpSpPr>
                    <a:grpSpLocks/>
                  </p:cNvGrpSpPr>
                  <p:nvPr/>
                </p:nvGrpSpPr>
                <p:grpSpPr bwMode="auto">
                  <a:xfrm>
                    <a:off x="144" y="0"/>
                    <a:ext cx="5616" cy="144"/>
                    <a:chOff x="96" y="-48"/>
                    <a:chExt cx="5520" cy="144"/>
                  </a:xfrm>
                </p:grpSpPr>
                <p:sp>
                  <p:nvSpPr>
                    <p:cNvPr id="24" name="Rectangle 23">
                      <a:extLst>
                        <a:ext uri="{FF2B5EF4-FFF2-40B4-BE49-F238E27FC236}">
                          <a16:creationId xmlns:a16="http://schemas.microsoft.com/office/drawing/2014/main" id="{0496A2AD-F28A-4BD4-4CFA-99C2B9B9E61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24">
                      <a:extLst>
                        <a:ext uri="{FF2B5EF4-FFF2-40B4-BE49-F238E27FC236}">
                          <a16:creationId xmlns:a16="http://schemas.microsoft.com/office/drawing/2014/main" id="{0788D4E6-9296-B7DE-1132-C2B783ACA47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 name="Group 18">
                    <a:extLst>
                      <a:ext uri="{FF2B5EF4-FFF2-40B4-BE49-F238E27FC236}">
                        <a16:creationId xmlns:a16="http://schemas.microsoft.com/office/drawing/2014/main" id="{27DDC757-EA93-09B8-91EE-EF3AE31078A1}"/>
                      </a:ext>
                    </a:extLst>
                  </p:cNvPr>
                  <p:cNvGrpSpPr>
                    <a:grpSpLocks/>
                  </p:cNvGrpSpPr>
                  <p:nvPr/>
                </p:nvGrpSpPr>
                <p:grpSpPr bwMode="auto">
                  <a:xfrm>
                    <a:off x="144" y="4234"/>
                    <a:ext cx="5616" cy="86"/>
                    <a:chOff x="96" y="4176"/>
                    <a:chExt cx="5520" cy="144"/>
                  </a:xfrm>
                </p:grpSpPr>
                <p:sp>
                  <p:nvSpPr>
                    <p:cNvPr id="22" name="Rectangle 19">
                      <a:extLst>
                        <a:ext uri="{FF2B5EF4-FFF2-40B4-BE49-F238E27FC236}">
                          <a16:creationId xmlns:a16="http://schemas.microsoft.com/office/drawing/2014/main" id="{0D720365-AE8D-B795-C129-423C1B448ED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0">
                      <a:extLst>
                        <a:ext uri="{FF2B5EF4-FFF2-40B4-BE49-F238E27FC236}">
                          <a16:creationId xmlns:a16="http://schemas.microsoft.com/office/drawing/2014/main" id="{6F9F76A5-E5CA-D237-9522-61B57DFDF20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7" name="Rectangle 21">
                  <a:extLst>
                    <a:ext uri="{FF2B5EF4-FFF2-40B4-BE49-F238E27FC236}">
                      <a16:creationId xmlns:a16="http://schemas.microsoft.com/office/drawing/2014/main" id="{D899948E-A594-4B88-E69E-70299415893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5" name="Picture 42" descr="A picture containing shape&#10;&#10;Description automatically generated">
                <a:extLst>
                  <a:ext uri="{FF2B5EF4-FFF2-40B4-BE49-F238E27FC236}">
                    <a16:creationId xmlns:a16="http://schemas.microsoft.com/office/drawing/2014/main" id="{513A04B6-A9DA-840A-C239-E5D65B2F855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848837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500"/>
                                        <p:tgtEl>
                                          <p:spTgt spid="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111"/>
                                        </p:tgtEl>
                                        <p:attrNameLst>
                                          <p:attrName>style.visibility</p:attrName>
                                        </p:attrNameLst>
                                      </p:cBhvr>
                                      <p:to>
                                        <p:strVal val="visible"/>
                                      </p:to>
                                    </p:set>
                                    <p:anim calcmode="lin" valueType="num">
                                      <p:cBhvr additive="base">
                                        <p:cTn id="27" dur="500" fill="hold"/>
                                        <p:tgtEl>
                                          <p:spTgt spid="4111"/>
                                        </p:tgtEl>
                                        <p:attrNameLst>
                                          <p:attrName>ppt_x</p:attrName>
                                        </p:attrNameLst>
                                      </p:cBhvr>
                                      <p:tavLst>
                                        <p:tav tm="0">
                                          <p:val>
                                            <p:strVal val="#ppt_x"/>
                                          </p:val>
                                        </p:tav>
                                        <p:tav tm="100000">
                                          <p:val>
                                            <p:strVal val="#ppt_x"/>
                                          </p:val>
                                        </p:tav>
                                      </p:tavLst>
                                    </p:anim>
                                    <p:anim calcmode="lin" valueType="num">
                                      <p:cBhvr additive="base">
                                        <p:cTn id="28" dur="500" fill="hold"/>
                                        <p:tgtEl>
                                          <p:spTgt spid="41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112"/>
                                        </p:tgtEl>
                                        <p:attrNameLst>
                                          <p:attrName>style.visibility</p:attrName>
                                        </p:attrNameLst>
                                      </p:cBhvr>
                                      <p:to>
                                        <p:strVal val="visible"/>
                                      </p:to>
                                    </p:set>
                                    <p:anim calcmode="lin" valueType="num">
                                      <p:cBhvr additive="base">
                                        <p:cTn id="33" dur="500" fill="hold"/>
                                        <p:tgtEl>
                                          <p:spTgt spid="4112"/>
                                        </p:tgtEl>
                                        <p:attrNameLst>
                                          <p:attrName>ppt_x</p:attrName>
                                        </p:attrNameLst>
                                      </p:cBhvr>
                                      <p:tavLst>
                                        <p:tav tm="0">
                                          <p:val>
                                            <p:strVal val="#ppt_x"/>
                                          </p:val>
                                        </p:tav>
                                        <p:tav tm="100000">
                                          <p:val>
                                            <p:strVal val="#ppt_x"/>
                                          </p:val>
                                        </p:tav>
                                      </p:tavLst>
                                    </p:anim>
                                    <p:anim calcmode="lin" valueType="num">
                                      <p:cBhvr additive="base">
                                        <p:cTn id="34" dur="500" fill="hold"/>
                                        <p:tgtEl>
                                          <p:spTgt spid="41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4113"/>
                                        </p:tgtEl>
                                        <p:attrNameLst>
                                          <p:attrName>style.visibility</p:attrName>
                                        </p:attrNameLst>
                                      </p:cBhvr>
                                      <p:to>
                                        <p:strVal val="visible"/>
                                      </p:to>
                                    </p:set>
                                    <p:animEffect transition="in" filter="circle(in)">
                                      <p:cBhvr>
                                        <p:cTn id="39" dur="750"/>
                                        <p:tgtEl>
                                          <p:spTgt spid="4113"/>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4114"/>
                                        </p:tgtEl>
                                        <p:attrNameLst>
                                          <p:attrName>style.visibility</p:attrName>
                                        </p:attrNameLst>
                                      </p:cBhvr>
                                      <p:to>
                                        <p:strVal val="visible"/>
                                      </p:to>
                                    </p:set>
                                    <p:anim calcmode="lin" valueType="num">
                                      <p:cBhvr additive="base">
                                        <p:cTn id="44" dur="500" fill="hold"/>
                                        <p:tgtEl>
                                          <p:spTgt spid="4114"/>
                                        </p:tgtEl>
                                        <p:attrNameLst>
                                          <p:attrName>ppt_x</p:attrName>
                                        </p:attrNameLst>
                                      </p:cBhvr>
                                      <p:tavLst>
                                        <p:tav tm="0">
                                          <p:val>
                                            <p:strVal val="#ppt_x"/>
                                          </p:val>
                                        </p:tav>
                                        <p:tav tm="100000">
                                          <p:val>
                                            <p:strVal val="#ppt_x"/>
                                          </p:val>
                                        </p:tav>
                                      </p:tavLst>
                                    </p:anim>
                                    <p:anim calcmode="lin" valueType="num">
                                      <p:cBhvr additive="base">
                                        <p:cTn id="45" dur="500" fill="hold"/>
                                        <p:tgtEl>
                                          <p:spTgt spid="411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115"/>
                                        </p:tgtEl>
                                        <p:attrNameLst>
                                          <p:attrName>style.visibility</p:attrName>
                                        </p:attrNameLst>
                                      </p:cBhvr>
                                      <p:to>
                                        <p:strVal val="visible"/>
                                      </p:to>
                                    </p:set>
                                    <p:animEffect transition="in" filter="fade">
                                      <p:cBhvr>
                                        <p:cTn id="50" dur="1000"/>
                                        <p:tgtEl>
                                          <p:spTgt spid="4115"/>
                                        </p:tgtEl>
                                      </p:cBhvr>
                                    </p:animEffect>
                                    <p:anim calcmode="lin" valueType="num">
                                      <p:cBhvr>
                                        <p:cTn id="51" dur="1000" fill="hold"/>
                                        <p:tgtEl>
                                          <p:spTgt spid="4115"/>
                                        </p:tgtEl>
                                        <p:attrNameLst>
                                          <p:attrName>ppt_x</p:attrName>
                                        </p:attrNameLst>
                                      </p:cBhvr>
                                      <p:tavLst>
                                        <p:tav tm="0">
                                          <p:val>
                                            <p:strVal val="#ppt_x"/>
                                          </p:val>
                                        </p:tav>
                                        <p:tav tm="100000">
                                          <p:val>
                                            <p:strVal val="#ppt_x"/>
                                          </p:val>
                                        </p:tav>
                                      </p:tavLst>
                                    </p:anim>
                                    <p:anim calcmode="lin" valueType="num">
                                      <p:cBhvr>
                                        <p:cTn id="52" dur="1000" fill="hold"/>
                                        <p:tgtEl>
                                          <p:spTgt spid="4115"/>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4116"/>
                                        </p:tgtEl>
                                        <p:attrNameLst>
                                          <p:attrName>style.visibility</p:attrName>
                                        </p:attrNameLst>
                                      </p:cBhvr>
                                      <p:to>
                                        <p:strVal val="visible"/>
                                      </p:to>
                                    </p:set>
                                    <p:animEffect transition="in" filter="circle(in)">
                                      <p:cBhvr>
                                        <p:cTn id="57" dur="750"/>
                                        <p:tgtEl>
                                          <p:spTgt spid="4116"/>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4117"/>
                                        </p:tgtEl>
                                        <p:attrNameLst>
                                          <p:attrName>style.visibility</p:attrName>
                                        </p:attrNameLst>
                                      </p:cBhvr>
                                      <p:to>
                                        <p:strVal val="visible"/>
                                      </p:to>
                                    </p:set>
                                    <p:anim calcmode="lin" valueType="num">
                                      <p:cBhvr additive="base">
                                        <p:cTn id="62" dur="500" fill="hold"/>
                                        <p:tgtEl>
                                          <p:spTgt spid="4117"/>
                                        </p:tgtEl>
                                        <p:attrNameLst>
                                          <p:attrName>ppt_x</p:attrName>
                                        </p:attrNameLst>
                                      </p:cBhvr>
                                      <p:tavLst>
                                        <p:tav tm="0">
                                          <p:val>
                                            <p:strVal val="#ppt_x"/>
                                          </p:val>
                                        </p:tav>
                                        <p:tav tm="100000">
                                          <p:val>
                                            <p:strVal val="#ppt_x"/>
                                          </p:val>
                                        </p:tav>
                                      </p:tavLst>
                                    </p:anim>
                                    <p:anim calcmode="lin" valueType="num">
                                      <p:cBhvr additive="base">
                                        <p:cTn id="63" dur="500" fill="hold"/>
                                        <p:tgtEl>
                                          <p:spTgt spid="41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1" grpId="0"/>
      <p:bldP spid="4112" grpId="0"/>
      <p:bldP spid="4113" grpId="0"/>
      <p:bldP spid="4114" grpId="0"/>
      <p:bldP spid="4115" grpId="0"/>
      <p:bldP spid="4116" grpId="0"/>
      <p:bldP spid="41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8DC4286-A5F8-6B51-A764-69BE7D8B0BEC}"/>
              </a:ext>
            </a:extLst>
          </p:cNvPr>
          <p:cNvSpPr>
            <a:spLocks noGrp="1" noChangeArrowheads="1"/>
          </p:cNvSpPr>
          <p:nvPr>
            <p:ph type="title"/>
          </p:nvPr>
        </p:nvSpPr>
        <p:spPr>
          <a:xfrm>
            <a:off x="1828800" y="228600"/>
            <a:ext cx="6537325" cy="762000"/>
          </a:xfrm>
        </p:spPr>
        <p:txBody>
          <a:bodyPr/>
          <a:lstStyle/>
          <a:p>
            <a:r>
              <a:rPr lang="en-US" altLang="en-US" sz="2800" dirty="0"/>
              <a:t>Multistage  Expansion of Steam</a:t>
            </a:r>
          </a:p>
        </p:txBody>
      </p:sp>
      <p:grpSp>
        <p:nvGrpSpPr>
          <p:cNvPr id="5" name="Group 4">
            <a:extLst>
              <a:ext uri="{FF2B5EF4-FFF2-40B4-BE49-F238E27FC236}">
                <a16:creationId xmlns:a16="http://schemas.microsoft.com/office/drawing/2014/main" id="{DD82F759-4E28-7F6C-C54D-30AF1020E09F}"/>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54A6D11C-BD17-1853-3CE1-1060F579E7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99C732AE-1260-D894-AE0E-6AC7554E7AD1}"/>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661706FA-5A83-D8CD-4BE8-FF1E91B4650A}"/>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408A1F1E-88EC-0002-CC55-C2DBE1688EAF}"/>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530AE240-6165-0190-4161-EA9F310B1A39}"/>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71ACD778-AAA0-3F90-BCEE-022F8BFE06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1">
                      <a:extLst>
                        <a:ext uri="{FF2B5EF4-FFF2-40B4-BE49-F238E27FC236}">
                          <a16:creationId xmlns:a16="http://schemas.microsoft.com/office/drawing/2014/main" id="{B7F8E6F7-A2E8-F29F-ACB9-FABB3C980C9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1FFAF4FF-0DE1-E3BF-146F-C4983168FABA}"/>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59924CCF-97DE-7810-6088-7B85733109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4A6DA733-7A02-A0A8-3672-0315EEFA762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0A133CC7-8905-EFEB-7126-0DCBB6469D3E}"/>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459FED8C-601E-B73D-4D7C-226C77B72EF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5B508BBD-910A-1A0B-76F5-3968213FCFE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29D80A17-3150-ADE2-4321-78CB22798F5C}"/>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62940C41-B9C6-22AE-200A-0358497D5E0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3598A546-2B9C-B83D-9342-11940EB49D1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9E22B231-6DD4-F7EE-1354-DA6B986879F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25602E4E-0368-0AFA-B5CE-D2A5C41896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24" name="Table 23">
            <a:extLst>
              <a:ext uri="{FF2B5EF4-FFF2-40B4-BE49-F238E27FC236}">
                <a16:creationId xmlns:a16="http://schemas.microsoft.com/office/drawing/2014/main" id="{45644864-86B4-3F7D-64EA-7C951C25530C}"/>
              </a:ext>
            </a:extLst>
          </p:cNvPr>
          <p:cNvGraphicFramePr>
            <a:graphicFrameLocks noGrp="1"/>
          </p:cNvGraphicFramePr>
          <p:nvPr>
            <p:extLst>
              <p:ext uri="{D42A27DB-BD31-4B8C-83A1-F6EECF244321}">
                <p14:modId xmlns:p14="http://schemas.microsoft.com/office/powerpoint/2010/main" val="1356500608"/>
              </p:ext>
            </p:extLst>
          </p:nvPr>
        </p:nvGraphicFramePr>
        <p:xfrm>
          <a:off x="381249" y="1031593"/>
          <a:ext cx="8457951" cy="5750207"/>
        </p:xfrm>
        <a:graphic>
          <a:graphicData uri="http://schemas.openxmlformats.org/drawingml/2006/table">
            <a:tbl>
              <a:tblPr>
                <a:tableStyleId>{5C22544A-7EE6-4342-B048-85BDC9FD1C3A}</a:tableStyleId>
              </a:tblPr>
              <a:tblGrid>
                <a:gridCol w="1169975">
                  <a:extLst>
                    <a:ext uri="{9D8B030D-6E8A-4147-A177-3AD203B41FA5}">
                      <a16:colId xmlns:a16="http://schemas.microsoft.com/office/drawing/2014/main" val="3501443652"/>
                    </a:ext>
                  </a:extLst>
                </a:gridCol>
                <a:gridCol w="1169975">
                  <a:extLst>
                    <a:ext uri="{9D8B030D-6E8A-4147-A177-3AD203B41FA5}">
                      <a16:colId xmlns:a16="http://schemas.microsoft.com/office/drawing/2014/main" val="1305603942"/>
                    </a:ext>
                  </a:extLst>
                </a:gridCol>
                <a:gridCol w="2096207">
                  <a:extLst>
                    <a:ext uri="{9D8B030D-6E8A-4147-A177-3AD203B41FA5}">
                      <a16:colId xmlns:a16="http://schemas.microsoft.com/office/drawing/2014/main" val="3887726044"/>
                    </a:ext>
                  </a:extLst>
                </a:gridCol>
                <a:gridCol w="2047458">
                  <a:extLst>
                    <a:ext uri="{9D8B030D-6E8A-4147-A177-3AD203B41FA5}">
                      <a16:colId xmlns:a16="http://schemas.microsoft.com/office/drawing/2014/main" val="1230000268"/>
                    </a:ext>
                  </a:extLst>
                </a:gridCol>
                <a:gridCol w="1974336">
                  <a:extLst>
                    <a:ext uri="{9D8B030D-6E8A-4147-A177-3AD203B41FA5}">
                      <a16:colId xmlns:a16="http://schemas.microsoft.com/office/drawing/2014/main" val="3360176864"/>
                    </a:ext>
                  </a:extLst>
                </a:gridCol>
              </a:tblGrid>
              <a:tr h="238616">
                <a:tc>
                  <a:txBody>
                    <a:bodyPr/>
                    <a:lstStyle/>
                    <a:p>
                      <a:pPr algn="ctr" fontAlgn="b">
                        <a:buNone/>
                      </a:pPr>
                      <a:r>
                        <a:rPr lang="en-US" sz="1600" u="none" strike="noStrike">
                          <a:effectLst/>
                        </a:rPr>
                        <a:t>Temp</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600" u="none" strike="noStrike">
                          <a:effectLst/>
                        </a:rPr>
                        <a:t>Pressure</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600" u="none" strike="noStrike">
                          <a:effectLst/>
                        </a:rPr>
                        <a:t>Specific Volume</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600" u="none" strike="noStrike">
                          <a:effectLst/>
                        </a:rPr>
                        <a:t>Specific Enthalpy</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600" u="none" strike="noStrike">
                          <a:effectLst/>
                        </a:rPr>
                        <a:t>Specific Entropy</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4714660"/>
                  </a:ext>
                </a:extLst>
              </a:tr>
              <a:tr h="238616">
                <a:tc>
                  <a:txBody>
                    <a:bodyPr/>
                    <a:lstStyle/>
                    <a:p>
                      <a:pPr algn="ctr" fontAlgn="b">
                        <a:buNone/>
                      </a:pPr>
                      <a:r>
                        <a:rPr lang="en-US" sz="1600" u="none" strike="noStrike">
                          <a:effectLst/>
                        </a:rPr>
                        <a:t>C</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600" u="none" strike="noStrike">
                          <a:effectLst/>
                        </a:rPr>
                        <a:t>MPa</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600" u="none" strike="noStrike">
                          <a:effectLst/>
                        </a:rPr>
                        <a:t>m3/kg</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600" u="none" strike="noStrike">
                          <a:effectLst/>
                        </a:rPr>
                        <a:t>kJ/kg</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600" u="none" strike="noStrike">
                          <a:effectLst/>
                        </a:rPr>
                        <a:t>kJ/kg/K</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1861626"/>
                  </a:ext>
                </a:extLst>
              </a:tr>
              <a:tr h="238616">
                <a:tc>
                  <a:txBody>
                    <a:bodyPr/>
                    <a:lstStyle/>
                    <a:p>
                      <a:pPr algn="r" fontAlgn="b">
                        <a:buNone/>
                      </a:pPr>
                      <a:r>
                        <a:rPr lang="en-US" sz="1600" u="none" strike="noStrike">
                          <a:effectLst/>
                        </a:rPr>
                        <a:t>575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0.01345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3415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1084618"/>
                  </a:ext>
                </a:extLst>
              </a:tr>
              <a:tr h="238616">
                <a:tc>
                  <a:txBody>
                    <a:bodyPr/>
                    <a:lstStyle/>
                    <a:p>
                      <a:pPr algn="r" fontAlgn="b">
                        <a:buNone/>
                      </a:pPr>
                      <a:r>
                        <a:rPr lang="en-US" sz="1600" u="none" strike="noStrike">
                          <a:effectLst/>
                        </a:rPr>
                        <a:t>554.9</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22.5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0.01458</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3380</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0956576"/>
                  </a:ext>
                </a:extLst>
              </a:tr>
              <a:tr h="238616">
                <a:tc>
                  <a:txBody>
                    <a:bodyPr/>
                    <a:lstStyle/>
                    <a:p>
                      <a:pPr algn="r" fontAlgn="b">
                        <a:buNone/>
                      </a:pPr>
                      <a:r>
                        <a:rPr lang="en-US" sz="1600" u="none" strike="noStrike">
                          <a:effectLst/>
                        </a:rPr>
                        <a:t>532.9</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20</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0.01597</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3342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5554654"/>
                  </a:ext>
                </a:extLst>
              </a:tr>
              <a:tr h="238616">
                <a:tc>
                  <a:txBody>
                    <a:bodyPr/>
                    <a:lstStyle/>
                    <a:p>
                      <a:pPr algn="r" fontAlgn="b">
                        <a:buNone/>
                      </a:pPr>
                      <a:r>
                        <a:rPr lang="en-US" sz="1600" u="none" strike="noStrike">
                          <a:effectLst/>
                        </a:rPr>
                        <a:t>508.5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17.5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0.0177</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3300</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1851237"/>
                  </a:ext>
                </a:extLst>
              </a:tr>
              <a:tr h="238616">
                <a:tc>
                  <a:txBody>
                    <a:bodyPr/>
                    <a:lstStyle/>
                    <a:p>
                      <a:pPr algn="r" fontAlgn="b">
                        <a:buNone/>
                      </a:pPr>
                      <a:r>
                        <a:rPr lang="en-US" sz="1600" u="none" strike="noStrike">
                          <a:effectLst/>
                        </a:rPr>
                        <a:t>481.1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15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0.01995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3253</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707365"/>
                  </a:ext>
                </a:extLst>
              </a:tr>
              <a:tr h="238616">
                <a:tc>
                  <a:txBody>
                    <a:bodyPr/>
                    <a:lstStyle/>
                    <a:p>
                      <a:pPr algn="r" fontAlgn="b">
                        <a:buNone/>
                      </a:pPr>
                      <a:r>
                        <a:rPr lang="en-US" sz="1600" u="none" strike="noStrike">
                          <a:effectLst/>
                        </a:rPr>
                        <a:t>449.9</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12.5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0.02298</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3200</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7732462"/>
                  </a:ext>
                </a:extLst>
              </a:tr>
              <a:tr h="238616">
                <a:tc>
                  <a:txBody>
                    <a:bodyPr/>
                    <a:lstStyle/>
                    <a:p>
                      <a:pPr algn="r" fontAlgn="b">
                        <a:buNone/>
                      </a:pPr>
                      <a:r>
                        <a:rPr lang="en-US" sz="1600" u="none" strike="noStrike">
                          <a:effectLst/>
                        </a:rPr>
                        <a:t>413.4</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10</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0.02735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3137</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3361771"/>
                  </a:ext>
                </a:extLst>
              </a:tr>
              <a:tr h="238616">
                <a:tc>
                  <a:txBody>
                    <a:bodyPr/>
                    <a:lstStyle/>
                    <a:p>
                      <a:pPr algn="r" fontAlgn="b">
                        <a:buNone/>
                      </a:pPr>
                      <a:r>
                        <a:rPr lang="en-US" sz="1600" u="none" strike="noStrike">
                          <a:effectLst/>
                        </a:rPr>
                        <a:t>369.2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7.5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0.03424</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3061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0190554"/>
                  </a:ext>
                </a:extLst>
              </a:tr>
              <a:tr h="238616">
                <a:tc>
                  <a:txBody>
                    <a:bodyPr/>
                    <a:lstStyle/>
                    <a:p>
                      <a:pPr algn="r" fontAlgn="b">
                        <a:buNone/>
                      </a:pPr>
                      <a:r>
                        <a:rPr lang="en-US" sz="1600" u="none" strike="noStrike">
                          <a:effectLst/>
                        </a:rPr>
                        <a:t>311.8</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0.04699</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2961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8315231"/>
                  </a:ext>
                </a:extLst>
              </a:tr>
              <a:tr h="238616">
                <a:tc>
                  <a:txBody>
                    <a:bodyPr/>
                    <a:lstStyle/>
                    <a:p>
                      <a:pPr algn="r" fontAlgn="b">
                        <a:buNone/>
                      </a:pPr>
                      <a:r>
                        <a:rPr lang="en-US" sz="1600" u="none" strike="noStrike">
                          <a:effectLst/>
                        </a:rPr>
                        <a:t>226.2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0.08061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2810</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7849450"/>
                  </a:ext>
                </a:extLst>
              </a:tr>
              <a:tr h="238616">
                <a:tc>
                  <a:txBody>
                    <a:bodyPr/>
                    <a:lstStyle/>
                    <a:p>
                      <a:pPr algn="r" fontAlgn="b">
                        <a:buNone/>
                      </a:pPr>
                      <a:r>
                        <a:rPr lang="en-US" sz="1600" u="none" strike="noStrike">
                          <a:effectLst/>
                        </a:rPr>
                        <a:t>179.9</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0.1808</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2635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6548082"/>
                  </a:ext>
                </a:extLst>
              </a:tr>
              <a:tr h="238616">
                <a:tc>
                  <a:txBody>
                    <a:bodyPr/>
                    <a:lstStyle/>
                    <a:p>
                      <a:pPr algn="r" fontAlgn="b">
                        <a:buNone/>
                      </a:pPr>
                      <a:r>
                        <a:rPr lang="en-US" sz="1600" u="none" strike="noStrike">
                          <a:effectLst/>
                        </a:rPr>
                        <a:t>151.9</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0.3335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2515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0879431"/>
                  </a:ext>
                </a:extLst>
              </a:tr>
              <a:tr h="238616">
                <a:tc>
                  <a:txBody>
                    <a:bodyPr/>
                    <a:lstStyle/>
                    <a:p>
                      <a:pPr algn="r" fontAlgn="b">
                        <a:buNone/>
                      </a:pPr>
                      <a:r>
                        <a:rPr lang="en-US" sz="1600" u="none" strike="noStrike">
                          <a:effectLst/>
                        </a:rPr>
                        <a:t>143.6</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0.4</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0.4062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2478</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3014897"/>
                  </a:ext>
                </a:extLst>
              </a:tr>
              <a:tr h="238616">
                <a:tc>
                  <a:txBody>
                    <a:bodyPr/>
                    <a:lstStyle/>
                    <a:p>
                      <a:pPr algn="r" fontAlgn="b">
                        <a:buNone/>
                      </a:pPr>
                      <a:r>
                        <a:rPr lang="en-US" sz="1600" u="none" strike="noStrike">
                          <a:effectLst/>
                        </a:rPr>
                        <a:t>133.5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0.3</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0.5239</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2432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1009307"/>
                  </a:ext>
                </a:extLst>
              </a:tr>
              <a:tr h="238616">
                <a:tc>
                  <a:txBody>
                    <a:bodyPr/>
                    <a:lstStyle/>
                    <a:p>
                      <a:pPr algn="r" fontAlgn="b">
                        <a:buNone/>
                      </a:pPr>
                      <a:r>
                        <a:rPr lang="en-US" sz="1600" u="none" strike="noStrike">
                          <a:effectLst/>
                        </a:rPr>
                        <a:t>120.2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0.7505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2370</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7154794"/>
                  </a:ext>
                </a:extLst>
              </a:tr>
              <a:tr h="238616">
                <a:tc>
                  <a:txBody>
                    <a:bodyPr/>
                    <a:lstStyle/>
                    <a:p>
                      <a:pPr algn="r" fontAlgn="b">
                        <a:buNone/>
                      </a:pPr>
                      <a:r>
                        <a:rPr lang="en-US" sz="1600" u="none" strike="noStrike">
                          <a:effectLst/>
                        </a:rPr>
                        <a:t>99.62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1.39</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2270</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05689"/>
                  </a:ext>
                </a:extLst>
              </a:tr>
              <a:tr h="238616">
                <a:tc>
                  <a:txBody>
                    <a:bodyPr/>
                    <a:lstStyle/>
                    <a:p>
                      <a:pPr algn="r" fontAlgn="b">
                        <a:buNone/>
                      </a:pPr>
                      <a:r>
                        <a:rPr lang="en-US" sz="1600" u="none" strike="noStrike">
                          <a:effectLst/>
                        </a:rPr>
                        <a:t>81.33</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2.582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2177</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5088877"/>
                  </a:ext>
                </a:extLst>
              </a:tr>
              <a:tr h="238616">
                <a:tc>
                  <a:txBody>
                    <a:bodyPr/>
                    <a:lstStyle/>
                    <a:p>
                      <a:pPr algn="r" fontAlgn="b">
                        <a:buNone/>
                      </a:pPr>
                      <a:r>
                        <a:rPr lang="en-US" sz="1600" u="none" strike="noStrike">
                          <a:effectLst/>
                        </a:rPr>
                        <a:t>75.87</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0.04</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3.153</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2149</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4075103"/>
                  </a:ext>
                </a:extLst>
              </a:tr>
              <a:tr h="238616">
                <a:tc>
                  <a:txBody>
                    <a:bodyPr/>
                    <a:lstStyle/>
                    <a:p>
                      <a:pPr algn="r" fontAlgn="b">
                        <a:buNone/>
                      </a:pPr>
                      <a:r>
                        <a:rPr lang="en-US" sz="1600" u="none" strike="noStrike">
                          <a:effectLst/>
                        </a:rPr>
                        <a:t>69.1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0.03</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4.082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2113</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972609"/>
                  </a:ext>
                </a:extLst>
              </a:tr>
              <a:tr h="238616">
                <a:tc>
                  <a:txBody>
                    <a:bodyPr/>
                    <a:lstStyle/>
                    <a:p>
                      <a:pPr algn="r" fontAlgn="b">
                        <a:buNone/>
                      </a:pPr>
                      <a:r>
                        <a:rPr lang="en-US" sz="1600" u="none" strike="noStrike">
                          <a:effectLst/>
                        </a:rPr>
                        <a:t>60.06</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0.02</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5.88</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2064</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6.271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2601334"/>
                  </a:ext>
                </a:extLst>
              </a:tr>
              <a:tr h="238616">
                <a:tc>
                  <a:txBody>
                    <a:bodyPr/>
                    <a:lstStyle/>
                    <a:p>
                      <a:pPr algn="r" fontAlgn="b">
                        <a:buNone/>
                      </a:pPr>
                      <a:r>
                        <a:rPr lang="en-US" sz="1600" u="none" strike="noStrike">
                          <a:effectLst/>
                        </a:rPr>
                        <a:t>45.81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0.01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11</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a:effectLst/>
                        </a:rPr>
                        <a:t>1985</a:t>
                      </a:r>
                      <a:endParaRPr lang="en-US" sz="1600" b="0" i="0" u="none" strike="noStrike">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US" sz="1600" u="none" strike="noStrike" dirty="0">
                          <a:effectLst/>
                        </a:rPr>
                        <a:t>6.271</a:t>
                      </a:r>
                      <a:endParaRPr lang="en-US" sz="1600" b="0" i="0" u="none" strike="noStrike" dirty="0">
                        <a:solidFill>
                          <a:srgbClr val="000000"/>
                        </a:solidFill>
                        <a:effectLst/>
                        <a:latin typeface="Aptos Narrow" panose="020B0004020202020204" pitchFamily="34" charset="0"/>
                      </a:endParaRPr>
                    </a:p>
                  </a:txBody>
                  <a:tcPr marL="6169" marR="6169" marT="616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9957156"/>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4">
            <a:extLst>
              <a:ext uri="{FF2B5EF4-FFF2-40B4-BE49-F238E27FC236}">
                <a16:creationId xmlns:a16="http://schemas.microsoft.com/office/drawing/2014/main" id="{7AC36BFD-892C-47FF-0803-C809ED2A6858}"/>
              </a:ext>
            </a:extLst>
          </p:cNvPr>
          <p:cNvSpPr>
            <a:spLocks noGrp="1" noChangeArrowheads="1"/>
          </p:cNvSpPr>
          <p:nvPr>
            <p:ph type="title"/>
          </p:nvPr>
        </p:nvSpPr>
        <p:spPr>
          <a:xfrm>
            <a:off x="1066800" y="0"/>
            <a:ext cx="7772400" cy="1143000"/>
          </a:xfrm>
        </p:spPr>
        <p:txBody>
          <a:bodyPr/>
          <a:lstStyle/>
          <a:p>
            <a:r>
              <a:rPr lang="en-US" altLang="en-US" sz="2800"/>
              <a:t>Large Power Plants : Selection of Speed</a:t>
            </a:r>
          </a:p>
        </p:txBody>
      </p:sp>
      <p:sp>
        <p:nvSpPr>
          <p:cNvPr id="29704" name="TextBox 3">
            <a:extLst>
              <a:ext uri="{FF2B5EF4-FFF2-40B4-BE49-F238E27FC236}">
                <a16:creationId xmlns:a16="http://schemas.microsoft.com/office/drawing/2014/main" id="{0EECE8EE-E137-46F6-BCFF-CE6B974ED9C3}"/>
              </a:ext>
            </a:extLst>
          </p:cNvPr>
          <p:cNvSpPr txBox="1">
            <a:spLocks noChangeArrowheads="1"/>
          </p:cNvSpPr>
          <p:nvPr/>
        </p:nvSpPr>
        <p:spPr bwMode="auto">
          <a:xfrm>
            <a:off x="609600" y="1828800"/>
            <a:ext cx="2984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Swallowing Capacity :</a:t>
            </a:r>
          </a:p>
        </p:txBody>
      </p:sp>
      <mc:AlternateContent xmlns:mc="http://schemas.openxmlformats.org/markup-compatibility/2006" xmlns:a14="http://schemas.microsoft.com/office/drawing/2010/main">
        <mc:Choice Requires="a14">
          <p:sp>
            <p:nvSpPr>
              <p:cNvPr id="29698" name="Object 4">
                <a:extLst>
                  <a:ext uri="{FF2B5EF4-FFF2-40B4-BE49-F238E27FC236}">
                    <a16:creationId xmlns:a16="http://schemas.microsoft.com/office/drawing/2014/main" id="{BB12AE00-C0FC-E89F-98ED-B67AF8CDB9E5}"/>
                  </a:ext>
                </a:extLst>
              </p:cNvPr>
              <p:cNvSpPr txBox="1"/>
              <p:nvPr/>
            </p:nvSpPr>
            <p:spPr bwMode="auto">
              <a:xfrm>
                <a:off x="7086600" y="1752600"/>
                <a:ext cx="1392238" cy="5334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acc>
                        <m:accPr>
                          <m:chr m:val="̇"/>
                          <m:ctrlPr>
                            <a:rPr lang="en-US" b="0"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𝑁</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𝐷</m:t>
                          </m:r>
                        </m:e>
                        <m:sup>
                          <m:r>
                            <a:rPr lang="en-IN" i="1">
                              <a:solidFill>
                                <a:srgbClr val="000000"/>
                              </a:solidFill>
                              <a:latin typeface="Cambria Math" panose="02040503050406030204" pitchFamily="18" charset="0"/>
                            </a:rPr>
                            <m:t>3</m:t>
                          </m:r>
                        </m:sup>
                      </m:sSup>
                    </m:oMath>
                  </m:oMathPara>
                </a14:m>
                <a:endParaRPr lang="en-IN" dirty="0"/>
              </a:p>
            </p:txBody>
          </p:sp>
        </mc:Choice>
        <mc:Fallback xmlns="">
          <p:sp>
            <p:nvSpPr>
              <p:cNvPr id="29698" name="Object 4">
                <a:extLst>
                  <a:ext uri="{FF2B5EF4-FFF2-40B4-BE49-F238E27FC236}">
                    <a16:creationId xmlns:a16="http://schemas.microsoft.com/office/drawing/2014/main" id="{BB12AE00-C0FC-E89F-98ED-B67AF8CDB9E5}"/>
                  </a:ext>
                </a:extLst>
              </p:cNvPr>
              <p:cNvSpPr txBox="1">
                <a:spLocks noRot="1" noChangeAspect="1" noMove="1" noResize="1" noEditPoints="1" noAdjustHandles="1" noChangeArrowheads="1" noChangeShapeType="1" noTextEdit="1"/>
              </p:cNvSpPr>
              <p:nvPr/>
            </p:nvSpPr>
            <p:spPr bwMode="auto">
              <a:xfrm>
                <a:off x="7086600" y="1752600"/>
                <a:ext cx="1392238" cy="533400"/>
              </a:xfrm>
              <a:prstGeom prst="rect">
                <a:avLst/>
              </a:prstGeom>
              <a:blipFill>
                <a:blip r:embed="rId2"/>
                <a:stretch>
                  <a:fillRect/>
                </a:stretch>
              </a:blipFill>
              <a:ln>
                <a:noFill/>
              </a:ln>
              <a:effectLst/>
            </p:spPr>
            <p:txBody>
              <a:bodyPr/>
              <a:lstStyle/>
              <a:p>
                <a:r>
                  <a:rPr lang="en-US">
                    <a:noFill/>
                  </a:rPr>
                  <a:t> </a:t>
                </a:r>
              </a:p>
            </p:txBody>
          </p:sp>
        </mc:Fallback>
      </mc:AlternateContent>
      <p:sp>
        <p:nvSpPr>
          <p:cNvPr id="29705" name="TextBox 5">
            <a:extLst>
              <a:ext uri="{FF2B5EF4-FFF2-40B4-BE49-F238E27FC236}">
                <a16:creationId xmlns:a16="http://schemas.microsoft.com/office/drawing/2014/main" id="{91BB78AF-B2AB-2464-DD49-D263F4D03606}"/>
              </a:ext>
            </a:extLst>
          </p:cNvPr>
          <p:cNvSpPr txBox="1">
            <a:spLocks noChangeArrowheads="1"/>
          </p:cNvSpPr>
          <p:nvPr/>
        </p:nvSpPr>
        <p:spPr bwMode="auto">
          <a:xfrm>
            <a:off x="609600" y="3124200"/>
            <a:ext cx="2624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Loading Capacity :</a:t>
            </a:r>
          </a:p>
        </p:txBody>
      </p:sp>
      <mc:AlternateContent xmlns:mc="http://schemas.openxmlformats.org/markup-compatibility/2006" xmlns:a14="http://schemas.microsoft.com/office/drawing/2010/main">
        <mc:Choice Requires="a14">
          <p:sp>
            <p:nvSpPr>
              <p:cNvPr id="29699" name="Object 5">
                <a:extLst>
                  <a:ext uri="{FF2B5EF4-FFF2-40B4-BE49-F238E27FC236}">
                    <a16:creationId xmlns:a16="http://schemas.microsoft.com/office/drawing/2014/main" id="{B509DD2D-AA5E-EDCB-D803-9CDDE7687250}"/>
                  </a:ext>
                </a:extLst>
              </p:cNvPr>
              <p:cNvSpPr txBox="1"/>
              <p:nvPr/>
            </p:nvSpPr>
            <p:spPr bwMode="auto">
              <a:xfrm>
                <a:off x="6553200" y="2895600"/>
                <a:ext cx="2055813" cy="814754"/>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h</m:t>
                      </m:r>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𝑁</m:t>
                          </m:r>
                        </m:e>
                        <m:sup>
                          <m:r>
                            <a:rPr lang="en-IN" i="1">
                              <a:solidFill>
                                <a:srgbClr val="000000"/>
                              </a:solidFill>
                              <a:latin typeface="Cambria Math" panose="02040503050406030204" pitchFamily="18" charset="0"/>
                            </a:rPr>
                            <m:t>2</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𝐷</m:t>
                          </m:r>
                        </m:e>
                        <m:sup>
                          <m:r>
                            <a:rPr lang="en-IN" i="1">
                              <a:solidFill>
                                <a:srgbClr val="000000"/>
                              </a:solidFill>
                              <a:latin typeface="Cambria Math" panose="02040503050406030204" pitchFamily="18" charset="0"/>
                            </a:rPr>
                            <m:t>2</m:t>
                          </m:r>
                        </m:sup>
                      </m:sSup>
                    </m:oMath>
                  </m:oMathPara>
                </a14:m>
                <a:endParaRPr lang="en-IN" dirty="0"/>
              </a:p>
            </p:txBody>
          </p:sp>
        </mc:Choice>
        <mc:Fallback xmlns="">
          <p:sp>
            <p:nvSpPr>
              <p:cNvPr id="29699" name="Object 5">
                <a:extLst>
                  <a:ext uri="{FF2B5EF4-FFF2-40B4-BE49-F238E27FC236}">
                    <a16:creationId xmlns:a16="http://schemas.microsoft.com/office/drawing/2014/main" id="{B509DD2D-AA5E-EDCB-D803-9CDDE7687250}"/>
                  </a:ext>
                </a:extLst>
              </p:cNvPr>
              <p:cNvSpPr txBox="1">
                <a:spLocks noRot="1" noChangeAspect="1" noMove="1" noResize="1" noEditPoints="1" noAdjustHandles="1" noChangeArrowheads="1" noChangeShapeType="1" noTextEdit="1"/>
              </p:cNvSpPr>
              <p:nvPr/>
            </p:nvSpPr>
            <p:spPr bwMode="auto">
              <a:xfrm>
                <a:off x="6553200" y="2895600"/>
                <a:ext cx="2055813" cy="814754"/>
              </a:xfrm>
              <a:prstGeom prst="rect">
                <a:avLst/>
              </a:prstGeom>
              <a:blipFill>
                <a:blip r:embed="rId3"/>
                <a:stretch>
                  <a:fillRect/>
                </a:stretch>
              </a:blipFill>
              <a:ln>
                <a:noFill/>
              </a:ln>
              <a:effectLst/>
            </p:spPr>
            <p:txBody>
              <a:bodyPr/>
              <a:lstStyle/>
              <a:p>
                <a:r>
                  <a:rPr lang="en-IN">
                    <a:noFill/>
                  </a:rPr>
                  <a:t> </a:t>
                </a:r>
              </a:p>
            </p:txBody>
          </p:sp>
        </mc:Fallback>
      </mc:AlternateContent>
      <p:sp>
        <p:nvSpPr>
          <p:cNvPr id="29706" name="TextBox 7">
            <a:extLst>
              <a:ext uri="{FF2B5EF4-FFF2-40B4-BE49-F238E27FC236}">
                <a16:creationId xmlns:a16="http://schemas.microsoft.com/office/drawing/2014/main" id="{CAD432AD-58CB-FE7F-E2B6-0147E1A5D893}"/>
              </a:ext>
            </a:extLst>
          </p:cNvPr>
          <p:cNvSpPr txBox="1">
            <a:spLocks noChangeArrowheads="1"/>
          </p:cNvSpPr>
          <p:nvPr/>
        </p:nvSpPr>
        <p:spPr bwMode="auto">
          <a:xfrm>
            <a:off x="609600" y="4343400"/>
            <a:ext cx="2301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Power Capacity :</a:t>
            </a:r>
          </a:p>
        </p:txBody>
      </p:sp>
      <mc:AlternateContent xmlns:mc="http://schemas.openxmlformats.org/markup-compatibility/2006" xmlns:a14="http://schemas.microsoft.com/office/drawing/2010/main">
        <mc:Choice Requires="a14">
          <p:sp>
            <p:nvSpPr>
              <p:cNvPr id="29700" name="Object 6">
                <a:extLst>
                  <a:ext uri="{FF2B5EF4-FFF2-40B4-BE49-F238E27FC236}">
                    <a16:creationId xmlns:a16="http://schemas.microsoft.com/office/drawing/2014/main" id="{3F391FC7-67D9-38C1-DAFC-FA2B459460E0}"/>
                  </a:ext>
                </a:extLst>
              </p:cNvPr>
              <p:cNvSpPr txBox="1"/>
              <p:nvPr/>
            </p:nvSpPr>
            <p:spPr bwMode="auto">
              <a:xfrm>
                <a:off x="6934200" y="4267200"/>
                <a:ext cx="1747838" cy="534988"/>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𝜌</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𝑁</m:t>
                          </m:r>
                        </m:e>
                        <m:sup>
                          <m:r>
                            <a:rPr lang="en-IN" i="1">
                              <a:solidFill>
                                <a:srgbClr val="000000"/>
                              </a:solidFill>
                              <a:latin typeface="Cambria Math" panose="02040503050406030204" pitchFamily="18" charset="0"/>
                            </a:rPr>
                            <m:t>3</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𝐷</m:t>
                          </m:r>
                        </m:e>
                        <m:sup>
                          <m:r>
                            <a:rPr lang="en-IN" i="1">
                              <a:solidFill>
                                <a:srgbClr val="000000"/>
                              </a:solidFill>
                              <a:latin typeface="Cambria Math" panose="02040503050406030204" pitchFamily="18" charset="0"/>
                            </a:rPr>
                            <m:t>5</m:t>
                          </m:r>
                        </m:sup>
                      </m:sSup>
                    </m:oMath>
                  </m:oMathPara>
                </a14:m>
                <a:endParaRPr lang="en-IN" dirty="0"/>
              </a:p>
            </p:txBody>
          </p:sp>
        </mc:Choice>
        <mc:Fallback xmlns="">
          <p:sp>
            <p:nvSpPr>
              <p:cNvPr id="29700" name="Object 6">
                <a:extLst>
                  <a:ext uri="{FF2B5EF4-FFF2-40B4-BE49-F238E27FC236}">
                    <a16:creationId xmlns:a16="http://schemas.microsoft.com/office/drawing/2014/main" id="{3F391FC7-67D9-38C1-DAFC-FA2B459460E0}"/>
                  </a:ext>
                </a:extLst>
              </p:cNvPr>
              <p:cNvSpPr txBox="1">
                <a:spLocks noRot="1" noChangeAspect="1" noMove="1" noResize="1" noEditPoints="1" noAdjustHandles="1" noChangeArrowheads="1" noChangeShapeType="1" noTextEdit="1"/>
              </p:cNvSpPr>
              <p:nvPr/>
            </p:nvSpPr>
            <p:spPr bwMode="auto">
              <a:xfrm>
                <a:off x="6934200" y="4267200"/>
                <a:ext cx="1747838" cy="534988"/>
              </a:xfrm>
              <a:prstGeom prst="rect">
                <a:avLst/>
              </a:prstGeom>
              <a:blipFill>
                <a:blip r:embed="rId4"/>
                <a:stretch>
                  <a:fillRect l="-1049"/>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5">
            <p14:nvContentPartPr>
              <p14:cNvPr id="19461" name="Ink 10">
                <a:extLst>
                  <a:ext uri="{FF2B5EF4-FFF2-40B4-BE49-F238E27FC236}">
                    <a16:creationId xmlns:a16="http://schemas.microsoft.com/office/drawing/2014/main" id="{C5BC903E-FA06-1921-588B-9A97E6480E10}"/>
                  </a:ext>
                </a:extLst>
              </p14:cNvPr>
              <p14:cNvContentPartPr>
                <a14:cpLocks xmlns:a14="http://schemas.microsoft.com/office/drawing/2010/main" noRot="1" noChangeAspect="1" noEditPoints="1" noChangeArrowheads="1" noChangeShapeType="1"/>
              </p14:cNvContentPartPr>
              <p14:nvPr/>
            </p14:nvContentPartPr>
            <p14:xfrm>
              <a:off x="8786813" y="6567488"/>
              <a:ext cx="87312" cy="14287"/>
            </p14:xfrm>
          </p:contentPart>
        </mc:Choice>
        <mc:Fallback xmlns="">
          <p:pic>
            <p:nvPicPr>
              <p:cNvPr id="19461" name="Ink 10">
                <a:extLst>
                  <a:ext uri="{FF2B5EF4-FFF2-40B4-BE49-F238E27FC236}">
                    <a16:creationId xmlns:a16="http://schemas.microsoft.com/office/drawing/2014/main" id="{C5BC903E-FA06-1921-588B-9A97E6480E10}"/>
                  </a:ext>
                </a:extLst>
              </p:cNvPr>
              <p:cNvPicPr>
                <a:picLocks noRot="1" noChangeAspect="1" noEditPoints="1" noChangeArrowheads="1" noChangeShapeType="1"/>
              </p:cNvPicPr>
              <p:nvPr/>
            </p:nvPicPr>
            <p:blipFill>
              <a:blip r:embed="rId9"/>
              <a:stretch>
                <a:fillRect/>
              </a:stretch>
            </p:blipFill>
            <p:spPr>
              <a:xfrm>
                <a:off x="8777509" y="6557170"/>
                <a:ext cx="105919" cy="3492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462" name="Ink 11">
                <a:extLst>
                  <a:ext uri="{FF2B5EF4-FFF2-40B4-BE49-F238E27FC236}">
                    <a16:creationId xmlns:a16="http://schemas.microsoft.com/office/drawing/2014/main" id="{E130E583-E07F-1625-0E44-D371F8BBA901}"/>
                  </a:ext>
                </a:extLst>
              </p14:cNvPr>
              <p14:cNvContentPartPr>
                <a14:cpLocks xmlns:a14="http://schemas.microsoft.com/office/drawing/2010/main" noRot="1" noChangeAspect="1" noEditPoints="1" noChangeArrowheads="1" noChangeShapeType="1"/>
              </p14:cNvContentPartPr>
              <p14:nvPr/>
            </p14:nvContentPartPr>
            <p14:xfrm>
              <a:off x="8839200" y="6689725"/>
              <a:ext cx="1588" cy="1588"/>
            </p14:xfrm>
          </p:contentPart>
        </mc:Choice>
        <mc:Fallback xmlns="">
          <p:pic>
            <p:nvPicPr>
              <p:cNvPr id="19462" name="Ink 11">
                <a:extLst>
                  <a:ext uri="{FF2B5EF4-FFF2-40B4-BE49-F238E27FC236}">
                    <a16:creationId xmlns:a16="http://schemas.microsoft.com/office/drawing/2014/main" id="{E130E583-E07F-1625-0E44-D371F8BBA901}"/>
                  </a:ext>
                </a:extLst>
              </p:cNvPr>
              <p:cNvPicPr>
                <a:picLocks noRot="1" noChangeAspect="1" noEditPoints="1" noChangeArrowheads="1" noChangeShapeType="1"/>
              </p:cNvPicPr>
              <p:nvPr/>
            </p:nvPicPr>
            <p:blipFill>
              <a:blip r:embed="rId11"/>
              <a:stretch>
                <a:fillRect/>
              </a:stretch>
            </p:blipFill>
            <p:spPr>
              <a:xfrm>
                <a:off x="8797912" y="6648437"/>
                <a:ext cx="84164" cy="84164"/>
              </a:xfrm>
              <a:prstGeom prst="rect">
                <a:avLst/>
              </a:prstGeom>
            </p:spPr>
          </p:pic>
        </mc:Fallback>
      </mc:AlternateContent>
      <p:grpSp>
        <p:nvGrpSpPr>
          <p:cNvPr id="2" name="Group 1">
            <a:extLst>
              <a:ext uri="{FF2B5EF4-FFF2-40B4-BE49-F238E27FC236}">
                <a16:creationId xmlns:a16="http://schemas.microsoft.com/office/drawing/2014/main" id="{A92D9EFC-BB4F-FC7F-6699-B6C47414C43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2D303A5-B362-F806-1B4F-2E6BE1CD9AF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5A6FD24-025F-6D66-D96E-DF14A60C85D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C17F851-41F2-E62A-FF04-287319243D0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7F0558C-B4C6-55E9-5E6A-837DEC52157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1F4BB50-4C24-A8A8-B552-9688ACC6C3C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EFA7DAF-02E1-5428-54EF-5297DE1B649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048FE80-C450-9D7B-6BB4-7AF272BDBD3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9DDC2E8-FD08-4DA7-0DB1-28A0EE9A488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2ED00A9-9011-D75D-2E6D-FD99A9D36B8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E6E5C7D-2083-1764-B0A5-E926B7A3E6C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44472F5-48E4-478A-89C1-330BEAFFD41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FD87D48-716C-AAB4-9994-869554D8FFE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6037E253-D9FC-7E36-317C-70558A0CD7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B316578-F1BF-4CE7-C1E5-2B7AE9CF4DC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EE1BAAB-3E62-F53D-ABD2-ABEE4BBC14E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CFF2A40-D511-8B6B-A87C-4D605645754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8EC8ACF-3D03-26BC-A614-98D65B39418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F2B2F74-AE32-51AA-16F0-12C0FB4F4D2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0" name="Object 4">
                <a:extLst>
                  <a:ext uri="{FF2B5EF4-FFF2-40B4-BE49-F238E27FC236}">
                    <a16:creationId xmlns:a16="http://schemas.microsoft.com/office/drawing/2014/main" id="{CF4EF271-3102-F901-FEF2-792BCF500982}"/>
                  </a:ext>
                </a:extLst>
              </p:cNvPr>
              <p:cNvSpPr txBox="1"/>
              <p:nvPr/>
            </p:nvSpPr>
            <p:spPr bwMode="auto">
              <a:xfrm>
                <a:off x="4267200" y="1752600"/>
                <a:ext cx="1392238" cy="5334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acc>
                        <m:accPr>
                          <m:chr m:val="̇"/>
                          <m:ctrlPr>
                            <a:rPr lang="en-US" b="0"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𝑄</m:t>
                          </m:r>
                        </m:e>
                      </m:acc>
                      <m:r>
                        <a:rPr lang="en-US" b="0" i="1" smtClean="0">
                          <a:solidFill>
                            <a:srgbClr val="000000"/>
                          </a:solidFill>
                          <a:latin typeface="Cambria Math" panose="02040503050406030204" pitchFamily="18" charset="0"/>
                        </a:rPr>
                        <m:t>=</m:t>
                      </m:r>
                      <m:acc>
                        <m:accPr>
                          <m:chr m:val="̇"/>
                          <m:ctrlPr>
                            <a:rPr lang="en-US" b="0"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𝑚</m:t>
                          </m:r>
                        </m:e>
                      </m:acc>
                      <m:r>
                        <a:rPr lang="en-US" b="0" i="1" smtClean="0">
                          <a:solidFill>
                            <a:srgbClr val="000000"/>
                          </a:solidFill>
                          <a:latin typeface="Cambria Math" panose="02040503050406030204" pitchFamily="18" charset="0"/>
                        </a:rPr>
                        <m:t>𝑣</m:t>
                      </m:r>
                    </m:oMath>
                  </m:oMathPara>
                </a14:m>
                <a:endParaRPr lang="en-IN" dirty="0"/>
              </a:p>
            </p:txBody>
          </p:sp>
        </mc:Choice>
        <mc:Fallback xmlns="">
          <p:sp>
            <p:nvSpPr>
              <p:cNvPr id="20" name="Object 4">
                <a:extLst>
                  <a:ext uri="{FF2B5EF4-FFF2-40B4-BE49-F238E27FC236}">
                    <a16:creationId xmlns:a16="http://schemas.microsoft.com/office/drawing/2014/main" id="{CF4EF271-3102-F901-FEF2-792BCF500982}"/>
                  </a:ext>
                </a:extLst>
              </p:cNvPr>
              <p:cNvSpPr txBox="1">
                <a:spLocks noRot="1" noChangeAspect="1" noMove="1" noResize="1" noEditPoints="1" noAdjustHandles="1" noChangeArrowheads="1" noChangeShapeType="1" noTextEdit="1"/>
              </p:cNvSpPr>
              <p:nvPr/>
            </p:nvSpPr>
            <p:spPr bwMode="auto">
              <a:xfrm>
                <a:off x="4267200" y="1752600"/>
                <a:ext cx="1392238" cy="533400"/>
              </a:xfrm>
              <a:prstGeom prst="rect">
                <a:avLst/>
              </a:prstGeom>
              <a:blipFill>
                <a:blip r:embed="rId1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Object 5">
                <a:extLst>
                  <a:ext uri="{FF2B5EF4-FFF2-40B4-BE49-F238E27FC236}">
                    <a16:creationId xmlns:a16="http://schemas.microsoft.com/office/drawing/2014/main" id="{8DA04B5D-EFF6-FEB3-DE4E-32DC32559D79}"/>
                  </a:ext>
                </a:extLst>
              </p:cNvPr>
              <p:cNvSpPr txBox="1"/>
              <p:nvPr/>
            </p:nvSpPr>
            <p:spPr bwMode="auto">
              <a:xfrm>
                <a:off x="3671888" y="3200400"/>
                <a:ext cx="2195512" cy="533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h</m:t>
                      </m:r>
                      <m:r>
                        <a:rPr lang="en-US" b="0" i="1" smtClean="0">
                          <a:solidFill>
                            <a:srgbClr val="000000"/>
                          </a:solidFill>
                          <a:latin typeface="Cambria Math" panose="02040503050406030204" pitchFamily="18" charset="0"/>
                          <a:ea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𝜓</m:t>
                      </m:r>
                      <m:sSup>
                        <m:sSupPr>
                          <m:ctrlPr>
                            <a:rPr lang="en-IN" i="1">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𝑈</m:t>
                          </m:r>
                        </m:e>
                        <m:sup>
                          <m:r>
                            <a:rPr lang="en-IN" i="1">
                              <a:solidFill>
                                <a:srgbClr val="000000"/>
                              </a:solidFill>
                              <a:latin typeface="Cambria Math" panose="02040503050406030204" pitchFamily="18" charset="0"/>
                            </a:rPr>
                            <m:t>2</m:t>
                          </m:r>
                        </m:sup>
                      </m:sSup>
                    </m:oMath>
                  </m:oMathPara>
                </a14:m>
                <a:endParaRPr lang="en-IN" dirty="0"/>
              </a:p>
            </p:txBody>
          </p:sp>
        </mc:Choice>
        <mc:Fallback xmlns="">
          <p:sp>
            <p:nvSpPr>
              <p:cNvPr id="23" name="Object 5">
                <a:extLst>
                  <a:ext uri="{FF2B5EF4-FFF2-40B4-BE49-F238E27FC236}">
                    <a16:creationId xmlns:a16="http://schemas.microsoft.com/office/drawing/2014/main" id="{8DA04B5D-EFF6-FEB3-DE4E-32DC32559D79}"/>
                  </a:ext>
                </a:extLst>
              </p:cNvPr>
              <p:cNvSpPr txBox="1">
                <a:spLocks noRot="1" noChangeAspect="1" noMove="1" noResize="1" noEditPoints="1" noAdjustHandles="1" noChangeArrowheads="1" noChangeShapeType="1" noTextEdit="1"/>
              </p:cNvSpPr>
              <p:nvPr/>
            </p:nvSpPr>
            <p:spPr bwMode="auto">
              <a:xfrm>
                <a:off x="3671888" y="3200400"/>
                <a:ext cx="2195512" cy="533400"/>
              </a:xfrm>
              <a:prstGeom prst="rect">
                <a:avLst/>
              </a:prstGeom>
              <a:blipFill>
                <a:blip r:embed="rId1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Object 5">
                <a:extLst>
                  <a:ext uri="{FF2B5EF4-FFF2-40B4-BE49-F238E27FC236}">
                    <a16:creationId xmlns:a16="http://schemas.microsoft.com/office/drawing/2014/main" id="{E10D6E40-EF00-DDB7-9C33-ECE84810CA32}"/>
                  </a:ext>
                </a:extLst>
              </p:cNvPr>
              <p:cNvSpPr txBox="1"/>
              <p:nvPr/>
            </p:nvSpPr>
            <p:spPr bwMode="auto">
              <a:xfrm>
                <a:off x="3078162" y="4419600"/>
                <a:ext cx="3530601" cy="814754"/>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ea typeface="Cambria Math" panose="02040503050406030204" pitchFamily="18" charset="0"/>
                            </a:rPr>
                          </m:ctrlPr>
                        </m:sSubPr>
                        <m:e>
                          <m:r>
                            <a:rPr lang="en-US" b="0" i="1" smtClean="0">
                              <a:solidFill>
                                <a:srgbClr val="000000"/>
                              </a:solidFill>
                              <a:latin typeface="Cambria Math" panose="02040503050406030204" pitchFamily="18" charset="0"/>
                              <a:ea typeface="Cambria Math" panose="02040503050406030204" pitchFamily="18" charset="0"/>
                            </a:rPr>
                            <m:t>𝑃</m:t>
                          </m:r>
                        </m:e>
                        <m:sub>
                          <m:r>
                            <a:rPr lang="en-US" b="0" i="1" smtClean="0">
                              <a:solidFill>
                                <a:srgbClr val="000000"/>
                              </a:solidFill>
                              <a:latin typeface="Cambria Math" panose="02040503050406030204" pitchFamily="18" charset="0"/>
                              <a:ea typeface="Cambria Math" panose="02040503050406030204" pitchFamily="18" charset="0"/>
                            </a:rPr>
                            <m:t>𝑠𝑡𝑎𝑔𝑒</m:t>
                          </m:r>
                        </m:sub>
                      </m:sSub>
                      <m:r>
                        <a:rPr lang="en-US" b="0" i="1" smtClean="0">
                          <a:solidFill>
                            <a:srgbClr val="000000"/>
                          </a:solidFill>
                          <a:latin typeface="Cambria Math" panose="02040503050406030204" pitchFamily="18" charset="0"/>
                          <a:ea typeface="Cambria Math" panose="02040503050406030204" pitchFamily="18" charset="0"/>
                        </a:rPr>
                        <m:t>=</m:t>
                      </m:r>
                      <m:acc>
                        <m:accPr>
                          <m:chr m:val="̇"/>
                          <m:ctrlPr>
                            <a:rPr lang="en-US" b="0" i="1" smtClean="0">
                              <a:solidFill>
                                <a:srgbClr val="000000"/>
                              </a:solidFill>
                              <a:latin typeface="Cambria Math" panose="02040503050406030204" pitchFamily="18" charset="0"/>
                              <a:ea typeface="Cambria Math" panose="02040503050406030204" pitchFamily="18" charset="0"/>
                            </a:rPr>
                          </m:ctrlPr>
                        </m:accPr>
                        <m:e>
                          <m:r>
                            <a:rPr lang="en-US" b="0" i="1" smtClean="0">
                              <a:solidFill>
                                <a:srgbClr val="000000"/>
                              </a:solidFill>
                              <a:latin typeface="Cambria Math" panose="02040503050406030204" pitchFamily="18" charset="0"/>
                              <a:ea typeface="Cambria Math" panose="02040503050406030204" pitchFamily="18" charset="0"/>
                            </a:rPr>
                            <m:t>𝑚</m:t>
                          </m:r>
                        </m:e>
                      </m:acc>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h</m:t>
                      </m:r>
                      <m:r>
                        <a:rPr lang="en-US" b="0" i="1" smtClean="0">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𝑚</m:t>
                          </m:r>
                        </m:e>
                      </m:acc>
                      <m:r>
                        <a:rPr lang="en-US" i="1" smtClean="0">
                          <a:solidFill>
                            <a:srgbClr val="000000"/>
                          </a:solidFill>
                          <a:latin typeface="Cambria Math" panose="02040503050406030204" pitchFamily="18" charset="0"/>
                          <a:ea typeface="Cambria Math" panose="02040503050406030204" pitchFamily="18" charset="0"/>
                        </a:rPr>
                        <m:t>𝜓</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𝑁</m:t>
                          </m:r>
                        </m:e>
                        <m:sup>
                          <m:r>
                            <a:rPr lang="en-IN" i="1">
                              <a:solidFill>
                                <a:srgbClr val="000000"/>
                              </a:solidFill>
                              <a:latin typeface="Cambria Math" panose="02040503050406030204" pitchFamily="18" charset="0"/>
                            </a:rPr>
                            <m:t>2</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𝐷</m:t>
                          </m:r>
                        </m:e>
                        <m:sup>
                          <m:r>
                            <a:rPr lang="en-IN" i="1">
                              <a:solidFill>
                                <a:srgbClr val="000000"/>
                              </a:solidFill>
                              <a:latin typeface="Cambria Math" panose="02040503050406030204" pitchFamily="18" charset="0"/>
                            </a:rPr>
                            <m:t>2</m:t>
                          </m:r>
                        </m:sup>
                      </m:sSup>
                    </m:oMath>
                  </m:oMathPara>
                </a14:m>
                <a:endParaRPr lang="en-IN" dirty="0"/>
              </a:p>
            </p:txBody>
          </p:sp>
        </mc:Choice>
        <mc:Fallback xmlns="">
          <p:sp>
            <p:nvSpPr>
              <p:cNvPr id="24" name="Object 5">
                <a:extLst>
                  <a:ext uri="{FF2B5EF4-FFF2-40B4-BE49-F238E27FC236}">
                    <a16:creationId xmlns:a16="http://schemas.microsoft.com/office/drawing/2014/main" id="{E10D6E40-EF00-DDB7-9C33-ECE84810CA32}"/>
                  </a:ext>
                </a:extLst>
              </p:cNvPr>
              <p:cNvSpPr txBox="1">
                <a:spLocks noRot="1" noChangeAspect="1" noMove="1" noResize="1" noEditPoints="1" noAdjustHandles="1" noChangeArrowheads="1" noChangeShapeType="1" noTextEdit="1"/>
              </p:cNvSpPr>
              <p:nvPr/>
            </p:nvSpPr>
            <p:spPr bwMode="auto">
              <a:xfrm>
                <a:off x="3078162" y="4419600"/>
                <a:ext cx="3530601" cy="814754"/>
              </a:xfrm>
              <a:prstGeom prst="rect">
                <a:avLst/>
              </a:prstGeom>
              <a:blipFill>
                <a:blip r:embed="rId16"/>
                <a:stretch>
                  <a:fillRect l="-173"/>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704"/>
                                        </p:tgtEl>
                                        <p:attrNameLst>
                                          <p:attrName>style.visibility</p:attrName>
                                        </p:attrNameLst>
                                      </p:cBhvr>
                                      <p:to>
                                        <p:strVal val="visible"/>
                                      </p:to>
                                    </p:set>
                                    <p:animEffect transition="in" filter="dissolve">
                                      <p:cBhvr>
                                        <p:cTn id="7" dur="500"/>
                                        <p:tgtEl>
                                          <p:spTgt spid="297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9698"/>
                                        </p:tgtEl>
                                        <p:attrNameLst>
                                          <p:attrName>style.visibility</p:attrName>
                                        </p:attrNameLst>
                                      </p:cBhvr>
                                      <p:to>
                                        <p:strVal val="visible"/>
                                      </p:to>
                                    </p:set>
                                    <p:anim calcmode="lin" valueType="num">
                                      <p:cBhvr additive="base">
                                        <p:cTn id="12" dur="500" fill="hold"/>
                                        <p:tgtEl>
                                          <p:spTgt spid="29698"/>
                                        </p:tgtEl>
                                        <p:attrNameLst>
                                          <p:attrName>ppt_x</p:attrName>
                                        </p:attrNameLst>
                                      </p:cBhvr>
                                      <p:tavLst>
                                        <p:tav tm="0">
                                          <p:val>
                                            <p:strVal val="#ppt_x"/>
                                          </p:val>
                                        </p:tav>
                                        <p:tav tm="100000">
                                          <p:val>
                                            <p:strVal val="#ppt_x"/>
                                          </p:val>
                                        </p:tav>
                                      </p:tavLst>
                                    </p:anim>
                                    <p:anim calcmode="lin" valueType="num">
                                      <p:cBhvr additive="base">
                                        <p:cTn id="13" dur="500" fill="hold"/>
                                        <p:tgtEl>
                                          <p:spTgt spid="2969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9705"/>
                                        </p:tgtEl>
                                        <p:attrNameLst>
                                          <p:attrName>style.visibility</p:attrName>
                                        </p:attrNameLst>
                                      </p:cBhvr>
                                      <p:to>
                                        <p:strVal val="visible"/>
                                      </p:to>
                                    </p:set>
                                    <p:animEffect transition="in" filter="dissolve">
                                      <p:cBhvr>
                                        <p:cTn id="18" dur="500"/>
                                        <p:tgtEl>
                                          <p:spTgt spid="2970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9699"/>
                                        </p:tgtEl>
                                        <p:attrNameLst>
                                          <p:attrName>style.visibility</p:attrName>
                                        </p:attrNameLst>
                                      </p:cBhvr>
                                      <p:to>
                                        <p:strVal val="visible"/>
                                      </p:to>
                                    </p:set>
                                    <p:anim calcmode="lin" valueType="num">
                                      <p:cBhvr additive="base">
                                        <p:cTn id="23" dur="500" fill="hold"/>
                                        <p:tgtEl>
                                          <p:spTgt spid="29699"/>
                                        </p:tgtEl>
                                        <p:attrNameLst>
                                          <p:attrName>ppt_x</p:attrName>
                                        </p:attrNameLst>
                                      </p:cBhvr>
                                      <p:tavLst>
                                        <p:tav tm="0">
                                          <p:val>
                                            <p:strVal val="#ppt_x"/>
                                          </p:val>
                                        </p:tav>
                                        <p:tav tm="100000">
                                          <p:val>
                                            <p:strVal val="#ppt_x"/>
                                          </p:val>
                                        </p:tav>
                                      </p:tavLst>
                                    </p:anim>
                                    <p:anim calcmode="lin" valueType="num">
                                      <p:cBhvr additive="base">
                                        <p:cTn id="24" dur="500" fill="hold"/>
                                        <p:tgtEl>
                                          <p:spTgt spid="2969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9706"/>
                                        </p:tgtEl>
                                        <p:attrNameLst>
                                          <p:attrName>style.visibility</p:attrName>
                                        </p:attrNameLst>
                                      </p:cBhvr>
                                      <p:to>
                                        <p:strVal val="visible"/>
                                      </p:to>
                                    </p:set>
                                    <p:animEffect transition="in" filter="dissolve">
                                      <p:cBhvr>
                                        <p:cTn id="29" dur="500"/>
                                        <p:tgtEl>
                                          <p:spTgt spid="2970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9700"/>
                                        </p:tgtEl>
                                        <p:attrNameLst>
                                          <p:attrName>style.visibility</p:attrName>
                                        </p:attrNameLst>
                                      </p:cBhvr>
                                      <p:to>
                                        <p:strVal val="visible"/>
                                      </p:to>
                                    </p:set>
                                    <p:anim calcmode="lin" valueType="num">
                                      <p:cBhvr additive="base">
                                        <p:cTn id="34" dur="500" fill="hold"/>
                                        <p:tgtEl>
                                          <p:spTgt spid="29700"/>
                                        </p:tgtEl>
                                        <p:attrNameLst>
                                          <p:attrName>ppt_x</p:attrName>
                                        </p:attrNameLst>
                                      </p:cBhvr>
                                      <p:tavLst>
                                        <p:tav tm="0">
                                          <p:val>
                                            <p:strVal val="#ppt_x"/>
                                          </p:val>
                                        </p:tav>
                                        <p:tav tm="100000">
                                          <p:val>
                                            <p:strVal val="#ppt_x"/>
                                          </p:val>
                                        </p:tav>
                                      </p:tavLst>
                                    </p:anim>
                                    <p:anim calcmode="lin" valueType="num">
                                      <p:cBhvr additive="base">
                                        <p:cTn id="35" dur="500" fill="hold"/>
                                        <p:tgtEl>
                                          <p:spTgt spid="2970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ppt_x"/>
                                          </p:val>
                                        </p:tav>
                                        <p:tav tm="100000">
                                          <p:val>
                                            <p:strVal val="#ppt_x"/>
                                          </p:val>
                                        </p:tav>
                                      </p:tavLst>
                                    </p:anim>
                                    <p:anim calcmode="lin" valueType="num">
                                      <p:cBhvr additive="base">
                                        <p:cTn id="4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ppt_x"/>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4" grpId="0"/>
      <p:bldP spid="29698" grpId="0"/>
      <p:bldP spid="29705" grpId="0"/>
      <p:bldP spid="29699" grpId="0"/>
      <p:bldP spid="29706" grpId="0"/>
      <p:bldP spid="29700" grpId="0"/>
      <p:bldP spid="20"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Line 2">
            <a:extLst>
              <a:ext uri="{FF2B5EF4-FFF2-40B4-BE49-F238E27FC236}">
                <a16:creationId xmlns:a16="http://schemas.microsoft.com/office/drawing/2014/main" id="{BE24F4E4-4336-DCE5-696D-9E39F09FFD15}"/>
              </a:ext>
            </a:extLst>
          </p:cNvPr>
          <p:cNvSpPr>
            <a:spLocks noChangeShapeType="1"/>
          </p:cNvSpPr>
          <p:nvPr/>
        </p:nvSpPr>
        <p:spPr bwMode="auto">
          <a:xfrm>
            <a:off x="457200" y="6324600"/>
            <a:ext cx="822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9699" name="Line 3">
            <a:extLst>
              <a:ext uri="{FF2B5EF4-FFF2-40B4-BE49-F238E27FC236}">
                <a16:creationId xmlns:a16="http://schemas.microsoft.com/office/drawing/2014/main" id="{6D2A8F6C-593F-F01C-4D95-4A2A642E99AE}"/>
              </a:ext>
            </a:extLst>
          </p:cNvPr>
          <p:cNvSpPr>
            <a:spLocks noChangeShapeType="1"/>
          </p:cNvSpPr>
          <p:nvPr/>
        </p:nvSpPr>
        <p:spPr bwMode="auto">
          <a:xfrm flipV="1">
            <a:off x="457200" y="1066800"/>
            <a:ext cx="0" cy="525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9700" name="Line 4">
            <a:extLst>
              <a:ext uri="{FF2B5EF4-FFF2-40B4-BE49-F238E27FC236}">
                <a16:creationId xmlns:a16="http://schemas.microsoft.com/office/drawing/2014/main" id="{F10C68B4-5087-D66A-FEBD-25EF9AAD1C7D}"/>
              </a:ext>
            </a:extLst>
          </p:cNvPr>
          <p:cNvSpPr>
            <a:spLocks noChangeShapeType="1"/>
          </p:cNvSpPr>
          <p:nvPr/>
        </p:nvSpPr>
        <p:spPr bwMode="auto">
          <a:xfrm flipV="1">
            <a:off x="914400" y="48006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9701" name="Line 5">
            <a:extLst>
              <a:ext uri="{FF2B5EF4-FFF2-40B4-BE49-F238E27FC236}">
                <a16:creationId xmlns:a16="http://schemas.microsoft.com/office/drawing/2014/main" id="{351CD14C-FFCB-85AE-751F-4CC93F6BD9ED}"/>
              </a:ext>
            </a:extLst>
          </p:cNvPr>
          <p:cNvSpPr>
            <a:spLocks noChangeShapeType="1"/>
          </p:cNvSpPr>
          <p:nvPr/>
        </p:nvSpPr>
        <p:spPr bwMode="auto">
          <a:xfrm flipV="1">
            <a:off x="8001000" y="304800"/>
            <a:ext cx="0" cy="6019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9702" name="Text Box 6">
            <a:extLst>
              <a:ext uri="{FF2B5EF4-FFF2-40B4-BE49-F238E27FC236}">
                <a16:creationId xmlns:a16="http://schemas.microsoft.com/office/drawing/2014/main" id="{369E4F21-D5EC-46B2-BCA9-B07CC122C88C}"/>
              </a:ext>
            </a:extLst>
          </p:cNvPr>
          <p:cNvSpPr txBox="1">
            <a:spLocks noChangeArrowheads="1"/>
          </p:cNvSpPr>
          <p:nvPr/>
        </p:nvSpPr>
        <p:spPr bwMode="auto">
          <a:xfrm>
            <a:off x="60325" y="37750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d</a:t>
            </a:r>
          </a:p>
        </p:txBody>
      </p:sp>
      <p:sp>
        <p:nvSpPr>
          <p:cNvPr id="29703" name="Text Box 7">
            <a:extLst>
              <a:ext uri="{FF2B5EF4-FFF2-40B4-BE49-F238E27FC236}">
                <a16:creationId xmlns:a16="http://schemas.microsoft.com/office/drawing/2014/main" id="{6A69005F-0398-A7BC-38BB-8A14F648D604}"/>
              </a:ext>
            </a:extLst>
          </p:cNvPr>
          <p:cNvSpPr txBox="1">
            <a:spLocks noChangeArrowheads="1"/>
          </p:cNvSpPr>
          <p:nvPr/>
        </p:nvSpPr>
        <p:spPr bwMode="auto">
          <a:xfrm>
            <a:off x="3108325" y="6365875"/>
            <a:ext cx="1055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Stages </a:t>
            </a:r>
          </a:p>
        </p:txBody>
      </p:sp>
      <p:sp>
        <p:nvSpPr>
          <p:cNvPr id="29704" name="Line 8">
            <a:extLst>
              <a:ext uri="{FF2B5EF4-FFF2-40B4-BE49-F238E27FC236}">
                <a16:creationId xmlns:a16="http://schemas.microsoft.com/office/drawing/2014/main" id="{6DF1C2CA-2FA2-DBE5-E3EA-B7F516F0CE72}"/>
              </a:ext>
            </a:extLst>
          </p:cNvPr>
          <p:cNvSpPr>
            <a:spLocks noChangeShapeType="1"/>
          </p:cNvSpPr>
          <p:nvPr/>
        </p:nvSpPr>
        <p:spPr bwMode="auto">
          <a:xfrm>
            <a:off x="4114800" y="6629400"/>
            <a:ext cx="1143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9705" name="Text Box 9">
            <a:extLst>
              <a:ext uri="{FF2B5EF4-FFF2-40B4-BE49-F238E27FC236}">
                <a16:creationId xmlns:a16="http://schemas.microsoft.com/office/drawing/2014/main" id="{6116EF3C-BC39-5D70-0433-1BD99C073972}"/>
              </a:ext>
            </a:extLst>
          </p:cNvPr>
          <p:cNvSpPr txBox="1">
            <a:spLocks noChangeArrowheads="1"/>
          </p:cNvSpPr>
          <p:nvPr/>
        </p:nvSpPr>
        <p:spPr bwMode="auto">
          <a:xfrm>
            <a:off x="457200" y="6248400"/>
            <a:ext cx="1089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Stage 1</a:t>
            </a:r>
          </a:p>
        </p:txBody>
      </p:sp>
      <p:sp>
        <p:nvSpPr>
          <p:cNvPr id="29706" name="Text Box 10">
            <a:extLst>
              <a:ext uri="{FF2B5EF4-FFF2-40B4-BE49-F238E27FC236}">
                <a16:creationId xmlns:a16="http://schemas.microsoft.com/office/drawing/2014/main" id="{12FDD84C-6966-6D86-ED61-CA9370F09726}"/>
              </a:ext>
            </a:extLst>
          </p:cNvPr>
          <p:cNvSpPr txBox="1">
            <a:spLocks noChangeArrowheads="1"/>
          </p:cNvSpPr>
          <p:nvPr/>
        </p:nvSpPr>
        <p:spPr bwMode="auto">
          <a:xfrm>
            <a:off x="7467600" y="6248400"/>
            <a:ext cx="1122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Stage Z</a:t>
            </a:r>
          </a:p>
        </p:txBody>
      </p:sp>
      <p:sp>
        <p:nvSpPr>
          <p:cNvPr id="29707" name="Freeform 11">
            <a:extLst>
              <a:ext uri="{FF2B5EF4-FFF2-40B4-BE49-F238E27FC236}">
                <a16:creationId xmlns:a16="http://schemas.microsoft.com/office/drawing/2014/main" id="{8FC103D2-8327-A410-6254-848722F6626A}"/>
              </a:ext>
            </a:extLst>
          </p:cNvPr>
          <p:cNvSpPr>
            <a:spLocks/>
          </p:cNvSpPr>
          <p:nvPr/>
        </p:nvSpPr>
        <p:spPr bwMode="auto">
          <a:xfrm>
            <a:off x="914400" y="1295400"/>
            <a:ext cx="7086600" cy="4495800"/>
          </a:xfrm>
          <a:custGeom>
            <a:avLst/>
            <a:gdLst>
              <a:gd name="T0" fmla="*/ 0 w 4464"/>
              <a:gd name="T1" fmla="*/ 2147483646 h 2832"/>
              <a:gd name="T2" fmla="*/ 2147483646 w 4464"/>
              <a:gd name="T3" fmla="*/ 2147483646 h 2832"/>
              <a:gd name="T4" fmla="*/ 2147483646 w 4464"/>
              <a:gd name="T5" fmla="*/ 2147483646 h 2832"/>
              <a:gd name="T6" fmla="*/ 2147483646 w 4464"/>
              <a:gd name="T7" fmla="*/ 2147483646 h 2832"/>
              <a:gd name="T8" fmla="*/ 2147483646 w 4464"/>
              <a:gd name="T9" fmla="*/ 2147483646 h 2832"/>
              <a:gd name="T10" fmla="*/ 2147483646 w 4464"/>
              <a:gd name="T11" fmla="*/ 2147483646 h 2832"/>
              <a:gd name="T12" fmla="*/ 2147483646 w 4464"/>
              <a:gd name="T13" fmla="*/ 2147483646 h 2832"/>
              <a:gd name="T14" fmla="*/ 2147483646 w 4464"/>
              <a:gd name="T15" fmla="*/ 2147483646 h 2832"/>
              <a:gd name="T16" fmla="*/ 2147483646 w 4464"/>
              <a:gd name="T17" fmla="*/ 2147483646 h 2832"/>
              <a:gd name="T18" fmla="*/ 2147483646 w 4464"/>
              <a:gd name="T19" fmla="*/ 0 h 28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64"/>
              <a:gd name="T31" fmla="*/ 0 h 2832"/>
              <a:gd name="T32" fmla="*/ 4464 w 4464"/>
              <a:gd name="T33" fmla="*/ 2832 h 28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64" h="2832">
                <a:moveTo>
                  <a:pt x="0" y="2832"/>
                </a:moveTo>
                <a:cubicBezTo>
                  <a:pt x="200" y="2820"/>
                  <a:pt x="400" y="2808"/>
                  <a:pt x="624" y="2784"/>
                </a:cubicBezTo>
                <a:cubicBezTo>
                  <a:pt x="848" y="2760"/>
                  <a:pt x="1072" y="2728"/>
                  <a:pt x="1344" y="2688"/>
                </a:cubicBezTo>
                <a:cubicBezTo>
                  <a:pt x="1616" y="2648"/>
                  <a:pt x="1984" y="2608"/>
                  <a:pt x="2256" y="2544"/>
                </a:cubicBezTo>
                <a:cubicBezTo>
                  <a:pt x="2528" y="2480"/>
                  <a:pt x="2776" y="2432"/>
                  <a:pt x="2976" y="2304"/>
                </a:cubicBezTo>
                <a:cubicBezTo>
                  <a:pt x="3176" y="2176"/>
                  <a:pt x="3296" y="1976"/>
                  <a:pt x="3456" y="1776"/>
                </a:cubicBezTo>
                <a:cubicBezTo>
                  <a:pt x="3616" y="1576"/>
                  <a:pt x="3824" y="1272"/>
                  <a:pt x="3936" y="1104"/>
                </a:cubicBezTo>
                <a:cubicBezTo>
                  <a:pt x="4048" y="936"/>
                  <a:pt x="4072" y="872"/>
                  <a:pt x="4128" y="768"/>
                </a:cubicBezTo>
                <a:cubicBezTo>
                  <a:pt x="4184" y="664"/>
                  <a:pt x="4216" y="608"/>
                  <a:pt x="4272" y="480"/>
                </a:cubicBezTo>
                <a:cubicBezTo>
                  <a:pt x="4328" y="352"/>
                  <a:pt x="4396" y="176"/>
                  <a:pt x="4464" y="0"/>
                </a:cubicBezTo>
              </a:path>
            </a:pathLst>
          </a:custGeom>
          <a:noFill/>
          <a:ln w="38100" cmpd="sng">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9708" name="Text Box 12">
            <a:extLst>
              <a:ext uri="{FF2B5EF4-FFF2-40B4-BE49-F238E27FC236}">
                <a16:creationId xmlns:a16="http://schemas.microsoft.com/office/drawing/2014/main" id="{4FCBF193-4CE9-2B29-C5F8-7A5254A6DCF3}"/>
              </a:ext>
            </a:extLst>
          </p:cNvPr>
          <p:cNvSpPr txBox="1">
            <a:spLocks noChangeArrowheads="1"/>
          </p:cNvSpPr>
          <p:nvPr/>
        </p:nvSpPr>
        <p:spPr bwMode="auto">
          <a:xfrm>
            <a:off x="4251325" y="3241675"/>
            <a:ext cx="1316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Diameter</a:t>
            </a:r>
          </a:p>
        </p:txBody>
      </p:sp>
      <p:sp>
        <p:nvSpPr>
          <p:cNvPr id="29709" name="Line 13">
            <a:extLst>
              <a:ext uri="{FF2B5EF4-FFF2-40B4-BE49-F238E27FC236}">
                <a16:creationId xmlns:a16="http://schemas.microsoft.com/office/drawing/2014/main" id="{E2C8E69C-CBF8-617A-825F-6B05CA30F791}"/>
              </a:ext>
            </a:extLst>
          </p:cNvPr>
          <p:cNvSpPr>
            <a:spLocks noChangeShapeType="1"/>
          </p:cNvSpPr>
          <p:nvPr/>
        </p:nvSpPr>
        <p:spPr bwMode="auto">
          <a:xfrm>
            <a:off x="5105400" y="3581400"/>
            <a:ext cx="762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9710" name="Text Box 14">
            <a:extLst>
              <a:ext uri="{FF2B5EF4-FFF2-40B4-BE49-F238E27FC236}">
                <a16:creationId xmlns:a16="http://schemas.microsoft.com/office/drawing/2014/main" id="{E0A20C0C-D1AE-8B61-8DA2-619B3711C102}"/>
              </a:ext>
            </a:extLst>
          </p:cNvPr>
          <p:cNvSpPr txBox="1">
            <a:spLocks noChangeArrowheads="1"/>
          </p:cNvSpPr>
          <p:nvPr/>
        </p:nvSpPr>
        <p:spPr bwMode="auto">
          <a:xfrm>
            <a:off x="2049462" y="457200"/>
            <a:ext cx="54123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800" dirty="0"/>
              <a:t>Variation of Diameter along a stages</a:t>
            </a:r>
          </a:p>
        </p:txBody>
      </p:sp>
      <mc:AlternateContent xmlns:mc="http://schemas.openxmlformats.org/markup-compatibility/2006" xmlns:p14="http://schemas.microsoft.com/office/powerpoint/2010/main">
        <mc:Choice Requires="p14">
          <p:contentPart p14:bwMode="auto" r:id="rId2">
            <p14:nvContentPartPr>
              <p14:cNvPr id="5122" name="Ink 22">
                <a:extLst>
                  <a:ext uri="{FF2B5EF4-FFF2-40B4-BE49-F238E27FC236}">
                    <a16:creationId xmlns:a16="http://schemas.microsoft.com/office/drawing/2014/main" id="{9B59E367-3F55-0A7D-23E1-1B4CB2C80123}"/>
                  </a:ext>
                </a:extLst>
              </p14:cNvPr>
              <p14:cNvContentPartPr>
                <a14:cpLocks xmlns:a14="http://schemas.microsoft.com/office/drawing/2010/main" noRot="1" noChangeAspect="1" noEditPoints="1" noChangeArrowheads="1" noChangeShapeType="1"/>
              </p14:cNvContentPartPr>
              <p14:nvPr/>
            </p14:nvContentPartPr>
            <p14:xfrm>
              <a:off x="6858000" y="274638"/>
              <a:ext cx="874713" cy="571500"/>
            </p14:xfrm>
          </p:contentPart>
        </mc:Choice>
        <mc:Fallback xmlns="">
          <p:pic>
            <p:nvPicPr>
              <p:cNvPr id="5122" name="Ink 22">
                <a:extLst>
                  <a:ext uri="{FF2B5EF4-FFF2-40B4-BE49-F238E27FC236}">
                    <a16:creationId xmlns:a16="http://schemas.microsoft.com/office/drawing/2014/main" id="{9B59E367-3F55-0A7D-23E1-1B4CB2C80123}"/>
                  </a:ext>
                </a:extLst>
              </p:cNvPr>
              <p:cNvPicPr>
                <a:picLocks noRot="1" noChangeAspect="1" noEditPoints="1" noChangeArrowheads="1" noChangeShapeType="1"/>
              </p:cNvPicPr>
              <p:nvPr/>
            </p:nvPicPr>
            <p:blipFill>
              <a:blip r:embed="rId3"/>
              <a:stretch>
                <a:fillRect/>
              </a:stretch>
            </p:blipFill>
            <p:spPr>
              <a:xfrm>
                <a:off x="6848637" y="265299"/>
                <a:ext cx="893439" cy="590179"/>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123" name="Ink 23">
                <a:extLst>
                  <a:ext uri="{FF2B5EF4-FFF2-40B4-BE49-F238E27FC236}">
                    <a16:creationId xmlns:a16="http://schemas.microsoft.com/office/drawing/2014/main" id="{72025DA6-AA6E-85EA-373C-F48D5E4B3407}"/>
                  </a:ext>
                </a:extLst>
              </p14:cNvPr>
              <p14:cNvContentPartPr>
                <a14:cpLocks xmlns:a14="http://schemas.microsoft.com/office/drawing/2010/main" noRot="1" noChangeAspect="1" noEditPoints="1" noChangeArrowheads="1" noChangeShapeType="1"/>
              </p14:cNvContentPartPr>
              <p14:nvPr/>
            </p14:nvContentPartPr>
            <p14:xfrm>
              <a:off x="7691438" y="374650"/>
              <a:ext cx="53975" cy="819150"/>
            </p14:xfrm>
          </p:contentPart>
        </mc:Choice>
        <mc:Fallback xmlns="">
          <p:pic>
            <p:nvPicPr>
              <p:cNvPr id="5123" name="Ink 23">
                <a:extLst>
                  <a:ext uri="{FF2B5EF4-FFF2-40B4-BE49-F238E27FC236}">
                    <a16:creationId xmlns:a16="http://schemas.microsoft.com/office/drawing/2014/main" id="{72025DA6-AA6E-85EA-373C-F48D5E4B3407}"/>
                  </a:ext>
                </a:extLst>
              </p:cNvPr>
              <p:cNvPicPr>
                <a:picLocks noRot="1" noChangeAspect="1" noEditPoints="1" noChangeArrowheads="1" noChangeShapeType="1"/>
              </p:cNvPicPr>
              <p:nvPr/>
            </p:nvPicPr>
            <p:blipFill>
              <a:blip r:embed="rId5"/>
              <a:stretch>
                <a:fillRect/>
              </a:stretch>
            </p:blipFill>
            <p:spPr>
              <a:xfrm>
                <a:off x="7682205" y="365288"/>
                <a:ext cx="72440" cy="837873"/>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128" name="Ink 21">
                <a:extLst>
                  <a:ext uri="{FF2B5EF4-FFF2-40B4-BE49-F238E27FC236}">
                    <a16:creationId xmlns:a16="http://schemas.microsoft.com/office/drawing/2014/main" id="{D231477F-4D79-FD90-98C3-8410EC590C12}"/>
                  </a:ext>
                </a:extLst>
              </p14:cNvPr>
              <p14:cNvContentPartPr>
                <a14:cpLocks xmlns:a14="http://schemas.microsoft.com/office/drawing/2010/main" noRot="1" noChangeAspect="1" noEditPoints="1" noChangeArrowheads="1" noChangeShapeType="1"/>
              </p14:cNvContentPartPr>
              <p14:nvPr/>
            </p14:nvContentPartPr>
            <p14:xfrm>
              <a:off x="5264150" y="6067425"/>
              <a:ext cx="52388" cy="85725"/>
            </p14:xfrm>
          </p:contentPart>
        </mc:Choice>
        <mc:Fallback xmlns="">
          <p:pic>
            <p:nvPicPr>
              <p:cNvPr id="5128" name="Ink 21">
                <a:extLst>
                  <a:ext uri="{FF2B5EF4-FFF2-40B4-BE49-F238E27FC236}">
                    <a16:creationId xmlns:a16="http://schemas.microsoft.com/office/drawing/2014/main" id="{D231477F-4D79-FD90-98C3-8410EC590C12}"/>
                  </a:ext>
                </a:extLst>
              </p:cNvPr>
              <p:cNvPicPr>
                <a:picLocks noRot="1" noChangeAspect="1" noEditPoints="1" noChangeArrowheads="1" noChangeShapeType="1"/>
              </p:cNvPicPr>
              <p:nvPr/>
            </p:nvPicPr>
            <p:blipFill>
              <a:blip r:embed="rId7"/>
              <a:stretch>
                <a:fillRect/>
              </a:stretch>
            </p:blipFill>
            <p:spPr>
              <a:xfrm>
                <a:off x="5254884" y="6057900"/>
                <a:ext cx="70920" cy="104775"/>
              </a:xfrm>
              <a:prstGeom prst="rect">
                <a:avLst/>
              </a:prstGeom>
            </p:spPr>
          </p:pic>
        </mc:Fallback>
      </mc:AlternateContent>
      <p:grpSp>
        <p:nvGrpSpPr>
          <p:cNvPr id="2" name="Group 1">
            <a:extLst>
              <a:ext uri="{FF2B5EF4-FFF2-40B4-BE49-F238E27FC236}">
                <a16:creationId xmlns:a16="http://schemas.microsoft.com/office/drawing/2014/main" id="{93E50CDA-5020-F33D-95C8-B3246FF1614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8BEC0D8-98DD-DA7C-5373-2D3D7CDA850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E951AC2-F4DD-79D8-A574-7278CB02F40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BB4ADB1-A689-A6CB-390A-C925914FB4E7}"/>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4C68C35-89DC-D6D3-1279-5F5C3B2FD3F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2E9C89A-A155-E422-37F1-00EFC3805AD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B770F41-C9E2-7256-1920-47BC7788495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1195D32-615F-5DAF-5F88-DEA526DCCD2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BBCEB31-0081-C7CE-04DD-9ADA6BC74C4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42321A9-CC78-E505-FCC3-220E9F90CBB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C462C9C-AA26-EF10-EAD9-212C7406F43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A1738AB-4A8D-123D-F098-B29729F28ED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00B03A9-6D4D-273D-CA70-53C2EB58A5C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71A654E5-C4D4-6FEF-A51D-865C08EEEA9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EB72148-C2A7-6355-3512-E87BCE6D3AD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C7F7B84-AD8A-D837-E185-345FF231BF6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DA6D03D-05F3-79D7-0FAC-8D90BC0215A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C46AB23-48E3-781C-212B-02E2EB91433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6FE4B5B-D48A-930A-F757-C308531314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97149283"/>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10428</TotalTime>
  <Words>720</Words>
  <Application>Microsoft Office PowerPoint</Application>
  <PresentationFormat>On-screen Show (4:3)</PresentationFormat>
  <Paragraphs>290</Paragraphs>
  <Slides>15</Slides>
  <Notes>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6" baseType="lpstr">
      <vt:lpstr>Aptos Narrow</vt:lpstr>
      <vt:lpstr>Arial</vt:lpstr>
      <vt:lpstr>Cambria Math</vt:lpstr>
      <vt:lpstr>CommercialScript BT</vt:lpstr>
      <vt:lpstr>Harlow Solid Italic</vt:lpstr>
      <vt:lpstr>Symbol</vt:lpstr>
      <vt:lpstr>Tempus Sans ITC</vt:lpstr>
      <vt:lpstr>Times New Roman</vt:lpstr>
      <vt:lpstr>TimesNewRoman,BoldItalic</vt:lpstr>
      <vt:lpstr>Default Design</vt:lpstr>
      <vt:lpstr>Photo Editor Photo</vt:lpstr>
      <vt:lpstr>Isentropic Analysis of Large Steam Turbines</vt:lpstr>
      <vt:lpstr>Progress in Steam Rankine Cycle</vt:lpstr>
      <vt:lpstr>Ultra Supercritical Installations of The World </vt:lpstr>
      <vt:lpstr>General Rules for Design of A Large  Impulse-Reaction turbine</vt:lpstr>
      <vt:lpstr>First Law Analysis of an ith Isentropic Reaction Stage</vt:lpstr>
      <vt:lpstr>Exit Relative Velocity of Steam</vt:lpstr>
      <vt:lpstr>Performance of An ith Isentropic  Reaction Stage</vt:lpstr>
      <vt:lpstr>PowerPoint Presentation</vt:lpstr>
      <vt:lpstr>PowerPoint Presentation</vt:lpstr>
      <vt:lpstr>Optimal Design of An isentropic Stage with DoR, </vt:lpstr>
      <vt:lpstr>Optimal Design of An isentropic Stage with DoR, </vt:lpstr>
      <vt:lpstr>Geometrical Details of A Rotor </vt:lpstr>
      <vt:lpstr>Multistage  Expansion of Steam</vt:lpstr>
      <vt:lpstr>Large Power Plants : Selection of Speed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905</cp:revision>
  <dcterms:created xsi:type="dcterms:W3CDTF">2003-07-30T05:45:36Z</dcterms:created>
  <dcterms:modified xsi:type="dcterms:W3CDTF">2025-09-01T00:25:20Z</dcterms:modified>
</cp:coreProperties>
</file>