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74" r:id="rId2"/>
    <p:sldId id="1281" r:id="rId3"/>
    <p:sldId id="564" r:id="rId4"/>
    <p:sldId id="566" r:id="rId5"/>
    <p:sldId id="1112" r:id="rId6"/>
    <p:sldId id="567" r:id="rId7"/>
    <p:sldId id="568" r:id="rId8"/>
    <p:sldId id="569" r:id="rId9"/>
    <p:sldId id="570" r:id="rId10"/>
    <p:sldId id="571" r:id="rId11"/>
    <p:sldId id="573" r:id="rId12"/>
    <p:sldId id="572" r:id="rId13"/>
    <p:sldId id="1274" r:id="rId14"/>
    <p:sldId id="455" r:id="rId15"/>
    <p:sldId id="456" r:id="rId16"/>
    <p:sldId id="499" r:id="rId17"/>
    <p:sldId id="1280" r:id="rId18"/>
    <p:sldId id="1279" r:id="rId19"/>
    <p:sldId id="688" r:id="rId20"/>
    <p:sldId id="748" r:id="rId21"/>
    <p:sldId id="1102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66"/>
    <a:srgbClr val="FF0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350" autoAdjust="0"/>
    <p:restoredTop sz="95660" autoAdjust="0"/>
  </p:normalViewPr>
  <p:slideViewPr>
    <p:cSldViewPr>
      <p:cViewPr varScale="1">
        <p:scale>
          <a:sx n="70" d="100"/>
          <a:sy n="70" d="100"/>
        </p:scale>
        <p:origin x="96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2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6236675140951087E-2"/>
          <c:y val="2.6041666666666668E-2"/>
          <c:w val="0.93117322870236441"/>
          <c:h val="0.94270833333333337"/>
        </c:manualLayout>
      </c:layout>
      <c:scatterChart>
        <c:scatterStyle val="smoothMarker"/>
        <c:varyColors val="0"/>
        <c:ser>
          <c:idx val="0"/>
          <c:order val="0"/>
          <c:spPr>
            <a:ln w="635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xVal>
            <c:numRef>
              <c:f>Sheet1!$A$3:$A$43</c:f>
              <c:numCache>
                <c:formatCode>General</c:formatCode>
                <c:ptCount val="41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0.15</c:v>
                </c:pt>
                <c:pt idx="4">
                  <c:v>0.2</c:v>
                </c:pt>
                <c:pt idx="5">
                  <c:v>0.25</c:v>
                </c:pt>
                <c:pt idx="6">
                  <c:v>0.3</c:v>
                </c:pt>
                <c:pt idx="7">
                  <c:v>0.35</c:v>
                </c:pt>
                <c:pt idx="8">
                  <c:v>0.4</c:v>
                </c:pt>
                <c:pt idx="9">
                  <c:v>0.45</c:v>
                </c:pt>
                <c:pt idx="10">
                  <c:v>0.5</c:v>
                </c:pt>
                <c:pt idx="11">
                  <c:v>0.55000000000000004</c:v>
                </c:pt>
                <c:pt idx="12">
                  <c:v>0.6</c:v>
                </c:pt>
                <c:pt idx="13">
                  <c:v>0.65</c:v>
                </c:pt>
                <c:pt idx="14">
                  <c:v>0.7</c:v>
                </c:pt>
                <c:pt idx="15">
                  <c:v>0.75</c:v>
                </c:pt>
                <c:pt idx="16">
                  <c:v>0.8</c:v>
                </c:pt>
                <c:pt idx="17">
                  <c:v>0.85</c:v>
                </c:pt>
                <c:pt idx="18">
                  <c:v>0.9</c:v>
                </c:pt>
                <c:pt idx="19">
                  <c:v>0.95</c:v>
                </c:pt>
                <c:pt idx="20">
                  <c:v>1</c:v>
                </c:pt>
                <c:pt idx="21">
                  <c:v>1.05</c:v>
                </c:pt>
                <c:pt idx="22">
                  <c:v>1.1000000000000001</c:v>
                </c:pt>
                <c:pt idx="23">
                  <c:v>1.1499999999999999</c:v>
                </c:pt>
                <c:pt idx="24">
                  <c:v>1.2</c:v>
                </c:pt>
                <c:pt idx="25">
                  <c:v>1.25</c:v>
                </c:pt>
                <c:pt idx="26">
                  <c:v>1.3</c:v>
                </c:pt>
                <c:pt idx="27">
                  <c:v>1.35</c:v>
                </c:pt>
                <c:pt idx="28">
                  <c:v>1.4</c:v>
                </c:pt>
                <c:pt idx="29">
                  <c:v>1.45</c:v>
                </c:pt>
                <c:pt idx="30">
                  <c:v>1.5</c:v>
                </c:pt>
                <c:pt idx="31">
                  <c:v>1.55</c:v>
                </c:pt>
                <c:pt idx="32">
                  <c:v>1.6</c:v>
                </c:pt>
                <c:pt idx="33">
                  <c:v>1.65</c:v>
                </c:pt>
                <c:pt idx="34">
                  <c:v>1.7</c:v>
                </c:pt>
                <c:pt idx="35">
                  <c:v>1.75</c:v>
                </c:pt>
                <c:pt idx="36">
                  <c:v>1.8</c:v>
                </c:pt>
                <c:pt idx="37">
                  <c:v>1.85</c:v>
                </c:pt>
                <c:pt idx="38">
                  <c:v>1.9</c:v>
                </c:pt>
                <c:pt idx="39">
                  <c:v>1.95</c:v>
                </c:pt>
                <c:pt idx="40">
                  <c:v>2</c:v>
                </c:pt>
              </c:numCache>
            </c:numRef>
          </c:xVal>
          <c:yVal>
            <c:numRef>
              <c:f>Sheet1!$B$3:$B$43</c:f>
              <c:numCache>
                <c:formatCode>General</c:formatCode>
                <c:ptCount val="41"/>
                <c:pt idx="0">
                  <c:v>0</c:v>
                </c:pt>
                <c:pt idx="1">
                  <c:v>0.18125396658983797</c:v>
                </c:pt>
                <c:pt idx="2">
                  <c:v>0.34250793317967598</c:v>
                </c:pt>
                <c:pt idx="3">
                  <c:v>0.48376189976951389</c:v>
                </c:pt>
                <c:pt idx="4">
                  <c:v>0.60501586635935201</c:v>
                </c:pt>
                <c:pt idx="5">
                  <c:v>0.70626983294918988</c:v>
                </c:pt>
                <c:pt idx="6">
                  <c:v>0.78752379953902774</c:v>
                </c:pt>
                <c:pt idx="7">
                  <c:v>0.8487777661288658</c:v>
                </c:pt>
                <c:pt idx="8">
                  <c:v>0.89003173271870384</c:v>
                </c:pt>
                <c:pt idx="9">
                  <c:v>0.91128569930854186</c:v>
                </c:pt>
                <c:pt idx="10">
                  <c:v>0.91253966589837976</c:v>
                </c:pt>
                <c:pt idx="11">
                  <c:v>0.89379363248821775</c:v>
                </c:pt>
                <c:pt idx="12">
                  <c:v>0.85504759907805572</c:v>
                </c:pt>
                <c:pt idx="13">
                  <c:v>0.79630156566789367</c:v>
                </c:pt>
                <c:pt idx="14">
                  <c:v>0.71755553225773172</c:v>
                </c:pt>
                <c:pt idx="15">
                  <c:v>0.61880949884756964</c:v>
                </c:pt>
                <c:pt idx="16">
                  <c:v>0.50006346543740754</c:v>
                </c:pt>
                <c:pt idx="17">
                  <c:v>0.36131743202724564</c:v>
                </c:pt>
                <c:pt idx="18">
                  <c:v>0.20257139861708348</c:v>
                </c:pt>
                <c:pt idx="19">
                  <c:v>2.382536520692171E-2</c:v>
                </c:pt>
                <c:pt idx="20">
                  <c:v>-0.17492066820324048</c:v>
                </c:pt>
                <c:pt idx="21">
                  <c:v>-0.39366670161340273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68A5-40DA-AE21-A460EBF77A62}"/>
            </c:ext>
          </c:extLst>
        </c:ser>
        <c:ser>
          <c:idx val="1"/>
          <c:order val="1"/>
          <c:spPr>
            <a:ln w="5080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xVal>
            <c:numRef>
              <c:f>Sheet1!$A$3:$A$43</c:f>
              <c:numCache>
                <c:formatCode>General</c:formatCode>
                <c:ptCount val="41"/>
                <c:pt idx="0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0.15</c:v>
                </c:pt>
                <c:pt idx="4">
                  <c:v>0.2</c:v>
                </c:pt>
                <c:pt idx="5">
                  <c:v>0.25</c:v>
                </c:pt>
                <c:pt idx="6">
                  <c:v>0.3</c:v>
                </c:pt>
                <c:pt idx="7">
                  <c:v>0.35</c:v>
                </c:pt>
                <c:pt idx="8">
                  <c:v>0.4</c:v>
                </c:pt>
                <c:pt idx="9">
                  <c:v>0.45</c:v>
                </c:pt>
                <c:pt idx="10">
                  <c:v>0.5</c:v>
                </c:pt>
                <c:pt idx="11">
                  <c:v>0.55000000000000004</c:v>
                </c:pt>
                <c:pt idx="12">
                  <c:v>0.6</c:v>
                </c:pt>
                <c:pt idx="13">
                  <c:v>0.65</c:v>
                </c:pt>
                <c:pt idx="14">
                  <c:v>0.7</c:v>
                </c:pt>
                <c:pt idx="15">
                  <c:v>0.75</c:v>
                </c:pt>
                <c:pt idx="16">
                  <c:v>0.8</c:v>
                </c:pt>
                <c:pt idx="17">
                  <c:v>0.85</c:v>
                </c:pt>
                <c:pt idx="18">
                  <c:v>0.9</c:v>
                </c:pt>
                <c:pt idx="19">
                  <c:v>0.95</c:v>
                </c:pt>
                <c:pt idx="20">
                  <c:v>1</c:v>
                </c:pt>
                <c:pt idx="21">
                  <c:v>1.05</c:v>
                </c:pt>
                <c:pt idx="22">
                  <c:v>1.1000000000000001</c:v>
                </c:pt>
                <c:pt idx="23">
                  <c:v>1.1499999999999999</c:v>
                </c:pt>
                <c:pt idx="24">
                  <c:v>1.2</c:v>
                </c:pt>
                <c:pt idx="25">
                  <c:v>1.25</c:v>
                </c:pt>
                <c:pt idx="26">
                  <c:v>1.3</c:v>
                </c:pt>
                <c:pt idx="27">
                  <c:v>1.35</c:v>
                </c:pt>
                <c:pt idx="28">
                  <c:v>1.4</c:v>
                </c:pt>
                <c:pt idx="29">
                  <c:v>1.45</c:v>
                </c:pt>
                <c:pt idx="30">
                  <c:v>1.5</c:v>
                </c:pt>
                <c:pt idx="31">
                  <c:v>1.55</c:v>
                </c:pt>
                <c:pt idx="32">
                  <c:v>1.6</c:v>
                </c:pt>
                <c:pt idx="33">
                  <c:v>1.65</c:v>
                </c:pt>
                <c:pt idx="34">
                  <c:v>1.7</c:v>
                </c:pt>
                <c:pt idx="35">
                  <c:v>1.75</c:v>
                </c:pt>
                <c:pt idx="36">
                  <c:v>1.8</c:v>
                </c:pt>
                <c:pt idx="37">
                  <c:v>1.85</c:v>
                </c:pt>
                <c:pt idx="38">
                  <c:v>1.9</c:v>
                </c:pt>
                <c:pt idx="39">
                  <c:v>1.95</c:v>
                </c:pt>
                <c:pt idx="40">
                  <c:v>2</c:v>
                </c:pt>
              </c:numCache>
            </c:numRef>
          </c:xVal>
          <c:yVal>
            <c:numRef>
              <c:f>Sheet1!$C$3:$C$43</c:f>
              <c:numCache>
                <c:formatCode>General</c:formatCode>
                <c:ptCount val="41"/>
                <c:pt idx="0">
                  <c:v>0</c:v>
                </c:pt>
                <c:pt idx="1">
                  <c:v>9.3126983294918989E-2</c:v>
                </c:pt>
                <c:pt idx="2">
                  <c:v>0.18125396658983797</c:v>
                </c:pt>
                <c:pt idx="3">
                  <c:v>0.26438094988475697</c:v>
                </c:pt>
                <c:pt idx="4">
                  <c:v>0.34250793317967598</c:v>
                </c:pt>
                <c:pt idx="5">
                  <c:v>0.41563491647459494</c:v>
                </c:pt>
                <c:pt idx="6">
                  <c:v>0.48376189976951389</c:v>
                </c:pt>
                <c:pt idx="7">
                  <c:v>0.54688888306443284</c:v>
                </c:pt>
                <c:pt idx="8">
                  <c:v>0.60501586635935201</c:v>
                </c:pt>
                <c:pt idx="9">
                  <c:v>0.65814284965427094</c:v>
                </c:pt>
                <c:pt idx="10">
                  <c:v>0.70626983294918988</c:v>
                </c:pt>
                <c:pt idx="11">
                  <c:v>0.74939681624410892</c:v>
                </c:pt>
                <c:pt idx="12">
                  <c:v>0.78752379953902774</c:v>
                </c:pt>
                <c:pt idx="13">
                  <c:v>0.82065078283394688</c:v>
                </c:pt>
                <c:pt idx="14">
                  <c:v>0.8487777661288658</c:v>
                </c:pt>
                <c:pt idx="15">
                  <c:v>0.87190474942378482</c:v>
                </c:pt>
                <c:pt idx="16">
                  <c:v>0.89003173271870384</c:v>
                </c:pt>
                <c:pt idx="17">
                  <c:v>0.90315871601362274</c:v>
                </c:pt>
                <c:pt idx="18">
                  <c:v>0.91128569930854186</c:v>
                </c:pt>
                <c:pt idx="19">
                  <c:v>0.91441268260346076</c:v>
                </c:pt>
                <c:pt idx="20">
                  <c:v>0.91253966589837976</c:v>
                </c:pt>
                <c:pt idx="21">
                  <c:v>0.90566664919329876</c:v>
                </c:pt>
                <c:pt idx="22">
                  <c:v>0.89379363248821775</c:v>
                </c:pt>
                <c:pt idx="23">
                  <c:v>0.87692061578313674</c:v>
                </c:pt>
                <c:pt idx="24">
                  <c:v>0.85504759907805572</c:v>
                </c:pt>
                <c:pt idx="25">
                  <c:v>0.8281745823729747</c:v>
                </c:pt>
                <c:pt idx="26">
                  <c:v>0.79630156566789367</c:v>
                </c:pt>
                <c:pt idx="27">
                  <c:v>0.75942854896281264</c:v>
                </c:pt>
                <c:pt idx="28">
                  <c:v>0.71755553225773172</c:v>
                </c:pt>
                <c:pt idx="29">
                  <c:v>0.67068251555265068</c:v>
                </c:pt>
                <c:pt idx="30">
                  <c:v>0.61880949884756964</c:v>
                </c:pt>
                <c:pt idx="31">
                  <c:v>0.56193648214248859</c:v>
                </c:pt>
                <c:pt idx="32">
                  <c:v>0.50006346543740754</c:v>
                </c:pt>
                <c:pt idx="33">
                  <c:v>0.43319044873232671</c:v>
                </c:pt>
                <c:pt idx="34">
                  <c:v>0.36131743202724564</c:v>
                </c:pt>
                <c:pt idx="35">
                  <c:v>0.28444441532216458</c:v>
                </c:pt>
                <c:pt idx="36">
                  <c:v>0.20257139861708348</c:v>
                </c:pt>
                <c:pt idx="37">
                  <c:v>0.11569838191200239</c:v>
                </c:pt>
                <c:pt idx="38">
                  <c:v>2.382536520692171E-2</c:v>
                </c:pt>
                <c:pt idx="39">
                  <c:v>-7.304765149815938E-2</c:v>
                </c:pt>
                <c:pt idx="40">
                  <c:v>-0.17492066820324048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68A5-40DA-AE21-A460EBF77A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7458656"/>
        <c:axId val="277457536"/>
      </c:scatterChart>
      <c:valAx>
        <c:axId val="2774586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457536"/>
        <c:crosses val="autoZero"/>
        <c:crossBetween val="midCat"/>
      </c:valAx>
      <c:valAx>
        <c:axId val="277457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458656"/>
        <c:crosses val="autoZero"/>
        <c:crossBetween val="midCat"/>
      </c:valAx>
      <c:spPr>
        <a:noFill/>
        <a:ln w="19050"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83C8352-81C1-C1B4-9D3C-1A0F03D9F50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2511A98C-D0CD-93B3-DBD2-A10FA90A73D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BCA0B038-8CE9-1A59-75A3-C4C91EC3388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8A5CFA1C-B23D-9680-5D6B-4D95CF9F6FF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49602B7-7937-49C0-A5A4-64FBFA82FD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1T05:49:04.0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21535 14466 1479 0,'-15'5'40'0,"1"3"-34"0,1 2 13 0,2 2-13 0,1 2 31 0,-2 4-31 0,0 1 11 0,0 7-8 0,-1 2 22 0,2 2-4 0,2 2-16 0,2-1 12 16,2 3-4-16,3-2-8 0,-1 1 4 0,1 0-6 0,5-3-2 0,-3-4 1 0,2-2 1 0,4-5 0 16,-5-1 3-16,7-2-12 0,4-2 5 0,0-3-6 15,1-1 0-15,1-3 11 0,-5-5-5 0,11-2 8 16,1-4-9-16,3-6-4 0,6 0-5 0,-5-4 1 0,3-3-7 16,-3-2 0-16,1 0 3 0,-3-4-3 15,-1-1 0-15,-3 0 3 0,-2-4 1 0,-3-3 1 0,0 0 2 16,-4 0 8-16,1 1 0 0,3 2 3 0,-4-1-8 0,-1-1-6 0,-1 3 2 15,-3 3 0-15,-1 2 4 0,0 3 2 16,-4 3-1-16,0 3 2 0,0 1-3 16,-4 2 3-16,2 3-1 0,-1 0 3 0,-3-1 8 0,2 3-11 0,-2-2 5 0,0 3-6 15,0 1 8-15,0 0 1 16,1 2 0-16,-2-2-1 0,1 2 1 0,1-1 4 16,1 2-5-16,1 0 4 0,3 0 1 0,0 0-8 15,-5 8 9-15,5 1-10 0,3 3 10 0,-1 1-6 16,2 3 1-16,0 5-2 0,2 1 14 0,1 5-6 15,4 2 4-15,-3 2-5 0,1 4 2 0,-1 0-5 16,-3 0 3-16,6 4-3 0,0-3 4 0,3 3-10 0,2-3 1 16,-4-3-3-16,-2 1 0 0,-5-5 1 0,-2 0 3 15,0-1-2-15,-1-3-5 0,7-4 1 0,-7-2-5 16,2-3 4-16,-3-3 10 0,-1-3-10 0,7 0 9 16,-7-6-9-16,2-1 7 0,-1-3 8 0,0-5-4 15,4-2 5-15,2-4-4 0,1-5-16 0,-5-3 0 16,2-4-6-16,-3-3 5 0,2-4-5 0,8 0 5 15,-4-3-6-15,1-3 13 0,0-1-5 0,-3-1 3 0,2-1-4 0,3 5 8 0,-2 7-11 16,3 4-2-16,-3 9-4 16,0 6-5-16,-2 7 120 0,-4 1-136 0,1 2 102 15,1 4-233-15,0 3 121 0,-1 5 33 0,1 2 5 16,-2 1 0-16,3 5 9 0,0-2-2 0,0 4 6 0,2 1-1 0,-1-2-6 16,1-1 1-16,0-2-2 0,0 1-5 15,-1-6 15-15,1 1-9 0,0-3 12 0,-1-1-10 16,1-3 3-16,0-1 3 0,0-3-1 0,1-1 6 15,-1-4-12-15,0 0 5 0,0-6-6 0,-2-1 8 16,2-2-6-16,3-3 2 0,-1-2-4 0,-1-1 5 0,-1-4-5 16,-2-5 6-16,1-1-6 0,2-1 0 0,-5-5-2 15,1 7-4-15,-3-1 3 0,-4 4 5 0,1 5-7 0,1 4 2 0,-4 7-4 16,3 2 0-16,-1 5 1 0,-3 3 1 16,1 6 2-16,3 2 5 0,-3 5 6 15,-4-1-1-15,2 6 3 0,1 0 8 0,-3-2-3 0,3 1 6 0,3-3-5 16,-3-1 8-16,3-1-17 0,5 2 5 15,-1-3-8-15,2-3 8 0,4-2 0 16,-3-3-3-16,2-1 2 0,2 0-6 0,-1-3 0 0,-1-1 3 16,5-2-2-16,-1-1 1 0,5-3-6 15,4-2-4-15,-1-2 2 0,3-2 1 0,-1-2-8 0,0-1 2 16,-5-2-7-16,1-1-8 0,-5-3 2 0,-3-2-4 16,2 2 4-16,-3-2 3 0,0-2 0 0,-3 3 2 15,-1 0-1-15,-1 4 11 0,1 7-6 0,-3 3 9 0,1 5-9 0,-2 0 4 0,0 0 4 16,0 0-8-1,0 0 8-15,-1-1 2 0,1 5 6 0,0-1 5 0,0-3-2 0,0 0-5 0,0 0 8 16,10 7 3-16,-4-7 2 0,2 0 2 16,1 0-6-16,0-2-5 0,0 0 3 15,0 1 0-15,0-3-10 0,0 3 2 0,3-3-4 0,-5 0 2 16,2 1-5-16,1-1 4 0,-3 3-4 0,2 1 11 0,-1 2-13 0,1-1 8 16,-3-1-9-1,-2 0 7-15,0 0-1 0,-2 3-3 0,5 3 4 16,2-3 0-16,-3 0-6 0,-4 3 0 0,1 0-2 15,-2 1 3-15,3 4 2 0,-4-7 3 0,0 4-1 16,0 3 7-16,-4-2-5 0,5 3 1 0,-4-4-2 0,0 2 2 16,3-2 1-16,-5-1 0 0,2 0 1 0,0-4 2 15,1 0-2-15,3-1 4 0,0 0-3 0,-1-2-2 16,0 0 1-16,0 0 0 0,0 0 2 0,0 0 4 0,0 0-13 16,0 0 6-16,0 0-7 0,0 0 6 0,0-1-4 15,8-14-3-15,-8 11 0 0,2 0 5 0,-1-1-6 16,-1 3-3-16,0-3 0 0,0 5-6 0,0 0 6 15,0 0-2-15,-6-13 2 0,4 7-14 0,2 2-13 16,0-2-11-16,3 3 0 0,-3 0-15 0,0-1-20 16,0-1-8-16,0 1-8 0,4 2-28 0,-4-3-14 15,-5 0-21-15,7 1 3 0,-3-2-22 0,1 2-21 16</inkml:trace>
  <inkml:trace contextRef="#ctx0" brushRef="#br0" timeOffset="593.77">22788 14672 590 0,'-4'-5'141'0,"0"0"-54"0,6 2 8 0,0-1-20 0,-1-2 7 15,-1 2-13-15,-4-4-4 0,3 2-1 16,0-2-5-16,0-1-3 0,1 0-2 0,-2 0-1 0,0 0-15 0,-1 2-7 15,-1-2-10-15,0 2 5 0,-4 0-1 0,4 0-7 16,-4 2 13-16,0 0-14 0,0 1-17 0,3 2 24 16,-2 2-15-16,-1 0 21 0,2 2-13 0,-5 3 4 15,1 1 1-15,3 3 0 0,-1 1 2 16,0 3-5-16,-1 2 2 0,2 4-1 0,1 3-6 0,-1 1 4 16,-1 1-3-16,2 1 4 0,0 1-12 0,3-1 11 15,2 3-6-15,1 1 9 0,0 0-9 0,1-1 2 0,2-4-3 16,1-1 3-16,0-3-9 0,1-2 3 0,2-1-2 15,1-2 3-15,-1-4 0 0,0 0 1 0,4-3 6 16,-2-3-4-16,3-2 2 0,2-3-4 16,0-3-3-16,2-4 1 0,1-1-1 0,4-4-14 0,3 0 1 15,-4-2-5-15,1-3 5 0,1-3-17 16,-3-4 0-16,5-1-6 0,-2-2 11 0,-1-5 5 16,-1 3 6-16,-4-1-3 0,-3 2 10 0,0 3-8 0,-3 2 6 0,-1 4-8 15,-2 4 7-15,0 4-1 16,-3 2 2-16,-1 4 0 0,-3 5 5 0,0 0-2 0,0 0 2 0,-7 5-1 15,2 2 10-15,2 6 5 0,-3-1 4 0,2 4 1 0,-4 1 8 16,3-1-11-16,2 2 2 0,-2 0-3 0,3 1 3 16,1 3 8-16,1 1-4 15,0 0 6-15,0-1-11 0,2 0 2 0,1 2-3 16,0-2 3-16,0-1-8 0,1 0-5 0,-1-1 3 0,0-1-3 16,0-2 0-16,-1-1-5 0,1-1 0 0,0-1-1 0,-1-2-5 15,0-3 2-15,0 1-3 0,2-5 3 16,-1 0-2-16,-1-3-29 0,1-2-7 0,-1 0-8 15,3-2-35-15,-1 0-57 0,1-3-34 0,3-1-7 16,-1-3-74-16,0-2-63 0,0-3-66 0</inkml:trace>
  <inkml:trace contextRef="#ctx0" brushRef="#br0" timeOffset="863.24">23319 14624 1605 0,'-6'-13'118'0,"3"4"-57"0,-4 1-18 0,6 5-3 0,1 3-18 15,0 0-2-15,0 0 1 0,-13-2 0 0,7 5 4 0,-2 3 9 0,-3 1 5 0,5 5 0 16,-4 3 5-16,-1-1 0 0,2 5-6 0,-5 0 5 16,3 1-14-16,-1 3-19 0,0-1 4 0,1 1-9 15,1 2 7-15,4-1-6 0,-2-1 4 0,3-2-5 16,4-1 1-16,0 1 2 0,1-1 1 0,1-1 2 0,2-1-6 16,2-1 6-16,1-2-7 15,4 0 7-15,-2-2 0 0,3-3-4 0,3 0 5 0,-1-3-6 0,10 1 5 16,-1-4-9-1,-1-2-2-15,8-2 0 0,-2-3-5 0,3-3-12 16,-1 0-10-16,-1-1-2 0,-3-1-31 0,-4-1-54 0,-1-1-24 0,-2-1-9 0,0-1-57 0,-2 0-120 31,0 0-53-31</inkml:trace>
  <inkml:trace contextRef="#ctx0" brushRef="#br0" timeOffset="1084.87">23658 14100 1594 0,'-7'-14'82'0,"4"3"-30"0,-1 4 3 0,3 2-9 15,2 1 3-15,4 2-14 0,-3 1 2 0,3 2-6 16,-3 2-9-16,-1 2-1 0,0 3-2 0,3 3 3 16,-5 4-4-16,2 5 0 0,4 3-3 0,-2 6 3 15,4-1-8-15,-3 6-6 0,5 3 1 0,4 3-2 16,-2 2-1-16,2-2-3 0,-7 0-7 0,5-5 2 15,-2 2-13-15,0 1-66 0,3-1-43 0,-1 2-11 0,2-1-145 16,2-1-120-16</inkml:trace>
  <inkml:trace contextRef="#ctx0" brushRef="#br0" timeOffset="1244.33">23866 15249 1218 0,'-5'7'195'0,"4"-3"31"16,-4 0 28-16,3 0-111 0,-2 0-100 0,2 1 1 15,1-2-3-15,1-3 7 0,0 0 5 0,0 0-16 0,0 0-9 16,0 0 1-16,7-12-23 0,-4 7-10 0,2-1-6 16,-2-2-4-16,3 3-31 0,-2-2-87 0,1 0-50 15,-1 3-13-15,0 2-165 0</inkml:trace>
  <inkml:trace contextRef="#ctx0" brushRef="#br0" timeOffset="1531.41">22317 15900 1833 0,'-23'-1'72'0,"3"1"34"0,0 1-106 0,9 2 0 16,5-2-1-16,4-1 4 0,4-3 15 0,4-2 15 15,8-4 12-15,8-2 0 16,3-1 22-16,11-2-15 0,-1 0-2 0,12-2-1 0,8-2-6 0,5-3-12 0,10-1-3 15,1 2-2-15,-1-1-9 0,7 0-2 0,5 1-1 16,-3 0-1-16,2 2-6 0,-1 1-2 0,3 0 1 0,9 1-1 16,-1 2-3-16,-1-1-1 15,-3 5-6-15,-3-1 2 0,1 3-18 0,-4 1-57 16,-9 0-27-16,-11 3-11 0,-6 2-75 0,-5-1-55 0,-3 2-86 0,2-2 14 16,-1 0-170-16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20-08-22T04:52:49.29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22484 15584 340,'0'0'128,"0"0"32,0 0-147,-10-7-5,10 7-1,0 0-2,0 0 2,0 0 0,-5-11-8,5 11 0,0 0-1,0 0-8,0 0-20,0 0-63,-10 11-38,10-11 0,0 0 1,0 0-1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20-08-22T04:51:31.1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20216 8880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11-06T05:50:05.14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03-12T06:52:13.26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720" units="cm"/>
        </inkml:traceFormat>
        <inkml:channelProperties>
          <inkml:channelProperty channel="X" name="resolution" value="28.31858" units="1/cm"/>
          <inkml:channelProperty channel="Y" name="resolution" value="28.34646" units="1/cm"/>
        </inkml:channelProperties>
      </inkml:inkSource>
      <inkml:timestamp xml:id="ts0" timeString="2016-02-01T03:31:41.27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6101 0</inkml:trace>
  <inkml:trace contextRef="#ctx0" brushRef="#br0" timeOffset="97890">0 12774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2-01T03:32:43.25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 0 10449,'2'39'5547,"-2"-27"-387,0-12-129,0 0-3225,0 0-1677,0 0-4386,8 1-258,2-1-645,-10 0-516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7-04T08:38:50.65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0,0 0,0 0,0 0,0 0,0 0,0 0,0 0,0 0,0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1T06:21:18.93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8923 12209 1418 0,'9'5'13'0,"2"-1"-10"0,0-1 7 0,0-1-4 0,-1 2 2 0,2 2-3 0,0 6-10 0,0-1 14 0,0 1-8 0,4 4 10 16,-5-2 4-16,2-2-6 0,-1 2 6 0,-2 1-9 0,2 0-6 0,-2-2 2 0,2 2-3 0,1 0 3 0,-2 0 2 0,2 1 0 15,-4-1 1-15,-1-4-3 0,1 2-7 0,-4-6 10 0,3 4-7 0,2 1 9 16,-3-2 0-16,4 3 3 0,-1-1 10 0,-2-2-7 16,1 1-13-16,-3-3 16 0,-1 2-14 0,-4-4 18 15,2 1-2-15,-1 1-6 0,2-2 9 0,3 4-9 16,-3-2-1-16,2 1 10 0,0-2-1 0,-3-2 5 16,2 0-9-16,-5-2-3 0,4 3-7 0,1 0 4 15,2 0-12-15,-3-1 15 16,1-1-7-16,-1 0 10 0,0-2-11 0,-2-2 4 0,3 2-1 0,-3-2 1 15,1 3-12-15,1 1 7 0,-3-2 0 0,1 1 4 16,-2-3-7 0,0 0-1-16,0 0-4 0,1 0 4 0,0 0 10 0,0 1-14 0,2 0 9 0,-3 0-11 15,1 0 14-15,0 0-8 16,0 0-1-16,0 0-2 16,0 0 0-16,0 0 3 0,1 0 2 0,-2 0 1 0,0 0 4 0,0 0-5 0,0 0-1 0,0-1 0 15,0 0 6-15,0 0-2 0,0 0-1 0,0 0 0 16,0 0 0-16,-2 0-7 0,2 0 4 15,-1 0-4-15,0-1 3 0,0 0 1 0,1 0-3 16,0 0 2-16,0 0 0 0,0 0-13 16,0-1-6-16,0 0-1 0,0-30-14 0,0 32-61 15,0 0-25 1,0-1-15-16,1 0-56 0,0 0-115 0</inkml:trace>
  <inkml:trace contextRef="#ctx0" brushRef="#br0" timeOffset="756.1">10050 12274 438 0,'9'-1'76'0,"-5"-2"-38"0,4 2 3 0,1-1-20 0,-5 2-33 0,6 0 22 15,-2 1-15-15,-2-1 19 0,5 0 4 0,-2-1 13 16,-4-3 29-16,5 0-13 0,-3 0 27 0,3 0 7 16,1 0-26-16,0-1 20 0,-2-1-30 0,3 2-13 15,1-2 5-15,-1 0-9 16,2 0-19-16,0-4 17 0,-1 1-8 0,2-2 12 0,2 1-2 16,1-1-1-16,1-1 4 0,1 0-4 15,2-3-8-15,3 2 17 0,0-2-17 0,-3-3 16 0,0-1-11 0,-1-2-7 16,0 1 6-16,1 1-8 0,0-1 1 15,-2-2-12-15,3 0 13 0,-1 1-13 0,-4 1 5 16,2 2 3-16,-1-2-6 0,-2 3 6 0,0 0-12 16,-4 3 8-1,1 0-12-15,-1-1 12 0,-4 2-3 0,-1-2-6 16,0 1 10-16,-2 5-9 0,-1-3-3 0,-1 3 7 0,-1 5-10 16,-1-1 10-16,0 2 3 0,-1-1-13 0,-1 0 9 0,0 4-11 15,0 0-4-15,0 0 6 0,0 0 2 0,0 0 2 16,0 0-5-16,0 0-2 0,0 0-3 15,0 0 3-15,-5 15 10 0,2-8-18 0,0 0 2 0,0 0-11 16,-2-1-11-16,1 0-10 0,-3-2-10 0,2 3 3 16,-3-1-12-16,1-1-10 15,2 0-17-15,-2-1 4 0,0-1-11 0,-1 1-34 16,0 1-39-16</inkml:trace>
  <inkml:trace contextRef="#ctx0" brushRef="#br0" timeOffset="1143.63">10370 11821 319 0,'-7'-5'61'0,"0"1"146"0,2 0-151 0,1 3-26 0,1-1 3 0,1 0-9 16,2 0 0-16,0-2 45 0,2 1-8 0,1 0 24 31,0-2-13-31,2 0 5 0,-1 1-3 0,1 1 5 16,1 0-29-16,-2 1-11 0,3-1-14 15,-1 2 6-15,-1 1-18 0,0 3-11 0,-2 1 0 16,1-1-3-16,2 3 1 0,0-1 0 0,-1 1 0 16,3 0 0-16,-7 0-5 0,2 1 7 0,4 0-1 15,-1 0 3-15,2 0-10 0,0 0 6 0,-1 1-3 16,-7-2 5-16,2 2-2 0,-2 0 0 0,2-1 1 16,3 1-1-16,-8 0-7 0,2-1 11 15,-4 1-5-15,0 0 7 0,1 0-1 0,-1 1-6 16,-1-1 5-16,1 1-6 0,-2 1 2 0,-2-2 7 15,2 2 4-15,-5-1 3 0,-2 1-3 0,1-1-3 16,1 2 2-16,-3 0-3 0,0 0-15 0,1 2 19 16,-1 0-16-16,1-1 18 0,1 1-13 0,3 0 0 15,0-2 1-15,2 2-1 0,1 1-25 0,2 2-39 16,1-2-54-16,1-1 7 0,1 0-134 0</inkml:trace>
  <inkml:trace contextRef="#ctx0" brushRef="#br0" timeOffset="5034.16">11718 11564 282 0,'2'-2'73'0,"-1"-2"-9"0,4 1-29 15,-1 0 5-15,-1 0-31 0,4 3-7 0,-6-2 7 0,-1 2-9 0,0 0 0 0,0 0 25 16,0 0-1-16,0-1 12 0,11-9 20 0,-6 8-14 15,3 2 11-15,-4-2-15 0,-1 1-12 0,-3 1 14 16,0 0-20-16,0 0 18 0,9-1-10 16,-1 3-11-16,-1-1 13 0,-1 1-15 0,1 1-9 15,-2 1 8-15,3 0-10 0,-1 1 10 0,-1-1-7 16,1 2 0-16,-4 0 3 0,3-1-4 0,2 3-7 16,1-2 8-1,3 2-8-15,0 3 8 0,-4-4 3 0,2 4-1 0,-1-2 8 0,5-1-7 0,0 0-9 16,-2 0 13-16,0 2-11 0,2 1 13 15,-1 0-7-15,1 0 7 16,2-1 1-16,-3 3-1 0,0 1-17 0,2-1 15 0,-2 0-12 0,2 1 16 16,-2-2 0-1,1 0-9-15,1 0 8 0,1-1-9 0,-3-1-8 16,4-1 8-16,-1 1-7 0,-1-1 8 0,-2-1 4 0,-2 0-14 0,-3-2 7 0,-1 1-9 31,0 0-2-31,0-1 9 0,-2 1-4 0,-1-2 7 16,0 0-3-16,-3 0-2 0,2-2-2 0,0 0-1 15,-3-3-16-15,0 0 26 0,0 0-12 0,0 0 16 16,0 0-11-16,0 0 4 0,-1 0 1 0,0 0-2 16,0 0-16-16,1 0 12 0,-1 0-15 0,-2 0 13 15,2 0-9-15,-1-1-11 0,1 0-1 0,1 0-9 16,-1 0-28-16,-1 0 1 0,1-1-31 0,0 0 14 16,0 0-37-16,-15-30-61 0,14 29-30 0</inkml:trace>
  <inkml:trace contextRef="#ctx0" brushRef="#br0" timeOffset="5192.1">12229 11887 596 0,'-8'0'104'0,"3"-1"5"0,-1 1-13 0,4 0 16 0,-2 1-68 0,8 0-16 0,1 2-3 16,-1 0-5-16,5-2-29 0,-3 1 24 0,-1-1-23 16,5 0 26-16,-2 1-3 0,0 0-17 0,3 0 5 15,-5-1-15-15,2 0-29 0,2 1-30 16,3-1-45-16,-2 0 6 0,3 0-105 0</inkml:trace>
  <inkml:trace contextRef="#ctx0" brushRef="#br0" timeOffset="5610.44">12599 11879 656 0,'0'-11'62'0,"4"-1"115"0,0 2-123 0,6 2-42 15,0-1 0-15,3 2-13 0,4 0-9 0,-1-1 18 16,4-2-6-16,3-1 12 0,-3-2 4 15,1-1 11-15,2 2 11 0,-5-3-3 0,2 4-7 0,-2-3 4 16,-3-1-19-16,0 3 15 0,0-4-12 16,-1 0-9-16,-2 0 9 0,1 0-11 0,2 0-6 0,-4 1 7 15,2-1-10-15,-1 1 7 0,0 1-1 0,1 0-3 16,-3 1 1-16,1 0-3 16,-5 2-9-16,2 3 9 0,0 1-6 0,-3 4 6 0,4-1 4 0,-4 3-8 15,1-1 9-15,-1 1-10 0,1 1-1 0,-6 0 5 16,0 0-7-1,1 0 6-15,-1 0 0 0,1 0-7 0,0 0 5 0,-1 0-7 0,0 1-8 0,0 0 10 16,0 0-29-16,0 0 17 0,0 0-52 0,0 1-93 16,0 0-65-16</inkml:trace>
  <inkml:trace contextRef="#ctx0" brushRef="#br0" timeOffset="5922.63">12999 11479 1260 0,'0'-6'49'16,"0"2"-36"-16,0 4-15 16,0 0-1-16,0 0-9 0,0 0 3 0,0 0 9 0,2 0-4 15,-1 0-2-15,18-5 10 0,-9 2-2 0,1-1 7 16,-1 1-1-16,5 2-6 0,-3-1-1 16,1 1-1-1,-1 1 0-15,-2 0-16 0,-4 0-8 0,-1 1-2 16,2 0 3-16,-5-1 5 0,-2 0 11 0,0 0-7 15,0 0 1-15,0 0 10 0,0 0-12 0,0 0 13 16,0 1 8-16,0 0-1 0,-4 19 10 0,-4-12-11 16,-4 0-5-16,-2 3 11 0,3 2-6 0,-5 0 10 15,1 2-1-15,0 0-10 0,-4-1 5 0,4 2-8 16,1-2 4-16,0 0-3 0,-1-1-1 0,4 4-2 16,-3-1-2-16,2 2-52 0,0 0-63 15,2-1-7-15,-2 0-254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03-26T06:36:11.56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29 140,'0'0,"0"0,0 0,0 0,0 0,0 0,0 0,-29-140,29 140,0 0,0 0,0 0,0 0,0 0,0 0,0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285F8955-E10F-DAD2-5598-74498D9A8E9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56BDE632-1401-9278-2FBC-1FA30925869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28CBA04E-E81A-72D2-97E3-9CA9D964A21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>
            <a:extLst>
              <a:ext uri="{FF2B5EF4-FFF2-40B4-BE49-F238E27FC236}">
                <a16:creationId xmlns:a16="http://schemas.microsoft.com/office/drawing/2014/main" id="{16A6740E-CE39-836C-47AD-547129DD934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>
            <a:extLst>
              <a:ext uri="{FF2B5EF4-FFF2-40B4-BE49-F238E27FC236}">
                <a16:creationId xmlns:a16="http://schemas.microsoft.com/office/drawing/2014/main" id="{F57AEDBE-D7B3-B332-A877-2D23E092529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>
            <a:extLst>
              <a:ext uri="{FF2B5EF4-FFF2-40B4-BE49-F238E27FC236}">
                <a16:creationId xmlns:a16="http://schemas.microsoft.com/office/drawing/2014/main" id="{39B6CE6B-7FF7-9CB5-4EA2-033A1F026C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2E3CDC0-7128-4F5F-99ED-D55B83426B4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3CDC0-7128-4F5F-99ED-D55B83426B40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3833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4EBC37E-01CC-FC28-0D35-BD5CCFFAAF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B447DF-9BC4-B694-46FD-612B78BB36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06C0490-2C55-2FD4-9D1A-BB4524F37C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DD541B-A8F8-4F2B-AC39-258D6DF4EA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4274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787BFD-C0F2-FE6E-E14B-12598A979B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1F6D88F-E5DA-40E1-69C0-F74F406D41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AA8315E-A643-4E85-1621-8FBC2FA5DA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B9481A-ABB8-4F62-B4EF-0516290B43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5324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1D41612-C589-B2E4-BD66-36B7B560CF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78837B3-64B9-20D9-1D7B-209E1572D3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3F260D5-9E6F-6AF5-262E-449F9DA09B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2FAD05-0DC2-4A94-BCC4-EE001A96A8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3625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F061B4-7498-2203-0527-EE2947CC7E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5B5E94-76A0-D18A-1949-C3B9B72CBC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74204E-32FB-6584-F0A9-48558E158B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F1A7C1-9B3C-443F-8531-45F4DA99B1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3503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CD9FE44-8DC8-4417-2CA0-D540B5782F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3A74685-B873-769C-FEBD-57220253E1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E79FB6B-3821-D560-E570-61AC3A6320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2CB7BD-3677-431C-BE22-FBD133750C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3377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A430E1C-A17F-F6D8-04A1-15B7735648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BB00437-9F15-07F5-A10A-2453E2E731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663C7A0-B4FE-D843-4300-3C5D4A43AA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E5CBD-F2CA-4329-9F2A-F378CE5A47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1893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81C7637-DE12-CBDF-361C-EAA06CCD42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45AEDE6-7F79-7D19-418D-6C1F84B0AC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C3A3CA3-D4F5-24C9-0B38-65914EA3C3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884DEB-CF52-4B3C-9AC4-7E34417590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9518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D44807-81EC-4CC4-1864-6567A100A1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8EFE77-BB4B-7CA8-A9A1-7DC09FA7E1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C83A7D-49DD-5108-B1D3-24A8AF44FC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2717F-C652-45EC-8C62-E5DF563F82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7719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E964C2-47E0-CDEC-837C-98D29B3DCA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95B0A0-719A-BE02-1265-0BEB5B8600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E6DCA9-29E3-EC1F-EDC3-E6A4D69690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2F34F6-905E-4BE2-B1D7-758BE3CD81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9889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AD43C5-8898-ED21-5F83-9979C6B106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2CF8716-41B5-890E-3930-81AFCD7F8F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3650AAB-AF63-F845-097F-6C69AA34B5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0F23E6-1B25-4BD9-92AA-3EE4F087F7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8402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8831324-E8DF-56DC-9227-64E8E7A0E0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56DA5A2-D95A-4701-3926-27D31141E7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F37D335-90CC-D488-F774-E9A31A0171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227E1A-AD6B-4E3E-A18F-057E3DADF1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9403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E75110E9-733F-B693-4127-009E107088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3629B152-6C77-C70C-3C6C-80C4BE09DE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899EE7C-8EE2-346C-E529-A86117C4950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AD688F5-AFD8-A8D8-15BC-E1BF8010CE3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E386081-896F-2EB1-7046-F19D725F385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6412F42-0F32-469A-B79B-587B41D57D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.xml"/><Relationship Id="rId5" Type="http://schemas.openxmlformats.org/officeDocument/2006/relationships/image" Target="../media/image67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130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10" Type="http://schemas.openxmlformats.org/officeDocument/2006/relationships/image" Target="../media/image3.png"/><Relationship Id="rId4" Type="http://schemas.openxmlformats.org/officeDocument/2006/relationships/image" Target="../media/image70.png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7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0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8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0.png"/><Relationship Id="rId5" Type="http://schemas.openxmlformats.org/officeDocument/2006/relationships/image" Target="../media/image151.png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png"/><Relationship Id="rId3" Type="http://schemas.openxmlformats.org/officeDocument/2006/relationships/image" Target="../media/image1600.png"/><Relationship Id="rId7" Type="http://schemas.openxmlformats.org/officeDocument/2006/relationships/image" Target="../media/image93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2.png"/><Relationship Id="rId11" Type="http://schemas.openxmlformats.org/officeDocument/2006/relationships/image" Target="../media/image3.png"/><Relationship Id="rId5" Type="http://schemas.openxmlformats.org/officeDocument/2006/relationships/image" Target="../media/image211.png"/><Relationship Id="rId10" Type="http://schemas.openxmlformats.org/officeDocument/2006/relationships/image" Target="../media/image2.png"/><Relationship Id="rId4" Type="http://schemas.openxmlformats.org/officeDocument/2006/relationships/image" Target="../media/image201.png"/><Relationship Id="rId9" Type="http://schemas.openxmlformats.org/officeDocument/2006/relationships/image" Target="../media/image200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97.png"/><Relationship Id="rId7" Type="http://schemas.openxmlformats.org/officeDocument/2006/relationships/image" Target="../media/image870.png"/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6.xml"/><Relationship Id="rId4" Type="http://schemas.openxmlformats.org/officeDocument/2006/relationships/customXml" Target="../ink/ink2.xml"/><Relationship Id="rId9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07.png"/><Relationship Id="rId7" Type="http://schemas.openxmlformats.org/officeDocument/2006/relationships/image" Target="../media/image2600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6.xml"/><Relationship Id="rId4" Type="http://schemas.openxmlformats.org/officeDocument/2006/relationships/customXml" Target="../ink/ink3.xml"/><Relationship Id="rId9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0.png"/><Relationship Id="rId13" Type="http://schemas.openxmlformats.org/officeDocument/2006/relationships/image" Target="../media/image3.png"/><Relationship Id="rId3" Type="http://schemas.openxmlformats.org/officeDocument/2006/relationships/customXml" Target="../ink/ink4.xml"/><Relationship Id="rId7" Type="http://schemas.openxmlformats.org/officeDocument/2006/relationships/customXml" Target="../ink/ink6.xml"/><Relationship Id="rId12" Type="http://schemas.openxmlformats.org/officeDocument/2006/relationships/image" Target="../media/image2.png"/><Relationship Id="rId2" Type="http://schemas.openxmlformats.org/officeDocument/2006/relationships/image" Target="../media/image2100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5.xml"/><Relationship Id="rId11" Type="http://schemas.openxmlformats.org/officeDocument/2006/relationships/image" Target="../media/image220.png"/><Relationship Id="rId5" Type="http://schemas.openxmlformats.org/officeDocument/2006/relationships/image" Target="../media/image2600.png"/><Relationship Id="rId10" Type="http://schemas.openxmlformats.org/officeDocument/2006/relationships/image" Target="../media/image900.png"/><Relationship Id="rId9" Type="http://schemas.openxmlformats.org/officeDocument/2006/relationships/customXml" Target="../ink/ink7.xml"/><Relationship Id="rId14" Type="http://schemas.openxmlformats.org/officeDocument/2006/relationships/image" Target="../media/image2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customXml" Target="../ink/ink9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0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Rectangle 2">
            <a:extLst>
              <a:ext uri="{FF2B5EF4-FFF2-40B4-BE49-F238E27FC236}">
                <a16:creationId xmlns:a16="http://schemas.microsoft.com/office/drawing/2014/main" id="{7AA0177C-7B9E-D5CD-8531-E4953D82E73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77724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rgbClr val="FF0000"/>
                </a:solidFill>
                <a:latin typeface="Arial" panose="020B0604020202020204" pitchFamily="34" charset="0"/>
              </a:rPr>
              <a:t>Isentropic Analysis Multi-Stage Turbines</a:t>
            </a:r>
          </a:p>
        </p:txBody>
      </p:sp>
      <p:sp>
        <p:nvSpPr>
          <p:cNvPr id="1050" name="Rectangle 3">
            <a:extLst>
              <a:ext uri="{FF2B5EF4-FFF2-40B4-BE49-F238E27FC236}">
                <a16:creationId xmlns:a16="http://schemas.microsoft.com/office/drawing/2014/main" id="{086292BA-D70E-7415-5940-DB6D2367370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76400" y="3352800"/>
            <a:ext cx="6400800" cy="12954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1051" name="Text Box 4">
            <a:extLst>
              <a:ext uri="{FF2B5EF4-FFF2-40B4-BE49-F238E27FC236}">
                <a16:creationId xmlns:a16="http://schemas.microsoft.com/office/drawing/2014/main" id="{54E08012-8E9A-AA0E-77E4-454A1B776A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400"/>
          </a:p>
        </p:txBody>
      </p:sp>
      <p:sp>
        <p:nvSpPr>
          <p:cNvPr id="74757" name="Text Box 5">
            <a:extLst>
              <a:ext uri="{FF2B5EF4-FFF2-40B4-BE49-F238E27FC236}">
                <a16:creationId xmlns:a16="http://schemas.microsoft.com/office/drawing/2014/main" id="{ADE35561-B2DA-ED56-D526-BD346769AE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" y="5206425"/>
            <a:ext cx="81232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3200" dirty="0">
                <a:solidFill>
                  <a:srgbClr val="0070C0"/>
                </a:solidFill>
                <a:latin typeface="Harlow Solid Italic" panose="04030604020F02020D02" pitchFamily="82" charset="0"/>
              </a:rPr>
              <a:t>Rules for Development of Large Turbines!!</a:t>
            </a:r>
          </a:p>
        </p:txBody>
      </p:sp>
      <p:grpSp>
        <p:nvGrpSpPr>
          <p:cNvPr id="1053" name="Group 8">
            <a:extLst>
              <a:ext uri="{FF2B5EF4-FFF2-40B4-BE49-F238E27FC236}">
                <a16:creationId xmlns:a16="http://schemas.microsoft.com/office/drawing/2014/main" id="{127197A9-97B4-1AF7-B80B-81D72CD073B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55" name="Group 9">
              <a:extLst>
                <a:ext uri="{FF2B5EF4-FFF2-40B4-BE49-F238E27FC236}">
                  <a16:creationId xmlns:a16="http://schemas.microsoft.com/office/drawing/2014/main" id="{806DB9CB-ABFF-C16A-229E-CD13FC21AA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65" name="Rectangle 10">
                <a:extLst>
                  <a:ext uri="{FF2B5EF4-FFF2-40B4-BE49-F238E27FC236}">
                    <a16:creationId xmlns:a16="http://schemas.microsoft.com/office/drawing/2014/main" id="{EFA73D98-C060-791D-6427-05D7309A41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6" name="Rectangle 11">
                <a:extLst>
                  <a:ext uri="{FF2B5EF4-FFF2-40B4-BE49-F238E27FC236}">
                    <a16:creationId xmlns:a16="http://schemas.microsoft.com/office/drawing/2014/main" id="{278C5C0A-EFD1-AE6F-2508-ED261DCE72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6" name="Group 12">
              <a:extLst>
                <a:ext uri="{FF2B5EF4-FFF2-40B4-BE49-F238E27FC236}">
                  <a16:creationId xmlns:a16="http://schemas.microsoft.com/office/drawing/2014/main" id="{FFC3033B-C84F-8614-0091-2F5AC9AF97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63" name="Rectangle 13">
                <a:extLst>
                  <a:ext uri="{FF2B5EF4-FFF2-40B4-BE49-F238E27FC236}">
                    <a16:creationId xmlns:a16="http://schemas.microsoft.com/office/drawing/2014/main" id="{413BDB0D-8DA3-AD73-FEE1-9C33D6A13B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4" name="Rectangle 14">
                <a:extLst>
                  <a:ext uri="{FF2B5EF4-FFF2-40B4-BE49-F238E27FC236}">
                    <a16:creationId xmlns:a16="http://schemas.microsoft.com/office/drawing/2014/main" id="{FD1A0257-E919-0B81-34C0-3E529C99EF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7" name="Group 15">
              <a:extLst>
                <a:ext uri="{FF2B5EF4-FFF2-40B4-BE49-F238E27FC236}">
                  <a16:creationId xmlns:a16="http://schemas.microsoft.com/office/drawing/2014/main" id="{344F9A41-B00A-A6FB-3521-56CFFC7173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61" name="Rectangle 16">
                <a:extLst>
                  <a:ext uri="{FF2B5EF4-FFF2-40B4-BE49-F238E27FC236}">
                    <a16:creationId xmlns:a16="http://schemas.microsoft.com/office/drawing/2014/main" id="{370C64EB-9AA7-DD67-77F5-56A2DF5D22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2" name="Rectangle 17">
                <a:extLst>
                  <a:ext uri="{FF2B5EF4-FFF2-40B4-BE49-F238E27FC236}">
                    <a16:creationId xmlns:a16="http://schemas.microsoft.com/office/drawing/2014/main" id="{106663EA-F2D4-E81A-254E-536692996A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8" name="Group 18">
              <a:extLst>
                <a:ext uri="{FF2B5EF4-FFF2-40B4-BE49-F238E27FC236}">
                  <a16:creationId xmlns:a16="http://schemas.microsoft.com/office/drawing/2014/main" id="{F7C1FEDB-1397-3212-703C-AD529B5860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59" name="Rectangle 19">
                <a:extLst>
                  <a:ext uri="{FF2B5EF4-FFF2-40B4-BE49-F238E27FC236}">
                    <a16:creationId xmlns:a16="http://schemas.microsoft.com/office/drawing/2014/main" id="{3DBF02BA-F4C2-631D-48DB-CC94F6DB30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0" name="Rectangle 20">
                <a:extLst>
                  <a:ext uri="{FF2B5EF4-FFF2-40B4-BE49-F238E27FC236}">
                    <a16:creationId xmlns:a16="http://schemas.microsoft.com/office/drawing/2014/main" id="{23054443-D9E1-0684-AEA4-953AAAF0AF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</p:grpSp>
      <p:pic>
        <p:nvPicPr>
          <p:cNvPr id="22" name="Rectangle 19458">
            <a:extLst>
              <a:ext uri="{FF2B5EF4-FFF2-40B4-BE49-F238E27FC236}">
                <a16:creationId xmlns:a16="http://schemas.microsoft.com/office/drawing/2014/main" id="{820F2CA3-1FBB-BDBA-547C-A6AD07A8F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1524000"/>
            <a:ext cx="4071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>
              <a:rot lat="487347" lon="1800000" rev="174516"/>
            </a:camera>
            <a:lightRig rig="threePt" dir="t"/>
          </a:scene3d>
          <a:sp3d>
            <a:bevelT w="165100" prst="coolSlant"/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AEA43B9-82AD-DD96-31CC-0DA408E4A47B}"/>
              </a:ext>
            </a:extLst>
          </p:cNvPr>
          <p:cNvSpPr txBox="1"/>
          <p:nvPr/>
        </p:nvSpPr>
        <p:spPr>
          <a:xfrm>
            <a:off x="304800" y="2298918"/>
            <a:ext cx="8839200" cy="23083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4800" b="1" i="0" dirty="0">
                <a:solidFill>
                  <a:schemeClr val="accent2"/>
                </a:solidFill>
                <a:effectLst/>
                <a:latin typeface="Parchment" panose="03040602040708040804" pitchFamily="66" charset="0"/>
              </a:rPr>
              <a:t>“The introduction of steam engines improved productivity and technology across various industries, allowing for the creation of smaller and more efficient engines.” – Industrial Revolution historian</a:t>
            </a:r>
            <a:endParaRPr lang="en-US" sz="4800" b="1" dirty="0">
              <a:solidFill>
                <a:schemeClr val="accent2"/>
              </a:solidFill>
              <a:latin typeface="Parchment" panose="030406020407080408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build="p" autoUpdateAnimBg="0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A631F-8581-9751-9453-D89C052B9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92A2E616-180C-4635-04DE-1704249908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304800"/>
            <a:ext cx="7772400" cy="685800"/>
          </a:xfrm>
        </p:spPr>
        <p:txBody>
          <a:bodyPr/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Parson’s Reaction Turbine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A5D4C6C-61F4-F320-ABD0-240D15E9B5C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389E1F3E-119F-F621-4DFE-C9DCFF6F06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57EFDFF0-1585-7B4D-2ACD-120624EF6A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137487DD-F6DC-7695-B54D-CAAEC712BDC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A8EC337F-5536-799D-6FDA-2AB81D0262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7A6E2381-465D-7D65-A7DD-6DA091CAD41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1E6BC4B2-0148-47D7-868E-65B851DE8C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C9021AF7-D8BD-AF1B-854C-51871E7BB9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5AE66D3F-575D-0BBE-C229-A726A4F3609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D79EE89F-C262-FE8C-0331-AE63630024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18EF3613-C065-CC3D-1003-A70C43C228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AED565EF-5638-2A98-B692-AA540420C26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A3073A3B-5B9B-DB3A-530C-3C9FF4DB68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A807BDE8-9E66-3408-E628-3ACF15C2C1A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473B8A8D-FA90-D386-E05B-86D806AEC07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C3BD7DE8-6BE0-F307-257E-D4D9EE22F8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4D86C962-E67A-77A8-B550-04B52E117A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75800F50-63EF-0AD3-F977-3F29FCE6F5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C558B5E-081B-8087-7878-ABB8D6F97A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3DCAD68A-0039-4F22-DAA6-9109FA38E9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068" y="1184139"/>
            <a:ext cx="4191332" cy="5259125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4C68FBD-3139-0ABD-1CA6-FA23C3D5016D}"/>
              </a:ext>
            </a:extLst>
          </p:cNvPr>
          <p:cNvSpPr txBox="1"/>
          <p:nvPr/>
        </p:nvSpPr>
        <p:spPr>
          <a:xfrm>
            <a:off x="4951966" y="5665817"/>
            <a:ext cx="38876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Stator/nozzle blade wheel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340A344-51DA-03BA-2DFD-37A509569A1C}"/>
              </a:ext>
            </a:extLst>
          </p:cNvPr>
          <p:cNvSpPr txBox="1"/>
          <p:nvPr/>
        </p:nvSpPr>
        <p:spPr>
          <a:xfrm>
            <a:off x="609600" y="3496086"/>
            <a:ext cx="41088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Rotor/Moving Blade wheel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C4D7E25-7554-FF08-4039-A2CE2C5FE5AC}"/>
                  </a:ext>
                </a:extLst>
              </p:cNvPr>
              <p:cNvSpPr txBox="1"/>
              <p:nvPr/>
            </p:nvSpPr>
            <p:spPr>
              <a:xfrm>
                <a:off x="5562600" y="2363887"/>
                <a:ext cx="59715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C4D7E25-7554-FF08-4039-A2CE2C5FE5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600" y="2363887"/>
                <a:ext cx="597151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D570FAB-7D52-A489-CB84-5681074B186F}"/>
                  </a:ext>
                </a:extLst>
              </p:cNvPr>
              <p:cNvSpPr txBox="1"/>
              <p:nvPr/>
            </p:nvSpPr>
            <p:spPr>
              <a:xfrm>
                <a:off x="4127249" y="2769513"/>
                <a:ext cx="57310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D570FAB-7D52-A489-CB84-5681074B18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7249" y="2769513"/>
                <a:ext cx="573106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FA1E106-8B15-DEE9-F84F-61F1307250C5}"/>
                  </a:ext>
                </a:extLst>
              </p:cNvPr>
              <p:cNvSpPr txBox="1"/>
              <p:nvPr/>
            </p:nvSpPr>
            <p:spPr>
              <a:xfrm>
                <a:off x="5218094" y="3150513"/>
                <a:ext cx="63895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FA1E106-8B15-DEE9-F84F-61F1307250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8094" y="3150513"/>
                <a:ext cx="638957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3B123984-C549-C7D9-FEA3-8EBF8022A1E4}"/>
                  </a:ext>
                </a:extLst>
              </p:cNvPr>
              <p:cNvSpPr txBox="1"/>
              <p:nvPr/>
            </p:nvSpPr>
            <p:spPr>
              <a:xfrm>
                <a:off x="3200400" y="4314992"/>
                <a:ext cx="57310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3B123984-C549-C7D9-FEA3-8EBF8022A1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4314992"/>
                <a:ext cx="573106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FEC373D-26B9-FA81-58CE-0BFE37723F20}"/>
                  </a:ext>
                </a:extLst>
              </p:cNvPr>
              <p:cNvSpPr txBox="1"/>
              <p:nvPr/>
            </p:nvSpPr>
            <p:spPr>
              <a:xfrm>
                <a:off x="4724400" y="4572000"/>
                <a:ext cx="59715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FEC373D-26B9-FA81-58CE-0BFE37723F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0" y="4572000"/>
                <a:ext cx="597151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3">
            <a:extLst>
              <a:ext uri="{FF2B5EF4-FFF2-40B4-BE49-F238E27FC236}">
                <a16:creationId xmlns:a16="http://schemas.microsoft.com/office/drawing/2014/main" id="{DA365AFE-EFDF-40EA-15EC-928F0058A48C}"/>
              </a:ext>
            </a:extLst>
          </p:cNvPr>
          <p:cNvSpPr/>
          <p:nvPr/>
        </p:nvSpPr>
        <p:spPr>
          <a:xfrm>
            <a:off x="2591335" y="5251508"/>
            <a:ext cx="6248234" cy="1158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F5004B5A-8FF0-A7A8-01AA-B4C1B5B55105}"/>
              </a:ext>
            </a:extLst>
          </p:cNvPr>
          <p:cNvSpPr/>
          <p:nvPr/>
        </p:nvSpPr>
        <p:spPr>
          <a:xfrm>
            <a:off x="2656902" y="4204197"/>
            <a:ext cx="2071116" cy="992242"/>
          </a:xfrm>
          <a:custGeom>
            <a:avLst/>
            <a:gdLst>
              <a:gd name="connsiteX0" fmla="*/ 49722 w 2071116"/>
              <a:gd name="connsiteY0" fmla="*/ 614691 h 992242"/>
              <a:gd name="connsiteX1" fmla="*/ 433770 w 2071116"/>
              <a:gd name="connsiteY1" fmla="*/ 11187 h 992242"/>
              <a:gd name="connsiteX2" fmla="*/ 1119570 w 2071116"/>
              <a:gd name="connsiteY2" fmla="*/ 221499 h 992242"/>
              <a:gd name="connsiteX3" fmla="*/ 1686498 w 2071116"/>
              <a:gd name="connsiteY3" fmla="*/ 212355 h 992242"/>
              <a:gd name="connsiteX4" fmla="*/ 1988250 w 2071116"/>
              <a:gd name="connsiteY4" fmla="*/ 148347 h 992242"/>
              <a:gd name="connsiteX5" fmla="*/ 2015682 w 2071116"/>
              <a:gd name="connsiteY5" fmla="*/ 248931 h 992242"/>
              <a:gd name="connsiteX6" fmla="*/ 1311594 w 2071116"/>
              <a:gd name="connsiteY6" fmla="*/ 550683 h 992242"/>
              <a:gd name="connsiteX7" fmla="*/ 1659066 w 2071116"/>
              <a:gd name="connsiteY7" fmla="*/ 660411 h 992242"/>
              <a:gd name="connsiteX8" fmla="*/ 1887666 w 2071116"/>
              <a:gd name="connsiteY8" fmla="*/ 889011 h 992242"/>
              <a:gd name="connsiteX9" fmla="*/ 1265874 w 2071116"/>
              <a:gd name="connsiteY9" fmla="*/ 989595 h 992242"/>
              <a:gd name="connsiteX10" fmla="*/ 534354 w 2071116"/>
              <a:gd name="connsiteY10" fmla="*/ 962163 h 992242"/>
              <a:gd name="connsiteX11" fmla="*/ 58866 w 2071116"/>
              <a:gd name="connsiteY11" fmla="*/ 953019 h 992242"/>
              <a:gd name="connsiteX12" fmla="*/ 49722 w 2071116"/>
              <a:gd name="connsiteY12" fmla="*/ 614691 h 992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71116" h="992242">
                <a:moveTo>
                  <a:pt x="49722" y="614691"/>
                </a:moveTo>
                <a:cubicBezTo>
                  <a:pt x="112206" y="457719"/>
                  <a:pt x="255462" y="76719"/>
                  <a:pt x="433770" y="11187"/>
                </a:cubicBezTo>
                <a:cubicBezTo>
                  <a:pt x="612078" y="-54345"/>
                  <a:pt x="910782" y="187971"/>
                  <a:pt x="1119570" y="221499"/>
                </a:cubicBezTo>
                <a:cubicBezTo>
                  <a:pt x="1328358" y="255027"/>
                  <a:pt x="1541718" y="224547"/>
                  <a:pt x="1686498" y="212355"/>
                </a:cubicBezTo>
                <a:cubicBezTo>
                  <a:pt x="1831278" y="200163"/>
                  <a:pt x="1933386" y="142251"/>
                  <a:pt x="1988250" y="148347"/>
                </a:cubicBezTo>
                <a:cubicBezTo>
                  <a:pt x="2043114" y="154443"/>
                  <a:pt x="2128458" y="181875"/>
                  <a:pt x="2015682" y="248931"/>
                </a:cubicBezTo>
                <a:cubicBezTo>
                  <a:pt x="1902906" y="315987"/>
                  <a:pt x="1371030" y="482103"/>
                  <a:pt x="1311594" y="550683"/>
                </a:cubicBezTo>
                <a:cubicBezTo>
                  <a:pt x="1252158" y="619263"/>
                  <a:pt x="1563054" y="604023"/>
                  <a:pt x="1659066" y="660411"/>
                </a:cubicBezTo>
                <a:cubicBezTo>
                  <a:pt x="1755078" y="716799"/>
                  <a:pt x="1953198" y="834147"/>
                  <a:pt x="1887666" y="889011"/>
                </a:cubicBezTo>
                <a:cubicBezTo>
                  <a:pt x="1822134" y="943875"/>
                  <a:pt x="1491426" y="977403"/>
                  <a:pt x="1265874" y="989595"/>
                </a:cubicBezTo>
                <a:cubicBezTo>
                  <a:pt x="1040322" y="1001787"/>
                  <a:pt x="735522" y="968259"/>
                  <a:pt x="534354" y="962163"/>
                </a:cubicBezTo>
                <a:cubicBezTo>
                  <a:pt x="333186" y="956067"/>
                  <a:pt x="141162" y="1013979"/>
                  <a:pt x="58866" y="953019"/>
                </a:cubicBezTo>
                <a:cubicBezTo>
                  <a:pt x="-23430" y="892059"/>
                  <a:pt x="-12762" y="771663"/>
                  <a:pt x="49722" y="614691"/>
                </a:cubicBezTo>
                <a:close/>
              </a:path>
            </a:pathLst>
          </a:cu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2B7FCDB-9842-DC17-A8CF-2677E21BE33B}"/>
                  </a:ext>
                </a:extLst>
              </p:cNvPr>
              <p:cNvSpPr txBox="1"/>
              <p:nvPr/>
            </p:nvSpPr>
            <p:spPr>
              <a:xfrm>
                <a:off x="4782982" y="4576298"/>
                <a:ext cx="597151" cy="430887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2B7FCDB-9842-DC17-A8CF-2677E21BE3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2982" y="4576298"/>
                <a:ext cx="597151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>
            <a:extLst>
              <a:ext uri="{FF2B5EF4-FFF2-40B4-BE49-F238E27FC236}">
                <a16:creationId xmlns:a16="http://schemas.microsoft.com/office/drawing/2014/main" id="{63676028-0DAA-5DDE-D383-C0AAF5F7849B}"/>
              </a:ext>
            </a:extLst>
          </p:cNvPr>
          <p:cNvSpPr txBox="1"/>
          <p:nvPr/>
        </p:nvSpPr>
        <p:spPr>
          <a:xfrm>
            <a:off x="4876800" y="1534180"/>
            <a:ext cx="38876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Stator/nozzle blade wheel</a:t>
            </a:r>
          </a:p>
        </p:txBody>
      </p:sp>
    </p:spTree>
    <p:extLst>
      <p:ext uri="{BB962C8B-B14F-4D97-AF65-F5344CB8AC3E}">
        <p14:creationId xmlns:p14="http://schemas.microsoft.com/office/powerpoint/2010/main" val="305919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42" grpId="0" animBg="1"/>
      <p:bldP spid="4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0409A128-70B8-C9FE-6D64-DF601CBC15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304800"/>
            <a:ext cx="7772400" cy="685800"/>
          </a:xfrm>
        </p:spPr>
        <p:txBody>
          <a:bodyPr/>
          <a:lstStyle/>
          <a:p>
            <a:r>
              <a:rPr lang="en-US" altLang="en-US" sz="2800">
                <a:cs typeface="Times New Roman" panose="02020603050405020304" pitchFamily="18" charset="0"/>
              </a:rPr>
              <a:t>Parson (50% Reaction) Turbine</a:t>
            </a:r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4B004496-56E4-3556-F883-FD9B15B9C5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5868597"/>
              </p:ext>
            </p:extLst>
          </p:nvPr>
        </p:nvGraphicFramePr>
        <p:xfrm>
          <a:off x="2043112" y="4191000"/>
          <a:ext cx="6872288" cy="841375"/>
        </p:xfrm>
        <a:graphic>
          <a:graphicData uri="http://schemas.openxmlformats.org/drawingml/2006/table">
            <a:tbl>
              <a:tblPr/>
              <a:tblGrid>
                <a:gridCol w="6872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413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 a 50% reaction stage, the moving blades are a mirror image of the fixed blades.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8437" name="Picture 1">
            <a:extLst>
              <a:ext uri="{FF2B5EF4-FFF2-40B4-BE49-F238E27FC236}">
                <a16:creationId xmlns:a16="http://schemas.microsoft.com/office/drawing/2014/main" id="{A2A378E6-8DB6-A615-5BFE-486F257B2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1219200"/>
            <a:ext cx="2720975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4" name="Text Box 1028">
            <a:extLst>
              <a:ext uri="{FF2B5EF4-FFF2-40B4-BE49-F238E27FC236}">
                <a16:creationId xmlns:a16="http://schemas.microsoft.com/office/drawing/2014/main" id="{F05D3CC9-930F-73AB-404C-2E652C9151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650" y="5538788"/>
            <a:ext cx="3635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Power Output of the blade :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B6675E-DD3B-3A65-455C-E56B89D354A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75627618-DBCF-86D7-41B0-FFECA82B52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998893CD-7D37-5B2F-01A8-A99E51F5DC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78F05FE6-C805-D55C-0B47-D917A5EF7C6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3C235F13-25A5-6C6F-97BF-EC42C40EDA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A8B227AD-EB1E-70C2-ACA4-8444335A95D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67848E5B-AF2D-BFFE-435C-95ACDD638A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1C07828D-FF47-31AB-8563-9006E68326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405D049C-E2E5-2E62-9224-8A543FE685A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9709CC5E-6BD9-2122-6835-89C78941CB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B340BF4D-932C-CDD5-F587-160C9B4099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C2BC89D1-5FC0-0167-56C8-B23C56AA420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D6A7DE5D-3A98-AC32-70B6-B25FD42727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26760C0F-8D71-69DB-5E7A-477C49ECD0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1109FA9B-5769-06A5-DBC9-36568373371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1B83D1D3-C0FF-D75D-F306-DD6B0CC78B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E6B8E948-7F7A-2AAD-E966-058F204542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3A8EAAFC-CC15-1A33-3750-BEA6CE8C09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0CD21BB-D77D-F9FE-663A-8BF59999A8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3" name="Group 2">
            <a:extLst>
              <a:ext uri="{FF2B5EF4-FFF2-40B4-BE49-F238E27FC236}">
                <a16:creationId xmlns:a16="http://schemas.microsoft.com/office/drawing/2014/main" id="{0FCAEEC4-6152-4AD5-DD4F-F42D3BE0C964}"/>
              </a:ext>
            </a:extLst>
          </p:cNvPr>
          <p:cNvGrpSpPr>
            <a:grpSpLocks/>
          </p:cNvGrpSpPr>
          <p:nvPr/>
        </p:nvGrpSpPr>
        <p:grpSpPr bwMode="auto">
          <a:xfrm>
            <a:off x="3032125" y="1219200"/>
            <a:ext cx="5807075" cy="2514600"/>
            <a:chOff x="144" y="96"/>
            <a:chExt cx="3658" cy="1584"/>
          </a:xfrm>
        </p:grpSpPr>
        <p:sp>
          <p:nvSpPr>
            <p:cNvPr id="25" name="Line 3">
              <a:extLst>
                <a:ext uri="{FF2B5EF4-FFF2-40B4-BE49-F238E27FC236}">
                  <a16:creationId xmlns:a16="http://schemas.microsoft.com/office/drawing/2014/main" id="{8F8706B5-C07E-AAA1-25FB-9072F75E39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78" y="343"/>
              <a:ext cx="1314" cy="100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Line 4">
              <a:extLst>
                <a:ext uri="{FF2B5EF4-FFF2-40B4-BE49-F238E27FC236}">
                  <a16:creationId xmlns:a16="http://schemas.microsoft.com/office/drawing/2014/main" id="{50AB8E2A-2E21-5325-F61C-2A2A76BBB0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2" y="343"/>
              <a:ext cx="2714" cy="9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7" name="Text Box 5">
              <a:extLst>
                <a:ext uri="{FF2B5EF4-FFF2-40B4-BE49-F238E27FC236}">
                  <a16:creationId xmlns:a16="http://schemas.microsoft.com/office/drawing/2014/main" id="{94405F6B-29FE-F935-863B-533F7781A5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1680" y="96"/>
              <a:ext cx="68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U</a:t>
              </a:r>
            </a:p>
          </p:txBody>
        </p:sp>
        <p:sp>
          <p:nvSpPr>
            <p:cNvPr id="28" name="Text Box 6">
              <a:extLst>
                <a:ext uri="{FF2B5EF4-FFF2-40B4-BE49-F238E27FC236}">
                  <a16:creationId xmlns:a16="http://schemas.microsoft.com/office/drawing/2014/main" id="{803B7C60-F50D-DB3B-7B82-B2733124AF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6" y="576"/>
              <a:ext cx="33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/>
                <a:t>V</a:t>
              </a:r>
              <a:r>
                <a:rPr lang="en-US" altLang="en-US" sz="2400" i="1" baseline="-25000" dirty="0"/>
                <a:t>r2</a:t>
              </a:r>
              <a:endParaRPr lang="en-US" altLang="en-US" sz="2400" i="1" dirty="0"/>
            </a:p>
          </p:txBody>
        </p:sp>
        <p:sp>
          <p:nvSpPr>
            <p:cNvPr id="29" name="Text Box 7">
              <a:extLst>
                <a:ext uri="{FF2B5EF4-FFF2-40B4-BE49-F238E27FC236}">
                  <a16:creationId xmlns:a16="http://schemas.microsoft.com/office/drawing/2014/main" id="{8713BAE5-C77C-76BE-3FC8-FA8A020269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0" y="528"/>
              <a:ext cx="34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/>
                <a:t>V</a:t>
              </a:r>
              <a:r>
                <a:rPr lang="en-US" altLang="en-US" sz="2400" i="1" baseline="-25000" dirty="0"/>
                <a:t>a2</a:t>
              </a:r>
              <a:endParaRPr lang="en-US" altLang="en-US" sz="2400" i="1" dirty="0"/>
            </a:p>
          </p:txBody>
        </p:sp>
        <p:sp>
          <p:nvSpPr>
            <p:cNvPr id="30" name="Line 8">
              <a:extLst>
                <a:ext uri="{FF2B5EF4-FFF2-40B4-BE49-F238E27FC236}">
                  <a16:creationId xmlns:a16="http://schemas.microsoft.com/office/drawing/2014/main" id="{478F89ED-2607-9A79-527B-2D28B5E665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56" y="336"/>
              <a:ext cx="144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1" name="Line 9">
              <a:extLst>
                <a:ext uri="{FF2B5EF4-FFF2-40B4-BE49-F238E27FC236}">
                  <a16:creationId xmlns:a16="http://schemas.microsoft.com/office/drawing/2014/main" id="{EDBAAB35-A6E0-95B0-AE76-CF67D12568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4" y="336"/>
              <a:ext cx="2304" cy="134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32" name="Line 10">
              <a:extLst>
                <a:ext uri="{FF2B5EF4-FFF2-40B4-BE49-F238E27FC236}">
                  <a16:creationId xmlns:a16="http://schemas.microsoft.com/office/drawing/2014/main" id="{40B27404-3DEB-F23F-69BE-775B351D78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2" y="336"/>
              <a:ext cx="876" cy="13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33" name="Text Box 11">
              <a:extLst>
                <a:ext uri="{FF2B5EF4-FFF2-40B4-BE49-F238E27FC236}">
                  <a16:creationId xmlns:a16="http://schemas.microsoft.com/office/drawing/2014/main" id="{88A599CC-AA06-F999-E335-5B6AFAF0A5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" y="720"/>
              <a:ext cx="33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/>
                <a:t>V</a:t>
              </a:r>
              <a:r>
                <a:rPr lang="en-US" altLang="en-US" sz="2400" i="1" baseline="-25000" dirty="0"/>
                <a:t>r3</a:t>
              </a:r>
              <a:endParaRPr lang="en-US" altLang="en-US" sz="2400" i="1" dirty="0"/>
            </a:p>
          </p:txBody>
        </p:sp>
        <p:sp>
          <p:nvSpPr>
            <p:cNvPr id="18435" name="Text Box 12">
              <a:extLst>
                <a:ext uri="{FF2B5EF4-FFF2-40B4-BE49-F238E27FC236}">
                  <a16:creationId xmlns:a16="http://schemas.microsoft.com/office/drawing/2014/main" id="{CD7C0699-4F4C-686E-5DA0-B425C6F459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624"/>
              <a:ext cx="34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/>
                <a:t>V</a:t>
              </a:r>
              <a:r>
                <a:rPr lang="en-US" altLang="en-US" sz="2400" i="1" baseline="-25000" dirty="0"/>
                <a:t>a3</a:t>
              </a:r>
              <a:endParaRPr lang="en-US" altLang="en-US" sz="2400" i="1" dirty="0"/>
            </a:p>
          </p:txBody>
        </p:sp>
        <p:sp>
          <p:nvSpPr>
            <p:cNvPr id="18436" name="Line 13">
              <a:extLst>
                <a:ext uri="{FF2B5EF4-FFF2-40B4-BE49-F238E27FC236}">
                  <a16:creationId xmlns:a16="http://schemas.microsoft.com/office/drawing/2014/main" id="{95274B40-0D16-3577-14C1-19D90BD73D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336"/>
              <a:ext cx="1354" cy="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38" name="Freeform 14">
              <a:extLst>
                <a:ext uri="{FF2B5EF4-FFF2-40B4-BE49-F238E27FC236}">
                  <a16:creationId xmlns:a16="http://schemas.microsoft.com/office/drawing/2014/main" id="{DF824438-70AB-8470-815C-9C93DF2E2B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8" y="344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39" name="Freeform 15">
              <a:extLst>
                <a:ext uri="{FF2B5EF4-FFF2-40B4-BE49-F238E27FC236}">
                  <a16:creationId xmlns:a16="http://schemas.microsoft.com/office/drawing/2014/main" id="{8B51B633-ED13-5F24-3AA9-DAFF8F3632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2" y="336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40" name="Freeform 16">
              <a:extLst>
                <a:ext uri="{FF2B5EF4-FFF2-40B4-BE49-F238E27FC236}">
                  <a16:creationId xmlns:a16="http://schemas.microsoft.com/office/drawing/2014/main" id="{0922065F-CA43-D5F7-484F-E5E4751BCB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336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41" name="Line 17">
              <a:extLst>
                <a:ext uri="{FF2B5EF4-FFF2-40B4-BE49-F238E27FC236}">
                  <a16:creationId xmlns:a16="http://schemas.microsoft.com/office/drawing/2014/main" id="{0D052A7F-566E-FB4F-1652-2633D30CF1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6" y="336"/>
              <a:ext cx="900" cy="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42" name="Freeform 18">
              <a:extLst>
                <a:ext uri="{FF2B5EF4-FFF2-40B4-BE49-F238E27FC236}">
                  <a16:creationId xmlns:a16="http://schemas.microsoft.com/office/drawing/2014/main" id="{856931B9-8D37-8DCD-B382-806726FC151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944" y="336"/>
              <a:ext cx="64" cy="144"/>
            </a:xfrm>
            <a:custGeom>
              <a:avLst/>
              <a:gdLst>
                <a:gd name="T0" fmla="*/ 2147483646 w 32"/>
                <a:gd name="T1" fmla="*/ 0 h 120"/>
                <a:gd name="T2" fmla="*/ 0 w 32"/>
                <a:gd name="T3" fmla="*/ 34294 h 12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43" name="Text Box 19">
              <a:extLst>
                <a:ext uri="{FF2B5EF4-FFF2-40B4-BE49-F238E27FC236}">
                  <a16:creationId xmlns:a16="http://schemas.microsoft.com/office/drawing/2014/main" id="{F2FD89E6-D43B-3761-AC5F-9DCD14C8A2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74" y="285"/>
              <a:ext cx="28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Symbol" panose="05050102010706020507" pitchFamily="18" charset="2"/>
                </a:rPr>
                <a:t>b</a:t>
              </a:r>
              <a:r>
                <a:rPr lang="en-US" altLang="en-US" sz="2400" i="1" baseline="-25000" dirty="0"/>
                <a:t>2</a:t>
              </a:r>
              <a:endParaRPr lang="en-US" altLang="en-US" sz="2400" i="1" dirty="0">
                <a:latin typeface="Symbol" panose="05050102010706020507" pitchFamily="18" charset="2"/>
              </a:endParaRPr>
            </a:p>
          </p:txBody>
        </p:sp>
        <p:sp>
          <p:nvSpPr>
            <p:cNvPr id="18444" name="Text Box 20">
              <a:extLst>
                <a:ext uri="{FF2B5EF4-FFF2-40B4-BE49-F238E27FC236}">
                  <a16:creationId xmlns:a16="http://schemas.microsoft.com/office/drawing/2014/main" id="{1FE617A3-79E7-ED7D-5A24-0B0ABB2BF3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92" y="240"/>
              <a:ext cx="30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Symbol" panose="05050102010706020507" pitchFamily="18" charset="2"/>
                </a:rPr>
                <a:t>a</a:t>
              </a:r>
              <a:r>
                <a:rPr lang="en-US" altLang="en-US" sz="2400" i="1" baseline="-25000" dirty="0"/>
                <a:t>2</a:t>
              </a:r>
              <a:endParaRPr lang="en-US" altLang="en-US" sz="2400" i="1" dirty="0">
                <a:latin typeface="Symbol" panose="05050102010706020507" pitchFamily="18" charset="2"/>
              </a:endParaRPr>
            </a:p>
          </p:txBody>
        </p:sp>
        <p:sp>
          <p:nvSpPr>
            <p:cNvPr id="18445" name="Text Box 21">
              <a:extLst>
                <a:ext uri="{FF2B5EF4-FFF2-40B4-BE49-F238E27FC236}">
                  <a16:creationId xmlns:a16="http://schemas.microsoft.com/office/drawing/2014/main" id="{574E5B97-EE22-A278-A0A5-009FE93E42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" y="240"/>
              <a:ext cx="30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Symbol" panose="05050102010706020507" pitchFamily="18" charset="2"/>
                </a:rPr>
                <a:t>a</a:t>
              </a:r>
              <a:r>
                <a:rPr lang="en-US" altLang="en-US" sz="2400" i="1" baseline="-25000" dirty="0"/>
                <a:t>3</a:t>
              </a:r>
              <a:endParaRPr lang="en-US" altLang="en-US" sz="2400" i="1" dirty="0">
                <a:latin typeface="Symbol" panose="05050102010706020507" pitchFamily="18" charset="2"/>
              </a:endParaRPr>
            </a:p>
          </p:txBody>
        </p:sp>
        <p:sp>
          <p:nvSpPr>
            <p:cNvPr id="18446" name="Text Box 22">
              <a:extLst>
                <a:ext uri="{FF2B5EF4-FFF2-40B4-BE49-F238E27FC236}">
                  <a16:creationId xmlns:a16="http://schemas.microsoft.com/office/drawing/2014/main" id="{BDB18EAA-4931-5063-DFBF-34ADB4512C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0" y="240"/>
              <a:ext cx="28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Symbol" panose="05050102010706020507" pitchFamily="18" charset="2"/>
                </a:rPr>
                <a:t>b</a:t>
              </a:r>
              <a:r>
                <a:rPr lang="en-US" altLang="en-US" sz="2400" i="1" baseline="-25000" dirty="0"/>
                <a:t>3</a:t>
              </a:r>
              <a:endParaRPr lang="en-US" altLang="en-US" sz="2400" i="1" dirty="0">
                <a:latin typeface="Symbol" panose="05050102010706020507" pitchFamily="18" charset="2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1029">
                <a:extLst>
                  <a:ext uri="{FF2B5EF4-FFF2-40B4-BE49-F238E27FC236}">
                    <a16:creationId xmlns:a16="http://schemas.microsoft.com/office/drawing/2014/main" id="{630B0B9F-576F-046D-C80B-DF0DBC6A81B0}"/>
                  </a:ext>
                </a:extLst>
              </p:cNvPr>
              <p:cNvSpPr txBox="1"/>
              <p:nvPr/>
            </p:nvSpPr>
            <p:spPr bwMode="auto">
              <a:xfrm>
                <a:off x="4433887" y="5486400"/>
                <a:ext cx="3567113" cy="7239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limUpp>
                        <m:limUp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li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•</m:t>
                          </m:r>
                        </m:lim>
                      </m:limUp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1029">
                <a:extLst>
                  <a:ext uri="{FF2B5EF4-FFF2-40B4-BE49-F238E27FC236}">
                    <a16:creationId xmlns:a16="http://schemas.microsoft.com/office/drawing/2014/main" id="{630B0B9F-576F-046D-C80B-DF0DBC6A81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33887" y="5486400"/>
                <a:ext cx="3567113" cy="7239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7A99E45A-EDEF-DD78-74B4-CC67B81A4212}"/>
                  </a:ext>
                </a:extLst>
              </p14:cNvPr>
              <p14:cNvContentPartPr/>
              <p14:nvPr/>
            </p14:nvContentPartPr>
            <p14:xfrm>
              <a:off x="7698240" y="5060160"/>
              <a:ext cx="1022040" cy="66564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7A99E45A-EDEF-DD78-74B4-CC67B81A421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688880" y="5050800"/>
                <a:ext cx="1040760" cy="684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49560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4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2442E480-6F75-33CF-D665-93F93F0EC1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00038"/>
            <a:ext cx="7772400" cy="685800"/>
          </a:xfrm>
        </p:spPr>
        <p:txBody>
          <a:bodyPr/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Efficiency of Parson Stage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989" name="Object 1032">
                <a:extLst>
                  <a:ext uri="{FF2B5EF4-FFF2-40B4-BE49-F238E27FC236}">
                    <a16:creationId xmlns:a16="http://schemas.microsoft.com/office/drawing/2014/main" id="{255EB9A0-7ED4-F723-4506-75DC3B018536}"/>
                  </a:ext>
                </a:extLst>
              </p:cNvPr>
              <p:cNvSpPr txBox="1"/>
              <p:nvPr/>
            </p:nvSpPr>
            <p:spPr bwMode="auto">
              <a:xfrm>
                <a:off x="4832350" y="1338262"/>
                <a:ext cx="3397250" cy="9477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fun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d>
                        </m:num>
                        <m:den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1989" name="Object 1032">
                <a:extLst>
                  <a:ext uri="{FF2B5EF4-FFF2-40B4-BE49-F238E27FC236}">
                    <a16:creationId xmlns:a16="http://schemas.microsoft.com/office/drawing/2014/main" id="{255EB9A0-7ED4-F723-4506-75DC3B0185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32350" y="1338262"/>
                <a:ext cx="3397250" cy="94773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23">
                <a:extLst>
                  <a:ext uri="{FF2B5EF4-FFF2-40B4-BE49-F238E27FC236}">
                    <a16:creationId xmlns:a16="http://schemas.microsoft.com/office/drawing/2014/main" id="{91F99555-A45D-0700-DF8C-7A8B060BDF1E}"/>
                  </a:ext>
                </a:extLst>
              </p:cNvPr>
              <p:cNvSpPr txBox="1"/>
              <p:nvPr/>
            </p:nvSpPr>
            <p:spPr bwMode="auto">
              <a:xfrm>
                <a:off x="4343400" y="2495550"/>
                <a:ext cx="4462462" cy="628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𝑈𝐶𝑜𝑠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Object 23">
                <a:extLst>
                  <a:ext uri="{FF2B5EF4-FFF2-40B4-BE49-F238E27FC236}">
                    <a16:creationId xmlns:a16="http://schemas.microsoft.com/office/drawing/2014/main" id="{91F99555-A45D-0700-DF8C-7A8B060BDF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43400" y="2495550"/>
                <a:ext cx="4462462" cy="6286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1032">
                <a:extLst>
                  <a:ext uri="{FF2B5EF4-FFF2-40B4-BE49-F238E27FC236}">
                    <a16:creationId xmlns:a16="http://schemas.microsoft.com/office/drawing/2014/main" id="{5526961C-03CA-0F02-1F80-DE44981DA687}"/>
                  </a:ext>
                </a:extLst>
              </p:cNvPr>
              <p:cNvSpPr txBox="1"/>
              <p:nvPr/>
            </p:nvSpPr>
            <p:spPr bwMode="auto">
              <a:xfrm>
                <a:off x="304800" y="2667000"/>
                <a:ext cx="3397250" cy="9477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fun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d>
                        </m:num>
                        <m:den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0" name="Object 1032">
                <a:extLst>
                  <a:ext uri="{FF2B5EF4-FFF2-40B4-BE49-F238E27FC236}">
                    <a16:creationId xmlns:a16="http://schemas.microsoft.com/office/drawing/2014/main" id="{5526961C-03CA-0F02-1F80-DE44981DA6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2667000"/>
                <a:ext cx="3397250" cy="9477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1032">
                <a:extLst>
                  <a:ext uri="{FF2B5EF4-FFF2-40B4-BE49-F238E27FC236}">
                    <a16:creationId xmlns:a16="http://schemas.microsoft.com/office/drawing/2014/main" id="{9C71862E-1D98-7AF8-6E0D-11E067FCC19C}"/>
                  </a:ext>
                </a:extLst>
              </p:cNvPr>
              <p:cNvSpPr txBox="1"/>
              <p:nvPr/>
            </p:nvSpPr>
            <p:spPr bwMode="auto">
              <a:xfrm>
                <a:off x="541338" y="1309687"/>
                <a:ext cx="3481387" cy="12811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fun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d>
                        </m:num>
                        <m:den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Object 1032">
                <a:extLst>
                  <a:ext uri="{FF2B5EF4-FFF2-40B4-BE49-F238E27FC236}">
                    <a16:creationId xmlns:a16="http://schemas.microsoft.com/office/drawing/2014/main" id="{9C71862E-1D98-7AF8-6E0D-11E067FCC1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1338" y="1309687"/>
                <a:ext cx="3481387" cy="12811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Object 1032">
                <a:extLst>
                  <a:ext uri="{FF2B5EF4-FFF2-40B4-BE49-F238E27FC236}">
                    <a16:creationId xmlns:a16="http://schemas.microsoft.com/office/drawing/2014/main" id="{F0316210-C80D-761B-5AE6-726E0950E053}"/>
                  </a:ext>
                </a:extLst>
              </p:cNvPr>
              <p:cNvSpPr txBox="1"/>
              <p:nvPr/>
            </p:nvSpPr>
            <p:spPr bwMode="auto">
              <a:xfrm>
                <a:off x="381000" y="3733800"/>
                <a:ext cx="3983038" cy="9477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fun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d>
                        </m:num>
                        <m:den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𝑈𝐶𝑜𝑠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2" name="Object 1032">
                <a:extLst>
                  <a:ext uri="{FF2B5EF4-FFF2-40B4-BE49-F238E27FC236}">
                    <a16:creationId xmlns:a16="http://schemas.microsoft.com/office/drawing/2014/main" id="{F0316210-C80D-761B-5AE6-726E0950E0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3733800"/>
                <a:ext cx="3983038" cy="9477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bject 1032">
                <a:extLst>
                  <a:ext uri="{FF2B5EF4-FFF2-40B4-BE49-F238E27FC236}">
                    <a16:creationId xmlns:a16="http://schemas.microsoft.com/office/drawing/2014/main" id="{4AE2A525-C313-C9B2-8DB5-2DD778486166}"/>
                  </a:ext>
                </a:extLst>
              </p:cNvPr>
              <p:cNvSpPr txBox="1"/>
              <p:nvPr/>
            </p:nvSpPr>
            <p:spPr bwMode="auto">
              <a:xfrm>
                <a:off x="4681538" y="3276600"/>
                <a:ext cx="4233862" cy="14779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fun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d>
                        </m:num>
                        <m:den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𝐶𝑜𝑠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3" name="Object 1032">
                <a:extLst>
                  <a:ext uri="{FF2B5EF4-FFF2-40B4-BE49-F238E27FC236}">
                    <a16:creationId xmlns:a16="http://schemas.microsoft.com/office/drawing/2014/main" id="{4AE2A525-C313-C9B2-8DB5-2DD7784861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81538" y="3276600"/>
                <a:ext cx="4233862" cy="147796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Object 1032">
                <a:extLst>
                  <a:ext uri="{FF2B5EF4-FFF2-40B4-BE49-F238E27FC236}">
                    <a16:creationId xmlns:a16="http://schemas.microsoft.com/office/drawing/2014/main" id="{4B80CA08-0EA3-7282-5F76-F8F88BF7AE23}"/>
                  </a:ext>
                </a:extLst>
              </p:cNvPr>
              <p:cNvSpPr txBox="1"/>
              <p:nvPr/>
            </p:nvSpPr>
            <p:spPr bwMode="auto">
              <a:xfrm>
                <a:off x="2284413" y="4648200"/>
                <a:ext cx="5335587" cy="20637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fun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num>
                        <m:den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𝐶𝑜𝑠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4" name="Object 1032">
                <a:extLst>
                  <a:ext uri="{FF2B5EF4-FFF2-40B4-BE49-F238E27FC236}">
                    <a16:creationId xmlns:a16="http://schemas.microsoft.com/office/drawing/2014/main" id="{4B80CA08-0EA3-7282-5F76-F8F88BF7AE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4413" y="4648200"/>
                <a:ext cx="5335587" cy="206375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B9E94B7F-B20D-2B23-B7B5-EAF442BE514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D7CC99B5-00B6-6B4D-535F-99B2B9CAAF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EDE2EB58-489E-7946-D027-8EFADCFC6D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F00C369B-F964-B35C-EFCA-67FF483058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7543034A-DA4A-A2C9-5D27-0403D54FEC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A4870DFC-5350-902E-3452-933D5292C87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18732C2D-7E1A-5DB2-5C78-EE3F6DE5988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5D18898D-4E49-082F-8951-50F374F6E5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39226452-B0DE-3635-D7D3-CF0D25048CE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0FBFA5F2-C104-DF2D-0E52-C75AAEA6C2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6963DCB9-E10C-22C4-5043-173BA93B92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111CC0FF-E0D6-F169-8295-F172817D4D5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E8CB0ED3-23D5-DCCD-EAD2-F79107FCEA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1E0E1583-CE9A-03A5-50EC-F35443C1CE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A379D734-84FE-E6DE-75DD-CB6D7E2D283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25D803E3-7EDE-7043-3CB8-C5C79FD4AA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DD56B413-4822-849A-8AE0-6D9CD9B5E4C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37DA096F-ECF6-E68C-28E7-A6ACFB7225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0B3BB19-3E54-D0C3-DBCF-B2EA3E97B5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/>
      <p:bldP spid="24" grpId="0"/>
      <p:bldP spid="30" grpId="0"/>
      <p:bldP spid="28" grpId="0"/>
      <p:bldP spid="32" grpId="0"/>
      <p:bldP spid="33" grpId="0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17A4190A-6E78-5B57-CB7D-08E3611501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300038"/>
            <a:ext cx="7772400" cy="685800"/>
          </a:xfrm>
        </p:spPr>
        <p:txBody>
          <a:bodyPr/>
          <a:lstStyle/>
          <a:p>
            <a:r>
              <a:rPr lang="en-US" altLang="en-US" sz="2800">
                <a:cs typeface="Times New Roman" panose="02020603050405020304" pitchFamily="18" charset="0"/>
              </a:rPr>
              <a:t>Efficiency of Parson Stage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74AC34-68B3-658B-4966-8D39AAD8D4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0050" y="4335463"/>
            <a:ext cx="32829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Define Blade Speed ratio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Object 1032">
                <a:extLst>
                  <a:ext uri="{FF2B5EF4-FFF2-40B4-BE49-F238E27FC236}">
                    <a16:creationId xmlns:a16="http://schemas.microsoft.com/office/drawing/2014/main" id="{1F2BCE00-0C94-6D7C-C580-B06021DEC77D}"/>
                  </a:ext>
                </a:extLst>
              </p:cNvPr>
              <p:cNvSpPr txBox="1"/>
              <p:nvPr/>
            </p:nvSpPr>
            <p:spPr bwMode="auto">
              <a:xfrm>
                <a:off x="5038725" y="3967163"/>
                <a:ext cx="2122488" cy="1409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𝜑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5" name="Object 1032">
                <a:extLst>
                  <a:ext uri="{FF2B5EF4-FFF2-40B4-BE49-F238E27FC236}">
                    <a16:creationId xmlns:a16="http://schemas.microsoft.com/office/drawing/2014/main" id="{1F2BCE00-0C94-6D7C-C580-B06021DEC7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38725" y="3967163"/>
                <a:ext cx="2122488" cy="14097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Object 1032">
                <a:extLst>
                  <a:ext uri="{FF2B5EF4-FFF2-40B4-BE49-F238E27FC236}">
                    <a16:creationId xmlns:a16="http://schemas.microsoft.com/office/drawing/2014/main" id="{92270B32-A9FC-C73C-80C2-D2168EDF6032}"/>
                  </a:ext>
                </a:extLst>
              </p:cNvPr>
              <p:cNvSpPr txBox="1"/>
              <p:nvPr/>
            </p:nvSpPr>
            <p:spPr bwMode="auto">
              <a:xfrm>
                <a:off x="2132013" y="5143501"/>
                <a:ext cx="5029200" cy="140969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fun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e>
                          </m:d>
                        </m:num>
                        <m:den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𝜑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𝐶𝑜𝑠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6" name="Object 1032">
                <a:extLst>
                  <a:ext uri="{FF2B5EF4-FFF2-40B4-BE49-F238E27FC236}">
                    <a16:creationId xmlns:a16="http://schemas.microsoft.com/office/drawing/2014/main" id="{92270B32-A9FC-C73C-80C2-D2168EDF60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2013" y="5143501"/>
                <a:ext cx="5029200" cy="14096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7E5BBDC2-3830-EF65-D5C4-F0B1C9ABBBD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EADF8F9E-85FB-2BDC-E73A-1642E8ABB7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926DBFFE-CE4A-B617-512F-C6C34F37B3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55DF5A15-5A89-A70D-53A8-BCB8FFF0A0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0C17BCE6-A1B4-DC73-6018-B1EFD2672C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7CEEF78A-EA54-5180-0AEE-A7B11C05186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7D036EAE-0B0A-4AB8-A83D-48FBDE75E5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F7B28A09-7AAB-3BAA-8D0F-588BABB60F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085D79C2-1860-C04A-5889-4185AD59050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18AC4698-4F89-A1FD-A792-BBB230A7A2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4540EFB6-2B3F-6210-1BC8-8C5D9FECB5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4D1088F0-9388-5547-42BE-C51B4550221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BFCCA810-9FC2-49DF-F1FE-A3884861E9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DF0C8534-DDC7-8CE5-FF79-655C76EE12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F09F8C31-22EC-F712-A42B-221088FACEA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63314CC6-80E3-F5CA-BFE6-2767DE85BB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8CC72040-7A14-2F61-2CE0-484D0E4530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905D7C0A-4773-D0D9-0244-1681A69380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5116A92-EB07-C42C-6261-FB77EB0CAE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1032">
                <a:extLst>
                  <a:ext uri="{FF2B5EF4-FFF2-40B4-BE49-F238E27FC236}">
                    <a16:creationId xmlns:a16="http://schemas.microsoft.com/office/drawing/2014/main" id="{74B6EBF2-C068-ACAB-602D-715A6D4FA193}"/>
                  </a:ext>
                </a:extLst>
              </p:cNvPr>
              <p:cNvSpPr txBox="1"/>
              <p:nvPr/>
            </p:nvSpPr>
            <p:spPr bwMode="auto">
              <a:xfrm>
                <a:off x="2284413" y="1676400"/>
                <a:ext cx="5335587" cy="20637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fun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num>
                        <m:den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𝐶𝑜𝑠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Object 1032">
                <a:extLst>
                  <a:ext uri="{FF2B5EF4-FFF2-40B4-BE49-F238E27FC236}">
                    <a16:creationId xmlns:a16="http://schemas.microsoft.com/office/drawing/2014/main" id="{74B6EBF2-C068-ACAB-602D-715A6D4FA1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4413" y="1676400"/>
                <a:ext cx="5335587" cy="20637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5" grpId="0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427126D6-CBB9-B7BA-BBF9-F9FF18C5DE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81188" y="46038"/>
            <a:ext cx="6272212" cy="1143000"/>
          </a:xfrm>
        </p:spPr>
        <p:txBody>
          <a:bodyPr/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Maximum Efficiency of an Ideal Parson Blade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1">
                <a:extLst>
                  <a:ext uri="{FF2B5EF4-FFF2-40B4-BE49-F238E27FC236}">
                    <a16:creationId xmlns:a16="http://schemas.microsoft.com/office/drawing/2014/main" id="{B4EFED9F-A962-1289-7A0E-30459FD1BD1A}"/>
                  </a:ext>
                </a:extLst>
              </p:cNvPr>
              <p:cNvSpPr txBox="1"/>
              <p:nvPr/>
            </p:nvSpPr>
            <p:spPr bwMode="auto">
              <a:xfrm>
                <a:off x="1582738" y="4294188"/>
                <a:ext cx="4076700" cy="620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Maximize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1">
                <a:extLst>
                  <a:ext uri="{FF2B5EF4-FFF2-40B4-BE49-F238E27FC236}">
                    <a16:creationId xmlns:a16="http://schemas.microsoft.com/office/drawing/2014/main" id="{B4EFED9F-A962-1289-7A0E-30459FD1BD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82738" y="4294188"/>
                <a:ext cx="4076700" cy="62071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6040C00-FBF9-1F0D-6938-FFBC55EA4E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" y="4884738"/>
            <a:ext cx="81311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>
                <a:cs typeface="Times New Roman" panose="02020603050405020304" pitchFamily="18" charset="0"/>
              </a:rPr>
              <a:t>Consider kinematic variable as optimization variable, for a symmetric blade.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Object 1033">
                <a:extLst>
                  <a:ext uri="{FF2B5EF4-FFF2-40B4-BE49-F238E27FC236}">
                    <a16:creationId xmlns:a16="http://schemas.microsoft.com/office/drawing/2014/main" id="{F7728CA2-809D-48D7-7C84-1B89A1E1B28B}"/>
                  </a:ext>
                </a:extLst>
              </p:cNvPr>
              <p:cNvSpPr txBox="1"/>
              <p:nvPr/>
            </p:nvSpPr>
            <p:spPr bwMode="auto">
              <a:xfrm>
                <a:off x="3360738" y="5372098"/>
                <a:ext cx="2963862" cy="123800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𝜂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𝜕𝜑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selected</m:t>
                          </m:r>
                          <m: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1" name="Object 1033">
                <a:extLst>
                  <a:ext uri="{FF2B5EF4-FFF2-40B4-BE49-F238E27FC236}">
                    <a16:creationId xmlns:a16="http://schemas.microsoft.com/office/drawing/2014/main" id="{F7728CA2-809D-48D7-7C84-1B89A1E1B2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60738" y="5372098"/>
                <a:ext cx="2963862" cy="123800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0B80330D-C098-F7CA-24B2-44108A3EC37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3DA5397B-92E0-50B7-7A6E-124343B34C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54388598-2934-6173-8EC9-C0D816D336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55E02411-2598-CB7D-9249-F599AB9203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E0F2749C-306F-BE79-1B21-BC0508DDD6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E1CFF20E-6304-DE9E-982D-09B658BC168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872C6C72-5CE0-F7C7-F291-DAAE96214CC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8DA1AEA0-CB30-F903-D037-2199F9BD25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8205512B-3715-4AB2-D434-FC3666041DE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F993236E-4AA8-8F71-7B76-41628FB106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2F7929C7-5FC4-1CC4-6209-6DD68B6708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9360B652-45E2-3273-C741-E29C2B2C9BC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783C5092-8B84-5666-6E88-567F5C80A30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DD41F331-3E41-009F-126B-705ACA6A4E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0E68F91F-4883-2631-FCC6-DF556465744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318557AE-8DDF-F48E-B704-C8A369DAAE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7CFD8301-BD00-AF26-B576-1FE23FB18F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EBDD36ED-C8EF-D449-E8D9-E29C690452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A96A33E-0471-E268-AD70-AE858DD153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9" name="Group 2">
            <a:extLst>
              <a:ext uri="{FF2B5EF4-FFF2-40B4-BE49-F238E27FC236}">
                <a16:creationId xmlns:a16="http://schemas.microsoft.com/office/drawing/2014/main" id="{933C36F1-DB04-F78F-0DCA-1AF103845420}"/>
              </a:ext>
            </a:extLst>
          </p:cNvPr>
          <p:cNvGrpSpPr>
            <a:grpSpLocks/>
          </p:cNvGrpSpPr>
          <p:nvPr/>
        </p:nvGrpSpPr>
        <p:grpSpPr bwMode="auto">
          <a:xfrm>
            <a:off x="762000" y="1066800"/>
            <a:ext cx="5807075" cy="2514600"/>
            <a:chOff x="144" y="96"/>
            <a:chExt cx="3658" cy="1584"/>
          </a:xfrm>
        </p:grpSpPr>
        <p:sp>
          <p:nvSpPr>
            <p:cNvPr id="30" name="Line 3">
              <a:extLst>
                <a:ext uri="{FF2B5EF4-FFF2-40B4-BE49-F238E27FC236}">
                  <a16:creationId xmlns:a16="http://schemas.microsoft.com/office/drawing/2014/main" id="{12FCEBC4-C55A-E4BB-2EB3-C4D4A1F8C9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78" y="343"/>
              <a:ext cx="1314" cy="100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1" name="Line 4">
              <a:extLst>
                <a:ext uri="{FF2B5EF4-FFF2-40B4-BE49-F238E27FC236}">
                  <a16:creationId xmlns:a16="http://schemas.microsoft.com/office/drawing/2014/main" id="{9080B9D8-149F-28A2-2CC6-25A7D7FB5F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2" y="343"/>
              <a:ext cx="2714" cy="9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2" name="Text Box 5">
              <a:extLst>
                <a:ext uri="{FF2B5EF4-FFF2-40B4-BE49-F238E27FC236}">
                  <a16:creationId xmlns:a16="http://schemas.microsoft.com/office/drawing/2014/main" id="{7E7632FE-BA52-E6F5-9E24-566167ADC2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1680" y="96"/>
              <a:ext cx="68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U</a:t>
              </a:r>
            </a:p>
          </p:txBody>
        </p:sp>
        <p:sp>
          <p:nvSpPr>
            <p:cNvPr id="33" name="Text Box 6">
              <a:extLst>
                <a:ext uri="{FF2B5EF4-FFF2-40B4-BE49-F238E27FC236}">
                  <a16:creationId xmlns:a16="http://schemas.microsoft.com/office/drawing/2014/main" id="{0A637DC2-820E-8780-18F2-F9582906B9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6" y="576"/>
              <a:ext cx="33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/>
                <a:t>V</a:t>
              </a:r>
              <a:r>
                <a:rPr lang="en-US" altLang="en-US" sz="2400" i="1" baseline="-25000" dirty="0"/>
                <a:t>r2</a:t>
              </a:r>
              <a:endParaRPr lang="en-US" altLang="en-US" sz="2400" i="1" dirty="0"/>
            </a:p>
          </p:txBody>
        </p:sp>
        <p:sp>
          <p:nvSpPr>
            <p:cNvPr id="34" name="Text Box 7">
              <a:extLst>
                <a:ext uri="{FF2B5EF4-FFF2-40B4-BE49-F238E27FC236}">
                  <a16:creationId xmlns:a16="http://schemas.microsoft.com/office/drawing/2014/main" id="{E39AE253-D4AB-6691-DCE3-2D9708150B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0" y="528"/>
              <a:ext cx="34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/>
                <a:t>V</a:t>
              </a:r>
              <a:r>
                <a:rPr lang="en-US" altLang="en-US" sz="2400" i="1" baseline="-25000" dirty="0"/>
                <a:t>a2</a:t>
              </a:r>
              <a:endParaRPr lang="en-US" altLang="en-US" sz="2400" i="1" dirty="0"/>
            </a:p>
          </p:txBody>
        </p:sp>
        <p:sp>
          <p:nvSpPr>
            <p:cNvPr id="35" name="Line 8">
              <a:extLst>
                <a:ext uri="{FF2B5EF4-FFF2-40B4-BE49-F238E27FC236}">
                  <a16:creationId xmlns:a16="http://schemas.microsoft.com/office/drawing/2014/main" id="{05767728-7D9F-1747-838F-9F296CA604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56" y="336"/>
              <a:ext cx="144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6" name="Line 9">
              <a:extLst>
                <a:ext uri="{FF2B5EF4-FFF2-40B4-BE49-F238E27FC236}">
                  <a16:creationId xmlns:a16="http://schemas.microsoft.com/office/drawing/2014/main" id="{5889C212-A1E2-A9CF-83DF-E7BE0A16560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4" y="336"/>
              <a:ext cx="2304" cy="134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7" name="Line 10">
              <a:extLst>
                <a:ext uri="{FF2B5EF4-FFF2-40B4-BE49-F238E27FC236}">
                  <a16:creationId xmlns:a16="http://schemas.microsoft.com/office/drawing/2014/main" id="{45719984-D3E2-C137-0319-E300BCCB352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2" y="336"/>
              <a:ext cx="876" cy="13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8" name="Text Box 11">
              <a:extLst>
                <a:ext uri="{FF2B5EF4-FFF2-40B4-BE49-F238E27FC236}">
                  <a16:creationId xmlns:a16="http://schemas.microsoft.com/office/drawing/2014/main" id="{D8223893-F6FB-1296-87AD-4C78C652D4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" y="720"/>
              <a:ext cx="33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/>
                <a:t>V</a:t>
              </a:r>
              <a:r>
                <a:rPr lang="en-US" altLang="en-US" sz="2400" i="1" baseline="-25000" dirty="0"/>
                <a:t>r3</a:t>
              </a:r>
              <a:endParaRPr lang="en-US" altLang="en-US" sz="2400" i="1" dirty="0"/>
            </a:p>
          </p:txBody>
        </p:sp>
        <p:sp>
          <p:nvSpPr>
            <p:cNvPr id="39" name="Text Box 12">
              <a:extLst>
                <a:ext uri="{FF2B5EF4-FFF2-40B4-BE49-F238E27FC236}">
                  <a16:creationId xmlns:a16="http://schemas.microsoft.com/office/drawing/2014/main" id="{383008D7-438E-75BB-E6F4-61C7E3C1A9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624"/>
              <a:ext cx="34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/>
                <a:t>V</a:t>
              </a:r>
              <a:r>
                <a:rPr lang="en-US" altLang="en-US" sz="2400" i="1" baseline="-25000" dirty="0"/>
                <a:t>a3</a:t>
              </a:r>
              <a:endParaRPr lang="en-US" altLang="en-US" sz="2400" i="1" dirty="0"/>
            </a:p>
          </p:txBody>
        </p:sp>
        <p:sp>
          <p:nvSpPr>
            <p:cNvPr id="40" name="Line 13">
              <a:extLst>
                <a:ext uri="{FF2B5EF4-FFF2-40B4-BE49-F238E27FC236}">
                  <a16:creationId xmlns:a16="http://schemas.microsoft.com/office/drawing/2014/main" id="{DB71C4DD-94F2-8998-9CD0-F688585F38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336"/>
              <a:ext cx="1354" cy="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2" name="Freeform 14">
              <a:extLst>
                <a:ext uri="{FF2B5EF4-FFF2-40B4-BE49-F238E27FC236}">
                  <a16:creationId xmlns:a16="http://schemas.microsoft.com/office/drawing/2014/main" id="{F8444F3F-9421-D147-6AE1-74ABA941773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8" y="344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3" name="Freeform 15">
              <a:extLst>
                <a:ext uri="{FF2B5EF4-FFF2-40B4-BE49-F238E27FC236}">
                  <a16:creationId xmlns:a16="http://schemas.microsoft.com/office/drawing/2014/main" id="{AE15075D-FEE7-2FC9-25A7-278E915FF4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2" y="336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4" name="Freeform 16">
              <a:extLst>
                <a:ext uri="{FF2B5EF4-FFF2-40B4-BE49-F238E27FC236}">
                  <a16:creationId xmlns:a16="http://schemas.microsoft.com/office/drawing/2014/main" id="{AE837269-B558-81C4-4047-184C33C45F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8" y="336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5" name="Line 17">
              <a:extLst>
                <a:ext uri="{FF2B5EF4-FFF2-40B4-BE49-F238E27FC236}">
                  <a16:creationId xmlns:a16="http://schemas.microsoft.com/office/drawing/2014/main" id="{E8F33413-C844-A359-AB6D-C58571D9E8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6" y="336"/>
              <a:ext cx="900" cy="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6" name="Freeform 18">
              <a:extLst>
                <a:ext uri="{FF2B5EF4-FFF2-40B4-BE49-F238E27FC236}">
                  <a16:creationId xmlns:a16="http://schemas.microsoft.com/office/drawing/2014/main" id="{76DD9918-995A-2555-A70D-7EDD363F339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944" y="336"/>
              <a:ext cx="64" cy="144"/>
            </a:xfrm>
            <a:custGeom>
              <a:avLst/>
              <a:gdLst>
                <a:gd name="T0" fmla="*/ 2147483646 w 32"/>
                <a:gd name="T1" fmla="*/ 0 h 120"/>
                <a:gd name="T2" fmla="*/ 0 w 32"/>
                <a:gd name="T3" fmla="*/ 34294 h 12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7" name="Text Box 19">
              <a:extLst>
                <a:ext uri="{FF2B5EF4-FFF2-40B4-BE49-F238E27FC236}">
                  <a16:creationId xmlns:a16="http://schemas.microsoft.com/office/drawing/2014/main" id="{54319C57-9203-8294-5436-397E4461FC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74" y="285"/>
              <a:ext cx="28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Symbol" panose="05050102010706020507" pitchFamily="18" charset="2"/>
                </a:rPr>
                <a:t>b</a:t>
              </a:r>
              <a:r>
                <a:rPr lang="en-US" altLang="en-US" sz="2400" i="1" baseline="-25000" dirty="0"/>
                <a:t>2</a:t>
              </a:r>
              <a:endParaRPr lang="en-US" altLang="en-US" sz="2400" i="1" dirty="0">
                <a:latin typeface="Symbol" panose="05050102010706020507" pitchFamily="18" charset="2"/>
              </a:endParaRPr>
            </a:p>
          </p:txBody>
        </p:sp>
        <p:sp>
          <p:nvSpPr>
            <p:cNvPr id="48" name="Text Box 20">
              <a:extLst>
                <a:ext uri="{FF2B5EF4-FFF2-40B4-BE49-F238E27FC236}">
                  <a16:creationId xmlns:a16="http://schemas.microsoft.com/office/drawing/2014/main" id="{D8ED8F0D-89CC-FB1E-6439-9DE9F9929B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92" y="240"/>
              <a:ext cx="30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Symbol" panose="05050102010706020507" pitchFamily="18" charset="2"/>
                </a:rPr>
                <a:t>a</a:t>
              </a:r>
              <a:r>
                <a:rPr lang="en-US" altLang="en-US" sz="2400" i="1" baseline="-25000" dirty="0"/>
                <a:t>2</a:t>
              </a:r>
              <a:endParaRPr lang="en-US" altLang="en-US" sz="2400" i="1" dirty="0">
                <a:latin typeface="Symbol" panose="05050102010706020507" pitchFamily="18" charset="2"/>
              </a:endParaRPr>
            </a:p>
          </p:txBody>
        </p:sp>
        <p:sp>
          <p:nvSpPr>
            <p:cNvPr id="49" name="Text Box 21">
              <a:extLst>
                <a:ext uri="{FF2B5EF4-FFF2-40B4-BE49-F238E27FC236}">
                  <a16:creationId xmlns:a16="http://schemas.microsoft.com/office/drawing/2014/main" id="{806E1DE8-9B75-8563-B517-3D171D217A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" y="240"/>
              <a:ext cx="30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Symbol" panose="05050102010706020507" pitchFamily="18" charset="2"/>
                </a:rPr>
                <a:t>a</a:t>
              </a:r>
              <a:r>
                <a:rPr lang="en-US" altLang="en-US" sz="2400" i="1" baseline="-25000" dirty="0"/>
                <a:t>3</a:t>
              </a:r>
              <a:endParaRPr lang="en-US" altLang="en-US" sz="2400" i="1" dirty="0">
                <a:latin typeface="Symbol" panose="05050102010706020507" pitchFamily="18" charset="2"/>
              </a:endParaRPr>
            </a:p>
          </p:txBody>
        </p:sp>
        <p:sp>
          <p:nvSpPr>
            <p:cNvPr id="50" name="Text Box 22">
              <a:extLst>
                <a:ext uri="{FF2B5EF4-FFF2-40B4-BE49-F238E27FC236}">
                  <a16:creationId xmlns:a16="http://schemas.microsoft.com/office/drawing/2014/main" id="{63FF5F07-1A6F-9FEE-E812-A6CF3D671F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0" y="240"/>
              <a:ext cx="28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latin typeface="Symbol" panose="05050102010706020507" pitchFamily="18" charset="2"/>
                </a:rPr>
                <a:t>b</a:t>
              </a:r>
              <a:r>
                <a:rPr lang="en-US" altLang="en-US" sz="2400" i="1" baseline="-25000" dirty="0"/>
                <a:t>3</a:t>
              </a:r>
              <a:endParaRPr lang="en-US" altLang="en-US" sz="2400" i="1" dirty="0">
                <a:latin typeface="Symbol" panose="05050102010706020507" pitchFamily="18" charset="2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Object 1032">
                <a:extLst>
                  <a:ext uri="{FF2B5EF4-FFF2-40B4-BE49-F238E27FC236}">
                    <a16:creationId xmlns:a16="http://schemas.microsoft.com/office/drawing/2014/main" id="{352E6C39-4835-3FAE-1B3A-2C5458F76B14}"/>
                  </a:ext>
                </a:extLst>
              </p:cNvPr>
              <p:cNvSpPr txBox="1"/>
              <p:nvPr/>
            </p:nvSpPr>
            <p:spPr bwMode="auto">
              <a:xfrm>
                <a:off x="2132013" y="2895600"/>
                <a:ext cx="5029200" cy="140969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fun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e>
                          </m:d>
                        </m:num>
                        <m:den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𝜑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𝐶𝑜𝑠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1" name="Object 1032">
                <a:extLst>
                  <a:ext uri="{FF2B5EF4-FFF2-40B4-BE49-F238E27FC236}">
                    <a16:creationId xmlns:a16="http://schemas.microsoft.com/office/drawing/2014/main" id="{352E6C39-4835-3FAE-1B3A-2C5458F76B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2013" y="2895600"/>
                <a:ext cx="5029200" cy="14096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79DCD434-4907-79AD-4DE6-742BD6748C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025" y="292100"/>
            <a:ext cx="5743575" cy="850900"/>
          </a:xfrm>
        </p:spPr>
        <p:txBody>
          <a:bodyPr/>
          <a:lstStyle/>
          <a:p>
            <a:r>
              <a:rPr lang="en-IN" altLang="en-US" sz="2800" dirty="0">
                <a:cs typeface="Times New Roman" panose="02020603050405020304" pitchFamily="18" charset="0"/>
              </a:rPr>
              <a:t>Optimal Kinematic Conditions for Parson Blade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1033">
                <a:extLst>
                  <a:ext uri="{FF2B5EF4-FFF2-40B4-BE49-F238E27FC236}">
                    <a16:creationId xmlns:a16="http://schemas.microsoft.com/office/drawing/2014/main" id="{C5FE9EC7-AB6C-D2EB-45BC-BA7B000E721B}"/>
                  </a:ext>
                </a:extLst>
              </p:cNvPr>
              <p:cNvSpPr txBox="1"/>
              <p:nvPr/>
            </p:nvSpPr>
            <p:spPr bwMode="auto">
              <a:xfrm>
                <a:off x="3352800" y="2959101"/>
                <a:ext cx="3236912" cy="100329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max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" name="Object 1033">
                <a:extLst>
                  <a:ext uri="{FF2B5EF4-FFF2-40B4-BE49-F238E27FC236}">
                    <a16:creationId xmlns:a16="http://schemas.microsoft.com/office/drawing/2014/main" id="{C5FE9EC7-AB6C-D2EB-45BC-BA7B000E72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2800" y="2959101"/>
                <a:ext cx="3236912" cy="100329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1033">
                <a:extLst>
                  <a:ext uri="{FF2B5EF4-FFF2-40B4-BE49-F238E27FC236}">
                    <a16:creationId xmlns:a16="http://schemas.microsoft.com/office/drawing/2014/main" id="{BC764256-4013-B98A-4F34-09EE7F0A92B4}"/>
                  </a:ext>
                </a:extLst>
              </p:cNvPr>
              <p:cNvSpPr txBox="1"/>
              <p:nvPr/>
            </p:nvSpPr>
            <p:spPr bwMode="auto">
              <a:xfrm>
                <a:off x="3000375" y="4473994"/>
                <a:ext cx="3400425" cy="139340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max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fun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1+2</m:t>
                          </m:r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func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" name="Object 1033">
                <a:extLst>
                  <a:ext uri="{FF2B5EF4-FFF2-40B4-BE49-F238E27FC236}">
                    <a16:creationId xmlns:a16="http://schemas.microsoft.com/office/drawing/2014/main" id="{BC764256-4013-B98A-4F34-09EE7F0A92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00375" y="4473994"/>
                <a:ext cx="3400425" cy="139340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1032">
                <a:extLst>
                  <a:ext uri="{FF2B5EF4-FFF2-40B4-BE49-F238E27FC236}">
                    <a16:creationId xmlns:a16="http://schemas.microsoft.com/office/drawing/2014/main" id="{088013B4-A61F-1E13-030A-690F981A0B35}"/>
                  </a:ext>
                </a:extLst>
              </p:cNvPr>
              <p:cNvSpPr txBox="1"/>
              <p:nvPr/>
            </p:nvSpPr>
            <p:spPr bwMode="auto">
              <a:xfrm>
                <a:off x="2057400" y="1349375"/>
                <a:ext cx="4676775" cy="10604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𝜕𝜑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𝜕𝜑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func>
                                    <m:func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IN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𝛼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fun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𝜑</m:t>
                                  </m:r>
                                </m:e>
                              </m:d>
                            </m:num>
                            <m:den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𝜑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𝜑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𝐶𝑜𝑠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1032">
                <a:extLst>
                  <a:ext uri="{FF2B5EF4-FFF2-40B4-BE49-F238E27FC236}">
                    <a16:creationId xmlns:a16="http://schemas.microsoft.com/office/drawing/2014/main" id="{088013B4-A61F-1E13-030A-690F981A0B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57400" y="1349375"/>
                <a:ext cx="4676775" cy="10604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69EB6C65-E7C7-C4B7-3461-FC936CAA514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722E4AF2-B8A6-B04F-5FF8-3EECAC7B81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066A1789-6F47-F338-C95C-A6AAD2CF5E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08EF844F-E095-8AA5-C513-365621D2DA6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8A39A57B-0CC8-2D73-6EA5-74BEE37417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8731BCB5-334D-1FA3-B14D-EE3CDB7F1A3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94068108-1323-9660-F640-24139041D1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4A6EC866-BD30-7F8F-BECD-792F5D284F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06FC14D5-FB33-DD36-3F19-19D2A3BC765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C078C416-A38E-6BDF-B05F-07588A4BB8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F1AE31A2-4242-EF30-205D-D5F96232CC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1FD06D1D-4132-C466-675A-F7F76C569AE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F758DFCB-501E-09C0-4764-4A8FFC110B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68FBF891-E343-C45A-47DA-1B3DB9B0F8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58C64D91-8E05-6610-2B32-7E0B3B83056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CBE09C45-AADD-8587-BAF1-D369681C79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39808C7D-8C7B-72BA-D148-2C9B944F04A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CC1D7569-7CFD-806E-AD1C-A78653132C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D9E7AE7-F825-8F3A-E86D-9A460A2BC3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3DCF2571-E8EA-11C3-723E-D418A57102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Optimal Stage Efficiency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7C8684-F34E-C875-0EDE-078BA7F5A1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963" y="1831975"/>
            <a:ext cx="2097087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Impulse Stage :</a:t>
            </a:r>
            <a:endParaRPr lang="en-US" altLang="en-US" sz="2400"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40A9FD-5629-DEB3-0759-02EC6FBF1E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613" y="4572000"/>
            <a:ext cx="278765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0000"/>
                </a:solidFill>
                <a:cs typeface="Times New Roman" panose="02020603050405020304" pitchFamily="18" charset="0"/>
              </a:rPr>
              <a:t>50% Reaction stage :</a:t>
            </a:r>
            <a:endParaRPr lang="en-US" altLang="en-US" sz="2400"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4" name="Object 3">
                <a:extLst>
                  <a:ext uri="{FF2B5EF4-FFF2-40B4-BE49-F238E27FC236}">
                    <a16:creationId xmlns:a16="http://schemas.microsoft.com/office/drawing/2014/main" id="{DAE3E8FF-D8AD-9103-F350-5FA7AF1BA60D}"/>
                  </a:ext>
                </a:extLst>
              </p:cNvPr>
              <p:cNvSpPr txBox="1"/>
              <p:nvPr/>
            </p:nvSpPr>
            <p:spPr bwMode="auto">
              <a:xfrm>
                <a:off x="3140075" y="1447800"/>
                <a:ext cx="3398838" cy="1143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074" name="Object 3">
                <a:extLst>
                  <a:ext uri="{FF2B5EF4-FFF2-40B4-BE49-F238E27FC236}">
                    <a16:creationId xmlns:a16="http://schemas.microsoft.com/office/drawing/2014/main" id="{DAE3E8FF-D8AD-9103-F350-5FA7AF1BA6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40075" y="1447800"/>
                <a:ext cx="3398838" cy="11430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75" name="Object 4">
                <a:extLst>
                  <a:ext uri="{FF2B5EF4-FFF2-40B4-BE49-F238E27FC236}">
                    <a16:creationId xmlns:a16="http://schemas.microsoft.com/office/drawing/2014/main" id="{635BAD0B-6B5C-CC2F-C6B6-C01C7F71A3E7}"/>
                  </a:ext>
                </a:extLst>
              </p:cNvPr>
              <p:cNvSpPr txBox="1"/>
              <p:nvPr/>
            </p:nvSpPr>
            <p:spPr bwMode="auto">
              <a:xfrm>
                <a:off x="3643313" y="4241800"/>
                <a:ext cx="3398837" cy="1143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075" name="Object 4">
                <a:extLst>
                  <a:ext uri="{FF2B5EF4-FFF2-40B4-BE49-F238E27FC236}">
                    <a16:creationId xmlns:a16="http://schemas.microsoft.com/office/drawing/2014/main" id="{635BAD0B-6B5C-CC2F-C6B6-C01C7F71A3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43313" y="4241800"/>
                <a:ext cx="3398837" cy="1143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08D3BCD4-6592-94D1-113E-8D1340D9FC1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6540C1D4-2DF7-5E6F-34F9-2BF60760F4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BDB745AB-059B-5C05-ACB0-2DC6E15380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5EF9A57E-D267-B428-471E-1AAB8CEFC9C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2C70C6B5-2CBC-928E-F26C-9862C1E053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2A7C86FB-DEF3-4B38-0DEA-9AF5178368A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7DB4A7AD-8749-1452-9373-6E9514B7EF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BD11119D-CF34-D508-15FE-404226CD042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B48A69B3-7449-6A9B-983E-1EEF0F66B75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FD0CFD0C-F729-DC99-5F2B-48096C5B4F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CDE1D008-A142-4977-9539-104E666BB2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B2534249-4A94-45FB-7441-4F46FBF1BC4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571B78E5-5221-128D-2A3D-B91C7C290C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857DA061-4F2C-E17D-55B6-4DB3E7EEDA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96FDA4EA-8EA3-3130-4812-FAC55D7E4FF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34441776-842E-0547-9B2B-6E563A6824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9D6DBDF5-A55D-7019-D3B6-0B75835E01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6D80C79E-7012-ACAD-9D32-F1D3BE993A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E7BEBF0-F7A6-D24E-028A-A725B78661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3074" grpId="0"/>
      <p:bldP spid="307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04DB51D1-7D19-2B14-E204-13B984D153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8788" y="304800"/>
            <a:ext cx="6348412" cy="685800"/>
          </a:xfrm>
        </p:spPr>
        <p:txBody>
          <a:bodyPr/>
          <a:lstStyle/>
          <a:p>
            <a:r>
              <a:rPr lang="en-US" altLang="en-US" sz="2800">
                <a:cs typeface="Times New Roman" panose="02020603050405020304" pitchFamily="18" charset="0"/>
              </a:rPr>
              <a:t>Maximum Efficiency of Impulse Blade</a:t>
            </a:r>
          </a:p>
        </p:txBody>
      </p:sp>
      <p:cxnSp>
        <p:nvCxnSpPr>
          <p:cNvPr id="11267" name="Straight Arrow Connector 5">
            <a:extLst>
              <a:ext uri="{FF2B5EF4-FFF2-40B4-BE49-F238E27FC236}">
                <a16:creationId xmlns:a16="http://schemas.microsoft.com/office/drawing/2014/main" id="{D90B5AD6-35BA-F661-D5B5-4C863D5ABD5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3000" y="5943600"/>
            <a:ext cx="243840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1" name="TextBox 3">
            <a:extLst>
              <a:ext uri="{FF2B5EF4-FFF2-40B4-BE49-F238E27FC236}">
                <a16:creationId xmlns:a16="http://schemas.microsoft.com/office/drawing/2014/main" id="{FFBD12D6-ADC4-996B-30BC-DAA83B56F7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752600"/>
            <a:ext cx="11747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>
                <a:solidFill>
                  <a:srgbClr val="FF0000"/>
                </a:solidFill>
                <a:cs typeface="Times New Roman" panose="02020603050405020304" pitchFamily="18" charset="0"/>
              </a:rPr>
              <a:t>Impulse</a:t>
            </a:r>
          </a:p>
        </p:txBody>
      </p:sp>
      <p:sp>
        <p:nvSpPr>
          <p:cNvPr id="11272" name="TextBox 25">
            <a:extLst>
              <a:ext uri="{FF2B5EF4-FFF2-40B4-BE49-F238E27FC236}">
                <a16:creationId xmlns:a16="http://schemas.microsoft.com/office/drawing/2014/main" id="{26B7E675-BCDB-A07A-299F-55AC33F1CA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0825" y="2039938"/>
            <a:ext cx="12763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>
                <a:solidFill>
                  <a:srgbClr val="0070C0"/>
                </a:solidFill>
                <a:cs typeface="Times New Roman" panose="02020603050405020304" pitchFamily="18" charset="0"/>
              </a:rPr>
              <a:t>Reaction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44A4DA1-1AAC-84DF-66BE-773282D55A2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28F44F2A-092A-2AEA-A5E4-77B6E98FC3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A2B9C460-D6BD-B75D-55DE-E344AD24D5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7A8052A9-F81E-A994-BC35-9512378B983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67FEF61E-F56B-1D81-7BB7-36325382A7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DA357A5E-644C-EF66-B6AB-11B95584C97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A15CFE5B-B604-D365-14ED-48BD51146B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BCC6203E-46F4-5C40-E3B8-39B39E0A48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8D3AAAA5-059B-087E-182D-DED244BC5AC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4DE88F44-AC24-A49A-BD9E-49B28F2E06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C56E359F-5424-EE01-9D6F-65FD38DB55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AE7C97C2-BEB1-4C6E-5F15-8891BEE12D0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4548D544-6CFD-E965-13AB-2C9C04D4F3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9847F7AF-7338-66C4-4042-A4AD4CD107A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B7E7FE7B-5460-000C-2139-FC7E4AF8A56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CB612415-6E02-884C-0F4F-C5FDDA7514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3BEF3201-0767-11F8-0049-E4B81A7C03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C849D393-3D74-00E8-ED1C-3FA1A85ED2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D887833-1686-06F0-2696-1B8A4E1B6A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C1643587-9D8B-7621-7455-268678C87352}"/>
              </a:ext>
            </a:extLst>
          </p:cNvPr>
          <p:cNvGraphicFramePr>
            <a:graphicFrameLocks/>
          </p:cNvGraphicFramePr>
          <p:nvPr/>
        </p:nvGraphicFramePr>
        <p:xfrm>
          <a:off x="334963" y="1600200"/>
          <a:ext cx="8672512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A97B146-0346-CFEB-6B49-3786A1281318}"/>
                  </a:ext>
                </a:extLst>
              </p:cNvPr>
              <p:cNvSpPr txBox="1"/>
              <p:nvPr/>
            </p:nvSpPr>
            <p:spPr>
              <a:xfrm>
                <a:off x="2265963" y="5378179"/>
                <a:ext cx="555730" cy="8794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𝑎𝐼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A97B146-0346-CFEB-6B49-3786A12813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5963" y="5378179"/>
                <a:ext cx="555730" cy="8794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054930F-3781-53B4-D522-FBFACD3D1CFA}"/>
                  </a:ext>
                </a:extLst>
              </p:cNvPr>
              <p:cNvSpPr txBox="1"/>
              <p:nvPr/>
            </p:nvSpPr>
            <p:spPr>
              <a:xfrm>
                <a:off x="4252129" y="5503896"/>
                <a:ext cx="624338" cy="87940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sSub>
                            <m:sSubPr>
                              <m:ctrlPr>
                                <a:rPr lang="en-IN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𝑎𝑅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054930F-3781-53B4-D522-FBFACD3D1C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2129" y="5503896"/>
                <a:ext cx="624338" cy="8794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A527A647-04A7-BDD8-3797-DA65BF8C56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6725" y="233363"/>
            <a:ext cx="6340475" cy="885825"/>
          </a:xfrm>
        </p:spPr>
        <p:txBody>
          <a:bodyPr/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 Power at Maximum Efficiency Conditions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E897267-9FCF-6042-B3AD-7BCFCC24D74A}"/>
              </a:ext>
            </a:extLst>
          </p:cNvPr>
          <p:cNvGraphicFramePr>
            <a:graphicFrameLocks noGrp="1"/>
          </p:cNvGraphicFramePr>
          <p:nvPr/>
        </p:nvGraphicFramePr>
        <p:xfrm>
          <a:off x="381000" y="1298724"/>
          <a:ext cx="8305800" cy="420688"/>
        </p:xfrm>
        <a:graphic>
          <a:graphicData uri="http://schemas.openxmlformats.org/drawingml/2006/table">
            <a:tbl>
              <a:tblPr/>
              <a:tblGrid>
                <a:gridCol w="830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0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itchFamily="18" charset="0"/>
                          <a:cs typeface="Times New Roman" panose="02020603050405020304" pitchFamily="18" charset="0"/>
                        </a:rPr>
                        <a:t>Best  </a:t>
                      </a: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itchFamily="18" charset="0"/>
                          <a:cs typeface="Times New Roman" panose="02020603050405020304" pitchFamily="18" charset="0"/>
                        </a:rPr>
                        <a:t>DeLaval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itchFamily="18" charset="0"/>
                          <a:cs typeface="Times New Roman" panose="02020603050405020304" pitchFamily="18" charset="0"/>
                        </a:rPr>
                        <a:t> Stage :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3730" name="Object 2">
                <a:extLst>
                  <a:ext uri="{FF2B5EF4-FFF2-40B4-BE49-F238E27FC236}">
                    <a16:creationId xmlns:a16="http://schemas.microsoft.com/office/drawing/2014/main" id="{3AA4C706-6868-AAFE-CC61-004D6450C44E}"/>
                  </a:ext>
                </a:extLst>
              </p:cNvPr>
              <p:cNvSpPr txBox="1"/>
              <p:nvPr/>
            </p:nvSpPr>
            <p:spPr bwMode="auto">
              <a:xfrm>
                <a:off x="3219450" y="1243012"/>
                <a:ext cx="5205412" cy="8143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𝐷𝑒𝐿𝑎𝑣𝑎𝑙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𝑜𝑝𝑡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3730" name="Object 2">
                <a:extLst>
                  <a:ext uri="{FF2B5EF4-FFF2-40B4-BE49-F238E27FC236}">
                    <a16:creationId xmlns:a16="http://schemas.microsoft.com/office/drawing/2014/main" id="{3AA4C706-6868-AAFE-CC61-004D6450C4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19450" y="1243012"/>
                <a:ext cx="5205412" cy="814388"/>
              </a:xfrm>
              <a:prstGeom prst="rect">
                <a:avLst/>
              </a:prstGeom>
              <a:blipFill>
                <a:blip r:embed="rId2"/>
                <a:stretch>
                  <a:fillRect l="-234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D38D192-069F-062A-F703-F8C921861E02}"/>
              </a:ext>
            </a:extLst>
          </p:cNvPr>
          <p:cNvGraphicFramePr>
            <a:graphicFrameLocks noGrp="1"/>
          </p:cNvGraphicFramePr>
          <p:nvPr/>
        </p:nvGraphicFramePr>
        <p:xfrm>
          <a:off x="359094" y="3755448"/>
          <a:ext cx="8305800" cy="420688"/>
        </p:xfrm>
        <a:graphic>
          <a:graphicData uri="http://schemas.openxmlformats.org/drawingml/2006/table">
            <a:tbl>
              <a:tblPr/>
              <a:tblGrid>
                <a:gridCol w="830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0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itchFamily="18" charset="0"/>
                          <a:cs typeface="Times New Roman" panose="02020603050405020304" pitchFamily="18" charset="0"/>
                        </a:rPr>
                        <a:t>Ideal Parson Stage :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3731" name="Object 3">
                <a:extLst>
                  <a:ext uri="{FF2B5EF4-FFF2-40B4-BE49-F238E27FC236}">
                    <a16:creationId xmlns:a16="http://schemas.microsoft.com/office/drawing/2014/main" id="{B25FE242-D899-B532-E4C1-BE5997E2FF10}"/>
                  </a:ext>
                </a:extLst>
              </p:cNvPr>
              <p:cNvSpPr txBox="1"/>
              <p:nvPr/>
            </p:nvSpPr>
            <p:spPr bwMode="auto">
              <a:xfrm>
                <a:off x="2971800" y="3678537"/>
                <a:ext cx="5715000" cy="83723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𝑃𝑎𝑟𝑠𝑜𝑛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𝑜𝑝𝑡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3731" name="Object 3">
                <a:extLst>
                  <a:ext uri="{FF2B5EF4-FFF2-40B4-BE49-F238E27FC236}">
                    <a16:creationId xmlns:a16="http://schemas.microsoft.com/office/drawing/2014/main" id="{B25FE242-D899-B532-E4C1-BE5997E2FF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71800" y="3678537"/>
                <a:ext cx="5715000" cy="83723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404" name="Object 4">
                <a:extLst>
                  <a:ext uri="{FF2B5EF4-FFF2-40B4-BE49-F238E27FC236}">
                    <a16:creationId xmlns:a16="http://schemas.microsoft.com/office/drawing/2014/main" id="{624C7819-C3DA-DEEF-D8CA-10DBD9E781BB}"/>
                  </a:ext>
                </a:extLst>
              </p:cNvPr>
              <p:cNvSpPr txBox="1"/>
              <p:nvPr/>
            </p:nvSpPr>
            <p:spPr bwMode="auto">
              <a:xfrm>
                <a:off x="872202" y="1924918"/>
                <a:ext cx="1744662" cy="9540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02404" name="Object 4">
                <a:extLst>
                  <a:ext uri="{FF2B5EF4-FFF2-40B4-BE49-F238E27FC236}">
                    <a16:creationId xmlns:a16="http://schemas.microsoft.com/office/drawing/2014/main" id="{624C7819-C3DA-DEEF-D8CA-10DBD9E781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2202" y="1924918"/>
                <a:ext cx="1744662" cy="9540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405" name="Object 5">
                <a:extLst>
                  <a:ext uri="{FF2B5EF4-FFF2-40B4-BE49-F238E27FC236}">
                    <a16:creationId xmlns:a16="http://schemas.microsoft.com/office/drawing/2014/main" id="{FD2327A2-C6E5-2CFE-F1B3-8BFC68D356B5}"/>
                  </a:ext>
                </a:extLst>
              </p:cNvPr>
              <p:cNvSpPr txBox="1"/>
              <p:nvPr/>
            </p:nvSpPr>
            <p:spPr bwMode="auto">
              <a:xfrm>
                <a:off x="3617808" y="1987707"/>
                <a:ext cx="3352800" cy="8143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𝐷𝑒𝐿𝑎𝑣𝑎𝑙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𝑜𝑝𝑡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02405" name="Object 5">
                <a:extLst>
                  <a:ext uri="{FF2B5EF4-FFF2-40B4-BE49-F238E27FC236}">
                    <a16:creationId xmlns:a16="http://schemas.microsoft.com/office/drawing/2014/main" id="{FD2327A2-C6E5-2CFE-F1B3-8BFC68D356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17808" y="1987707"/>
                <a:ext cx="3352800" cy="8143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407" name="Object 7">
                <a:extLst>
                  <a:ext uri="{FF2B5EF4-FFF2-40B4-BE49-F238E27FC236}">
                    <a16:creationId xmlns:a16="http://schemas.microsoft.com/office/drawing/2014/main" id="{40B69CAE-DAC7-3D9F-55BB-C4EBAA5F5079}"/>
                  </a:ext>
                </a:extLst>
              </p:cNvPr>
              <p:cNvSpPr txBox="1"/>
              <p:nvPr/>
            </p:nvSpPr>
            <p:spPr bwMode="auto">
              <a:xfrm>
                <a:off x="3657600" y="2705100"/>
                <a:ext cx="3733800" cy="1192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𝐷𝑒𝐿𝑎𝑣𝑎𝑙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𝑜𝑝𝑡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02407" name="Object 7">
                <a:extLst>
                  <a:ext uri="{FF2B5EF4-FFF2-40B4-BE49-F238E27FC236}">
                    <a16:creationId xmlns:a16="http://schemas.microsoft.com/office/drawing/2014/main" id="{40B69CAE-DAC7-3D9F-55BB-C4EBAA5F50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57600" y="2705100"/>
                <a:ext cx="3733800" cy="11922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408" name="Object 8">
                <a:extLst>
                  <a:ext uri="{FF2B5EF4-FFF2-40B4-BE49-F238E27FC236}">
                    <a16:creationId xmlns:a16="http://schemas.microsoft.com/office/drawing/2014/main" id="{EE1D36D9-233E-08C5-4EF5-8930199DDD00}"/>
                  </a:ext>
                </a:extLst>
              </p:cNvPr>
              <p:cNvSpPr txBox="1"/>
              <p:nvPr/>
            </p:nvSpPr>
            <p:spPr bwMode="auto">
              <a:xfrm>
                <a:off x="803275" y="4876800"/>
                <a:ext cx="1660525" cy="9540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02408" name="Object 8">
                <a:extLst>
                  <a:ext uri="{FF2B5EF4-FFF2-40B4-BE49-F238E27FC236}">
                    <a16:creationId xmlns:a16="http://schemas.microsoft.com/office/drawing/2014/main" id="{EE1D36D9-233E-08C5-4EF5-8930199DDD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3275" y="4876800"/>
                <a:ext cx="1660525" cy="9540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409" name="Object 9">
                <a:extLst>
                  <a:ext uri="{FF2B5EF4-FFF2-40B4-BE49-F238E27FC236}">
                    <a16:creationId xmlns:a16="http://schemas.microsoft.com/office/drawing/2014/main" id="{D8F6F1FA-FC3F-0CA5-E868-5BF743676464}"/>
                  </a:ext>
                </a:extLst>
              </p:cNvPr>
              <p:cNvSpPr txBox="1"/>
              <p:nvPr/>
            </p:nvSpPr>
            <p:spPr bwMode="auto">
              <a:xfrm>
                <a:off x="3617912" y="4504037"/>
                <a:ext cx="3773488" cy="89505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𝑃𝑎𝑟𝑠𝑜𝑛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𝑜𝑝𝑡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02409" name="Object 9">
                <a:extLst>
                  <a:ext uri="{FF2B5EF4-FFF2-40B4-BE49-F238E27FC236}">
                    <a16:creationId xmlns:a16="http://schemas.microsoft.com/office/drawing/2014/main" id="{D8F6F1FA-FC3F-0CA5-E868-5BF7436764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17912" y="4504037"/>
                <a:ext cx="3773488" cy="89505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411" name="Object 11">
                <a:extLst>
                  <a:ext uri="{FF2B5EF4-FFF2-40B4-BE49-F238E27FC236}">
                    <a16:creationId xmlns:a16="http://schemas.microsoft.com/office/drawing/2014/main" id="{2A3EA8A1-5C9D-0464-86E0-575F000C57F6}"/>
                  </a:ext>
                </a:extLst>
              </p:cNvPr>
              <p:cNvSpPr txBox="1"/>
              <p:nvPr/>
            </p:nvSpPr>
            <p:spPr bwMode="auto">
              <a:xfrm>
                <a:off x="3276599" y="5483407"/>
                <a:ext cx="4496463" cy="80626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𝑃𝑎𝑟𝑠𝑜𝑛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𝑜𝑝𝑡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sSubSup>
                        <m:sSub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02411" name="Object 11">
                <a:extLst>
                  <a:ext uri="{FF2B5EF4-FFF2-40B4-BE49-F238E27FC236}">
                    <a16:creationId xmlns:a16="http://schemas.microsoft.com/office/drawing/2014/main" id="{2A3EA8A1-5C9D-0464-86E0-575F000C57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76599" y="5483407"/>
                <a:ext cx="4496463" cy="80626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38E2DE09-AF4B-A9B6-0935-FCA59B7F5B3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AC50E71C-756C-BB60-A41F-E6525C9847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768ADCB1-C6BA-9FAB-1353-2ADA347450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F49AD4E5-4EEC-E329-AC21-A6BF3DB8D06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C1FC2B17-0BE4-E38C-CD98-B174267501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B6C7085B-34E2-C306-DE89-A9E8B448335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3F9A596B-BC99-76B8-D171-4CB8111FE81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912FD6F5-DF59-B042-E045-9A805A7564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1DB95123-3FFE-002A-CAE4-571E07A8A14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F704F041-1C06-27A0-3D0C-677CF035ED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3674E05B-5DDB-71EC-F475-C8641765F0D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DF8A18B5-7BD3-51DE-F2DB-B76FD5B6392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DE52A769-C48F-41EB-0B35-9AF1077C61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BF1918C4-4881-0060-F418-8976842C22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619F654E-DA8E-4E6C-407B-6FF7A645A4E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82392E0C-D07B-FD9E-FC8B-7583461996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789070FE-5D9A-E5F0-37B2-FC788CFAF0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4A1F86F2-1138-E909-D180-5665A707B4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96CE5E3-AE10-F8C5-B5DF-6919EDF5C1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3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3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3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3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2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2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2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2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2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2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0" grpId="0"/>
      <p:bldP spid="73731" grpId="0"/>
      <p:bldP spid="102404" grpId="0"/>
      <p:bldP spid="102405" grpId="0"/>
      <p:bldP spid="102407" grpId="0"/>
      <p:bldP spid="102408" grpId="0"/>
      <p:bldP spid="102409" grpId="0"/>
      <p:bldP spid="1024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439E3241-EBF0-9167-0EDB-CF5CF4F86B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4038" y="238158"/>
            <a:ext cx="5943600" cy="838200"/>
          </a:xfrm>
        </p:spPr>
        <p:txBody>
          <a:bodyPr/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Capacity of Parson Blading for  Same Inlet Steam Velocity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8A73963-FF19-7D83-B771-838807D71677}"/>
              </a:ext>
            </a:extLst>
          </p:cNvPr>
          <p:cNvGraphicFramePr>
            <a:graphicFrameLocks noGrp="1"/>
          </p:cNvGraphicFramePr>
          <p:nvPr/>
        </p:nvGraphicFramePr>
        <p:xfrm>
          <a:off x="450850" y="2614613"/>
          <a:ext cx="8534400" cy="858837"/>
        </p:xfrm>
        <a:graphic>
          <a:graphicData uri="http://schemas.openxmlformats.org/drawingml/2006/table">
            <a:tbl>
              <a:tblPr/>
              <a:tblGrid>
                <a:gridCol w="853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5883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At optimum </a:t>
                      </a:r>
                      <a:r>
                        <a:rPr lang="en-US" sz="2400" i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U/V</a:t>
                      </a:r>
                      <a:r>
                        <a:rPr lang="en-US" sz="2400" i="1" baseline="-25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a2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, a 50% reaction stage produces TWICE the power of an</a:t>
                      </a:r>
                      <a:r>
                        <a:rPr lang="en-US" sz="2400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impulse 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stage for same value</a:t>
                      </a:r>
                      <a:r>
                        <a:rPr lang="en-US" sz="2400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of s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team jet</a:t>
                      </a:r>
                      <a:r>
                        <a:rPr lang="en-US" sz="2400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velocity.</a:t>
                      </a:r>
                      <a:endParaRPr lang="en-US" sz="2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33FD461-3467-8228-276B-73B31721EDA2}"/>
              </a:ext>
            </a:extLst>
          </p:cNvPr>
          <p:cNvGraphicFramePr>
            <a:graphicFrameLocks noGrp="1"/>
          </p:cNvGraphicFramePr>
          <p:nvPr/>
        </p:nvGraphicFramePr>
        <p:xfrm>
          <a:off x="417513" y="3581400"/>
          <a:ext cx="8229600" cy="893763"/>
        </p:xfrm>
        <a:graphic>
          <a:graphicData uri="http://schemas.openxmlformats.org/drawingml/2006/table">
            <a:tbl>
              <a:tblPr/>
              <a:tblGrid>
                <a:gridCol w="822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9376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This means that a 50% reaction turbine requires lower velocity of jet than that of an impulse turbine for a given capacity!</a:t>
                      </a:r>
                      <a:endParaRPr lang="en-US" sz="2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558AB41-9918-956A-3197-A95AA052B412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4572000"/>
          <a:ext cx="8077200" cy="841375"/>
        </p:xfrm>
        <a:graphic>
          <a:graphicData uri="http://schemas.openxmlformats.org/drawingml/2006/table">
            <a:tbl>
              <a:tblPr/>
              <a:tblGrid>
                <a:gridCol w="807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4137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This fact has a major impact on achieving</a:t>
                      </a:r>
                      <a:r>
                        <a:rPr lang="en-US" sz="2400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lower fluid dynamic losses with improved capital cost.</a:t>
                      </a:r>
                      <a:endParaRPr lang="en-US" sz="2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0CFFE31-21C2-2E3C-EA6E-2E344A1F899B}"/>
              </a:ext>
            </a:extLst>
          </p:cNvPr>
          <p:cNvGraphicFramePr>
            <a:graphicFrameLocks noGrp="1"/>
          </p:cNvGraphicFramePr>
          <p:nvPr/>
        </p:nvGraphicFramePr>
        <p:xfrm>
          <a:off x="549275" y="5640388"/>
          <a:ext cx="8229600" cy="841375"/>
        </p:xfrm>
        <a:graphic>
          <a:graphicData uri="http://schemas.openxmlformats.org/drawingml/2006/table">
            <a:tbl>
              <a:tblPr/>
              <a:tblGrid>
                <a:gridCol w="822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413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Reaction turbines are</a:t>
                      </a:r>
                      <a:r>
                        <a:rPr lang="en-US" sz="2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less expensive and highly preferred in large power plants.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7">
                <a:extLst>
                  <a:ext uri="{FF2B5EF4-FFF2-40B4-BE49-F238E27FC236}">
                    <a16:creationId xmlns:a16="http://schemas.microsoft.com/office/drawing/2014/main" id="{A8A1E06B-4675-E24E-2D59-7C749A8EED04}"/>
                  </a:ext>
                </a:extLst>
              </p:cNvPr>
              <p:cNvSpPr txBox="1"/>
              <p:nvPr/>
            </p:nvSpPr>
            <p:spPr bwMode="auto">
              <a:xfrm>
                <a:off x="455613" y="1492250"/>
                <a:ext cx="3965575" cy="9255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𝐷𝑒𝐿𝑎𝑣𝑎𝑙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𝑜𝑝𝑡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7">
                <a:extLst>
                  <a:ext uri="{FF2B5EF4-FFF2-40B4-BE49-F238E27FC236}">
                    <a16:creationId xmlns:a16="http://schemas.microsoft.com/office/drawing/2014/main" id="{A8A1E06B-4675-E24E-2D59-7C749A8EED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5613" y="1492250"/>
                <a:ext cx="3965575" cy="9255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11">
                <a:extLst>
                  <a:ext uri="{FF2B5EF4-FFF2-40B4-BE49-F238E27FC236}">
                    <a16:creationId xmlns:a16="http://schemas.microsoft.com/office/drawing/2014/main" id="{3C6F479D-E33C-E452-8943-AE35A75F7FB2}"/>
                  </a:ext>
                </a:extLst>
              </p:cNvPr>
              <p:cNvSpPr txBox="1"/>
              <p:nvPr/>
            </p:nvSpPr>
            <p:spPr bwMode="auto">
              <a:xfrm>
                <a:off x="4795838" y="1620838"/>
                <a:ext cx="3538537" cy="5508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𝑃𝑎𝑟𝑠𝑜𝑛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𝑜𝑝𝑡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sSubSup>
                        <m:sSub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Object 11">
                <a:extLst>
                  <a:ext uri="{FF2B5EF4-FFF2-40B4-BE49-F238E27FC236}">
                    <a16:creationId xmlns:a16="http://schemas.microsoft.com/office/drawing/2014/main" id="{3C6F479D-E33C-E452-8943-AE35A75F7F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95838" y="1620838"/>
                <a:ext cx="3538537" cy="5508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D1C7097-E61B-6AE0-56A4-09AD49374836}"/>
                  </a:ext>
                </a:extLst>
              </p14:cNvPr>
              <p14:cNvContentPartPr/>
              <p14:nvPr/>
            </p14:nvContentPartPr>
            <p14:xfrm>
              <a:off x="8085240" y="5603760"/>
              <a:ext cx="9360" cy="68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D1C7097-E61B-6AE0-56A4-09AD4937483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5880" y="5594400"/>
                <a:ext cx="28080" cy="25560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D8BC4F6E-5DC8-44EE-29DA-C2CB6B03AC2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22" descr="Logo usage Guidelines">
              <a:extLst>
                <a:ext uri="{FF2B5EF4-FFF2-40B4-BE49-F238E27FC236}">
                  <a16:creationId xmlns:a16="http://schemas.microsoft.com/office/drawing/2014/main" id="{6A1482D1-39D8-DD0A-548D-8D80DA867D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Group 38">
              <a:extLst>
                <a:ext uri="{FF2B5EF4-FFF2-40B4-BE49-F238E27FC236}">
                  <a16:creationId xmlns:a16="http://schemas.microsoft.com/office/drawing/2014/main" id="{673D3CF6-5EB2-76B2-A96B-0D23C988F0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19">
                <a:extLst>
                  <a:ext uri="{FF2B5EF4-FFF2-40B4-BE49-F238E27FC236}">
                    <a16:creationId xmlns:a16="http://schemas.microsoft.com/office/drawing/2014/main" id="{691356F5-618D-6DB8-BB70-5A1E0F9028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D5ACA960-F254-C381-B7BD-1B64A79A9D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8534D279-E9FF-B094-0BA9-BDF25430F5E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7" name="Rectangle 10">
                      <a:extLst>
                        <a:ext uri="{FF2B5EF4-FFF2-40B4-BE49-F238E27FC236}">
                          <a16:creationId xmlns:a16="http://schemas.microsoft.com/office/drawing/2014/main" id="{D98003D8-739D-CD46-E6AC-B5BDC90F76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" name="Rectangle 11">
                      <a:extLst>
                        <a:ext uri="{FF2B5EF4-FFF2-40B4-BE49-F238E27FC236}">
                          <a16:creationId xmlns:a16="http://schemas.microsoft.com/office/drawing/2014/main" id="{2E73516C-C8C1-5A99-0332-596AA404E87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2">
                    <a:extLst>
                      <a:ext uri="{FF2B5EF4-FFF2-40B4-BE49-F238E27FC236}">
                        <a16:creationId xmlns:a16="http://schemas.microsoft.com/office/drawing/2014/main" id="{0D47146C-3188-F4E7-80D4-9588127B9BC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5" name="Rectangle 13">
                      <a:extLst>
                        <a:ext uri="{FF2B5EF4-FFF2-40B4-BE49-F238E27FC236}">
                          <a16:creationId xmlns:a16="http://schemas.microsoft.com/office/drawing/2014/main" id="{035FC042-2AF9-3061-A0B0-CDA5B718104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" name="Rectangle 14">
                      <a:extLst>
                        <a:ext uri="{FF2B5EF4-FFF2-40B4-BE49-F238E27FC236}">
                          <a16:creationId xmlns:a16="http://schemas.microsoft.com/office/drawing/2014/main" id="{EA04A6BE-7A08-98C6-CEC7-5EB8C80528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5">
                    <a:extLst>
                      <a:ext uri="{FF2B5EF4-FFF2-40B4-BE49-F238E27FC236}">
                        <a16:creationId xmlns:a16="http://schemas.microsoft.com/office/drawing/2014/main" id="{354C921B-CD0F-F690-E1C1-B605351CF9B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94B070CE-694C-D8CF-2020-FA4A94A702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FEA47D09-BACF-3CA2-A239-9D9EFE1345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8">
                    <a:extLst>
                      <a:ext uri="{FF2B5EF4-FFF2-40B4-BE49-F238E27FC236}">
                        <a16:creationId xmlns:a16="http://schemas.microsoft.com/office/drawing/2014/main" id="{8532CDD5-E734-4FC5-BEC3-059254E2C31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9" name="Rectangle 19">
                      <a:extLst>
                        <a:ext uri="{FF2B5EF4-FFF2-40B4-BE49-F238E27FC236}">
                          <a16:creationId xmlns:a16="http://schemas.microsoft.com/office/drawing/2014/main" id="{41067768-56BA-4EEF-DA06-FCD7E1EED9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20">
                      <a:extLst>
                        <a:ext uri="{FF2B5EF4-FFF2-40B4-BE49-F238E27FC236}">
                          <a16:creationId xmlns:a16="http://schemas.microsoft.com/office/drawing/2014/main" id="{2F58B439-6995-D06D-8F1D-DB62C20CB62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4" name="Rectangle 21">
                  <a:extLst>
                    <a:ext uri="{FF2B5EF4-FFF2-40B4-BE49-F238E27FC236}">
                      <a16:creationId xmlns:a16="http://schemas.microsoft.com/office/drawing/2014/main" id="{78DA32E9-5263-02EF-2C59-30CC0C826A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2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8FEC5CD-0872-635D-3FD2-B4010B4E11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FDA04D98-33F0-56B4-141C-CD218F61D7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44675" y="212725"/>
            <a:ext cx="6156325" cy="1006475"/>
          </a:xfrm>
        </p:spPr>
        <p:txBody>
          <a:bodyPr/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Moderate Capacity of Parson Blading for Same Blade Velocity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A6BEE75-89F7-9CA4-1D33-1C6037155BC1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2170113"/>
          <a:ext cx="8077200" cy="841375"/>
        </p:xfrm>
        <a:graphic>
          <a:graphicData uri="http://schemas.openxmlformats.org/drawingml/2006/table">
            <a:tbl>
              <a:tblPr/>
              <a:tblGrid>
                <a:gridCol w="807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4137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At optimum </a:t>
                      </a:r>
                      <a:r>
                        <a:rPr lang="en-US" sz="2400" i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U/V</a:t>
                      </a:r>
                      <a:r>
                        <a:rPr lang="en-US" sz="2400" i="1" baseline="-25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ai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, an impulse stage produces TWICE the power of a 50% reaction stage for same blade speed!</a:t>
                      </a:r>
                      <a:endParaRPr lang="en-US" sz="2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D107F3F-C65A-DF6D-02DE-D0A033045EC6}"/>
              </a:ext>
            </a:extLst>
          </p:cNvPr>
          <p:cNvGraphicFramePr>
            <a:graphicFrameLocks noGrp="1"/>
          </p:cNvGraphicFramePr>
          <p:nvPr/>
        </p:nvGraphicFramePr>
        <p:xfrm>
          <a:off x="419100" y="3048000"/>
          <a:ext cx="8458200" cy="841375"/>
        </p:xfrm>
        <a:graphic>
          <a:graphicData uri="http://schemas.openxmlformats.org/drawingml/2006/table">
            <a:tbl>
              <a:tblPr/>
              <a:tblGrid>
                <a:gridCol w="845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4137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This means that an impulse turbine requires only half the number of stages as a 50% reaction turbine for a given application!</a:t>
                      </a:r>
                      <a:endParaRPr lang="en-US" sz="2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C9014B0-84EE-ECBB-3B53-5F61CF20C9CC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3886200"/>
          <a:ext cx="8077200" cy="457200"/>
        </p:xfrm>
        <a:graphic>
          <a:graphicData uri="http://schemas.openxmlformats.org/drawingml/2006/table">
            <a:tbl>
              <a:tblPr/>
              <a:tblGrid>
                <a:gridCol w="807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This fact has a major impact on the construction of the turbine</a:t>
                      </a:r>
                      <a:endParaRPr lang="en-US" sz="2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0E212DD-94EC-663D-835A-6C2CE950E451}"/>
              </a:ext>
            </a:extLst>
          </p:cNvPr>
          <p:cNvGraphicFramePr>
            <a:graphicFrameLocks noGrp="1"/>
          </p:cNvGraphicFramePr>
          <p:nvPr/>
        </p:nvGraphicFramePr>
        <p:xfrm>
          <a:off x="352425" y="4495800"/>
          <a:ext cx="8655050" cy="1262063"/>
        </p:xfrm>
        <a:graphic>
          <a:graphicData uri="http://schemas.openxmlformats.org/drawingml/2006/table">
            <a:tbl>
              <a:tblPr/>
              <a:tblGrid>
                <a:gridCol w="8655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6206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It is also responsible for some of the greatest misunderstandings, since people assume that impulse blading is cheaper overall - this is NOT true!</a:t>
                      </a:r>
                      <a:endParaRPr lang="en-US" sz="24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4BE899C-7873-2F6A-0B04-04246B56D114}"/>
              </a:ext>
            </a:extLst>
          </p:cNvPr>
          <p:cNvGraphicFramePr>
            <a:graphicFrameLocks noGrp="1"/>
          </p:cNvGraphicFramePr>
          <p:nvPr/>
        </p:nvGraphicFramePr>
        <p:xfrm>
          <a:off x="419100" y="5791200"/>
          <a:ext cx="8458200" cy="841375"/>
        </p:xfrm>
        <a:graphic>
          <a:graphicData uri="http://schemas.openxmlformats.org/drawingml/2006/table">
            <a:tbl>
              <a:tblPr/>
              <a:tblGrid>
                <a:gridCol w="845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413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Impulse turbines have fewer stages, but they must use a different form of construction which is expensive.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5">
                <a:extLst>
                  <a:ext uri="{FF2B5EF4-FFF2-40B4-BE49-F238E27FC236}">
                    <a16:creationId xmlns:a16="http://schemas.microsoft.com/office/drawing/2014/main" id="{B06A1080-601D-00A9-2792-A2664E27247D}"/>
                  </a:ext>
                </a:extLst>
              </p:cNvPr>
              <p:cNvSpPr txBox="1"/>
              <p:nvPr/>
            </p:nvSpPr>
            <p:spPr bwMode="auto">
              <a:xfrm>
                <a:off x="914400" y="1428750"/>
                <a:ext cx="3457575" cy="5603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𝑖𝑚𝑝𝑢𝑙𝑠𝑒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𝐵𝑙𝑎𝑑𝑒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𝑜𝑝𝑡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4" name="Object 5">
                <a:extLst>
                  <a:ext uri="{FF2B5EF4-FFF2-40B4-BE49-F238E27FC236}">
                    <a16:creationId xmlns:a16="http://schemas.microsoft.com/office/drawing/2014/main" id="{B06A1080-601D-00A9-2792-A2664E2724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1428750"/>
                <a:ext cx="3457575" cy="5603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9">
                <a:extLst>
                  <a:ext uri="{FF2B5EF4-FFF2-40B4-BE49-F238E27FC236}">
                    <a16:creationId xmlns:a16="http://schemas.microsoft.com/office/drawing/2014/main" id="{6C9C62D4-2798-77D2-74D4-BFB8B408DC4D}"/>
                  </a:ext>
                </a:extLst>
              </p:cNvPr>
              <p:cNvSpPr txBox="1"/>
              <p:nvPr/>
            </p:nvSpPr>
            <p:spPr bwMode="auto">
              <a:xfrm>
                <a:off x="4648200" y="1419225"/>
                <a:ext cx="2603500" cy="5492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𝑃𝑎𝑟𝑠𝑜𝑛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𝑜𝑝𝑡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6" name="Object 9">
                <a:extLst>
                  <a:ext uri="{FF2B5EF4-FFF2-40B4-BE49-F238E27FC236}">
                    <a16:creationId xmlns:a16="http://schemas.microsoft.com/office/drawing/2014/main" id="{6C9C62D4-2798-77D2-74D4-BFB8B408DC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8200" y="1419225"/>
                <a:ext cx="2603500" cy="5492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315028C-50E1-C3FA-6F27-A9158316A5FA}"/>
                  </a:ext>
                </a:extLst>
              </p14:cNvPr>
              <p14:cNvContentPartPr/>
              <p14:nvPr/>
            </p14:nvContentPartPr>
            <p14:xfrm>
              <a:off x="7277760" y="3196800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315028C-50E1-C3FA-6F27-A9158316A5F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268400" y="3187440"/>
                <a:ext cx="19080" cy="19080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C214998A-DC9C-8237-1D40-73ED3513E0A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9" name="Picture 22" descr="Logo usage Guidelines">
              <a:extLst>
                <a:ext uri="{FF2B5EF4-FFF2-40B4-BE49-F238E27FC236}">
                  <a16:creationId xmlns:a16="http://schemas.microsoft.com/office/drawing/2014/main" id="{5996184C-5E3F-1A7A-F7B0-A2F59C195A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" name="Group 38">
              <a:extLst>
                <a:ext uri="{FF2B5EF4-FFF2-40B4-BE49-F238E27FC236}">
                  <a16:creationId xmlns:a16="http://schemas.microsoft.com/office/drawing/2014/main" id="{3DD762C7-1106-1810-6278-C047FF3DF4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19">
                <a:extLst>
                  <a:ext uri="{FF2B5EF4-FFF2-40B4-BE49-F238E27FC236}">
                    <a16:creationId xmlns:a16="http://schemas.microsoft.com/office/drawing/2014/main" id="{F21AF80C-90A5-99EE-A401-7618348A795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64E0E04E-D7CB-5468-2C0C-3448B0ECCF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05422E45-2E02-95B9-99C6-85D485D5786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8" name="Rectangle 10">
                      <a:extLst>
                        <a:ext uri="{FF2B5EF4-FFF2-40B4-BE49-F238E27FC236}">
                          <a16:creationId xmlns:a16="http://schemas.microsoft.com/office/drawing/2014/main" id="{FC37FC7C-9148-AE9C-9B31-7E77B340EF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9" name="Rectangle 11">
                      <a:extLst>
                        <a:ext uri="{FF2B5EF4-FFF2-40B4-BE49-F238E27FC236}">
                          <a16:creationId xmlns:a16="http://schemas.microsoft.com/office/drawing/2014/main" id="{E2CF2C91-2F48-9D3A-7D04-2E67B4A963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2">
                    <a:extLst>
                      <a:ext uri="{FF2B5EF4-FFF2-40B4-BE49-F238E27FC236}">
                        <a16:creationId xmlns:a16="http://schemas.microsoft.com/office/drawing/2014/main" id="{5F2CF692-FDBF-F5F5-38C3-68505AED233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5" name="Rectangle 13">
                      <a:extLst>
                        <a:ext uri="{FF2B5EF4-FFF2-40B4-BE49-F238E27FC236}">
                          <a16:creationId xmlns:a16="http://schemas.microsoft.com/office/drawing/2014/main" id="{DB0FE674-699F-331E-20B1-46018C0A4F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14">
                      <a:extLst>
                        <a:ext uri="{FF2B5EF4-FFF2-40B4-BE49-F238E27FC236}">
                          <a16:creationId xmlns:a16="http://schemas.microsoft.com/office/drawing/2014/main" id="{CB61559B-3227-B790-E7B7-F9B7D7462B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5">
                    <a:extLst>
                      <a:ext uri="{FF2B5EF4-FFF2-40B4-BE49-F238E27FC236}">
                        <a16:creationId xmlns:a16="http://schemas.microsoft.com/office/drawing/2014/main" id="{8D00CFD6-D6F0-6376-F885-8417F3FAE1B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392AA40E-1C68-9073-097B-603F2E274F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22">
                      <a:extLst>
                        <a:ext uri="{FF2B5EF4-FFF2-40B4-BE49-F238E27FC236}">
                          <a16:creationId xmlns:a16="http://schemas.microsoft.com/office/drawing/2014/main" id="{24DA76AE-98FA-6DC4-3491-CD3B3DB960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31B1CB5F-72F2-4577-0BBB-5D5E9BBC0F6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CF4AE37D-93DD-7068-0D3C-487601C177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AFD33AF5-6882-D407-7F07-4967EFB829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5" name="Rectangle 21">
                  <a:extLst>
                    <a:ext uri="{FF2B5EF4-FFF2-40B4-BE49-F238E27FC236}">
                      <a16:creationId xmlns:a16="http://schemas.microsoft.com/office/drawing/2014/main" id="{48B33A44-AC14-F0B8-0ED4-DFE93639A8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0D13F0F-A469-25C2-782E-2AB0F07747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81955" name="Object 2">
                <a:extLst>
                  <a:ext uri="{FF2B5EF4-FFF2-40B4-BE49-F238E27FC236}">
                    <a16:creationId xmlns:a16="http://schemas.microsoft.com/office/drawing/2014/main" id="{89E956AF-6507-A1EF-96DE-A8B41D59237D}"/>
                  </a:ext>
                </a:extLst>
              </p:cNvPr>
              <p:cNvSpPr txBox="1"/>
              <p:nvPr/>
            </p:nvSpPr>
            <p:spPr bwMode="auto">
              <a:xfrm>
                <a:off x="1041400" y="3544888"/>
                <a:ext cx="4198938" cy="4937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𝑆𝑖𝑛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𝑆𝑖𝑛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81955" name="Object 2">
                <a:extLst>
                  <a:ext uri="{FF2B5EF4-FFF2-40B4-BE49-F238E27FC236}">
                    <a16:creationId xmlns:a16="http://schemas.microsoft.com/office/drawing/2014/main" id="{89E956AF-6507-A1EF-96DE-A8B41D5923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1400" y="3544888"/>
                <a:ext cx="4198938" cy="493712"/>
              </a:xfrm>
              <a:prstGeom prst="rect">
                <a:avLst/>
              </a:prstGeom>
              <a:blipFill>
                <a:blip r:embed="rId2"/>
                <a:stretch>
                  <a:fillRect l="-145" b="-246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339" name="Group 4">
            <a:extLst>
              <a:ext uri="{FF2B5EF4-FFF2-40B4-BE49-F238E27FC236}">
                <a16:creationId xmlns:a16="http://schemas.microsoft.com/office/drawing/2014/main" id="{4B2D472A-5253-CA2C-9CF8-8C5FCAD35A28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914400"/>
            <a:ext cx="5638800" cy="2743200"/>
            <a:chOff x="609600" y="381000"/>
            <a:chExt cx="5638800" cy="2743200"/>
          </a:xfrm>
        </p:grpSpPr>
        <p:sp>
          <p:nvSpPr>
            <p:cNvPr id="14365" name="Freeform 15">
              <a:extLst>
                <a:ext uri="{FF2B5EF4-FFF2-40B4-BE49-F238E27FC236}">
                  <a16:creationId xmlns:a16="http://schemas.microsoft.com/office/drawing/2014/main" id="{4B6F9765-3AFF-E90B-EFED-B8B5B11986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6000" y="1524000"/>
              <a:ext cx="50800" cy="190500"/>
            </a:xfrm>
            <a:custGeom>
              <a:avLst/>
              <a:gdLst>
                <a:gd name="T0" fmla="*/ 2147483646 w 32"/>
                <a:gd name="T1" fmla="*/ 0 h 120"/>
                <a:gd name="T2" fmla="*/ 0 w 32"/>
                <a:gd name="T3" fmla="*/ 2147483646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66" name="Freeform 16">
              <a:extLst>
                <a:ext uri="{FF2B5EF4-FFF2-40B4-BE49-F238E27FC236}">
                  <a16:creationId xmlns:a16="http://schemas.microsoft.com/office/drawing/2014/main" id="{AA8DAA5C-2277-06CD-3A29-6BEABCB6E8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1400" y="1524000"/>
              <a:ext cx="50800" cy="190500"/>
            </a:xfrm>
            <a:custGeom>
              <a:avLst/>
              <a:gdLst>
                <a:gd name="T0" fmla="*/ 2147483646 w 32"/>
                <a:gd name="T1" fmla="*/ 0 h 120"/>
                <a:gd name="T2" fmla="*/ 0 w 32"/>
                <a:gd name="T3" fmla="*/ 2147483646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67" name="Line 17">
              <a:extLst>
                <a:ext uri="{FF2B5EF4-FFF2-40B4-BE49-F238E27FC236}">
                  <a16:creationId xmlns:a16="http://schemas.microsoft.com/office/drawing/2014/main" id="{AB3BA8D3-1050-8B52-BD3A-2D31A3EB8C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66800" y="1524000"/>
              <a:ext cx="685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4368" name="Freeform 18">
              <a:extLst>
                <a:ext uri="{FF2B5EF4-FFF2-40B4-BE49-F238E27FC236}">
                  <a16:creationId xmlns:a16="http://schemas.microsoft.com/office/drawing/2014/main" id="{DFF6AA23-CAEB-457B-7B7A-FC9FC092D60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574800" y="1524000"/>
              <a:ext cx="177800" cy="304800"/>
            </a:xfrm>
            <a:custGeom>
              <a:avLst/>
              <a:gdLst>
                <a:gd name="T0" fmla="*/ 2147483646 w 32"/>
                <a:gd name="T1" fmla="*/ 0 h 120"/>
                <a:gd name="T2" fmla="*/ 0 w 32"/>
                <a:gd name="T3" fmla="*/ 2147483646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grpSp>
          <p:nvGrpSpPr>
            <p:cNvPr id="14369" name="Group 28">
              <a:extLst>
                <a:ext uri="{FF2B5EF4-FFF2-40B4-BE49-F238E27FC236}">
                  <a16:creationId xmlns:a16="http://schemas.microsoft.com/office/drawing/2014/main" id="{D84EC0F0-0AF1-CB7A-DA2E-CCB16E6F30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52600" y="1143000"/>
              <a:ext cx="4495800" cy="1981200"/>
              <a:chOff x="1752600" y="762000"/>
              <a:chExt cx="4495800" cy="1981201"/>
            </a:xfrm>
          </p:grpSpPr>
          <p:sp>
            <p:nvSpPr>
              <p:cNvPr id="14381" name="Line 3">
                <a:extLst>
                  <a:ext uri="{FF2B5EF4-FFF2-40B4-BE49-F238E27FC236}">
                    <a16:creationId xmlns:a16="http://schemas.microsoft.com/office/drawing/2014/main" id="{7778FEA1-B9F3-7F73-5B63-E6EE6F0222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10025" y="1154113"/>
                <a:ext cx="2085975" cy="1589088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4382" name="Line 4">
                <a:extLst>
                  <a:ext uri="{FF2B5EF4-FFF2-40B4-BE49-F238E27FC236}">
                    <a16:creationId xmlns:a16="http://schemas.microsoft.com/office/drawing/2014/main" id="{21C01A46-D0D4-6F04-E63B-A447FB97FA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62125" y="1154113"/>
                <a:ext cx="4308475" cy="156845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4383" name="Text Box 5">
                <a:extLst>
                  <a:ext uri="{FF2B5EF4-FFF2-40B4-BE49-F238E27FC236}">
                    <a16:creationId xmlns:a16="http://schemas.microsoft.com/office/drawing/2014/main" id="{CC74FB35-15AF-C2C8-EB4C-F75EC70B5A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flipH="1">
                <a:off x="2743200" y="762000"/>
                <a:ext cx="1084263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U</a:t>
                </a:r>
              </a:p>
            </p:txBody>
          </p:sp>
          <p:sp>
            <p:nvSpPr>
              <p:cNvPr id="14384" name="Text Box 6">
                <a:extLst>
                  <a:ext uri="{FF2B5EF4-FFF2-40B4-BE49-F238E27FC236}">
                    <a16:creationId xmlns:a16="http://schemas.microsoft.com/office/drawing/2014/main" id="{837AAEE1-21A3-0AD1-2EFB-919D0A4BCA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00600" y="1524000"/>
                <a:ext cx="574675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/>
                  <a:t>V</a:t>
                </a:r>
                <a:r>
                  <a:rPr lang="en-US" altLang="en-US" sz="2400" baseline="-25000" dirty="0"/>
                  <a:t>r2</a:t>
                </a:r>
                <a:endParaRPr lang="en-US" altLang="en-US" sz="2400" dirty="0"/>
              </a:p>
            </p:txBody>
          </p:sp>
          <p:sp>
            <p:nvSpPr>
              <p:cNvPr id="14385" name="Text Box 7">
                <a:extLst>
                  <a:ext uri="{FF2B5EF4-FFF2-40B4-BE49-F238E27FC236}">
                    <a16:creationId xmlns:a16="http://schemas.microsoft.com/office/drawing/2014/main" id="{E14431DB-324D-E8A4-CBC1-658A9B562D7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05200" y="1447800"/>
                <a:ext cx="56733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/>
                  <a:t>V</a:t>
                </a:r>
                <a:r>
                  <a:rPr lang="en-US" altLang="en-US" sz="2400" baseline="-25000" dirty="0"/>
                  <a:t>a2</a:t>
                </a:r>
                <a:endParaRPr lang="en-US" altLang="en-US" sz="2400" dirty="0"/>
              </a:p>
            </p:txBody>
          </p:sp>
          <p:sp>
            <p:nvSpPr>
              <p:cNvPr id="14386" name="Line 8">
                <a:extLst>
                  <a:ext uri="{FF2B5EF4-FFF2-40B4-BE49-F238E27FC236}">
                    <a16:creationId xmlns:a16="http://schemas.microsoft.com/office/drawing/2014/main" id="{781A87F1-22A6-0A66-D71D-D646848246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52600" y="1143000"/>
                <a:ext cx="2286000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4387" name="Line 13">
                <a:extLst>
                  <a:ext uri="{FF2B5EF4-FFF2-40B4-BE49-F238E27FC236}">
                    <a16:creationId xmlns:a16="http://schemas.microsoft.com/office/drawing/2014/main" id="{4EBBD062-312E-1DD7-152B-46516BBC44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62400" y="1143000"/>
                <a:ext cx="2286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4388" name="Freeform 14">
                <a:extLst>
                  <a:ext uri="{FF2B5EF4-FFF2-40B4-BE49-F238E27FC236}">
                    <a16:creationId xmlns:a16="http://schemas.microsoft.com/office/drawing/2014/main" id="{60AF39B0-DF1D-0F2F-4AA8-63C23F7646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9900" y="1155700"/>
                <a:ext cx="50800" cy="190500"/>
              </a:xfrm>
              <a:custGeom>
                <a:avLst/>
                <a:gdLst>
                  <a:gd name="T0" fmla="*/ 2147483646 w 32"/>
                  <a:gd name="T1" fmla="*/ 0 h 120"/>
                  <a:gd name="T2" fmla="*/ 0 w 32"/>
                  <a:gd name="T3" fmla="*/ 2147483646 h 120"/>
                  <a:gd name="T4" fmla="*/ 0 60000 65536"/>
                  <a:gd name="T5" fmla="*/ 0 60000 65536"/>
                  <a:gd name="T6" fmla="*/ 0 w 32"/>
                  <a:gd name="T7" fmla="*/ 0 h 120"/>
                  <a:gd name="T8" fmla="*/ 32 w 32"/>
                  <a:gd name="T9" fmla="*/ 120 h 120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2" h="120">
                    <a:moveTo>
                      <a:pt x="32" y="0"/>
                    </a:moveTo>
                    <a:cubicBezTo>
                      <a:pt x="26" y="58"/>
                      <a:pt x="23" y="73"/>
                      <a:pt x="0" y="120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4389" name="Text Box 19">
                <a:extLst>
                  <a:ext uri="{FF2B5EF4-FFF2-40B4-BE49-F238E27FC236}">
                    <a16:creationId xmlns:a16="http://schemas.microsoft.com/office/drawing/2014/main" id="{E77D2C05-E541-CA8A-EBC5-C2FE4960677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79925" y="949325"/>
                <a:ext cx="452438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>
                    <a:latin typeface="Symbol" panose="05050102010706020507" pitchFamily="18" charset="2"/>
                  </a:rPr>
                  <a:t>b</a:t>
                </a:r>
                <a:r>
                  <a:rPr lang="en-US" altLang="en-US" sz="2400" baseline="-25000" dirty="0"/>
                  <a:t>2</a:t>
                </a:r>
                <a:endParaRPr lang="en-US" altLang="en-US" sz="2400" dirty="0">
                  <a:latin typeface="Symbol" panose="05050102010706020507" pitchFamily="18" charset="2"/>
                </a:endParaRPr>
              </a:p>
            </p:txBody>
          </p:sp>
          <p:sp>
            <p:nvSpPr>
              <p:cNvPr id="14390" name="Text Box 20">
                <a:extLst>
                  <a:ext uri="{FF2B5EF4-FFF2-40B4-BE49-F238E27FC236}">
                    <a16:creationId xmlns:a16="http://schemas.microsoft.com/office/drawing/2014/main" id="{F2B76507-FA16-5314-3A26-58DE0BD819F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86000" y="990600"/>
                <a:ext cx="477838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>
                    <a:latin typeface="Symbol" panose="05050102010706020507" pitchFamily="18" charset="2"/>
                  </a:rPr>
                  <a:t>a</a:t>
                </a:r>
                <a:r>
                  <a:rPr lang="en-US" altLang="en-US" sz="2400" baseline="-25000" dirty="0"/>
                  <a:t>2</a:t>
                </a:r>
                <a:endParaRPr lang="en-US" altLang="en-US" sz="2400" dirty="0">
                  <a:latin typeface="Symbol" panose="05050102010706020507" pitchFamily="18" charset="2"/>
                </a:endParaRPr>
              </a:p>
            </p:txBody>
          </p:sp>
        </p:grpSp>
        <p:grpSp>
          <p:nvGrpSpPr>
            <p:cNvPr id="14370" name="Group 31">
              <a:extLst>
                <a:ext uri="{FF2B5EF4-FFF2-40B4-BE49-F238E27FC236}">
                  <a16:creationId xmlns:a16="http://schemas.microsoft.com/office/drawing/2014/main" id="{E9FD4963-4820-40A8-874D-FB64FE5944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9600" y="1371600"/>
              <a:ext cx="1166812" cy="1447800"/>
              <a:chOff x="609600" y="990600"/>
              <a:chExt cx="1166812" cy="1447800"/>
            </a:xfrm>
          </p:grpSpPr>
          <p:sp>
            <p:nvSpPr>
              <p:cNvPr id="14378" name="Line 10">
                <a:extLst>
                  <a:ext uri="{FF2B5EF4-FFF2-40B4-BE49-F238E27FC236}">
                    <a16:creationId xmlns:a16="http://schemas.microsoft.com/office/drawing/2014/main" id="{438CCC75-38C3-3196-0C94-048C25F0B8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371600" y="1143000"/>
                <a:ext cx="400050" cy="1295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4379" name="Text Box 12">
                <a:extLst>
                  <a:ext uri="{FF2B5EF4-FFF2-40B4-BE49-F238E27FC236}">
                    <a16:creationId xmlns:a16="http://schemas.microsoft.com/office/drawing/2014/main" id="{4DB34FBC-8DC5-D5A4-C30C-F65BB575322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9600" y="1524000"/>
                <a:ext cx="56733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/>
                  <a:t>V</a:t>
                </a:r>
                <a:r>
                  <a:rPr lang="en-US" altLang="en-US" sz="2400" baseline="-25000" dirty="0"/>
                  <a:t>a3</a:t>
                </a:r>
                <a:endParaRPr lang="en-US" altLang="en-US" sz="2400" dirty="0"/>
              </a:p>
            </p:txBody>
          </p:sp>
          <p:sp>
            <p:nvSpPr>
              <p:cNvPr id="14380" name="Text Box 21">
                <a:extLst>
                  <a:ext uri="{FF2B5EF4-FFF2-40B4-BE49-F238E27FC236}">
                    <a16:creationId xmlns:a16="http://schemas.microsoft.com/office/drawing/2014/main" id="{70408167-3C7A-E327-A2FD-65349981691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19200" y="990600"/>
                <a:ext cx="557212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latin typeface="Symbol" panose="05050102010706020507" pitchFamily="18" charset="2"/>
                  </a:rPr>
                  <a:t>a</a:t>
                </a:r>
                <a:r>
                  <a:rPr lang="en-US" altLang="en-US" sz="2400" baseline="-25000"/>
                  <a:t>2</a:t>
                </a:r>
                <a:endParaRPr lang="en-US" altLang="en-US" sz="2400">
                  <a:latin typeface="Symbol" panose="05050102010706020507" pitchFamily="18" charset="2"/>
                </a:endParaRPr>
              </a:p>
            </p:txBody>
          </p:sp>
        </p:grpSp>
        <p:grpSp>
          <p:nvGrpSpPr>
            <p:cNvPr id="14371" name="Group 30">
              <a:extLst>
                <a:ext uri="{FF2B5EF4-FFF2-40B4-BE49-F238E27FC236}">
                  <a16:creationId xmlns:a16="http://schemas.microsoft.com/office/drawing/2014/main" id="{575F9011-5A87-F9DE-9FB1-BEF456D8DF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71600" y="1371600"/>
              <a:ext cx="2590800" cy="1447800"/>
              <a:chOff x="1371600" y="990600"/>
              <a:chExt cx="2590800" cy="1447800"/>
            </a:xfrm>
          </p:grpSpPr>
          <p:sp>
            <p:nvSpPr>
              <p:cNvPr id="14375" name="Line 9">
                <a:extLst>
                  <a:ext uri="{FF2B5EF4-FFF2-40B4-BE49-F238E27FC236}">
                    <a16:creationId xmlns:a16="http://schemas.microsoft.com/office/drawing/2014/main" id="{C46BB03A-C39B-6807-EE4E-FAF2D3028E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371600" y="1143000"/>
                <a:ext cx="2590800" cy="129540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4376" name="Text Box 11">
                <a:extLst>
                  <a:ext uri="{FF2B5EF4-FFF2-40B4-BE49-F238E27FC236}">
                    <a16:creationId xmlns:a16="http://schemas.microsoft.com/office/drawing/2014/main" id="{B465D23A-0E9A-7654-8CDF-2F95258BC11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38400" y="1828800"/>
                <a:ext cx="560538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/>
                  <a:t>V</a:t>
                </a:r>
                <a:r>
                  <a:rPr lang="en-US" altLang="en-US" sz="2400" baseline="-25000" dirty="0"/>
                  <a:t>r3</a:t>
                </a:r>
                <a:endParaRPr lang="en-US" altLang="en-US" sz="2400" dirty="0"/>
              </a:p>
            </p:txBody>
          </p:sp>
          <p:sp>
            <p:nvSpPr>
              <p:cNvPr id="14377" name="Text Box 22">
                <a:extLst>
                  <a:ext uri="{FF2B5EF4-FFF2-40B4-BE49-F238E27FC236}">
                    <a16:creationId xmlns:a16="http://schemas.microsoft.com/office/drawing/2014/main" id="{E16B2950-8258-4F6A-6912-906C3506E42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24200" y="990600"/>
                <a:ext cx="452438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400" dirty="0">
                    <a:latin typeface="Symbol" panose="05050102010706020507" pitchFamily="18" charset="2"/>
                  </a:rPr>
                  <a:t>b</a:t>
                </a:r>
                <a:r>
                  <a:rPr lang="en-US" altLang="en-US" sz="2400" baseline="-25000" dirty="0"/>
                  <a:t>3</a:t>
                </a:r>
                <a:endParaRPr lang="en-US" altLang="en-US" sz="2400" dirty="0">
                  <a:latin typeface="Symbol" panose="05050102010706020507" pitchFamily="18" charset="2"/>
                </a:endParaRPr>
              </a:p>
            </p:txBody>
          </p:sp>
        </p:grpSp>
        <p:cxnSp>
          <p:nvCxnSpPr>
            <p:cNvPr id="14372" name="Straight Connector 25">
              <a:extLst>
                <a:ext uri="{FF2B5EF4-FFF2-40B4-BE49-F238E27FC236}">
                  <a16:creationId xmlns:a16="http://schemas.microsoft.com/office/drawing/2014/main" id="{26E92114-3578-62C2-7AA7-A769F4992140}"/>
                </a:ext>
              </a:extLst>
            </p:cNvPr>
            <p:cNvCxnSpPr>
              <a:cxnSpLocks noChangeShapeType="1"/>
              <a:stCxn id="14378" idx="1"/>
            </p:cNvCxnSpPr>
            <p:nvPr/>
          </p:nvCxnSpPr>
          <p:spPr bwMode="auto">
            <a:xfrm flipH="1" flipV="1">
              <a:off x="1295400" y="381000"/>
              <a:ext cx="76200" cy="24384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3" name="Straight Connector 27">
              <a:extLst>
                <a:ext uri="{FF2B5EF4-FFF2-40B4-BE49-F238E27FC236}">
                  <a16:creationId xmlns:a16="http://schemas.microsoft.com/office/drawing/2014/main" id="{EAEA79C6-8B97-9B39-7AC1-714B355B2C9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6019800" y="381000"/>
              <a:ext cx="76200" cy="27432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74" name="Straight Connector 29">
              <a:extLst>
                <a:ext uri="{FF2B5EF4-FFF2-40B4-BE49-F238E27FC236}">
                  <a16:creationId xmlns:a16="http://schemas.microsoft.com/office/drawing/2014/main" id="{0E15D661-2905-C20D-53BC-2DEDFDD4122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3962400" y="381000"/>
              <a:ext cx="76200" cy="24384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2291" name="Ink 48">
                <a:extLst>
                  <a:ext uri="{FF2B5EF4-FFF2-40B4-BE49-F238E27FC236}">
                    <a16:creationId xmlns:a16="http://schemas.microsoft.com/office/drawing/2014/main" id="{5F31CF11-3BC6-0112-91DD-E5E850FA8810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540125" y="4975225"/>
              <a:ext cx="1588" cy="1588"/>
            </p14:xfrm>
          </p:contentPart>
        </mc:Choice>
        <mc:Fallback xmlns="">
          <p:pic>
            <p:nvPicPr>
              <p:cNvPr id="12291" name="Ink 48">
                <a:extLst>
                  <a:ext uri="{FF2B5EF4-FFF2-40B4-BE49-F238E27FC236}">
                    <a16:creationId xmlns:a16="http://schemas.microsoft.com/office/drawing/2014/main" id="{5F31CF11-3BC6-0112-91DD-E5E850FA8810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98837" y="4933937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292" name="Ink 35">
                <a:extLst>
                  <a:ext uri="{FF2B5EF4-FFF2-40B4-BE49-F238E27FC236}">
                    <a16:creationId xmlns:a16="http://schemas.microsoft.com/office/drawing/2014/main" id="{D6699CB4-8165-0CB0-1490-1400E5F9D64D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878388" y="4454525"/>
              <a:ext cx="1587" cy="1588"/>
            </p14:xfrm>
          </p:contentPart>
        </mc:Choice>
        <mc:Fallback xmlns="">
          <p:pic>
            <p:nvPicPr>
              <p:cNvPr id="12292" name="Ink 35">
                <a:extLst>
                  <a:ext uri="{FF2B5EF4-FFF2-40B4-BE49-F238E27FC236}">
                    <a16:creationId xmlns:a16="http://schemas.microsoft.com/office/drawing/2014/main" id="{D6699CB4-8165-0CB0-1490-1400E5F9D64D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37126" y="4413237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298" name="Ink 37">
                <a:extLst>
                  <a:ext uri="{FF2B5EF4-FFF2-40B4-BE49-F238E27FC236}">
                    <a16:creationId xmlns:a16="http://schemas.microsoft.com/office/drawing/2014/main" id="{BA936A7D-FBA3-8259-3F1F-69CC9DC6904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456113" y="1751013"/>
              <a:ext cx="2197100" cy="4598987"/>
            </p14:xfrm>
          </p:contentPart>
        </mc:Choice>
        <mc:Fallback xmlns="">
          <p:pic>
            <p:nvPicPr>
              <p:cNvPr id="12298" name="Ink 37">
                <a:extLst>
                  <a:ext uri="{FF2B5EF4-FFF2-40B4-BE49-F238E27FC236}">
                    <a16:creationId xmlns:a16="http://schemas.microsoft.com/office/drawing/2014/main" id="{BA936A7D-FBA3-8259-3F1F-69CC9DC6904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446751" y="1741653"/>
                <a:ext cx="2215823" cy="461770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2306" name="Ink 45">
                <a:extLst>
                  <a:ext uri="{FF2B5EF4-FFF2-40B4-BE49-F238E27FC236}">
                    <a16:creationId xmlns:a16="http://schemas.microsoft.com/office/drawing/2014/main" id="{94006F89-8A4C-849F-80FC-0E95F983A3D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718300" y="5356225"/>
              <a:ext cx="7938" cy="19050"/>
            </p14:xfrm>
          </p:contentPart>
        </mc:Choice>
        <mc:Fallback xmlns="">
          <p:pic>
            <p:nvPicPr>
              <p:cNvPr id="12306" name="Ink 45">
                <a:extLst>
                  <a:ext uri="{FF2B5EF4-FFF2-40B4-BE49-F238E27FC236}">
                    <a16:creationId xmlns:a16="http://schemas.microsoft.com/office/drawing/2014/main" id="{94006F89-8A4C-849F-80FC-0E95F983A3D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708919" y="5346880"/>
                <a:ext cx="26701" cy="37741"/>
              </a:xfrm>
              <a:prstGeom prst="rect">
                <a:avLst/>
              </a:prstGeom>
            </p:spPr>
          </p:pic>
        </mc:Fallback>
      </mc:AlternateContent>
      <p:sp>
        <p:nvSpPr>
          <p:cNvPr id="14347" name="Title 5">
            <a:extLst>
              <a:ext uri="{FF2B5EF4-FFF2-40B4-BE49-F238E27FC236}">
                <a16:creationId xmlns:a16="http://schemas.microsoft.com/office/drawing/2014/main" id="{8580F89D-3FA2-1739-A62C-89016F1DB8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3757" y="228600"/>
            <a:ext cx="5712443" cy="849313"/>
          </a:xfrm>
        </p:spPr>
        <p:txBody>
          <a:bodyPr/>
          <a:lstStyle/>
          <a:p>
            <a:r>
              <a:rPr lang="en-IN" altLang="en-US" sz="2800" dirty="0"/>
              <a:t>Newtons Second Law Analysis along Axial Direction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Object 2">
                <a:extLst>
                  <a:ext uri="{FF2B5EF4-FFF2-40B4-BE49-F238E27FC236}">
                    <a16:creationId xmlns:a16="http://schemas.microsoft.com/office/drawing/2014/main" id="{0E943933-D9AA-C158-32D2-A0A36C45B903}"/>
                  </a:ext>
                </a:extLst>
              </p:cNvPr>
              <p:cNvSpPr txBox="1"/>
              <p:nvPr/>
            </p:nvSpPr>
            <p:spPr bwMode="auto">
              <a:xfrm>
                <a:off x="1211263" y="4419600"/>
                <a:ext cx="4198937" cy="4937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𝑆𝑖𝑛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𝑆𝑖𝑛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8" name="Object 2">
                <a:extLst>
                  <a:ext uri="{FF2B5EF4-FFF2-40B4-BE49-F238E27FC236}">
                    <a16:creationId xmlns:a16="http://schemas.microsoft.com/office/drawing/2014/main" id="{0E943933-D9AA-C158-32D2-A0A36C45B9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1263" y="4419600"/>
                <a:ext cx="4198937" cy="493713"/>
              </a:xfrm>
              <a:prstGeom prst="rect">
                <a:avLst/>
              </a:prstGeom>
              <a:blipFill>
                <a:blip r:embed="rId11"/>
                <a:stretch>
                  <a:fillRect l="-145" b="-246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E886006C-6FBD-7AC6-EB56-68C2259EDDC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D9972685-EFB5-24FC-640B-6CE7E8AB23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CEFA0882-6277-EFC2-1765-6D2F26285D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8C204135-C8E1-8A43-0F22-1C822F012A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C7B05DBD-A99D-C2EF-DCCD-2EB02AA647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4B786AFA-33E3-1B53-20AF-DB2E825D88B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E2264DA2-4FCA-4B73-E44D-3D67B768D3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C986EC10-4596-3755-57C1-3A93328D38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875CDA31-9163-C5D3-5C7C-3A4FE6624FA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AF7A6F02-FA7A-9CFC-CA17-7BBA1CDB15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8BC13AF2-F677-9B93-7EAB-D663CC5728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E50F4CE2-CA90-2A98-5804-B7C2E1D972D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AE130B60-D335-1EBC-5D40-DCE272458A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660FCE23-4296-01B4-E7CC-214D4EFA23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8453B756-1FCC-7EA0-1CF8-11B642D0E3D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61E3C5E9-437F-21C6-9349-93A62E48AB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E64A1405-4771-8EC4-0C66-F813D38FF9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636DE9E4-B4C7-7098-E297-A9076902B9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8D53992-75F6-2DDE-2782-0154B40A36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A5AF85F-51DE-12E5-96DB-7779BA86AF7E}"/>
              </a:ext>
            </a:extLst>
          </p:cNvPr>
          <p:cNvSpPr txBox="1"/>
          <p:nvPr/>
        </p:nvSpPr>
        <p:spPr>
          <a:xfrm>
            <a:off x="838200" y="5181600"/>
            <a:ext cx="54056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Condition for minimum axial thrust: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2">
                <a:extLst>
                  <a:ext uri="{FF2B5EF4-FFF2-40B4-BE49-F238E27FC236}">
                    <a16:creationId xmlns:a16="http://schemas.microsoft.com/office/drawing/2014/main" id="{E672C583-0088-D6B4-3691-109B49E4702E}"/>
                  </a:ext>
                </a:extLst>
              </p:cNvPr>
              <p:cNvSpPr txBox="1"/>
              <p:nvPr/>
            </p:nvSpPr>
            <p:spPr bwMode="auto">
              <a:xfrm>
                <a:off x="4183063" y="5867400"/>
                <a:ext cx="4198937" cy="4937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𝑆𝑖𝑛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𝑆𝑖𝑛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2">
                <a:extLst>
                  <a:ext uri="{FF2B5EF4-FFF2-40B4-BE49-F238E27FC236}">
                    <a16:creationId xmlns:a16="http://schemas.microsoft.com/office/drawing/2014/main" id="{E672C583-0088-D6B4-3691-109B49E470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83063" y="5867400"/>
                <a:ext cx="4198937" cy="49371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1466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19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19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1955" grpId="0"/>
      <p:bldP spid="58" grpId="0"/>
      <p:bldP spid="4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384E2E42-B3E2-FBBD-2339-AD7659365D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44576" y="457200"/>
            <a:ext cx="6032623" cy="533400"/>
          </a:xfrm>
        </p:spPr>
        <p:txBody>
          <a:bodyPr/>
          <a:lstStyle/>
          <a:p>
            <a:r>
              <a:rPr lang="en-US" altLang="en-US" sz="2800" dirty="0"/>
              <a:t>From Lectures of Sir Charles Parson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4D67B-37FA-2501-FB20-B5C738B7D53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371600"/>
            <a:ext cx="8469313" cy="5243694"/>
          </a:xfrm>
        </p:spPr>
        <p:txBody>
          <a:bodyPr/>
          <a:lstStyle/>
          <a:p>
            <a:r>
              <a:rPr lang="en-US" altLang="en-US" sz="2400" dirty="0"/>
              <a:t>In 1884 or four years previously, I dealt with the turbine problem in a different way. </a:t>
            </a:r>
          </a:p>
          <a:p>
            <a:r>
              <a:rPr lang="en-US" altLang="en-US" sz="2400" dirty="0"/>
              <a:t>It seemed to me that moderate surface velocities and speeds of rotation were essential if the turbine motor was to receive general acceptance as a prime mover. </a:t>
            </a:r>
          </a:p>
          <a:p>
            <a:r>
              <a:rPr lang="en-US" altLang="en-US" sz="2400" dirty="0"/>
              <a:t>I therefore decided to split up the fall in pressure of the steam into small fractional expansions over a large number of turbines in series, so that the velocity of the steam nowhere should be great.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A moderate blade speed of turbine suffices for the highest economy</a:t>
            </a:r>
            <a:r>
              <a:rPr lang="en-US" altLang="en-US" sz="2400" dirty="0"/>
              <a:t>.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The arrangement of small falls in pressure (</a:t>
            </a:r>
            <a:r>
              <a:rPr lang="en-US" altLang="en-US" sz="2400" dirty="0">
                <a:solidFill>
                  <a:schemeClr val="accent2"/>
                </a:solidFill>
              </a:rPr>
              <a:t>Compounding</a:t>
            </a:r>
            <a:r>
              <a:rPr lang="en-US" altLang="en-US" sz="2400" dirty="0">
                <a:solidFill>
                  <a:srgbClr val="FF0000"/>
                </a:solidFill>
              </a:rPr>
              <a:t>) at each turbine also appeared to me to be surer to give a high efficiency.</a:t>
            </a:r>
          </a:p>
          <a:p>
            <a:endParaRPr lang="en-US" altLang="en-US" sz="2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074" name="Ink 4">
                <a:extLst>
                  <a:ext uri="{FF2B5EF4-FFF2-40B4-BE49-F238E27FC236}">
                    <a16:creationId xmlns:a16="http://schemas.microsoft.com/office/drawing/2014/main" id="{4A868222-766D-BF52-EFDF-EB50E803BB18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37650" y="5332413"/>
              <a:ext cx="1588" cy="1587"/>
            </p14:xfrm>
          </p:contentPart>
        </mc:Choice>
        <mc:Fallback xmlns="">
          <p:pic>
            <p:nvPicPr>
              <p:cNvPr id="3074" name="Ink 4">
                <a:extLst>
                  <a:ext uri="{FF2B5EF4-FFF2-40B4-BE49-F238E27FC236}">
                    <a16:creationId xmlns:a16="http://schemas.microsoft.com/office/drawing/2014/main" id="{4A868222-766D-BF52-EFDF-EB50E803BB18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096362" y="5291151"/>
                <a:ext cx="84164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5A3D960A-11C1-6A9D-4789-53B0AA4018E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B45440BB-EAA6-8455-DFB7-0E8806BD68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0BF8B9CF-7858-D495-4B0A-2C5AA8AB72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7270993A-2140-657E-4340-505E70710D7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3085C1BB-3A99-30F9-3E60-B089A98396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921ECA05-4C80-DB68-2ACA-5124606AC04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1D877B5A-A862-5A85-4058-4EB8BA2640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D007701D-D3DD-3604-2714-FE4DD83167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6298A9B8-82EE-6D8D-C4B6-965A869A132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B0187D0A-B5B5-75AA-A8EB-F3F24BD8B1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25B132F8-6D28-AD4F-59C6-76A408C1487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79B26AB6-4FD3-0828-D7B9-A99A4E8B160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30126310-BCBA-142B-3EB0-44E9EBB94F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28FB44A1-B0B6-E370-EFA7-F994CAFF05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89068A9C-41F4-97D7-A22D-8BF504A1C2D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65908B64-C158-C7F3-F25D-4A1D5EE44B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00E200F2-5FC4-5B66-1E28-E1B97A4BAA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198A9DE4-F927-2413-7094-C8B51D6102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CF47EB9-09B5-4CC8-0263-92F301160C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4170684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3BA85-16A6-670E-C509-A0FD2EE1796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750831"/>
            <a:ext cx="8229600" cy="3964169"/>
          </a:xfrm>
        </p:spPr>
        <p:txBody>
          <a:bodyPr/>
          <a:lstStyle/>
          <a:p>
            <a:r>
              <a:rPr lang="en-US" altLang="en-US" sz="2400" dirty="0"/>
              <a:t>This principle of compounding turbines in series is now universally used in all except very small engines, where economy in steam is of secondary importance. </a:t>
            </a:r>
          </a:p>
          <a:p>
            <a:r>
              <a:rPr lang="en-US" altLang="en-US" sz="2400" dirty="0"/>
              <a:t>The arrangement of small falls in pressure at each turbine also appeared to me to be surer to give a high efficiency.</a:t>
            </a:r>
          </a:p>
          <a:p>
            <a:r>
              <a:rPr lang="en-US" altLang="en-US" sz="2400" dirty="0"/>
              <a:t>The steam flowed practically in a non-expansive manner through each individual turbine, and consequently in an analogous way to water in hydraulic turbines whose high efficiency at that date had been proved by accurate tests. </a:t>
            </a:r>
          </a:p>
          <a:p>
            <a:endParaRPr lang="en-US" altLang="en-US" sz="2400" dirty="0"/>
          </a:p>
          <a:p>
            <a:endParaRPr lang="en-US" altLang="en-US" sz="2400" dirty="0"/>
          </a:p>
        </p:txBody>
      </p:sp>
      <p:sp>
        <p:nvSpPr>
          <p:cNvPr id="7172" name="Title 1">
            <a:extLst>
              <a:ext uri="{FF2B5EF4-FFF2-40B4-BE49-F238E27FC236}">
                <a16:creationId xmlns:a16="http://schemas.microsoft.com/office/drawing/2014/main" id="{F1E71229-A8FF-8E47-2639-0954D1585E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457200"/>
            <a:ext cx="7772400" cy="533400"/>
          </a:xfrm>
        </p:spPr>
        <p:txBody>
          <a:bodyPr/>
          <a:lstStyle/>
          <a:p>
            <a:r>
              <a:rPr lang="en-US" altLang="en-US" sz="2800" dirty="0"/>
              <a:t>From Books of Sir Charles Parson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E1360E-8127-C40B-3261-47EF72E359D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274D2483-4C98-D507-FC44-8EB4774B1C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9B9EACD3-ABBE-B344-D3CD-A71533FE57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2594C442-11FE-131C-61BB-151F035484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7E981119-F8B4-873E-A86C-2F529A1D88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2DF5F7D4-767A-CDFC-3A99-56471B50698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CBA837CF-6D62-BDBD-1A23-FD63CFF2D87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78F1E8F6-9A70-C714-C002-ED56A82C71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C42FC21A-4904-AC69-0FB4-F2927BBC968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8DBC8D66-C4F2-113E-6F24-EA3AB65E374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866891F7-7880-2513-EBC6-200FB5C81E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6CF74B1A-E7FD-EFE6-2560-D9E82769BC5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E87AE35B-6AC9-174B-1048-664BB81E43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38A21AB4-90C1-C20E-6CE1-9BBED61D05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6E087007-B894-1D54-9EE2-AA7872EDA44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A148D5A0-7A36-55D5-C464-E6937EA0FC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6C0B4D06-64E9-197F-A82D-2BB3015B97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0EB52AC9-F98B-960F-7BCB-D482F06296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625EE9C-3EC5-FEC3-0C9B-44FDDF5461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726600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05C1E67A-6B7B-6733-7825-9DD180E59E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0175" y="214313"/>
            <a:ext cx="6781800" cy="838200"/>
          </a:xfrm>
        </p:spPr>
        <p:txBody>
          <a:bodyPr/>
          <a:lstStyle/>
          <a:p>
            <a:r>
              <a:rPr lang="en-US" altLang="en-US" sz="2800"/>
              <a:t>An Invention that Made Electricity Very Cheap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1A749C-116D-6B87-F1A6-A4BFCA2A69A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295400"/>
            <a:ext cx="7772400" cy="4800600"/>
          </a:xfrm>
        </p:spPr>
        <p:txBody>
          <a:bodyPr/>
          <a:lstStyle/>
          <a:p>
            <a:r>
              <a:rPr lang="en-US" altLang="en-US" sz="2400"/>
              <a:t>The modern steam turbine was invented in 1884 by the Englishman Sir Charles Parsons.</a:t>
            </a:r>
          </a:p>
          <a:p>
            <a:r>
              <a:rPr lang="en-US" altLang="en-US" sz="2400"/>
              <a:t>The first model was connected to a dynamo that generated 7.5 kW (10 hp) of electricity.</a:t>
            </a:r>
          </a:p>
          <a:p>
            <a:r>
              <a:rPr lang="en-US" altLang="en-US" sz="2400"/>
              <a:t>The invention of Parson's steam turbine made cheap and </a:t>
            </a:r>
            <a:r>
              <a:rPr lang="en-US" altLang="en-US" sz="2400" b="1" i="1"/>
              <a:t>plentiful electricity possible </a:t>
            </a:r>
            <a:r>
              <a:rPr lang="en-US" altLang="en-US" sz="2400"/>
              <a:t>and revolutionized marine transport and naval warfare.</a:t>
            </a:r>
          </a:p>
          <a:p>
            <a:r>
              <a:rPr lang="en-US" altLang="en-US" sz="2400"/>
              <a:t> His patent was licensed and the turbine scaled-up shortly after by an American, George Westinghouse. </a:t>
            </a:r>
          </a:p>
          <a:p>
            <a:r>
              <a:rPr lang="en-US" altLang="en-US" sz="2400"/>
              <a:t>The Parson's turbine also turned out to be easy to scale up. </a:t>
            </a:r>
          </a:p>
        </p:txBody>
      </p:sp>
      <p:grpSp>
        <p:nvGrpSpPr>
          <p:cNvPr id="11268" name="Group 20">
            <a:extLst>
              <a:ext uri="{FF2B5EF4-FFF2-40B4-BE49-F238E27FC236}">
                <a16:creationId xmlns:a16="http://schemas.microsoft.com/office/drawing/2014/main" id="{BF5C254C-9002-E640-D8DC-4A8D1A36EAB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269" name="Group 8">
              <a:extLst>
                <a:ext uri="{FF2B5EF4-FFF2-40B4-BE49-F238E27FC236}">
                  <a16:creationId xmlns:a16="http://schemas.microsoft.com/office/drawing/2014/main" id="{80B12AAA-2E93-9717-9A6A-79577C9747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1272" name="Group 9">
                <a:extLst>
                  <a:ext uri="{FF2B5EF4-FFF2-40B4-BE49-F238E27FC236}">
                    <a16:creationId xmlns:a16="http://schemas.microsoft.com/office/drawing/2014/main" id="{A6388BB2-3634-5D84-4EEA-B1CFCD0547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1282" name="Rectangle 10">
                  <a:extLst>
                    <a:ext uri="{FF2B5EF4-FFF2-40B4-BE49-F238E27FC236}">
                      <a16:creationId xmlns:a16="http://schemas.microsoft.com/office/drawing/2014/main" id="{1E4A399F-B63B-5991-C253-08EA0286A9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1283" name="Rectangle 11">
                  <a:extLst>
                    <a:ext uri="{FF2B5EF4-FFF2-40B4-BE49-F238E27FC236}">
                      <a16:creationId xmlns:a16="http://schemas.microsoft.com/office/drawing/2014/main" id="{80D18609-D23E-3AC7-312D-FDB0D5925D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1273" name="Group 12">
                <a:extLst>
                  <a:ext uri="{FF2B5EF4-FFF2-40B4-BE49-F238E27FC236}">
                    <a16:creationId xmlns:a16="http://schemas.microsoft.com/office/drawing/2014/main" id="{35B2DE92-A12F-95B2-ABB7-D28B1E14FB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1280" name="Rectangle 13">
                  <a:extLst>
                    <a:ext uri="{FF2B5EF4-FFF2-40B4-BE49-F238E27FC236}">
                      <a16:creationId xmlns:a16="http://schemas.microsoft.com/office/drawing/2014/main" id="{75529100-3219-EFF2-70D9-CF3531ECC5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1281" name="Rectangle 14">
                  <a:extLst>
                    <a:ext uri="{FF2B5EF4-FFF2-40B4-BE49-F238E27FC236}">
                      <a16:creationId xmlns:a16="http://schemas.microsoft.com/office/drawing/2014/main" id="{58DFF871-2627-4FB0-D2A6-FBCE7BF5F5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1274" name="Group 9">
                <a:extLst>
                  <a:ext uri="{FF2B5EF4-FFF2-40B4-BE49-F238E27FC236}">
                    <a16:creationId xmlns:a16="http://schemas.microsoft.com/office/drawing/2014/main" id="{E22B8532-1460-CE1B-237B-EE275988F46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1278" name="Rectangle 13">
                  <a:extLst>
                    <a:ext uri="{FF2B5EF4-FFF2-40B4-BE49-F238E27FC236}">
                      <a16:creationId xmlns:a16="http://schemas.microsoft.com/office/drawing/2014/main" id="{E83E50E5-98F9-5132-997B-8C2D8A3133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1279" name="Rectangle 14">
                  <a:extLst>
                    <a:ext uri="{FF2B5EF4-FFF2-40B4-BE49-F238E27FC236}">
                      <a16:creationId xmlns:a16="http://schemas.microsoft.com/office/drawing/2014/main" id="{B31A9FCB-B2C1-FC4E-6E3A-2611D58B48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1275" name="Group 10">
                <a:extLst>
                  <a:ext uri="{FF2B5EF4-FFF2-40B4-BE49-F238E27FC236}">
                    <a16:creationId xmlns:a16="http://schemas.microsoft.com/office/drawing/2014/main" id="{D7C13C92-579D-3406-DBD1-B70255AA7E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1276" name="Rectangle 11">
                  <a:extLst>
                    <a:ext uri="{FF2B5EF4-FFF2-40B4-BE49-F238E27FC236}">
                      <a16:creationId xmlns:a16="http://schemas.microsoft.com/office/drawing/2014/main" id="{9DA90421-AF2E-86D9-6240-3CFE573EA0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1277" name="Rectangle 12">
                  <a:extLst>
                    <a:ext uri="{FF2B5EF4-FFF2-40B4-BE49-F238E27FC236}">
                      <a16:creationId xmlns:a16="http://schemas.microsoft.com/office/drawing/2014/main" id="{59552DAB-EA87-4C84-6608-F21DCAEBE3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1270" name="Rectangle 19458">
              <a:extLst>
                <a:ext uri="{FF2B5EF4-FFF2-40B4-BE49-F238E27FC236}">
                  <a16:creationId xmlns:a16="http://schemas.microsoft.com/office/drawing/2014/main" id="{3919DC48-8160-FE5D-2031-BEB891BF9A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3E13FE5C-E078-305B-4257-E860BE2D96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0B953-6C9A-7D9F-1D42-1D8CEDB94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49E96B-3B57-A211-26F0-A139E2EC4E7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8833" y="1291218"/>
            <a:ext cx="8510418" cy="5219701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altLang="en-US" sz="2400" dirty="0"/>
              <a:t>In 1912, a turbo-generator with 25,000 kilowatts was the world’s largest and most efficient. </a:t>
            </a:r>
          </a:p>
          <a:p>
            <a:pPr>
              <a:spcBef>
                <a:spcPct val="0"/>
              </a:spcBef>
            </a:pPr>
            <a:r>
              <a:rPr lang="en-US" altLang="en-US" sz="2400" dirty="0"/>
              <a:t>Initially producing 7.5 kilowatts, its capacity escalated to 50,000 kilowatts during his era. </a:t>
            </a:r>
          </a:p>
          <a:p>
            <a:pPr>
              <a:spcBef>
                <a:spcPct val="0"/>
              </a:spcBef>
            </a:pPr>
            <a:r>
              <a:rPr lang="en-US" altLang="en-US" sz="2400" dirty="0"/>
              <a:t>The unique design of his turbine permitted the construction of larger units than reciprocating engines. </a:t>
            </a:r>
          </a:p>
          <a:p>
            <a:pPr>
              <a:spcBef>
                <a:spcPct val="0"/>
              </a:spcBef>
            </a:pPr>
            <a:r>
              <a:rPr lang="en-US" altLang="en-US" sz="2400" dirty="0"/>
              <a:t>By 1923, a single unit from Parsons’ company achieved 200,000 kilowatts, surpassing reciprocating steam engines.</a:t>
            </a:r>
          </a:p>
          <a:p>
            <a:pPr>
              <a:spcBef>
                <a:spcPct val="0"/>
              </a:spcBef>
            </a:pPr>
            <a:r>
              <a:rPr lang="en-US" altLang="en-US" sz="2400" dirty="0"/>
              <a:t>Within Parson's lifetime the generating capacity of a unit was scaled up by about 10,000 times.</a:t>
            </a:r>
          </a:p>
          <a:p>
            <a:pPr>
              <a:spcBef>
                <a:spcPct val="0"/>
              </a:spcBef>
            </a:pPr>
            <a:r>
              <a:rPr lang="en-US" altLang="en-US" sz="2400" dirty="0"/>
              <a:t>“The steam turbine can be constructed for much larger outputs than any reciprocating engine.” – Sir </a:t>
            </a:r>
            <a:r>
              <a:rPr lang="en-US" altLang="en-US" sz="2400" b="1" dirty="0"/>
              <a:t>Charles Parsons.</a:t>
            </a:r>
          </a:p>
          <a:p>
            <a:pPr>
              <a:spcBef>
                <a:spcPct val="0"/>
              </a:spcBef>
            </a:pPr>
            <a:r>
              <a:rPr lang="en-US" sz="2400" dirty="0"/>
              <a:t>Sir Charles Parsons died on February 11, 1931, while on a cruise. </a:t>
            </a:r>
          </a:p>
          <a:p>
            <a:pPr>
              <a:spcBef>
                <a:spcPct val="0"/>
              </a:spcBef>
            </a:pPr>
            <a:endParaRPr lang="en-US" altLang="en-US" sz="2400" dirty="0"/>
          </a:p>
          <a:p>
            <a:endParaRPr lang="en-US" altLang="en-US" sz="2400" dirty="0"/>
          </a:p>
          <a:p>
            <a:endParaRPr lang="en-US" altLang="en-US" sz="2400" dirty="0"/>
          </a:p>
        </p:txBody>
      </p:sp>
      <p:sp>
        <p:nvSpPr>
          <p:cNvPr id="7172" name="Title 1">
            <a:extLst>
              <a:ext uri="{FF2B5EF4-FFF2-40B4-BE49-F238E27FC236}">
                <a16:creationId xmlns:a16="http://schemas.microsoft.com/office/drawing/2014/main" id="{206E72D0-F587-B527-224A-332C5DDB49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228600"/>
            <a:ext cx="4953000" cy="914400"/>
          </a:xfrm>
        </p:spPr>
        <p:txBody>
          <a:bodyPr/>
          <a:lstStyle/>
          <a:p>
            <a:br>
              <a:rPr lang="en-US" sz="2800" dirty="0"/>
            </a:br>
            <a:r>
              <a:rPr lang="en-US" sz="2800" dirty="0"/>
              <a:t>Scaling up Parsons’ Turbine for Power Generation</a:t>
            </a:r>
            <a:br>
              <a:rPr lang="en-US" sz="2800" dirty="0"/>
            </a:br>
            <a:endParaRPr lang="en-US" altLang="en-US" sz="28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BEBA3AC-3710-0757-2CD9-1993879076E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717ECE65-AA37-B9AF-1A67-F38AA1054E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2292D982-B4DD-88E3-C155-7CE89EEABD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C09CA693-E499-3C88-8454-CCE040AAE2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8EC25D4B-3CC4-C7C9-58CE-14BA7C9747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4F53E7DF-5A3C-93B6-78D5-A8B8879D98E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61097594-D1D4-3D41-623C-D635FD9235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CB81A9E3-7D2A-0124-8981-F0DADC93EC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9606B754-70CB-A094-C0E7-6A6E78CCD26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0610CBA0-4B17-D1A7-7495-A3273394E07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CD439F21-45C6-5266-CCB7-69CA7207C4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46B21A80-7B1D-0CCF-F5AB-8C5D5DBC3D5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DB4023C2-BCBF-6037-3180-03D7FB1BC1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194CCD1D-E8BB-D6FE-BCB6-FC816E7F56D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932F251E-972B-E0E3-99D3-919DB5F20EA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E75363A4-B2B0-4E85-42DA-22D997B19E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EF28F0F7-E468-40D1-4BB5-A249040722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146306C0-3ABC-38B9-95A8-393C1EA9E2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A429972-FCA7-23AA-9C87-EF0D68AADC6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852307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31F4024-9782-7C34-8A24-35FBE47A27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3044279"/>
            <a:ext cx="693420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 dirty="0">
                <a:solidFill>
                  <a:srgbClr val="FF0000"/>
                </a:solidFill>
                <a:latin typeface="Stencil" panose="040409050D0802020404" pitchFamily="82" charset="0"/>
              </a:rPr>
              <a:t>The Fight </a:t>
            </a:r>
            <a:r>
              <a:rPr lang="en-US" altLang="en-US" sz="4400" dirty="0">
                <a:solidFill>
                  <a:schemeClr val="accent1"/>
                </a:solidFill>
                <a:latin typeface="Stencil" panose="040409050D0802020404" pitchFamily="82" charset="0"/>
              </a:rPr>
              <a:t>or</a:t>
            </a:r>
            <a:r>
              <a:rPr lang="en-US" altLang="en-US" sz="4400" dirty="0">
                <a:solidFill>
                  <a:srgbClr val="FF0000"/>
                </a:solidFill>
                <a:latin typeface="Stencil" panose="040409050D0802020404" pitchFamily="82" charset="0"/>
              </a:rPr>
              <a:t> </a:t>
            </a:r>
            <a:r>
              <a:rPr lang="en-US" altLang="en-US" sz="4400" dirty="0">
                <a:solidFill>
                  <a:srgbClr val="0070C0"/>
                </a:solidFill>
                <a:latin typeface="Stencil" panose="040409050D0802020404" pitchFamily="82" charset="0"/>
              </a:rPr>
              <a:t>Agreement</a:t>
            </a:r>
            <a:r>
              <a:rPr lang="en-US" altLang="en-US" sz="4400" dirty="0">
                <a:solidFill>
                  <a:srgbClr val="FF0000"/>
                </a:solidFill>
                <a:latin typeface="Stencil" panose="040409050D0802020404" pitchFamily="82" charset="0"/>
              </a:rPr>
              <a:t> ?!?!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8FFABE5-5893-8DEE-3D88-0A1877F287D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538A089B-6CF9-A86D-ED24-84A529E3BB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0275" y="340526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CA77A1D3-49E1-6A66-9B8C-A6520D639E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D467F6B6-2A31-5C11-19F8-0B7D9C25096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F1FE31A5-6B85-8F31-5F82-EE5B9EE306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FBD6DF53-2EFC-F6A8-D1CB-8DA5FCB4265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BFABECDD-481F-3183-8526-4A9849B8E0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ACF74575-FA4F-C64B-BF69-C3A0C38F18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3B88763F-ADC7-14BE-F391-84FB9DF0751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FFAC1F6E-A635-6288-1CD4-0122A52CA2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802ECF74-48D5-4003-72A1-C6B6E9347F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B21CE749-14BE-DE60-6F17-DED07460FCD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7D4E759F-E9B9-0872-6C5E-AFE895AF63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1091B94D-4446-6045-A127-AA08F7E67D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06D609DC-5F90-A107-6417-D1A5AEC9B96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6097CCBA-2FA5-78E9-02F2-270DB34B75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7F2A6AE5-A485-D4E1-69E8-AE21B73C96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988A926E-93A9-2A42-D7FE-5E4CE8414F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4478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9E8D78F-4E99-7CFD-17FE-762F573CF2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15860" y="415769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413642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3">
            <a:extLst>
              <a:ext uri="{FF2B5EF4-FFF2-40B4-BE49-F238E27FC236}">
                <a16:creationId xmlns:a16="http://schemas.microsoft.com/office/drawing/2014/main" id="{BFEC025F-F29B-7E49-89F7-F44D8C9257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3926" y="228600"/>
            <a:ext cx="5381874" cy="1143000"/>
          </a:xfrm>
        </p:spPr>
        <p:txBody>
          <a:bodyPr/>
          <a:lstStyle/>
          <a:p>
            <a:r>
              <a:rPr lang="en-US" altLang="en-US" sz="2800" dirty="0"/>
              <a:t>The most powerful steam turbine-generator in the world at the time of its construction:1903</a:t>
            </a:r>
          </a:p>
        </p:txBody>
      </p:sp>
      <p:pic>
        <p:nvPicPr>
          <p:cNvPr id="72706" name="Picture 2" descr="http://upload.wikimedia.org/wikipedia/commons/7/7f/Curtis_Steam_Turbine.JPG">
            <a:extLst>
              <a:ext uri="{FF2B5EF4-FFF2-40B4-BE49-F238E27FC236}">
                <a16:creationId xmlns:a16="http://schemas.microsoft.com/office/drawing/2014/main" id="{08EC23FB-3B6D-108D-C4CB-101E373A95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48" y="1733306"/>
            <a:ext cx="2877649" cy="3448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31F4024-9782-7C34-8A24-35FBE47A27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1005" y="1970544"/>
            <a:ext cx="5698792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altLang="en-US" sz="2400" dirty="0"/>
              <a:t>Built in 1903, the 5,000-kilowatt Curtis steam turbine-generator was the most powerful in the world. </a:t>
            </a:r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en-US" altLang="en-US" sz="2400" dirty="0"/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altLang="en-US" sz="2400" dirty="0"/>
              <a:t>It stood just 25 feet high, much shorter than the 60 feet reciprocating engine-generator of a similar capacity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8FFABE5-5893-8DEE-3D88-0A1877F287D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538A089B-6CF9-A86D-ED24-84A529E3BB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CA77A1D3-49E1-6A66-9B8C-A6520D639E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D467F6B6-2A31-5C11-19F8-0B7D9C25096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F1FE31A5-6B85-8F31-5F82-EE5B9EE306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FBD6DF53-2EFC-F6A8-D1CB-8DA5FCB4265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BFABECDD-481F-3183-8526-4A9849B8E0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ACF74575-FA4F-C64B-BF69-C3A0C38F18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3B88763F-ADC7-14BE-F391-84FB9DF0751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FFAC1F6E-A635-6288-1CD4-0122A52CA2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802ECF74-48D5-4003-72A1-C6B6E9347F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B21CE749-14BE-DE60-6F17-DED07460FCD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7D4E759F-E9B9-0872-6C5E-AFE895AF63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1091B94D-4446-6045-A127-AA08F7E67D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06D609DC-5F90-A107-6417-D1A5AEC9B96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6097CCBA-2FA5-78E9-02F2-270DB34B75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7F2A6AE5-A485-D4E1-69E8-AE21B73C96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988A926E-93A9-2A42-D7FE-5E4CE8414F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4478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9E8D78F-4E99-7CFD-17FE-762F573CF2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2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813BA76A-960E-00E7-B861-ACE0C8CDC2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3" y="1417243"/>
            <a:ext cx="6614157" cy="4221557"/>
          </a:xfrm>
          <a:prstGeom prst="rect">
            <a:avLst/>
          </a:prstGeom>
        </p:spPr>
      </p:pic>
      <p:sp>
        <p:nvSpPr>
          <p:cNvPr id="17411" name="Title 3">
            <a:extLst>
              <a:ext uri="{FF2B5EF4-FFF2-40B4-BE49-F238E27FC236}">
                <a16:creationId xmlns:a16="http://schemas.microsoft.com/office/drawing/2014/main" id="{EC050491-16B7-9C8F-B594-9F034504AE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7772400" cy="762000"/>
          </a:xfrm>
        </p:spPr>
        <p:txBody>
          <a:bodyPr/>
          <a:lstStyle/>
          <a:p>
            <a:r>
              <a:rPr lang="en-US" altLang="en-US" sz="2800"/>
              <a:t>The Curtis Design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7593B5F-CC54-742D-30E5-7ACCD0016E1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D44ACC29-04C1-167F-805E-43205811B9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A98F9AC-7217-282F-DA5F-F89705131A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21FA1843-EC39-C920-0076-1D8B40613AD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F4BDB5C-E2ED-1443-E12A-6679A4F2A4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D19AE918-96D3-DFFD-2EDA-CB229ED5CAB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81063A95-30FC-EA25-BD7C-44579500DD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22E551FE-0DA1-645E-93D2-DEAD964014D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5BC3A95B-BFDC-F6F1-DD46-2F5EA850CCD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089E8577-C984-CAA5-6EAD-780D147789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F160BD9F-82EF-C4D7-B650-09E77B5C65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BD57E9CE-CDCE-BF2F-95F3-F788E68A64B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961C172-8B73-191C-1CC4-2B6DF73B2C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7F4F39EA-8BD6-9753-30A2-0D4BD9E057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53C0ECF2-9272-42B0-6AD1-6027F7AA2C9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5C1B33B4-8595-C521-DD69-BEF49880FE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FF307D23-CD9B-D3AD-FC1D-2109314F7C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5F3E8C01-B48D-3F0A-A9D7-E12DF098CC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24C9343-4647-7D7D-FCDF-80C31C0000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7ADBA95-CB60-AE1E-F4DC-5C73BA68576D}"/>
              </a:ext>
            </a:extLst>
          </p:cNvPr>
          <p:cNvSpPr/>
          <p:nvPr/>
        </p:nvSpPr>
        <p:spPr>
          <a:xfrm>
            <a:off x="2233534" y="5394733"/>
            <a:ext cx="4452079" cy="916126"/>
          </a:xfrm>
          <a:custGeom>
            <a:avLst/>
            <a:gdLst>
              <a:gd name="connsiteX0" fmla="*/ 0 w 4452079"/>
              <a:gd name="connsiteY0" fmla="*/ 916126 h 916126"/>
              <a:gd name="connsiteX1" fmla="*/ 149902 w 4452079"/>
              <a:gd name="connsiteY1" fmla="*/ 721254 h 916126"/>
              <a:gd name="connsiteX2" fmla="*/ 389745 w 4452079"/>
              <a:gd name="connsiteY2" fmla="*/ 256559 h 916126"/>
              <a:gd name="connsiteX3" fmla="*/ 494676 w 4452079"/>
              <a:gd name="connsiteY3" fmla="*/ 46697 h 916126"/>
              <a:gd name="connsiteX4" fmla="*/ 524656 w 4452079"/>
              <a:gd name="connsiteY4" fmla="*/ 16716 h 916126"/>
              <a:gd name="connsiteX5" fmla="*/ 704538 w 4452079"/>
              <a:gd name="connsiteY5" fmla="*/ 16716 h 916126"/>
              <a:gd name="connsiteX6" fmla="*/ 1079292 w 4452079"/>
              <a:gd name="connsiteY6" fmla="*/ 226578 h 916126"/>
              <a:gd name="connsiteX7" fmla="*/ 1199214 w 4452079"/>
              <a:gd name="connsiteY7" fmla="*/ 196598 h 916126"/>
              <a:gd name="connsiteX8" fmla="*/ 1543987 w 4452079"/>
              <a:gd name="connsiteY8" fmla="*/ 181608 h 916126"/>
              <a:gd name="connsiteX9" fmla="*/ 1678899 w 4452079"/>
              <a:gd name="connsiteY9" fmla="*/ 181608 h 916126"/>
              <a:gd name="connsiteX10" fmla="*/ 2098623 w 4452079"/>
              <a:gd name="connsiteY10" fmla="*/ 421451 h 916126"/>
              <a:gd name="connsiteX11" fmla="*/ 2218545 w 4452079"/>
              <a:gd name="connsiteY11" fmla="*/ 406460 h 916126"/>
              <a:gd name="connsiteX12" fmla="*/ 2668250 w 4452079"/>
              <a:gd name="connsiteY12" fmla="*/ 436441 h 916126"/>
              <a:gd name="connsiteX13" fmla="*/ 3087974 w 4452079"/>
              <a:gd name="connsiteY13" fmla="*/ 796205 h 916126"/>
              <a:gd name="connsiteX14" fmla="*/ 3102964 w 4452079"/>
              <a:gd name="connsiteY14" fmla="*/ 796205 h 916126"/>
              <a:gd name="connsiteX15" fmla="*/ 4452079 w 4452079"/>
              <a:gd name="connsiteY15" fmla="*/ 766224 h 916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452079" h="916126">
                <a:moveTo>
                  <a:pt x="0" y="916126"/>
                </a:moveTo>
                <a:cubicBezTo>
                  <a:pt x="42472" y="873654"/>
                  <a:pt x="84945" y="831182"/>
                  <a:pt x="149902" y="721254"/>
                </a:cubicBezTo>
                <a:cubicBezTo>
                  <a:pt x="214860" y="611326"/>
                  <a:pt x="332283" y="368985"/>
                  <a:pt x="389745" y="256559"/>
                </a:cubicBezTo>
                <a:cubicBezTo>
                  <a:pt x="447207" y="144133"/>
                  <a:pt x="494676" y="46697"/>
                  <a:pt x="494676" y="46697"/>
                </a:cubicBezTo>
                <a:cubicBezTo>
                  <a:pt x="517161" y="6723"/>
                  <a:pt x="489679" y="21713"/>
                  <a:pt x="524656" y="16716"/>
                </a:cubicBezTo>
                <a:cubicBezTo>
                  <a:pt x="559633" y="11719"/>
                  <a:pt x="612099" y="-18261"/>
                  <a:pt x="704538" y="16716"/>
                </a:cubicBezTo>
                <a:cubicBezTo>
                  <a:pt x="796977" y="51693"/>
                  <a:pt x="996846" y="196598"/>
                  <a:pt x="1079292" y="226578"/>
                </a:cubicBezTo>
                <a:cubicBezTo>
                  <a:pt x="1161738" y="256558"/>
                  <a:pt x="1121765" y="204093"/>
                  <a:pt x="1199214" y="196598"/>
                </a:cubicBezTo>
                <a:cubicBezTo>
                  <a:pt x="1276663" y="189103"/>
                  <a:pt x="1464040" y="184106"/>
                  <a:pt x="1543987" y="181608"/>
                </a:cubicBezTo>
                <a:cubicBezTo>
                  <a:pt x="1623934" y="179110"/>
                  <a:pt x="1586460" y="141634"/>
                  <a:pt x="1678899" y="181608"/>
                </a:cubicBezTo>
                <a:cubicBezTo>
                  <a:pt x="1771338" y="221582"/>
                  <a:pt x="2008682" y="383976"/>
                  <a:pt x="2098623" y="421451"/>
                </a:cubicBezTo>
                <a:cubicBezTo>
                  <a:pt x="2188564" y="458926"/>
                  <a:pt x="2123607" y="403962"/>
                  <a:pt x="2218545" y="406460"/>
                </a:cubicBezTo>
                <a:cubicBezTo>
                  <a:pt x="2313483" y="408958"/>
                  <a:pt x="2523345" y="371484"/>
                  <a:pt x="2668250" y="436441"/>
                </a:cubicBezTo>
                <a:cubicBezTo>
                  <a:pt x="2813155" y="501398"/>
                  <a:pt x="3015522" y="736244"/>
                  <a:pt x="3087974" y="796205"/>
                </a:cubicBezTo>
                <a:cubicBezTo>
                  <a:pt x="3160426" y="856166"/>
                  <a:pt x="3102964" y="796205"/>
                  <a:pt x="3102964" y="796205"/>
                </a:cubicBezTo>
                <a:lnTo>
                  <a:pt x="4452079" y="766224"/>
                </a:lnTo>
              </a:path>
            </a:pathLst>
          </a:cu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909D8A5D-505B-3682-47DB-DA453B068A5F}"/>
              </a:ext>
            </a:extLst>
          </p:cNvPr>
          <p:cNvSpPr/>
          <p:nvPr/>
        </p:nvSpPr>
        <p:spPr>
          <a:xfrm>
            <a:off x="2248525" y="5381469"/>
            <a:ext cx="4527029" cy="989351"/>
          </a:xfrm>
          <a:custGeom>
            <a:avLst/>
            <a:gdLst>
              <a:gd name="connsiteX0" fmla="*/ 0 w 4527029"/>
              <a:gd name="connsiteY0" fmla="*/ 0 h 989351"/>
              <a:gd name="connsiteX1" fmla="*/ 119921 w 4527029"/>
              <a:gd name="connsiteY1" fmla="*/ 479685 h 989351"/>
              <a:gd name="connsiteX2" fmla="*/ 179882 w 4527029"/>
              <a:gd name="connsiteY2" fmla="*/ 704538 h 989351"/>
              <a:gd name="connsiteX3" fmla="*/ 314793 w 4527029"/>
              <a:gd name="connsiteY3" fmla="*/ 884420 h 989351"/>
              <a:gd name="connsiteX4" fmla="*/ 404734 w 4527029"/>
              <a:gd name="connsiteY4" fmla="*/ 959370 h 989351"/>
              <a:gd name="connsiteX5" fmla="*/ 944380 w 4527029"/>
              <a:gd name="connsiteY5" fmla="*/ 959370 h 989351"/>
              <a:gd name="connsiteX6" fmla="*/ 2128603 w 4527029"/>
              <a:gd name="connsiteY6" fmla="*/ 989351 h 989351"/>
              <a:gd name="connsiteX7" fmla="*/ 4527029 w 4527029"/>
              <a:gd name="connsiteY7" fmla="*/ 959370 h 98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27029" h="989351">
                <a:moveTo>
                  <a:pt x="0" y="0"/>
                </a:moveTo>
                <a:cubicBezTo>
                  <a:pt x="44970" y="181131"/>
                  <a:pt x="89941" y="362262"/>
                  <a:pt x="119921" y="479685"/>
                </a:cubicBezTo>
                <a:cubicBezTo>
                  <a:pt x="149901" y="597108"/>
                  <a:pt x="147403" y="637082"/>
                  <a:pt x="179882" y="704538"/>
                </a:cubicBezTo>
                <a:cubicBezTo>
                  <a:pt x="212361" y="771994"/>
                  <a:pt x="277318" y="841948"/>
                  <a:pt x="314793" y="884420"/>
                </a:cubicBezTo>
                <a:cubicBezTo>
                  <a:pt x="352268" y="926892"/>
                  <a:pt x="299803" y="946878"/>
                  <a:pt x="404734" y="959370"/>
                </a:cubicBezTo>
                <a:cubicBezTo>
                  <a:pt x="509665" y="971862"/>
                  <a:pt x="944380" y="959370"/>
                  <a:pt x="944380" y="959370"/>
                </a:cubicBezTo>
                <a:cubicBezTo>
                  <a:pt x="1231691" y="964367"/>
                  <a:pt x="1531495" y="989351"/>
                  <a:pt x="2128603" y="989351"/>
                </a:cubicBezTo>
                <a:cubicBezTo>
                  <a:pt x="2725711" y="989351"/>
                  <a:pt x="3626370" y="974360"/>
                  <a:pt x="4527029" y="959370"/>
                </a:cubicBezTo>
              </a:path>
            </a:pathLst>
          </a:cu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2A27695-8EA8-7767-A63C-684CA9EA9019}"/>
              </a:ext>
            </a:extLst>
          </p:cNvPr>
          <p:cNvSpPr txBox="1"/>
          <p:nvPr/>
        </p:nvSpPr>
        <p:spPr>
          <a:xfrm>
            <a:off x="7153411" y="5999635"/>
            <a:ext cx="15022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>
                <a:solidFill>
                  <a:srgbClr val="FF0000"/>
                </a:solidFill>
              </a:rPr>
              <a:t>p,h.T</a:t>
            </a:r>
            <a:r>
              <a:rPr lang="en-US" i="1" dirty="0">
                <a:solidFill>
                  <a:srgbClr val="FF0000"/>
                </a:solidFill>
              </a:rPr>
              <a:t> &amp;</a:t>
            </a:r>
            <a:r>
              <a:rPr lang="en-US" i="1" dirty="0">
                <a:solidFill>
                  <a:srgbClr val="FF0000"/>
                </a:solidFill>
                <a:sym typeface="Symbol" panose="05050102010706020507" pitchFamily="18" charset="2"/>
              </a:rPr>
              <a:t>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1C86E17-E093-6FB2-C0D6-213A9806F694}"/>
              </a:ext>
            </a:extLst>
          </p:cNvPr>
          <p:cNvSpPr txBox="1"/>
          <p:nvPr/>
        </p:nvSpPr>
        <p:spPr>
          <a:xfrm>
            <a:off x="5812929" y="5486400"/>
            <a:ext cx="4846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2"/>
                </a:solidFill>
              </a:rPr>
              <a:t>V</a:t>
            </a:r>
            <a:r>
              <a:rPr lang="en-US" i="1" baseline="-25000" dirty="0">
                <a:solidFill>
                  <a:schemeClr val="accent2"/>
                </a:solidFill>
              </a:rPr>
              <a:t>a</a:t>
            </a:r>
            <a:endParaRPr lang="en-IN" i="1" baseline="-25000" dirty="0">
              <a:solidFill>
                <a:schemeClr val="accent2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8C2F4A0-F2FE-24FD-4B29-6E1CD9FA05D7}"/>
              </a:ext>
            </a:extLst>
          </p:cNvPr>
          <p:cNvSpPr/>
          <p:nvPr/>
        </p:nvSpPr>
        <p:spPr>
          <a:xfrm>
            <a:off x="3325316" y="3429000"/>
            <a:ext cx="484684" cy="205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408" name="Rectangle 17407">
            <a:extLst>
              <a:ext uri="{FF2B5EF4-FFF2-40B4-BE49-F238E27FC236}">
                <a16:creationId xmlns:a16="http://schemas.microsoft.com/office/drawing/2014/main" id="{EB0E6C1D-5C25-533E-C2C1-C01E5A33C374}"/>
              </a:ext>
            </a:extLst>
          </p:cNvPr>
          <p:cNvSpPr/>
          <p:nvPr/>
        </p:nvSpPr>
        <p:spPr>
          <a:xfrm>
            <a:off x="4267200" y="3352800"/>
            <a:ext cx="484684" cy="205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409" name="Rectangle 17408">
            <a:extLst>
              <a:ext uri="{FF2B5EF4-FFF2-40B4-BE49-F238E27FC236}">
                <a16:creationId xmlns:a16="http://schemas.microsoft.com/office/drawing/2014/main" id="{F0843A80-A8DD-7E36-6FF7-32EBA7ACC847}"/>
              </a:ext>
            </a:extLst>
          </p:cNvPr>
          <p:cNvSpPr/>
          <p:nvPr/>
        </p:nvSpPr>
        <p:spPr>
          <a:xfrm>
            <a:off x="3200400" y="2057400"/>
            <a:ext cx="484684" cy="9449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412" name="Rectangle 17411">
            <a:extLst>
              <a:ext uri="{FF2B5EF4-FFF2-40B4-BE49-F238E27FC236}">
                <a16:creationId xmlns:a16="http://schemas.microsoft.com/office/drawing/2014/main" id="{9A54AC25-E26D-D36D-794D-B2D576595D0A}"/>
              </a:ext>
            </a:extLst>
          </p:cNvPr>
          <p:cNvSpPr/>
          <p:nvPr/>
        </p:nvSpPr>
        <p:spPr>
          <a:xfrm>
            <a:off x="4191000" y="1905000"/>
            <a:ext cx="484684" cy="12497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AAFA2D99-4193-2B1D-A338-28CFBFC6399E}"/>
                  </a:ext>
                </a:extLst>
              </p14:cNvPr>
              <p14:cNvContentPartPr/>
              <p14:nvPr/>
            </p14:nvContentPartPr>
            <p14:xfrm>
              <a:off x="3212280" y="4122000"/>
              <a:ext cx="1516320" cy="4525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AAFA2D99-4193-2B1D-A338-28CFBFC6399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202920" y="4112640"/>
                <a:ext cx="1535040" cy="4712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7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7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/>
      <p:bldP spid="28" grpId="0"/>
      <p:bldP spid="31" grpId="0" animBg="1"/>
      <p:bldP spid="17408" grpId="0" animBg="1"/>
      <p:bldP spid="17409" grpId="0" animBg="1"/>
      <p:bldP spid="174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7BD7A850-006B-B56D-48F5-D14834586D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52600" y="304800"/>
            <a:ext cx="6492875" cy="762000"/>
          </a:xfrm>
        </p:spPr>
        <p:txBody>
          <a:bodyPr/>
          <a:lstStyle/>
          <a:p>
            <a:r>
              <a:rPr lang="en-US" altLang="en-US" sz="2800" dirty="0"/>
              <a:t>A System of Velocity Triangles for Curtis Turbine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E9EDA4D-FE66-5566-CAC8-D18DB9DA3B25}"/>
              </a:ext>
            </a:extLst>
          </p:cNvPr>
          <p:cNvGrpSpPr>
            <a:grpSpLocks/>
          </p:cNvGrpSpPr>
          <p:nvPr/>
        </p:nvGrpSpPr>
        <p:grpSpPr bwMode="auto">
          <a:xfrm>
            <a:off x="2006600" y="5105400"/>
            <a:ext cx="4457700" cy="1223963"/>
            <a:chOff x="762" y="192"/>
            <a:chExt cx="2808" cy="771"/>
          </a:xfrm>
        </p:grpSpPr>
        <p:sp>
          <p:nvSpPr>
            <p:cNvPr id="18497" name="Line 3">
              <a:extLst>
                <a:ext uri="{FF2B5EF4-FFF2-40B4-BE49-F238E27FC236}">
                  <a16:creationId xmlns:a16="http://schemas.microsoft.com/office/drawing/2014/main" id="{81BEDB63-669D-214C-2834-BB73C03B7D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22" y="439"/>
              <a:ext cx="498" cy="377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98" name="Line 4">
              <a:extLst>
                <a:ext uri="{FF2B5EF4-FFF2-40B4-BE49-F238E27FC236}">
                  <a16:creationId xmlns:a16="http://schemas.microsoft.com/office/drawing/2014/main" id="{002C3D90-D47C-A360-3CD7-63EDB52DD4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6" y="439"/>
              <a:ext cx="1962" cy="42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99" name="Text Box 5">
              <a:extLst>
                <a:ext uri="{FF2B5EF4-FFF2-40B4-BE49-F238E27FC236}">
                  <a16:creationId xmlns:a16="http://schemas.microsoft.com/office/drawing/2014/main" id="{564CD673-C7DE-2912-9534-213A85C5F3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1824" y="192"/>
              <a:ext cx="68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U</a:t>
              </a:r>
            </a:p>
          </p:txBody>
        </p:sp>
        <p:sp>
          <p:nvSpPr>
            <p:cNvPr id="18500" name="Text Box 6">
              <a:extLst>
                <a:ext uri="{FF2B5EF4-FFF2-40B4-BE49-F238E27FC236}">
                  <a16:creationId xmlns:a16="http://schemas.microsoft.com/office/drawing/2014/main" id="{907BDFF3-84FD-5C2C-65B2-9967657F4D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0" y="672"/>
              <a:ext cx="45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V</a:t>
              </a:r>
              <a:r>
                <a:rPr lang="en-US" altLang="en-US" sz="2400" baseline="-25000" dirty="0"/>
                <a:t>r2,3</a:t>
              </a:r>
              <a:endParaRPr lang="en-US" altLang="en-US" sz="2400" dirty="0"/>
            </a:p>
          </p:txBody>
        </p:sp>
        <p:sp>
          <p:nvSpPr>
            <p:cNvPr id="18501" name="Text Box 7">
              <a:extLst>
                <a:ext uri="{FF2B5EF4-FFF2-40B4-BE49-F238E27FC236}">
                  <a16:creationId xmlns:a16="http://schemas.microsoft.com/office/drawing/2014/main" id="{076FB162-A69E-CE09-F343-9EF84DC893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4" y="624"/>
              <a:ext cx="45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V</a:t>
              </a:r>
              <a:r>
                <a:rPr lang="en-US" altLang="en-US" sz="2400" baseline="-25000" dirty="0"/>
                <a:t>a2,3</a:t>
              </a:r>
              <a:endParaRPr lang="en-US" altLang="en-US" sz="2400" dirty="0"/>
            </a:p>
          </p:txBody>
        </p:sp>
        <p:sp>
          <p:nvSpPr>
            <p:cNvPr id="18502" name="Line 8">
              <a:extLst>
                <a:ext uri="{FF2B5EF4-FFF2-40B4-BE49-F238E27FC236}">
                  <a16:creationId xmlns:a16="http://schemas.microsoft.com/office/drawing/2014/main" id="{8CE4BD23-E59C-7D02-09CB-FF3A71C889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00" y="432"/>
              <a:ext cx="144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03" name="Line 9">
              <a:extLst>
                <a:ext uri="{FF2B5EF4-FFF2-40B4-BE49-F238E27FC236}">
                  <a16:creationId xmlns:a16="http://schemas.microsoft.com/office/drawing/2014/main" id="{69644923-DD67-D995-412F-87CEFA3435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92" y="432"/>
              <a:ext cx="1200" cy="33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04" name="Line 10">
              <a:extLst>
                <a:ext uri="{FF2B5EF4-FFF2-40B4-BE49-F238E27FC236}">
                  <a16:creationId xmlns:a16="http://schemas.microsoft.com/office/drawing/2014/main" id="{84D22531-9B42-1A83-3928-0F332B949F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12" y="432"/>
              <a:ext cx="228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05" name="Text Box 11">
              <a:extLst>
                <a:ext uri="{FF2B5EF4-FFF2-40B4-BE49-F238E27FC236}">
                  <a16:creationId xmlns:a16="http://schemas.microsoft.com/office/drawing/2014/main" id="{A74C639E-EA93-0A99-18DC-228DFC7F94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2" y="624"/>
              <a:ext cx="45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V</a:t>
              </a:r>
              <a:r>
                <a:rPr lang="en-US" altLang="en-US" sz="2400" baseline="-25000" dirty="0"/>
                <a:t>r3,3</a:t>
              </a:r>
              <a:endParaRPr lang="en-US" altLang="en-US" sz="2400" dirty="0"/>
            </a:p>
          </p:txBody>
        </p:sp>
        <p:sp>
          <p:nvSpPr>
            <p:cNvPr id="18506" name="Text Box 12">
              <a:extLst>
                <a:ext uri="{FF2B5EF4-FFF2-40B4-BE49-F238E27FC236}">
                  <a16:creationId xmlns:a16="http://schemas.microsoft.com/office/drawing/2014/main" id="{A3FE67D1-64A5-07D9-A120-9916E6B635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2" y="576"/>
              <a:ext cx="45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V</a:t>
              </a:r>
              <a:r>
                <a:rPr lang="en-US" altLang="en-US" sz="2400" baseline="-25000" dirty="0"/>
                <a:t>a3,3</a:t>
              </a:r>
              <a:endParaRPr lang="en-US" altLang="en-US" sz="2400" dirty="0"/>
            </a:p>
          </p:txBody>
        </p:sp>
        <p:sp>
          <p:nvSpPr>
            <p:cNvPr id="18507" name="Line 13">
              <a:extLst>
                <a:ext uri="{FF2B5EF4-FFF2-40B4-BE49-F238E27FC236}">
                  <a16:creationId xmlns:a16="http://schemas.microsoft.com/office/drawing/2014/main" id="{003AE825-D06D-1C16-F1DD-6E0739B0BC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4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08" name="Freeform 14">
              <a:extLst>
                <a:ext uri="{FF2B5EF4-FFF2-40B4-BE49-F238E27FC236}">
                  <a16:creationId xmlns:a16="http://schemas.microsoft.com/office/drawing/2014/main" id="{9A5D6F43-51BC-EA7D-9430-DA1207FDED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" y="440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09" name="Freeform 15">
              <a:extLst>
                <a:ext uri="{FF2B5EF4-FFF2-40B4-BE49-F238E27FC236}">
                  <a16:creationId xmlns:a16="http://schemas.microsoft.com/office/drawing/2014/main" id="{034246F6-2C9F-B7DF-00F5-A917C5699C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432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10" name="Freeform 16">
              <a:extLst>
                <a:ext uri="{FF2B5EF4-FFF2-40B4-BE49-F238E27FC236}">
                  <a16:creationId xmlns:a16="http://schemas.microsoft.com/office/drawing/2014/main" id="{C928700D-3D49-E401-94CD-9AD7E562BE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2" y="432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11" name="Line 17">
              <a:extLst>
                <a:ext uri="{FF2B5EF4-FFF2-40B4-BE49-F238E27FC236}">
                  <a16:creationId xmlns:a16="http://schemas.microsoft.com/office/drawing/2014/main" id="{A7729A30-2B32-BCF6-08AA-F516F18EE8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8" y="432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12" name="Freeform 18">
              <a:extLst>
                <a:ext uri="{FF2B5EF4-FFF2-40B4-BE49-F238E27FC236}">
                  <a16:creationId xmlns:a16="http://schemas.microsoft.com/office/drawing/2014/main" id="{6EFE4AA2-9E65-4B73-4063-4CEAA40EEF8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088" y="432"/>
              <a:ext cx="112" cy="192"/>
            </a:xfrm>
            <a:custGeom>
              <a:avLst/>
              <a:gdLst>
                <a:gd name="T0" fmla="*/ 2147483646 w 32"/>
                <a:gd name="T1" fmla="*/ 0 h 120"/>
                <a:gd name="T2" fmla="*/ 0 w 32"/>
                <a:gd name="T3" fmla="*/ 99689485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13" name="Text Box 19">
              <a:extLst>
                <a:ext uri="{FF2B5EF4-FFF2-40B4-BE49-F238E27FC236}">
                  <a16:creationId xmlns:a16="http://schemas.microsoft.com/office/drawing/2014/main" id="{A7F60D4C-E8B1-3F43-6411-AF45D494A6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8" y="310"/>
              <a:ext cx="38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Symbol" panose="05050102010706020507" pitchFamily="18" charset="2"/>
                </a:rPr>
                <a:t>b</a:t>
              </a:r>
              <a:r>
                <a:rPr lang="en-US" altLang="en-US" sz="2400" baseline="-25000" dirty="0"/>
                <a:t>2,3</a:t>
              </a:r>
              <a:endParaRPr lang="en-US" altLang="en-US" sz="2400" dirty="0">
                <a:latin typeface="Symbol" panose="05050102010706020507" pitchFamily="18" charset="2"/>
              </a:endParaRPr>
            </a:p>
          </p:txBody>
        </p:sp>
        <p:sp>
          <p:nvSpPr>
            <p:cNvPr id="18514" name="Text Box 20">
              <a:extLst>
                <a:ext uri="{FF2B5EF4-FFF2-40B4-BE49-F238E27FC236}">
                  <a16:creationId xmlns:a16="http://schemas.microsoft.com/office/drawing/2014/main" id="{C7E38755-258C-D21A-3C73-20F1B5FE2D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6" y="336"/>
              <a:ext cx="40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Symbol" panose="05050102010706020507" pitchFamily="18" charset="2"/>
                </a:rPr>
                <a:t>a</a:t>
              </a:r>
              <a:r>
                <a:rPr lang="en-US" altLang="en-US" sz="2400" baseline="-25000" dirty="0"/>
                <a:t>2,3</a:t>
              </a:r>
              <a:endParaRPr lang="en-US" altLang="en-US" sz="2400" dirty="0">
                <a:latin typeface="Symbol" panose="05050102010706020507" pitchFamily="18" charset="2"/>
              </a:endParaRPr>
            </a:p>
          </p:txBody>
        </p:sp>
        <p:sp>
          <p:nvSpPr>
            <p:cNvPr id="18515" name="Text Box 21">
              <a:extLst>
                <a:ext uri="{FF2B5EF4-FFF2-40B4-BE49-F238E27FC236}">
                  <a16:creationId xmlns:a16="http://schemas.microsoft.com/office/drawing/2014/main" id="{2AF5A7A3-9C24-8654-A579-6769A6C296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2" y="336"/>
              <a:ext cx="40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Symbol" panose="05050102010706020507" pitchFamily="18" charset="2"/>
                </a:rPr>
                <a:t>a</a:t>
              </a:r>
              <a:r>
                <a:rPr lang="en-US" altLang="en-US" sz="2400" baseline="-25000" dirty="0"/>
                <a:t>3,3</a:t>
              </a:r>
              <a:endParaRPr lang="en-US" altLang="en-US" sz="2400" dirty="0">
                <a:latin typeface="Symbol" panose="05050102010706020507" pitchFamily="18" charset="2"/>
              </a:endParaRPr>
            </a:p>
          </p:txBody>
        </p:sp>
        <p:sp>
          <p:nvSpPr>
            <p:cNvPr id="18516" name="Text Box 22">
              <a:extLst>
                <a:ext uri="{FF2B5EF4-FFF2-40B4-BE49-F238E27FC236}">
                  <a16:creationId xmlns:a16="http://schemas.microsoft.com/office/drawing/2014/main" id="{50285A39-190D-0913-72F6-C4DBBAF55F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4" y="336"/>
              <a:ext cx="38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Symbol" panose="05050102010706020507" pitchFamily="18" charset="2"/>
                </a:rPr>
                <a:t>b</a:t>
              </a:r>
              <a:r>
                <a:rPr lang="en-US" altLang="en-US" sz="2400" baseline="-25000" dirty="0"/>
                <a:t>3,3</a:t>
              </a:r>
              <a:endParaRPr lang="en-US" altLang="en-US" sz="2400" dirty="0">
                <a:latin typeface="Symbol" panose="05050102010706020507" pitchFamily="18" charset="2"/>
              </a:endParaRPr>
            </a:p>
          </p:txBody>
        </p:sp>
      </p:grpSp>
      <p:grpSp>
        <p:nvGrpSpPr>
          <p:cNvPr id="4" name="Group 2">
            <a:extLst>
              <a:ext uri="{FF2B5EF4-FFF2-40B4-BE49-F238E27FC236}">
                <a16:creationId xmlns:a16="http://schemas.microsoft.com/office/drawing/2014/main" id="{640E5BB2-B21B-EE00-82F1-D1C6F9F44F16}"/>
              </a:ext>
            </a:extLst>
          </p:cNvPr>
          <p:cNvGrpSpPr>
            <a:grpSpLocks/>
          </p:cNvGrpSpPr>
          <p:nvPr/>
        </p:nvGrpSpPr>
        <p:grpSpPr bwMode="auto">
          <a:xfrm>
            <a:off x="1828800" y="3048000"/>
            <a:ext cx="5181600" cy="1981200"/>
            <a:chOff x="672" y="192"/>
            <a:chExt cx="3264" cy="1248"/>
          </a:xfrm>
        </p:grpSpPr>
        <p:sp>
          <p:nvSpPr>
            <p:cNvPr id="18477" name="Line 3">
              <a:extLst>
                <a:ext uri="{FF2B5EF4-FFF2-40B4-BE49-F238E27FC236}">
                  <a16:creationId xmlns:a16="http://schemas.microsoft.com/office/drawing/2014/main" id="{6B138C1B-83D0-33C7-0369-7A8BBF23C7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22" y="439"/>
              <a:ext cx="1314" cy="100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78" name="Line 4">
              <a:extLst>
                <a:ext uri="{FF2B5EF4-FFF2-40B4-BE49-F238E27FC236}">
                  <a16:creationId xmlns:a16="http://schemas.microsoft.com/office/drawing/2014/main" id="{E95D7283-ACC1-F676-9221-A384161400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6" y="439"/>
              <a:ext cx="2714" cy="9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79" name="Text Box 5">
              <a:extLst>
                <a:ext uri="{FF2B5EF4-FFF2-40B4-BE49-F238E27FC236}">
                  <a16:creationId xmlns:a16="http://schemas.microsoft.com/office/drawing/2014/main" id="{F6572DC4-60DD-9E1E-04D2-1EAF516F4F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1824" y="192"/>
              <a:ext cx="68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U</a:t>
              </a:r>
            </a:p>
          </p:txBody>
        </p:sp>
        <p:sp>
          <p:nvSpPr>
            <p:cNvPr id="18480" name="Text Box 6">
              <a:extLst>
                <a:ext uri="{FF2B5EF4-FFF2-40B4-BE49-F238E27FC236}">
                  <a16:creationId xmlns:a16="http://schemas.microsoft.com/office/drawing/2014/main" id="{23998EF1-204B-FB75-FFF7-8A161DA5B8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8" y="672"/>
              <a:ext cx="45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V</a:t>
              </a:r>
              <a:r>
                <a:rPr lang="en-US" altLang="en-US" sz="2400" baseline="-25000" dirty="0"/>
                <a:t>r2,2</a:t>
              </a:r>
              <a:endParaRPr lang="en-US" altLang="en-US" sz="2400" dirty="0"/>
            </a:p>
          </p:txBody>
        </p:sp>
        <p:sp>
          <p:nvSpPr>
            <p:cNvPr id="18481" name="Text Box 7">
              <a:extLst>
                <a:ext uri="{FF2B5EF4-FFF2-40B4-BE49-F238E27FC236}">
                  <a16:creationId xmlns:a16="http://schemas.microsoft.com/office/drawing/2014/main" id="{D9270BC0-0A2A-CFD3-E76E-4872599EF8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8" y="717"/>
              <a:ext cx="45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V</a:t>
              </a:r>
              <a:r>
                <a:rPr lang="en-US" altLang="en-US" sz="2400" baseline="-25000" dirty="0"/>
                <a:t>a2,2</a:t>
              </a:r>
              <a:endParaRPr lang="en-US" altLang="en-US" sz="2400" dirty="0"/>
            </a:p>
          </p:txBody>
        </p:sp>
        <p:sp>
          <p:nvSpPr>
            <p:cNvPr id="18482" name="Line 8">
              <a:extLst>
                <a:ext uri="{FF2B5EF4-FFF2-40B4-BE49-F238E27FC236}">
                  <a16:creationId xmlns:a16="http://schemas.microsoft.com/office/drawing/2014/main" id="{F9BF15B1-08A4-9505-F812-3B0725F7D6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00" y="432"/>
              <a:ext cx="144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83" name="Line 9">
              <a:extLst>
                <a:ext uri="{FF2B5EF4-FFF2-40B4-BE49-F238E27FC236}">
                  <a16:creationId xmlns:a16="http://schemas.microsoft.com/office/drawing/2014/main" id="{1AD4ACB8-D95B-476E-EB17-3C60390E1E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04" y="432"/>
              <a:ext cx="1488" cy="86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84" name="Line 10">
              <a:extLst>
                <a:ext uri="{FF2B5EF4-FFF2-40B4-BE49-F238E27FC236}">
                  <a16:creationId xmlns:a16="http://schemas.microsoft.com/office/drawing/2014/main" id="{FF6FE0DC-E6AF-F964-4AF9-9CDD72FCC3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04" y="432"/>
              <a:ext cx="108" cy="86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85" name="Text Box 11">
              <a:extLst>
                <a:ext uri="{FF2B5EF4-FFF2-40B4-BE49-F238E27FC236}">
                  <a16:creationId xmlns:a16="http://schemas.microsoft.com/office/drawing/2014/main" id="{A7AF883F-A78B-04CD-A8DE-05CEC32352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2" y="864"/>
              <a:ext cx="45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V</a:t>
              </a:r>
              <a:r>
                <a:rPr lang="en-US" altLang="en-US" sz="2400" baseline="-25000" dirty="0"/>
                <a:t>r3,2</a:t>
              </a:r>
              <a:endParaRPr lang="en-US" altLang="en-US" sz="2400" dirty="0"/>
            </a:p>
          </p:txBody>
        </p:sp>
        <p:sp>
          <p:nvSpPr>
            <p:cNvPr id="18486" name="Text Box 12">
              <a:extLst>
                <a:ext uri="{FF2B5EF4-FFF2-40B4-BE49-F238E27FC236}">
                  <a16:creationId xmlns:a16="http://schemas.microsoft.com/office/drawing/2014/main" id="{A4F33E70-A31A-536B-6DA4-E247A8F205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2" y="672"/>
              <a:ext cx="45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V</a:t>
              </a:r>
              <a:r>
                <a:rPr lang="en-US" altLang="en-US" sz="2400" baseline="-25000" dirty="0"/>
                <a:t>a3,2</a:t>
              </a:r>
              <a:endParaRPr lang="en-US" altLang="en-US" sz="2400" dirty="0"/>
            </a:p>
          </p:txBody>
        </p:sp>
        <p:sp>
          <p:nvSpPr>
            <p:cNvPr id="18487" name="Line 13">
              <a:extLst>
                <a:ext uri="{FF2B5EF4-FFF2-40B4-BE49-F238E27FC236}">
                  <a16:creationId xmlns:a16="http://schemas.microsoft.com/office/drawing/2014/main" id="{D7DBD40A-3EF0-8FFB-F630-53C8189CD0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4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88" name="Freeform 14">
              <a:extLst>
                <a:ext uri="{FF2B5EF4-FFF2-40B4-BE49-F238E27FC236}">
                  <a16:creationId xmlns:a16="http://schemas.microsoft.com/office/drawing/2014/main" id="{3759203A-70DF-247C-3455-EB64A2BE0B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" y="440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89" name="Freeform 15">
              <a:extLst>
                <a:ext uri="{FF2B5EF4-FFF2-40B4-BE49-F238E27FC236}">
                  <a16:creationId xmlns:a16="http://schemas.microsoft.com/office/drawing/2014/main" id="{EEAE62FD-D3B9-4E2A-1B7B-15062FFC4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432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90" name="Freeform 16">
              <a:extLst>
                <a:ext uri="{FF2B5EF4-FFF2-40B4-BE49-F238E27FC236}">
                  <a16:creationId xmlns:a16="http://schemas.microsoft.com/office/drawing/2014/main" id="{E2D80232-947F-9D49-5709-172BC4C050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2" y="432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91" name="Line 17">
              <a:extLst>
                <a:ext uri="{FF2B5EF4-FFF2-40B4-BE49-F238E27FC236}">
                  <a16:creationId xmlns:a16="http://schemas.microsoft.com/office/drawing/2014/main" id="{0449C220-74E4-747E-347C-B7F73DC496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8" y="432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92" name="Freeform 18">
              <a:extLst>
                <a:ext uri="{FF2B5EF4-FFF2-40B4-BE49-F238E27FC236}">
                  <a16:creationId xmlns:a16="http://schemas.microsoft.com/office/drawing/2014/main" id="{C3F5E07F-ADF0-EAF8-2B40-3B5F64EEA69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088" y="432"/>
              <a:ext cx="112" cy="192"/>
            </a:xfrm>
            <a:custGeom>
              <a:avLst/>
              <a:gdLst>
                <a:gd name="T0" fmla="*/ 2147483646 w 32"/>
                <a:gd name="T1" fmla="*/ 0 h 120"/>
                <a:gd name="T2" fmla="*/ 0 w 32"/>
                <a:gd name="T3" fmla="*/ 99689485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93" name="Text Box 19">
              <a:extLst>
                <a:ext uri="{FF2B5EF4-FFF2-40B4-BE49-F238E27FC236}">
                  <a16:creationId xmlns:a16="http://schemas.microsoft.com/office/drawing/2014/main" id="{0939A254-66BC-13F2-2246-79160CFB17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8" y="310"/>
              <a:ext cx="38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Symbol" panose="05050102010706020507" pitchFamily="18" charset="2"/>
                </a:rPr>
                <a:t>b</a:t>
              </a:r>
              <a:r>
                <a:rPr lang="en-US" altLang="en-US" sz="2400" baseline="-25000" dirty="0"/>
                <a:t>2,2</a:t>
              </a:r>
              <a:endParaRPr lang="en-US" altLang="en-US" sz="2400" dirty="0">
                <a:latin typeface="Symbol" panose="05050102010706020507" pitchFamily="18" charset="2"/>
              </a:endParaRPr>
            </a:p>
          </p:txBody>
        </p:sp>
        <p:sp>
          <p:nvSpPr>
            <p:cNvPr id="18494" name="Text Box 20">
              <a:extLst>
                <a:ext uri="{FF2B5EF4-FFF2-40B4-BE49-F238E27FC236}">
                  <a16:creationId xmlns:a16="http://schemas.microsoft.com/office/drawing/2014/main" id="{A127AF54-AA90-B0A9-5232-DE159942BF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6" y="336"/>
              <a:ext cx="40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Symbol" panose="05050102010706020507" pitchFamily="18" charset="2"/>
                </a:rPr>
                <a:t>a</a:t>
              </a:r>
              <a:r>
                <a:rPr lang="en-US" altLang="en-US" sz="2400" baseline="-25000" dirty="0"/>
                <a:t>2,2</a:t>
              </a:r>
              <a:endParaRPr lang="en-US" altLang="en-US" sz="2400" dirty="0">
                <a:latin typeface="Symbol" panose="05050102010706020507" pitchFamily="18" charset="2"/>
              </a:endParaRPr>
            </a:p>
          </p:txBody>
        </p:sp>
        <p:sp>
          <p:nvSpPr>
            <p:cNvPr id="18495" name="Text Box 21">
              <a:extLst>
                <a:ext uri="{FF2B5EF4-FFF2-40B4-BE49-F238E27FC236}">
                  <a16:creationId xmlns:a16="http://schemas.microsoft.com/office/drawing/2014/main" id="{9FEA146E-E946-4889-81AD-1126D4FE80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4" y="336"/>
              <a:ext cx="40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Symbol" panose="05050102010706020507" pitchFamily="18" charset="2"/>
                </a:rPr>
                <a:t>a</a:t>
              </a:r>
              <a:r>
                <a:rPr lang="en-US" altLang="en-US" sz="2400" baseline="-25000" dirty="0"/>
                <a:t>3,2</a:t>
              </a:r>
              <a:endParaRPr lang="en-US" altLang="en-US" sz="2400" dirty="0">
                <a:latin typeface="Symbol" panose="05050102010706020507" pitchFamily="18" charset="2"/>
              </a:endParaRPr>
            </a:p>
          </p:txBody>
        </p:sp>
        <p:sp>
          <p:nvSpPr>
            <p:cNvPr id="18496" name="Text Box 22">
              <a:extLst>
                <a:ext uri="{FF2B5EF4-FFF2-40B4-BE49-F238E27FC236}">
                  <a16:creationId xmlns:a16="http://schemas.microsoft.com/office/drawing/2014/main" id="{97EC7CAD-AA8E-1013-8278-0189B7DB2C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336"/>
              <a:ext cx="38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Symbol" panose="05050102010706020507" pitchFamily="18" charset="2"/>
                </a:rPr>
                <a:t>b</a:t>
              </a:r>
              <a:r>
                <a:rPr lang="en-US" altLang="en-US" sz="2400" baseline="-25000" dirty="0"/>
                <a:t>3,2</a:t>
              </a:r>
              <a:endParaRPr lang="en-US" altLang="en-US" sz="2400" dirty="0">
                <a:latin typeface="Symbol" panose="05050102010706020507" pitchFamily="18" charset="2"/>
              </a:endParaRPr>
            </a:p>
          </p:txBody>
        </p:sp>
      </p:grp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60B9E010-7BBA-6E6B-EE0B-B9902C29AAC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7000" y="685800"/>
            <a:ext cx="76200" cy="5867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1C84739-EDC5-D554-E39B-7C8A03A5219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76800" y="685800"/>
            <a:ext cx="76200" cy="5867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26" name="Ink 68">
                <a:extLst>
                  <a:ext uri="{FF2B5EF4-FFF2-40B4-BE49-F238E27FC236}">
                    <a16:creationId xmlns:a16="http://schemas.microsoft.com/office/drawing/2014/main" id="{FAEFA296-E8DD-3BB6-0199-C2517CB608B8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454775" y="5934075"/>
              <a:ext cx="11113" cy="50800"/>
            </p14:xfrm>
          </p:contentPart>
        </mc:Choice>
        <mc:Fallback xmlns="">
          <p:pic>
            <p:nvPicPr>
              <p:cNvPr id="1026" name="Ink 68">
                <a:extLst>
                  <a:ext uri="{FF2B5EF4-FFF2-40B4-BE49-F238E27FC236}">
                    <a16:creationId xmlns:a16="http://schemas.microsoft.com/office/drawing/2014/main" id="{FAEFA296-E8DD-3BB6-0199-C2517CB608B8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45144" y="5924708"/>
                <a:ext cx="30376" cy="69535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2">
            <a:extLst>
              <a:ext uri="{FF2B5EF4-FFF2-40B4-BE49-F238E27FC236}">
                <a16:creationId xmlns:a16="http://schemas.microsoft.com/office/drawing/2014/main" id="{66B15B58-EEBE-8A3D-81D7-0D7EAB0565F4}"/>
              </a:ext>
            </a:extLst>
          </p:cNvPr>
          <p:cNvGrpSpPr>
            <a:grpSpLocks/>
          </p:cNvGrpSpPr>
          <p:nvPr/>
        </p:nvGrpSpPr>
        <p:grpSpPr bwMode="auto">
          <a:xfrm>
            <a:off x="0" y="838200"/>
            <a:ext cx="9144000" cy="2590800"/>
            <a:chOff x="-480" y="192"/>
            <a:chExt cx="5760" cy="1632"/>
          </a:xfrm>
        </p:grpSpPr>
        <p:sp>
          <p:nvSpPr>
            <p:cNvPr id="18442" name="Line 3">
              <a:extLst>
                <a:ext uri="{FF2B5EF4-FFF2-40B4-BE49-F238E27FC236}">
                  <a16:creationId xmlns:a16="http://schemas.microsoft.com/office/drawing/2014/main" id="{061AC267-D336-35F2-66DA-BE40F0B8BF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22" y="439"/>
              <a:ext cx="2658" cy="1385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43" name="Line 4">
              <a:extLst>
                <a:ext uri="{FF2B5EF4-FFF2-40B4-BE49-F238E27FC236}">
                  <a16:creationId xmlns:a16="http://schemas.microsoft.com/office/drawing/2014/main" id="{826FA6BE-11F6-4CB8-6553-64F5278D39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6" y="439"/>
              <a:ext cx="4074" cy="13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44" name="Text Box 5">
              <a:extLst>
                <a:ext uri="{FF2B5EF4-FFF2-40B4-BE49-F238E27FC236}">
                  <a16:creationId xmlns:a16="http://schemas.microsoft.com/office/drawing/2014/main" id="{E635D1B8-78CE-9C40-F16F-33DDC34E42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1824" y="192"/>
              <a:ext cx="68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U</a:t>
              </a:r>
            </a:p>
          </p:txBody>
        </p:sp>
        <p:sp>
          <p:nvSpPr>
            <p:cNvPr id="18445" name="Text Box 6">
              <a:extLst>
                <a:ext uri="{FF2B5EF4-FFF2-40B4-BE49-F238E27FC236}">
                  <a16:creationId xmlns:a16="http://schemas.microsoft.com/office/drawing/2014/main" id="{98148D8F-41A2-0E79-96C1-34E5B0C04F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0" y="624"/>
              <a:ext cx="45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V</a:t>
              </a:r>
              <a:r>
                <a:rPr lang="en-US" altLang="en-US" sz="2400" baseline="-25000" dirty="0"/>
                <a:t>r2,1</a:t>
              </a:r>
              <a:endParaRPr lang="en-US" altLang="en-US" sz="2400" dirty="0"/>
            </a:p>
          </p:txBody>
        </p:sp>
        <p:sp>
          <p:nvSpPr>
            <p:cNvPr id="18446" name="Text Box 7">
              <a:extLst>
                <a:ext uri="{FF2B5EF4-FFF2-40B4-BE49-F238E27FC236}">
                  <a16:creationId xmlns:a16="http://schemas.microsoft.com/office/drawing/2014/main" id="{48D446DD-4376-0EAF-18F3-9D15E3DECA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0" y="669"/>
              <a:ext cx="45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V</a:t>
              </a:r>
              <a:r>
                <a:rPr lang="en-US" altLang="en-US" sz="2400" baseline="-25000" dirty="0"/>
                <a:t>a2,1</a:t>
              </a:r>
              <a:endParaRPr lang="en-US" altLang="en-US" sz="2400" dirty="0"/>
            </a:p>
          </p:txBody>
        </p:sp>
        <p:sp>
          <p:nvSpPr>
            <p:cNvPr id="18447" name="Line 8">
              <a:extLst>
                <a:ext uri="{FF2B5EF4-FFF2-40B4-BE49-F238E27FC236}">
                  <a16:creationId xmlns:a16="http://schemas.microsoft.com/office/drawing/2014/main" id="{511117C7-E1C7-48B1-E983-FA6001C7AD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00" y="432"/>
              <a:ext cx="144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48" name="Line 9">
              <a:extLst>
                <a:ext uri="{FF2B5EF4-FFF2-40B4-BE49-F238E27FC236}">
                  <a16:creationId xmlns:a16="http://schemas.microsoft.com/office/drawing/2014/main" id="{0B3E1CC9-EE64-CD6B-3BC5-E2CA65268A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-480" y="432"/>
              <a:ext cx="3072" cy="134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49" name="Line 10">
              <a:extLst>
                <a:ext uri="{FF2B5EF4-FFF2-40B4-BE49-F238E27FC236}">
                  <a16:creationId xmlns:a16="http://schemas.microsoft.com/office/drawing/2014/main" id="{610E40CC-C88D-A4D5-0D93-F9E5EA6AAE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-480" y="432"/>
              <a:ext cx="1692" cy="13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50" name="Text Box 11">
              <a:extLst>
                <a:ext uri="{FF2B5EF4-FFF2-40B4-BE49-F238E27FC236}">
                  <a16:creationId xmlns:a16="http://schemas.microsoft.com/office/drawing/2014/main" id="{C994D29D-F8AE-062C-5325-6C829B7928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92" y="960"/>
              <a:ext cx="45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V</a:t>
              </a:r>
              <a:r>
                <a:rPr lang="en-US" altLang="en-US" sz="2400" baseline="-25000" dirty="0"/>
                <a:t>r3,1</a:t>
              </a:r>
              <a:endParaRPr lang="en-US" altLang="en-US" sz="2400" dirty="0"/>
            </a:p>
          </p:txBody>
        </p:sp>
        <p:sp>
          <p:nvSpPr>
            <p:cNvPr id="18451" name="Text Box 12">
              <a:extLst>
                <a:ext uri="{FF2B5EF4-FFF2-40B4-BE49-F238E27FC236}">
                  <a16:creationId xmlns:a16="http://schemas.microsoft.com/office/drawing/2014/main" id="{05F64DFC-3C9A-EB2A-2BEB-85C25AF9D5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" y="672"/>
              <a:ext cx="45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V</a:t>
              </a:r>
              <a:r>
                <a:rPr lang="en-US" altLang="en-US" sz="2400" baseline="-25000" dirty="0"/>
                <a:t>a3,1</a:t>
              </a:r>
              <a:endParaRPr lang="en-US" altLang="en-US" sz="2400" dirty="0"/>
            </a:p>
          </p:txBody>
        </p:sp>
        <p:sp>
          <p:nvSpPr>
            <p:cNvPr id="18452" name="Line 13">
              <a:extLst>
                <a:ext uri="{FF2B5EF4-FFF2-40B4-BE49-F238E27FC236}">
                  <a16:creationId xmlns:a16="http://schemas.microsoft.com/office/drawing/2014/main" id="{DEE77BA3-6F4D-5505-CDC1-6158D32A7E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4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53" name="Freeform 14">
              <a:extLst>
                <a:ext uri="{FF2B5EF4-FFF2-40B4-BE49-F238E27FC236}">
                  <a16:creationId xmlns:a16="http://schemas.microsoft.com/office/drawing/2014/main" id="{35F8E9C2-6635-3911-7C90-60E6AF855A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" y="440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54" name="Freeform 15">
              <a:extLst>
                <a:ext uri="{FF2B5EF4-FFF2-40B4-BE49-F238E27FC236}">
                  <a16:creationId xmlns:a16="http://schemas.microsoft.com/office/drawing/2014/main" id="{F7E8B21B-95C6-480C-BF71-F3EF52FA11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432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55" name="Freeform 16">
              <a:extLst>
                <a:ext uri="{FF2B5EF4-FFF2-40B4-BE49-F238E27FC236}">
                  <a16:creationId xmlns:a16="http://schemas.microsoft.com/office/drawing/2014/main" id="{1AE8DC7C-4E59-23FD-7FC4-D8F58C1A56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2" y="432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56" name="Line 17">
              <a:extLst>
                <a:ext uri="{FF2B5EF4-FFF2-40B4-BE49-F238E27FC236}">
                  <a16:creationId xmlns:a16="http://schemas.microsoft.com/office/drawing/2014/main" id="{39E76DB7-EAF1-47DA-B3D9-3026C92221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8" y="432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57" name="Freeform 18">
              <a:extLst>
                <a:ext uri="{FF2B5EF4-FFF2-40B4-BE49-F238E27FC236}">
                  <a16:creationId xmlns:a16="http://schemas.microsoft.com/office/drawing/2014/main" id="{119DE87F-8FF8-FE4B-D9B0-6526D638A4B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088" y="432"/>
              <a:ext cx="29" cy="48"/>
            </a:xfrm>
            <a:custGeom>
              <a:avLst/>
              <a:gdLst>
                <a:gd name="T0" fmla="*/ 5 w 32"/>
                <a:gd name="T1" fmla="*/ 0 h 120"/>
                <a:gd name="T2" fmla="*/ 0 w 32"/>
                <a:gd name="T3" fmla="*/ 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58" name="Text Box 19">
              <a:extLst>
                <a:ext uri="{FF2B5EF4-FFF2-40B4-BE49-F238E27FC236}">
                  <a16:creationId xmlns:a16="http://schemas.microsoft.com/office/drawing/2014/main" id="{3C32E43E-8830-649F-CA1E-0161B18982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8" y="310"/>
              <a:ext cx="38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Symbol" panose="05050102010706020507" pitchFamily="18" charset="2"/>
                </a:rPr>
                <a:t>b</a:t>
              </a:r>
              <a:r>
                <a:rPr lang="en-US" altLang="en-US" sz="2400" baseline="-25000" dirty="0"/>
                <a:t>2,1</a:t>
              </a:r>
              <a:endParaRPr lang="en-US" altLang="en-US" sz="2400" dirty="0">
                <a:latin typeface="Symbol" panose="05050102010706020507" pitchFamily="18" charset="2"/>
              </a:endParaRPr>
            </a:p>
          </p:txBody>
        </p:sp>
        <p:sp>
          <p:nvSpPr>
            <p:cNvPr id="18459" name="Text Box 20">
              <a:extLst>
                <a:ext uri="{FF2B5EF4-FFF2-40B4-BE49-F238E27FC236}">
                  <a16:creationId xmlns:a16="http://schemas.microsoft.com/office/drawing/2014/main" id="{8209995F-A261-B1B7-36BC-C379BB5B27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6" y="336"/>
              <a:ext cx="40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Symbol" panose="05050102010706020507" pitchFamily="18" charset="2"/>
                </a:rPr>
                <a:t>a</a:t>
              </a:r>
              <a:r>
                <a:rPr lang="en-US" altLang="en-US" sz="2400" baseline="-25000" dirty="0"/>
                <a:t>2,1</a:t>
              </a:r>
              <a:endParaRPr lang="en-US" altLang="en-US" sz="2400" dirty="0">
                <a:latin typeface="Symbol" panose="05050102010706020507" pitchFamily="18" charset="2"/>
              </a:endParaRPr>
            </a:p>
          </p:txBody>
        </p:sp>
        <p:sp>
          <p:nvSpPr>
            <p:cNvPr id="18460" name="Text Box 21">
              <a:extLst>
                <a:ext uri="{FF2B5EF4-FFF2-40B4-BE49-F238E27FC236}">
                  <a16:creationId xmlns:a16="http://schemas.microsoft.com/office/drawing/2014/main" id="{700427B8-1991-09A9-5D50-92EF0601A2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8" y="336"/>
              <a:ext cx="52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Symbol" panose="05050102010706020507" pitchFamily="18" charset="2"/>
                </a:rPr>
                <a:t>a</a:t>
              </a:r>
              <a:r>
                <a:rPr lang="en-US" altLang="en-US" sz="2400" baseline="-25000" dirty="0">
                  <a:latin typeface="Symbol" panose="05050102010706020507" pitchFamily="18" charset="2"/>
                </a:rPr>
                <a:t>3,1</a:t>
              </a:r>
            </a:p>
          </p:txBody>
        </p:sp>
        <p:sp>
          <p:nvSpPr>
            <p:cNvPr id="18461" name="Text Box 22">
              <a:extLst>
                <a:ext uri="{FF2B5EF4-FFF2-40B4-BE49-F238E27FC236}">
                  <a16:creationId xmlns:a16="http://schemas.microsoft.com/office/drawing/2014/main" id="{51442432-37F8-0E39-3309-01887EF016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4" y="336"/>
              <a:ext cx="38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Symbol" panose="05050102010706020507" pitchFamily="18" charset="2"/>
                </a:rPr>
                <a:t>b</a:t>
              </a:r>
              <a:r>
                <a:rPr lang="en-US" altLang="en-US" sz="2400" baseline="-25000" dirty="0"/>
                <a:t>3,1</a:t>
              </a:r>
              <a:endParaRPr lang="en-US" altLang="en-US" sz="2400" dirty="0">
                <a:latin typeface="Symbol" panose="05050102010706020507" pitchFamily="18" charset="2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1606726-8606-4CF2-B655-97EA5487B22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22" descr="Logo usage Guidelines">
              <a:extLst>
                <a:ext uri="{FF2B5EF4-FFF2-40B4-BE49-F238E27FC236}">
                  <a16:creationId xmlns:a16="http://schemas.microsoft.com/office/drawing/2014/main" id="{EA37BE61-7891-5E33-29DB-3CD98BD3F7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DC6A3BD9-DB45-4999-0CED-0A1FD651C6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7F7E2821-576A-9D5A-8B11-A5BDE2D156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6F64A66-ABE2-2B1B-FB0E-54698D1ADE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BDCFD76B-F9EC-DB7C-CB10-49B48C36CF5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68E75EB2-8911-25EA-56F7-B80AF16EC6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1A2520F7-83C3-ADFD-66BA-F7BD1DB5780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BB017A39-D3D4-F9F2-BC63-054A4B52A1D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0E908884-9AD5-FC40-B048-12A091C4BD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91EE0B8F-1C33-B184-15D1-95E52DF58A1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09694CA4-4A2E-E559-848E-FE548FA7676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169DA9DB-C813-2FBA-B6BC-E38176D66F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7C73D027-24D6-8925-D310-07F7EA14C1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E51D70BB-B544-0BA3-CA71-DBC3577DD57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02954186-C19D-7A52-FEE9-749530C6C0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8E8754B8-361E-23B1-EADB-BD06678255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E627E9FA-37D8-93AE-16D7-9D7BCB1B3D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AA7DFC8-E265-C60B-4A66-272A7EAA8A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7">
                <a:extLst>
                  <a:ext uri="{FF2B5EF4-FFF2-40B4-BE49-F238E27FC236}">
                    <a16:creationId xmlns:a16="http://schemas.microsoft.com/office/drawing/2014/main" id="{3E1396E5-DA9A-B239-F54A-C723B9BF0358}"/>
                  </a:ext>
                </a:extLst>
              </p:cNvPr>
              <p:cNvSpPr txBox="1"/>
              <p:nvPr/>
            </p:nvSpPr>
            <p:spPr bwMode="auto">
              <a:xfrm>
                <a:off x="5068302" y="2609454"/>
                <a:ext cx="3306346" cy="86756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Object 7">
                <a:extLst>
                  <a:ext uri="{FF2B5EF4-FFF2-40B4-BE49-F238E27FC236}">
                    <a16:creationId xmlns:a16="http://schemas.microsoft.com/office/drawing/2014/main" id="{3E1396E5-DA9A-B239-F54A-C723B9BF03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68302" y="2609454"/>
                <a:ext cx="3306346" cy="86756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10227</TotalTime>
  <Words>1120</Words>
  <Application>Microsoft Office PowerPoint</Application>
  <PresentationFormat>On-screen Show (4:3)</PresentationFormat>
  <Paragraphs>173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Arial</vt:lpstr>
      <vt:lpstr>Cambria Math</vt:lpstr>
      <vt:lpstr>CommercialScript BT</vt:lpstr>
      <vt:lpstr>Harlow Solid Italic</vt:lpstr>
      <vt:lpstr>Parchment</vt:lpstr>
      <vt:lpstr>Stencil</vt:lpstr>
      <vt:lpstr>Symbol</vt:lpstr>
      <vt:lpstr>Tempus Sans ITC</vt:lpstr>
      <vt:lpstr>Times New Roman</vt:lpstr>
      <vt:lpstr>Wingdings</vt:lpstr>
      <vt:lpstr>Default Design</vt:lpstr>
      <vt:lpstr>Isentropic Analysis Multi-Stage Turbines</vt:lpstr>
      <vt:lpstr>Parson’s Reaction Turbine</vt:lpstr>
      <vt:lpstr>Parson (50% Reaction) Turbine</vt:lpstr>
      <vt:lpstr>Efficiency of Parson Stage</vt:lpstr>
      <vt:lpstr>Efficiency of Parson Stage</vt:lpstr>
      <vt:lpstr>Maximum Efficiency of an Ideal Parson Blade</vt:lpstr>
      <vt:lpstr>Optimal Kinematic Conditions for Parson Blade</vt:lpstr>
      <vt:lpstr>Optimal Stage Efficiency</vt:lpstr>
      <vt:lpstr>Maximum Efficiency of Impulse Blade</vt:lpstr>
      <vt:lpstr> Power at Maximum Efficiency Conditions</vt:lpstr>
      <vt:lpstr>Capacity of Parson Blading for  Same Inlet Steam Velocity</vt:lpstr>
      <vt:lpstr>Moderate Capacity of Parson Blading for Same Blade Velocity</vt:lpstr>
      <vt:lpstr>Newtons Second Law Analysis along Axial Direction</vt:lpstr>
      <vt:lpstr>From Lectures of Sir Charles Parson</vt:lpstr>
      <vt:lpstr>From Books of Sir Charles Parson</vt:lpstr>
      <vt:lpstr>An Invention that Made Electricity Very Cheap</vt:lpstr>
      <vt:lpstr> Scaling up Parsons’ Turbine for Power Generation </vt:lpstr>
      <vt:lpstr>PowerPoint Presentation</vt:lpstr>
      <vt:lpstr>The most powerful steam turbine-generator in the world at the time of its construction:1903</vt:lpstr>
      <vt:lpstr>The Curtis Design</vt:lpstr>
      <vt:lpstr>A System of Velocity Triangles for Curtis Turbine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P M V Subbarao</cp:lastModifiedBy>
  <cp:revision>886</cp:revision>
  <dcterms:created xsi:type="dcterms:W3CDTF">2003-07-30T05:45:36Z</dcterms:created>
  <dcterms:modified xsi:type="dcterms:W3CDTF">2025-08-23T04:02:23Z</dcterms:modified>
</cp:coreProperties>
</file>