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av" ContentType="audio/x-wav"/>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640" r:id="rId2"/>
    <p:sldId id="723" r:id="rId3"/>
    <p:sldId id="724" r:id="rId4"/>
    <p:sldId id="683" r:id="rId5"/>
    <p:sldId id="684" r:id="rId6"/>
    <p:sldId id="642" r:id="rId7"/>
    <p:sldId id="722" r:id="rId8"/>
    <p:sldId id="646" r:id="rId9"/>
    <p:sldId id="647" r:id="rId10"/>
    <p:sldId id="721" r:id="rId11"/>
    <p:sldId id="685" r:id="rId12"/>
    <p:sldId id="610" r:id="rId13"/>
    <p:sldId id="611" r:id="rId14"/>
    <p:sldId id="650" r:id="rId15"/>
    <p:sldId id="686" r:id="rId16"/>
    <p:sldId id="651" r:id="rId17"/>
    <p:sldId id="652" r:id="rId18"/>
    <p:sldId id="653" r:id="rId19"/>
    <p:sldId id="654" r:id="rId20"/>
    <p:sldId id="655" r:id="rId21"/>
    <p:sldId id="656" r:id="rId22"/>
    <p:sldId id="658" r:id="rId23"/>
    <p:sldId id="657" r:id="rId24"/>
    <p:sldId id="687" r:id="rId25"/>
    <p:sldId id="688" r:id="rId26"/>
    <p:sldId id="689" r:id="rId27"/>
    <p:sldId id="690" r:id="rId28"/>
  </p:sldIdLst>
  <p:sldSz cx="9144000" cy="6858000" type="screen4x3"/>
  <p:notesSz cx="6858000" cy="9144000"/>
  <p:defaultTextStyle>
    <a:defPPr>
      <a:defRPr lang="en-US"/>
    </a:defPPr>
    <a:lvl1pPr algn="l" rtl="0" eaLnBrk="0" fontAlgn="base" hangingPunct="0">
      <a:spcBef>
        <a:spcPct val="0"/>
      </a:spcBef>
      <a:spcAft>
        <a:spcPct val="0"/>
      </a:spcAft>
      <a:defRPr sz="2400" b="1"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b="1"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b="1"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b="1"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b="1" kern="1200">
        <a:solidFill>
          <a:schemeClr val="tx1"/>
        </a:solidFill>
        <a:latin typeface="Times New Roman" panose="02020603050405020304" pitchFamily="18" charset="0"/>
        <a:ea typeface="+mn-ea"/>
        <a:cs typeface="+mn-cs"/>
      </a:defRPr>
    </a:lvl5pPr>
    <a:lvl6pPr marL="2286000" algn="l" defTabSz="914400" rtl="0" eaLnBrk="1" latinLnBrk="0" hangingPunct="1">
      <a:defRPr sz="2400" b="1" kern="1200">
        <a:solidFill>
          <a:schemeClr val="tx1"/>
        </a:solidFill>
        <a:latin typeface="Times New Roman" panose="02020603050405020304" pitchFamily="18" charset="0"/>
        <a:ea typeface="+mn-ea"/>
        <a:cs typeface="+mn-cs"/>
      </a:defRPr>
    </a:lvl6pPr>
    <a:lvl7pPr marL="2743200" algn="l" defTabSz="914400" rtl="0" eaLnBrk="1" latinLnBrk="0" hangingPunct="1">
      <a:defRPr sz="2400" b="1" kern="1200">
        <a:solidFill>
          <a:schemeClr val="tx1"/>
        </a:solidFill>
        <a:latin typeface="Times New Roman" panose="02020603050405020304" pitchFamily="18" charset="0"/>
        <a:ea typeface="+mn-ea"/>
        <a:cs typeface="+mn-cs"/>
      </a:defRPr>
    </a:lvl7pPr>
    <a:lvl8pPr marL="3200400" algn="l" defTabSz="914400" rtl="0" eaLnBrk="1" latinLnBrk="0" hangingPunct="1">
      <a:defRPr sz="2400" b="1" kern="1200">
        <a:solidFill>
          <a:schemeClr val="tx1"/>
        </a:solidFill>
        <a:latin typeface="Times New Roman" panose="02020603050405020304" pitchFamily="18" charset="0"/>
        <a:ea typeface="+mn-ea"/>
        <a:cs typeface="+mn-cs"/>
      </a:defRPr>
    </a:lvl8pPr>
    <a:lvl9pPr marL="3657600" algn="l" defTabSz="914400" rtl="0" eaLnBrk="1" latinLnBrk="0" hangingPunct="1">
      <a:defRPr sz="2400" b="1"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000000"/>
    <a:srgbClr val="009900"/>
    <a:srgbClr val="FF6600"/>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9938" autoAdjust="0"/>
    <p:restoredTop sz="94660"/>
  </p:normalViewPr>
  <p:slideViewPr>
    <p:cSldViewPr>
      <p:cViewPr varScale="1">
        <p:scale>
          <a:sx n="74" d="100"/>
          <a:sy n="74" d="100"/>
        </p:scale>
        <p:origin x="108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653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91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a:lvl1pPr>
          </a:lstStyle>
          <a:p>
            <a:pPr>
              <a:defRPr/>
            </a:pPr>
            <a:endParaRPr lang="en-US"/>
          </a:p>
        </p:txBody>
      </p:sp>
      <p:sp>
        <p:nvSpPr>
          <p:cNvPr id="219139"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a:lvl1pPr>
          </a:lstStyle>
          <a:p>
            <a:pPr>
              <a:defRPr/>
            </a:pPr>
            <a:endParaRPr lang="en-US"/>
          </a:p>
        </p:txBody>
      </p:sp>
      <p:sp>
        <p:nvSpPr>
          <p:cNvPr id="219140"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0"/>
            </a:lvl1pPr>
          </a:lstStyle>
          <a:p>
            <a:pPr>
              <a:defRPr/>
            </a:pPr>
            <a:endParaRPr lang="en-US"/>
          </a:p>
        </p:txBody>
      </p:sp>
      <p:sp>
        <p:nvSpPr>
          <p:cNvPr id="219141"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lvl1pPr>
          </a:lstStyle>
          <a:p>
            <a:pPr>
              <a:defRPr/>
            </a:pPr>
            <a:fld id="{32731A3B-BDBA-4969-AE14-79C62FE70D2D}" type="slidenum">
              <a:rPr lang="en-US"/>
              <a:pPr>
                <a:defRPr/>
              </a:pPr>
              <a:t>‹#›</a:t>
            </a:fld>
            <a:endParaRPr lang="en-US"/>
          </a:p>
        </p:txBody>
      </p:sp>
    </p:spTree>
    <p:extLst>
      <p:ext uri="{BB962C8B-B14F-4D97-AF65-F5344CB8AC3E}">
        <p14:creationId xmlns:p14="http://schemas.microsoft.com/office/powerpoint/2010/main" val="1956382773"/>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4-11-20T04:54:45.56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4289 118</inkml:trace>
  <inkml:trace contextRef="#ctx0" brushRef="#br0" timeOffset="234">5097 0,'0'0</inkml:trace>
  <inkml:trace contextRef="#ctx0" brushRef="#br0" timeOffset="297">5097 0,'0'0,"0"0,0 0,0 0,0 0,0 0,0 0,0 0,0 0,0 0,0 0,0 0,0 0,0 0,0 0,0 0,0 0,0 0,0 0,0 0,0 0,0 0,0 0,0 0,0 0,0 0,0 0,0 0,0 0,0 0,0 0,0 0,0 0,0 0,0 0,0 0,0 0,0 0,0 0,0 0,0 0,0 0,0 0,0 0,0 0,0 0,0 0,0 0,0 0,0 0,0 0,0 0,0 0,0 0,0 0</inkml:trace>
  <inkml:trace contextRef="#ctx0" brushRef="#br0" timeOffset="50404">0 94,'0'0,"0"0,0 0,0 0,0 0,0 0,0 0,0 0,0 0,0 0,0 0,0 0,0 0,0 0,0 0</inkml:trace>
</inkml:ink>
</file>

<file path=ppt/ink/ink2.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0-02-17T04:26:48.876"/>
    </inkml:context>
    <inkml:brush xml:id="br0">
      <inkml:brushProperty name="width" value="0.05292" units="cm"/>
      <inkml:brushProperty name="height" value="0.05292" units="cm"/>
      <inkml:brushProperty name="color" value="#FF0000"/>
    </inkml:brush>
  </inkml:definitions>
  <inkml:trace contextRef="#ctx0" brushRef="#br0">9422 13738 159,'0'0'89,"-5"-35"8,5 35-59,-9-23-1,-1 7-2,10 16 2,-24-24-1,24 24-4,-32-21-8,8 12-3,-6-4-6,-2 4-6,-11-3-4,0 3-1,-5 2-3,-5 1-1,-6 2 4,1 4-3,-8 6 0,-1 5 1,-2 4-2,0 5 2,1 6 1,5 2-2,1 6 2,6 1-5,2 0 6,6 4-8,5 4 6,9 3-7,0 1 5,12 9-4,-1 3 3,5 4-1,7 10 2,9 1 4,2 4-2,5 4 2,8 1 0,0 3-1,10-3 0,-3 1 2,10-3-1,2 3 1,5-4-2,6 0-1,6-4-2,3-2 6,10-5-2,5-1-1,6-6-4,2-5 5,1-8 0,3-7-2,1-8 3,6-8-3,-6-13 0,8-10 2,0-12 0,4-17-2,7-17 1,5-12-1,1-18 1,1-14-1,-1-11 1,-6-8 1,-7-4-2,-10-1 4,-15-6 1,-17-6 1,-23 3-1,-16-3-2,-22-1 2,-12 5-4,-25-2 1,-18 4-2,-18 17-3,-20 20 1,-20 17-3,-18 20 5,-13 28-7,-24 17-8,-6 30-14,-19 12-99,8 17-8,9 10 0,12 11-1,8 7-2</inkml:trace>
  <inkml:trace contextRef="#ctx0" brushRef="#br0" timeOffset="610.0009">7110 15621 322,'0'-19'103,"11"3"-2,-11 16-77,13-28-16,2 7 5,3-8 1,16-7 1,0-8-3,20-4 1,4-10-1,20-1-1,8-5-2,9-1-7,14 0-2,3 4 0,0 9 5,-7 4 0,-6 9-1,-13 11-3,-17 8 1,-13 3-2,-13 8 3,-13-1 0,-12 8-3,-18 2 1,0 0-7,0 0-24,0 0-74,6-16-10,-6 16-1,-22-21-4,-3 3 3</inkml:trace>
  <inkml:trace contextRef="#ctx0" brushRef="#br0" timeOffset="950.0013">8174 14550 328,'0'0'99,"0"0"1,6 20-84,11-5-11,-2-2-6,15-6 5,5 4-3,3 1 3,-5-1-4,3 5 4,-10 3-4,-7 5 1,-12 4 0,-9 11-1,-11 4 4,-9 5-2,-5-2 5,-4-3 0,1-8 7,6-7 1,3-11 5,21-17 1,-36-8-4,23-21 5,2-18-7,9-10-2,2-12-11,-7-7-8,7 5-11,-9 5-32,18 8-70,-7 13-9,9 16 5,-2 12-1,-9 17 2</inkml:trace>
  <inkml:trace contextRef="#ctx0" brushRef="#br0" timeOffset="1560.0021">3547 16065 270,'-6'-28'108,"-3"11"-11,9 17-66,-6-18-7,6 18-1,0 0-5,0 0-4,24 46-4,3 2-6,8 16 2,-1 12-6,9 7 5,-2 5-6,2-3-2,-4-7-19,-9-22-56,-10-23-33,3-18-3,-10-32 3,-6-14-5</inkml:trace>
  <inkml:trace contextRef="#ctx0" brushRef="#br0" timeOffset="1800.0025">3786 15645 314,'13'24'109,"2"19"0,-4-4-74,0 4-26,14 12-1,6 7 4,7 8 1,-8 1 0,7 5-6,0-5-1,6-3 1,-5 1-10,-7-11-8,-4-5-29,-11-14-44,-4-5-30,-7-8 0,-5-26-1,-17 9 0</inkml:trace>
  <inkml:trace contextRef="#ctx0" brushRef="#br0" timeOffset="2380.0033">3791 16301 385,'0'0'110,"0"0"-10,8-17-93,-8 17-5,32-37 0,-8 5-4,8-7 0,-2-3-6,7-9 1,-5-4 4,-2 5-3,-6 5 3,-5 10-3,-12 11-1,-7 24 4,6-21 5,-6 21 2,13 32 0,-2-6 2,2 7-2,6-3 3,7-4 2,2-4 2,4-3 0,-8-12 0,2-7-3,-2-17-1,-3-9-2,-2-18 1,-2-3 5,-4-8-5,-2-1 1,-6 0-6,1 8 0,-6 13-1,0 7 0,0 28 0,0 0-3,0 0 0,32 22 1,-14 6 2,9 9-3,1 4 5,-2 7-2,4 1 3,-10 1-5,-7-4 4,-7 4-1,-6-13 2,-8-5 3,-5-12-2,13-20 5,-35 8-6,16-19 1,-1-13-3,3-10-4,4-7-3,0-11-5,9 2-19,2-7-44,10 5-43,10 1-1,6-1 0,12 4 1,-4 0 7</inkml:trace>
  <inkml:trace contextRef="#ctx0" brushRef="#br0" timeOffset="4210.0059">4821 15212 265,'11'-18'100,"-11"18"-4,0 0-50,0 0-37,0 0-5,-4 31-3,14-5 1,3 6 3,5 11-1,7 11 2,5 7 4,-2 8-4,3-1-2,-3-3 0,-1-5 1,-5-14 0,-7-9 5,-9-14 2,-6-23 0,0 0-2,-30-25 0,4-10-1,-6-6 2,-11-7-6,-4-4-6,2 9-4,6 14-6,9 12 5,11 11 3,6 23 0,4 11 0,9 22 1,9 8 4,4-6 2,1 3 2,-1-3 0,5-5-4,5-14 3,3-7 0,11-22 3,4-10 1,-1-12-3,3-12 3,-4-13-2,2-1 1,-4-12-2,-1-3-5,-16-1-1,3 4-4,-8 6 3,-4 6-3,-4 10-1,-1 8 1,1 10 1,-7 16 3,23-2-3,-23 2 3,33 31-1,-10-7 1,-3-3 0,10 5 2,-5-4-3,1-3 3,-4-4 1,-3-6 2,-19-9-2,30-8 1,-17-12 0,0-13-2,0-10-1,4 2 0,-4-2 0,0 8-3,-6 5-2,3 8 0,-10 22 3,15 2 2,-4 15 1,-4 3-2,1-1 0,7-1 3,-2-1 2,6-4-1,-19-13 1,31 2 1,-31-2-1,25-32-1,-18 6 0,-1-9-6,-4-10 0,-6 1-1,-7 3 0,-8 0-5,0 13-2,-5 8 3,0 10 1,-1 12 4,7 9 1,-1 10 0,12 5-1,1 5 3,6 1 1,11 0 0,2-5 2,12-1-2,1-1-1,4-9 2,-1-5 1,3-9 0,0-11-2,-2-6-1,-4-11-2,-2-9 2,-5-4-3,-2-2 2,-8 2-2,1 2-1,-7 9 3,1 6 2,-4 22-1,-6-19-2,6 19 1,0 0 0,12 22 0,-12-22-1,20 25 2,-20-25-2,32 26 2,-10-15 2,-3-8 2,5 1-2,-5-6 1,0-5 0,-19 7 2,31-24-1,-19 5-4,-3-5 2,-5 0-3,-2-2 3,-2-2-1,-2 4-2,2 3-1,0 21 1,-6-27 0,6 27-1,0 0 2,0 0-6,0 0 1,0 0 2,0 0 2,13 22-2,-13-22 1,30 24-1,-13-9 1,3-4 5,1 2-6,3-9 2,-1-2-2,-3-6 1,3-7 1,-5-4 1,-5-7-5,-1-4 4,-7-10 0,-1 10 1,0-3-2,-4 3 1,0 26 1,-6-32 0,6 32-1,0 0-4,0 0 2,0 0 4,19 24-3,-19-24 1,26 21-3,-4-8 5,-1-13-1,3-8 3,1-1-3,-1-10-3,0-9 2,-5-5 1,-1-6-1,-12-5-3,-6-8 4,-11-10-4,-13-12 6,-8-6-2,-11-9 2,-6 0-1,-3-2 6,3 7-2,1 14 1,10 12-1,7 15 1,12 14-3,19 29-2,-17-15 0,17 15-4,19 39-2,0 0 0,9 11 1,5 17 0,10 13 1,6 11-1,7 0 6,7-2-2,3-6 4,-3-14-4,-1-11 2,-6-21-3,-2-20 4,-9-14-2,-8-18-3,-12-14 0,-7-12-2,-10-9 4,-3 1-2,-1 10-2,-10 6-4,6 14 2,0 19 0,0 0 2,0 28 1,8 2 0,-2-2 0,5 0-1,-11-28-12,32 20-103,-14-27-7,-5-17-1,-5-12-2,-8-6-2</inkml:trace>
  <inkml:trace contextRef="#ctx0" brushRef="#br0" timeOffset="4360.0061">6869 14022 383,'-2'21'108,"-2"1"-28,4-22-89,0 0-66,0 0-29,35 0-1,-16-24-3,7 5-1</inkml:trace>
  <inkml:trace contextRef="#ctx0" brushRef="#br0" timeOffset="4590.0064">7281 13978 326,'-15'24'113,"2"11"2,6 15-78,-4 2-10,9 6-3,-2-3-5,13 3-1,1-13-7,12-6 0,2-17-4,10-15-4,7-16-14,2-23-53,10-8-58,6-9 0,3-5-2,0-1-5,-6 1-1</inkml:trace>
  <inkml:trace contextRef="#ctx0" brushRef="#br0" timeOffset="10640.0149">4548 17016 103,'0'0'91,"-5"-26"-3,5 26-39,0 0-10,0 0-7,0 0-2,0 0-5,0 0-6,18 29-2,-7 3 3,3 9-3,6 13 2,2 11-2,8 14-4,-3 5 1,8 5-1,-7-7-6,8-6 0,-1-5-2,-7-16-1,2-14-4,-8-22-14,6-16-70,-5-16-30,-4-18 4,-6-10-4,-19-15-3</inkml:trace>
  <inkml:trace contextRef="#ctx0" brushRef="#br0" timeOffset="10830.0152">4535 17521 297,'-22'22'108,"22"-22"-3,-19 6-71,19-6-13,24-34-7,6-1-6,9-8-4,8-7-17,-2-11-42,3-2-57,3 3 2,-8-1-3,-6 9 0,-14 5 39</inkml:trace>
  <inkml:trace contextRef="#ctx0" brushRef="#br0" timeOffset="11930.0167">4982 16982 204,'0'0'101,"13"22"-3,-8-5-58,12 13-6,-9 0 0,12 10-3,-5 1-9,6 2-4,-5 2-3,5-3 0,-4-5-4,-4-5 0,0-8-1,-13-24-2,26 19-3,-26-19 2,30-19-3,-13-9-3,-4-7-3,0-2 0,-6-8 0,3 6 1,-3 0 1,-7 11-1,-3 10 0,3 18-1,-8-21 6,8 21-3,0 0 0,0 0 0,8 28-1,-8-28 1,24 24 2,-7-9 1,3 2-2,3-2 1,-3-6 0,3-3 0,-5-12-2,-3-3 0,2-12-2,-11-3 1,-1-7 1,-5-5-1,-5-4-1,-7-1-3,-1 7 5,2 5-1,4 3 2,1 3-4,6 23 1,6-18-1,-6 18 2,31 7 0,-6 1 1,-3 3-4,1 4 2,1 0 0,-2 1 2,-1-5 0,-21-11-3,30 23 2,-30-23-1,24 7 6,-24-7-1,24-13-1,-24 13-1,26-28 2,-7 2 2,-6-5-3,4-5 6,-4 3-6,-7-2 0,-1 3 1,-5-3 3,-5 1-5,-1 3 1,-5 7 0,3 0-4,-3-2 1,4 3-2,1 3 3,6 20-2,-7-24 1,7 24-1,0 0 3,0 0-2,0 0-3,0 0 4,0 0-2,0 0 1,0 0-3,20 15 3,-3 3-3,2 3 2,5 6 4,0 7-3,2 5-1,-1 4-4,-5-1 6,-1 1 0,-2-4 3,-4-6-5,-2-7 2,-5-5 3,-6-21 6,0 0 0,0 0-4,1-17 3,-6-9-1,3-11 0,-4-4-4,6-2 0,2-1-6,4 3 0,3 6 1,4 12-2,0 7-2,-13 16-1,30 5 4,-30-5-1,26 30 3,-13-2-1,-1 3-1,-10 3 0,1 3 2,-8-4 1,-7-3 0,-1 4-2,0-12-3,-9-9-9,1-19-21,21 6-82,-22-33-14,18 3 5,6-7-5,4-11 3</inkml:trace>
  <inkml:trace contextRef="#ctx0" brushRef="#br0" timeOffset="12160.017">6144 16379 361,'0'0'108,"5"-21"-1,-5 21-77,8 19-18,3-1-4,-2 1 0,8 3-1,0 2-1,3 6 2,-1-4-2,0 2-2,-2-9-3,-17-19-5,26 20-34,-26-20-75,18-22-1,-4-8-3,-9-13-1,1-3 1</inkml:trace>
  <inkml:trace contextRef="#ctx0" brushRef="#br0" timeOffset="12310.0172">6226 16121 384,'-19'-2'114,"19"2"0,0 0-93,-19 20-26,19-20-25,0 0-78,0 0-5,19-15 0,0 8 0,-19 7-4</inkml:trace>
  <inkml:trace contextRef="#ctx0" brushRef="#br0" timeOffset="12930.0181">6437 16460 117,'0'0'103,"19"17"2,-19-17-31,0 0-5,16-18-11,-16-5-12,-1-10-15,1 3-18,-4-11-9,8 2-4,-3 0 1,-1 4-6,6 11 1,2 5-1,-8 19 3,24-15-1,-24 15-1,26 17 2,-9 0-1,-4 1 5,4 1-4,-17-19 3,20 26-1,-20-26 4,0 0 1,11 19 2,-11-19-1,0 0-1,0-38 2,0 18-2,8-8 0,3 2-5,2 2-1,-2 4-5,8 7 4,2 9 1,1 8 0,-3 5 0,-1 6-2,1 1 4,-19-16 1,26 30 4,-26-30-2,25 11 0,-25-11-2,18-22 3,-7-2 0,-3-6-3,-1-5 0,3-2-3,-3 1-1,-1 9 0,-4 6 1,-2 21-3,0 0 1,0 0 3,17 30-1,-4-2 4,0 0-2,11-2 2,8-10 4,9-3-8,7-13-75,5-9-35,8-19-7,5-7 1,-8-19-2,9 2 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vl1pPr>
          </a:lstStyle>
          <a:p>
            <a:pPr>
              <a:defRPr/>
            </a:pPr>
            <a:fld id="{6B15D196-98DE-4697-A721-AC247DFDFADB}" type="datetimeFigureOut">
              <a:rPr lang="en-US"/>
              <a:pPr>
                <a:defRPr/>
              </a:pPr>
              <a:t>2/18/2020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6FABA28B-9F29-4999-9F7D-38C692D6242E}" type="slidenum">
              <a:rPr lang="en-US"/>
              <a:pPr>
                <a:defRPr/>
              </a:pPr>
              <a:t>‹#›</a:t>
            </a:fld>
            <a:endParaRPr lang="en-US"/>
          </a:p>
        </p:txBody>
      </p:sp>
    </p:spTree>
    <p:extLst>
      <p:ext uri="{BB962C8B-B14F-4D97-AF65-F5344CB8AC3E}">
        <p14:creationId xmlns:p14="http://schemas.microsoft.com/office/powerpoint/2010/main" val="32413660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1F676D9-83F6-4A33-8D74-63D418F1600A}" type="slidenum">
              <a:rPr lang="en-US" altLang="en-US" smtClean="0">
                <a:latin typeface="Arial" panose="020B0604020202020204" pitchFamily="34" charset="0"/>
              </a:rPr>
              <a:pPr>
                <a:spcBef>
                  <a:spcPct val="0"/>
                </a:spcBef>
              </a:pPr>
              <a:t>4</a:t>
            </a:fld>
            <a:endParaRPr lang="en-US" altLang="en-US" smtClean="0">
              <a:latin typeface="Arial" panose="020B0604020202020204" pitchFamily="34" charset="0"/>
            </a:endParaRPr>
          </a:p>
        </p:txBody>
      </p:sp>
      <p:sp>
        <p:nvSpPr>
          <p:cNvPr id="71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35209743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AE93609-B3DB-426E-ADFF-21D710D9E9C5}" type="slidenum">
              <a:rPr lang="en-US" altLang="en-US" smtClean="0">
                <a:latin typeface="Arial" panose="020B0604020202020204" pitchFamily="34" charset="0"/>
              </a:rPr>
              <a:pPr>
                <a:spcBef>
                  <a:spcPct val="0"/>
                </a:spcBef>
              </a:pPr>
              <a:t>5</a:t>
            </a:fld>
            <a:endParaRPr lang="en-US" altLang="en-US" smtClean="0">
              <a:latin typeface="Arial" panose="020B0604020202020204" pitchFamily="34" charset="0"/>
            </a:endParaRPr>
          </a:p>
        </p:txBody>
      </p:sp>
      <p:sp>
        <p:nvSpPr>
          <p:cNvPr id="92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18821350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15C3AD2-4FC8-4505-85C4-4FCA2E19C126}" type="slidenum">
              <a:rPr lang="en-US" altLang="en-US" smtClean="0">
                <a:latin typeface="Arial" panose="020B0604020202020204" pitchFamily="34" charset="0"/>
              </a:rPr>
              <a:pPr>
                <a:spcBef>
                  <a:spcPct val="0"/>
                </a:spcBef>
              </a:pPr>
              <a:t>16</a:t>
            </a:fld>
            <a:endParaRPr lang="en-US" altLang="en-US" smtClean="0">
              <a:latin typeface="Arial" panose="020B0604020202020204" pitchFamily="34" charset="0"/>
            </a:endParaRPr>
          </a:p>
        </p:txBody>
      </p:sp>
      <p:sp>
        <p:nvSpPr>
          <p:cNvPr id="225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33228399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D9BE514-D746-44A5-8861-7F677B8FAA7E}" type="slidenum">
              <a:rPr lang="en-US" altLang="en-US" smtClean="0">
                <a:latin typeface="Arial" panose="020B0604020202020204" pitchFamily="34" charset="0"/>
              </a:rPr>
              <a:pPr>
                <a:spcBef>
                  <a:spcPct val="0"/>
                </a:spcBef>
              </a:pPr>
              <a:t>19</a:t>
            </a:fld>
            <a:endParaRPr lang="en-US" altLang="en-US" smtClean="0">
              <a:latin typeface="Arial" panose="020B0604020202020204" pitchFamily="34" charset="0"/>
            </a:endParaRPr>
          </a:p>
        </p:txBody>
      </p:sp>
      <p:sp>
        <p:nvSpPr>
          <p:cNvPr id="266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21075126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D78A5EE-7BD6-4DAD-ACC8-A45799D5CC5D}" type="slidenum">
              <a:rPr lang="en-US" altLang="en-US" smtClean="0">
                <a:latin typeface="Arial" panose="020B0604020202020204" pitchFamily="34" charset="0"/>
              </a:rPr>
              <a:pPr>
                <a:spcBef>
                  <a:spcPct val="0"/>
                </a:spcBef>
              </a:pPr>
              <a:t>20</a:t>
            </a:fld>
            <a:endParaRPr lang="en-US" altLang="en-US" smtClean="0">
              <a:latin typeface="Arial" panose="020B0604020202020204" pitchFamily="34" charset="0"/>
            </a:endParaRPr>
          </a:p>
        </p:txBody>
      </p:sp>
      <p:sp>
        <p:nvSpPr>
          <p:cNvPr id="286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28302137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1B3E3A4-DE69-4182-96A0-F7DBE39B786C}" type="slidenum">
              <a:rPr lang="en-US" altLang="en-US" smtClean="0">
                <a:latin typeface="Arial" panose="020B0604020202020204" pitchFamily="34" charset="0"/>
              </a:rPr>
              <a:pPr>
                <a:spcBef>
                  <a:spcPct val="0"/>
                </a:spcBef>
              </a:pPr>
              <a:t>21</a:t>
            </a:fld>
            <a:endParaRPr lang="en-US" altLang="en-US" smtClean="0">
              <a:latin typeface="Arial" panose="020B0604020202020204" pitchFamily="34" charset="0"/>
            </a:endParaRPr>
          </a:p>
        </p:txBody>
      </p:sp>
      <p:sp>
        <p:nvSpPr>
          <p:cNvPr id="307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42267841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49EE274-56A7-4E60-943C-C37F5B1ACBF8}" type="slidenum">
              <a:rPr lang="en-US"/>
              <a:pPr>
                <a:defRPr/>
              </a:pPr>
              <a:t>‹#›</a:t>
            </a:fld>
            <a:endParaRPr lang="en-US"/>
          </a:p>
        </p:txBody>
      </p:sp>
    </p:spTree>
    <p:extLst>
      <p:ext uri="{BB962C8B-B14F-4D97-AF65-F5344CB8AC3E}">
        <p14:creationId xmlns:p14="http://schemas.microsoft.com/office/powerpoint/2010/main" val="2248794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7CCBB93-DF59-43FE-9B5D-0A105CA2DD93}" type="slidenum">
              <a:rPr lang="en-US"/>
              <a:pPr>
                <a:defRPr/>
              </a:pPr>
              <a:t>‹#›</a:t>
            </a:fld>
            <a:endParaRPr lang="en-US"/>
          </a:p>
        </p:txBody>
      </p:sp>
    </p:spTree>
    <p:extLst>
      <p:ext uri="{BB962C8B-B14F-4D97-AF65-F5344CB8AC3E}">
        <p14:creationId xmlns:p14="http://schemas.microsoft.com/office/powerpoint/2010/main" val="27401783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8DB411A-0AF6-483F-A020-A62C6E04BAAC}" type="slidenum">
              <a:rPr lang="en-US"/>
              <a:pPr>
                <a:defRPr/>
              </a:pPr>
              <a:t>‹#›</a:t>
            </a:fld>
            <a:endParaRPr lang="en-US"/>
          </a:p>
        </p:txBody>
      </p:sp>
    </p:spTree>
    <p:extLst>
      <p:ext uri="{BB962C8B-B14F-4D97-AF65-F5344CB8AC3E}">
        <p14:creationId xmlns:p14="http://schemas.microsoft.com/office/powerpoint/2010/main" val="24371180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E0399A7-1C48-4247-B386-BC18A9EC0A5D}" type="slidenum">
              <a:rPr lang="en-US"/>
              <a:pPr>
                <a:defRPr/>
              </a:pPr>
              <a:t>‹#›</a:t>
            </a:fld>
            <a:endParaRPr lang="en-US"/>
          </a:p>
        </p:txBody>
      </p:sp>
    </p:spTree>
    <p:extLst>
      <p:ext uri="{BB962C8B-B14F-4D97-AF65-F5344CB8AC3E}">
        <p14:creationId xmlns:p14="http://schemas.microsoft.com/office/powerpoint/2010/main" val="4203732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1180475-713B-4104-ADF1-B2E0B3FFD294}" type="slidenum">
              <a:rPr lang="en-US"/>
              <a:pPr>
                <a:defRPr/>
              </a:pPr>
              <a:t>‹#›</a:t>
            </a:fld>
            <a:endParaRPr lang="en-US"/>
          </a:p>
        </p:txBody>
      </p:sp>
    </p:spTree>
    <p:extLst>
      <p:ext uri="{BB962C8B-B14F-4D97-AF65-F5344CB8AC3E}">
        <p14:creationId xmlns:p14="http://schemas.microsoft.com/office/powerpoint/2010/main" val="12583025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8FAC98B-E585-4F4E-9674-5C84AABDEBEC}" type="slidenum">
              <a:rPr lang="en-US"/>
              <a:pPr>
                <a:defRPr/>
              </a:pPr>
              <a:t>‹#›</a:t>
            </a:fld>
            <a:endParaRPr lang="en-US"/>
          </a:p>
        </p:txBody>
      </p:sp>
    </p:spTree>
    <p:extLst>
      <p:ext uri="{BB962C8B-B14F-4D97-AF65-F5344CB8AC3E}">
        <p14:creationId xmlns:p14="http://schemas.microsoft.com/office/powerpoint/2010/main" val="1858334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A10A83F8-87E9-49C5-AF73-88F9349367E9}" type="slidenum">
              <a:rPr lang="en-US"/>
              <a:pPr>
                <a:defRPr/>
              </a:pPr>
              <a:t>‹#›</a:t>
            </a:fld>
            <a:endParaRPr lang="en-US"/>
          </a:p>
        </p:txBody>
      </p:sp>
    </p:spTree>
    <p:extLst>
      <p:ext uri="{BB962C8B-B14F-4D97-AF65-F5344CB8AC3E}">
        <p14:creationId xmlns:p14="http://schemas.microsoft.com/office/powerpoint/2010/main" val="8663318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FA05220-4258-4811-95D1-2114C85B4E3E}" type="slidenum">
              <a:rPr lang="en-US"/>
              <a:pPr>
                <a:defRPr/>
              </a:pPr>
              <a:t>‹#›</a:t>
            </a:fld>
            <a:endParaRPr lang="en-US"/>
          </a:p>
        </p:txBody>
      </p:sp>
    </p:spTree>
    <p:extLst>
      <p:ext uri="{BB962C8B-B14F-4D97-AF65-F5344CB8AC3E}">
        <p14:creationId xmlns:p14="http://schemas.microsoft.com/office/powerpoint/2010/main" val="2701741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A35F32E-E92F-4445-9C14-64A96FE6AA2A}" type="slidenum">
              <a:rPr lang="en-US"/>
              <a:pPr>
                <a:defRPr/>
              </a:pPr>
              <a:t>‹#›</a:t>
            </a:fld>
            <a:endParaRPr lang="en-US"/>
          </a:p>
        </p:txBody>
      </p:sp>
    </p:spTree>
    <p:extLst>
      <p:ext uri="{BB962C8B-B14F-4D97-AF65-F5344CB8AC3E}">
        <p14:creationId xmlns:p14="http://schemas.microsoft.com/office/powerpoint/2010/main" val="41503553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0EC422E-4BA8-47CB-8391-7DE9FD49F00B}" type="slidenum">
              <a:rPr lang="en-US"/>
              <a:pPr>
                <a:defRPr/>
              </a:pPr>
              <a:t>‹#›</a:t>
            </a:fld>
            <a:endParaRPr lang="en-US"/>
          </a:p>
        </p:txBody>
      </p:sp>
    </p:spTree>
    <p:extLst>
      <p:ext uri="{BB962C8B-B14F-4D97-AF65-F5344CB8AC3E}">
        <p14:creationId xmlns:p14="http://schemas.microsoft.com/office/powerpoint/2010/main" val="874687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D876383-FC3D-400C-852B-D1C538FBDA37}" type="slidenum">
              <a:rPr lang="en-US"/>
              <a:pPr>
                <a:defRPr/>
              </a:pPr>
              <a:t>‹#›</a:t>
            </a:fld>
            <a:endParaRPr lang="en-US"/>
          </a:p>
        </p:txBody>
      </p:sp>
    </p:spTree>
    <p:extLst>
      <p:ext uri="{BB962C8B-B14F-4D97-AF65-F5344CB8AC3E}">
        <p14:creationId xmlns:p14="http://schemas.microsoft.com/office/powerpoint/2010/main" val="29158209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81200"/>
            <a:ext cx="3810000" cy="4114800"/>
          </a:xfrm>
        </p:spPr>
        <p:txBody>
          <a:bodyPr/>
          <a:lstStyle/>
          <a:p>
            <a:pPr lvl="0"/>
            <a:endParaRPr lang="en-US"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E53277C-146F-4894-A2B8-EB53AEFD4C38}" type="slidenum">
              <a:rPr lang="en-US"/>
              <a:pPr>
                <a:defRPr/>
              </a:pPr>
              <a:t>‹#›</a:t>
            </a:fld>
            <a:endParaRPr lang="en-US"/>
          </a:p>
        </p:txBody>
      </p:sp>
    </p:spTree>
    <p:extLst>
      <p:ext uri="{BB962C8B-B14F-4D97-AF65-F5344CB8AC3E}">
        <p14:creationId xmlns:p14="http://schemas.microsoft.com/office/powerpoint/2010/main" val="602339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a:lvl1pPr>
          </a:lstStyle>
          <a:p>
            <a:pPr>
              <a:defRPr/>
            </a:pPr>
            <a:fld id="{CA93E6BB-F75A-4448-833F-B851D7CF877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6.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2.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1.wmf"/><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ustomXml" Target="../ink/ink1.xml"/><Relationship Id="rId7" Type="http://schemas.openxmlformats.org/officeDocument/2006/relationships/image" Target="../media/image14.emf"/><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customXml" Target="../ink/ink2.xml"/><Relationship Id="rId5" Type="http://schemas.openxmlformats.org/officeDocument/2006/relationships/image" Target="../media/image3.png"/><Relationship Id="rId4" Type="http://schemas.openxmlformats.org/officeDocument/2006/relationships/image" Target="../media/image8.emf"/></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8" Type="http://schemas.openxmlformats.org/officeDocument/2006/relationships/image" Target="../media/image20.wmf"/><Relationship Id="rId3" Type="http://schemas.openxmlformats.org/officeDocument/2006/relationships/image" Target="../media/image22.jpeg"/><Relationship Id="rId7"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19.wmf"/><Relationship Id="rId5" Type="http://schemas.openxmlformats.org/officeDocument/2006/relationships/oleObject" Target="../embeddings/oleObject3.bin"/><Relationship Id="rId10" Type="http://schemas.openxmlformats.org/officeDocument/2006/relationships/image" Target="../media/image21.wmf"/><Relationship Id="rId4" Type="http://schemas.openxmlformats.org/officeDocument/2006/relationships/image" Target="../media/image3.png"/><Relationship Id="rId9" Type="http://schemas.openxmlformats.org/officeDocument/2006/relationships/oleObject" Target="../embeddings/oleObject5.bin"/></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png"/><Relationship Id="rId2" Type="http://schemas.openxmlformats.org/officeDocument/2006/relationships/image" Target="../media/image28.png"/><Relationship Id="rId1" Type="http://schemas.openxmlformats.org/officeDocument/2006/relationships/slideLayout" Target="../slideLayouts/slideLayout6.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6.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04800" y="228600"/>
            <a:ext cx="8685213" cy="1168400"/>
          </a:xfrm>
        </p:spPr>
        <p:txBody>
          <a:bodyPr/>
          <a:lstStyle/>
          <a:p>
            <a:pPr eaLnBrk="1" hangingPunct="1"/>
            <a:r>
              <a:rPr lang="en-US" sz="2800" dirty="0" smtClean="0"/>
              <a:t>Energy Systems for Exotic Extra-somatic Needs of Urban Humans</a:t>
            </a:r>
            <a:endParaRPr lang="en-US" altLang="en-US" sz="2800" dirty="0" smtClean="0">
              <a:cs typeface="Times New Roman" panose="02020603050405020304" pitchFamily="18" charset="0"/>
            </a:endParaRPr>
          </a:p>
        </p:txBody>
      </p:sp>
      <p:sp>
        <p:nvSpPr>
          <p:cNvPr id="11" name="Rectangle 10"/>
          <p:cNvSpPr txBox="1">
            <a:spLocks noChangeArrowheads="1"/>
          </p:cNvSpPr>
          <p:nvPr/>
        </p:nvSpPr>
        <p:spPr bwMode="auto">
          <a:xfrm>
            <a:off x="1143000" y="3276600"/>
            <a:ext cx="6400800" cy="1447800"/>
          </a:xfrm>
          <a:prstGeom prst="rect">
            <a:avLst/>
          </a:prstGeom>
          <a:noFill/>
          <a:ln w="9525">
            <a:noFill/>
            <a:miter lim="800000"/>
            <a:headEnd/>
            <a:tailEnd/>
          </a:ln>
        </p:spPr>
        <p:txBody>
          <a:bodyPr/>
          <a:lstStyle/>
          <a:p>
            <a:pPr algn="ctr" eaLnBrk="1" hangingPunct="1">
              <a:spcBef>
                <a:spcPct val="20000"/>
              </a:spcBef>
              <a:defRPr/>
            </a:pPr>
            <a:endParaRPr lang="en-US" sz="1600" i="1" kern="0" dirty="0">
              <a:latin typeface="+mn-lt"/>
            </a:endParaRPr>
          </a:p>
          <a:p>
            <a:pPr algn="ctr" eaLnBrk="1" hangingPunct="1">
              <a:spcBef>
                <a:spcPct val="20000"/>
              </a:spcBef>
              <a:defRPr/>
            </a:pPr>
            <a:r>
              <a:rPr lang="en-US" sz="1600" kern="0" dirty="0">
                <a:latin typeface="Script MT Bold" pitchFamily="66" charset="0"/>
              </a:rPr>
              <a:t>P M V </a:t>
            </a:r>
            <a:r>
              <a:rPr lang="en-US" sz="1600" kern="0" dirty="0" err="1">
                <a:latin typeface="Script MT Bold" pitchFamily="66" charset="0"/>
              </a:rPr>
              <a:t>Subbarao</a:t>
            </a:r>
            <a:endParaRPr lang="en-US" sz="1600" kern="0" dirty="0">
              <a:latin typeface="Script MT Bold" pitchFamily="66" charset="0"/>
            </a:endParaRPr>
          </a:p>
          <a:p>
            <a:pPr algn="ctr" eaLnBrk="1" hangingPunct="1">
              <a:spcBef>
                <a:spcPct val="20000"/>
              </a:spcBef>
              <a:defRPr/>
            </a:pPr>
            <a:r>
              <a:rPr lang="en-US" sz="1600" i="1" kern="0" dirty="0">
                <a:latin typeface="+mn-lt"/>
              </a:rPr>
              <a:t>Professor</a:t>
            </a:r>
          </a:p>
          <a:p>
            <a:pPr algn="ctr" eaLnBrk="1" hangingPunct="1">
              <a:spcBef>
                <a:spcPct val="20000"/>
              </a:spcBef>
              <a:defRPr/>
            </a:pPr>
            <a:r>
              <a:rPr lang="en-US" sz="1600" i="1" kern="0" dirty="0">
                <a:latin typeface="+mn-lt"/>
              </a:rPr>
              <a:t>Mechanical Engineering Department</a:t>
            </a:r>
          </a:p>
          <a:p>
            <a:pPr algn="ctr" eaLnBrk="1" hangingPunct="1">
              <a:spcBef>
                <a:spcPct val="20000"/>
              </a:spcBef>
              <a:defRPr/>
            </a:pPr>
            <a:r>
              <a:rPr lang="en-US" sz="1600" i="1" kern="0" dirty="0">
                <a:latin typeface="+mn-lt"/>
              </a:rPr>
              <a:t>I </a:t>
            </a:r>
            <a:r>
              <a:rPr lang="en-US" sz="1600" i="1" kern="0" dirty="0" err="1">
                <a:latin typeface="+mn-lt"/>
              </a:rPr>
              <a:t>I</a:t>
            </a:r>
            <a:r>
              <a:rPr lang="en-US" sz="1600" i="1" kern="0" dirty="0">
                <a:latin typeface="+mn-lt"/>
              </a:rPr>
              <a:t> T Delhi</a:t>
            </a:r>
          </a:p>
        </p:txBody>
      </p:sp>
      <p:pic>
        <p:nvPicPr>
          <p:cNvPr id="10" name="Rectangle 19458"/>
          <p:cNvPicPr>
            <a:picLocks noChangeAspect="1" noChangeArrowheads="1"/>
          </p:cNvPicPr>
          <p:nvPr/>
        </p:nvPicPr>
        <p:blipFill>
          <a:blip r:embed="rId3" cstate="print"/>
          <a:srcRect/>
          <a:stretch>
            <a:fillRect/>
          </a:stretch>
        </p:blipFill>
        <p:spPr bwMode="auto">
          <a:xfrm>
            <a:off x="2362200" y="1654175"/>
            <a:ext cx="4071938" cy="1774825"/>
          </a:xfrm>
          <a:prstGeom prst="rect">
            <a:avLst/>
          </a:prstGeom>
          <a:noFill/>
          <a:ln w="9525">
            <a:noFill/>
            <a:miter lim="800000"/>
            <a:headEnd/>
            <a:tailEnd/>
          </a:ln>
          <a:effectLst>
            <a:innerShdw blurRad="63500" dist="50800" dir="5400000">
              <a:prstClr val="black">
                <a:alpha val="50000"/>
              </a:prstClr>
            </a:innerShdw>
            <a:reflection blurRad="6350" stA="50000" endA="300" endPos="55500" dist="101600" dir="5400000" sy="-100000" algn="bl" rotWithShape="0"/>
          </a:effectLst>
          <a:scene3d>
            <a:camera prst="perspectiveHeroicExtremeRightFacing"/>
            <a:lightRig rig="threePt" dir="t"/>
          </a:scene3d>
          <a:sp3d>
            <a:bevelT w="165100" prst="coolSlant"/>
          </a:sp3d>
        </p:spPr>
      </p:pic>
      <p:grpSp>
        <p:nvGrpSpPr>
          <p:cNvPr id="4101" name="Group 8"/>
          <p:cNvGrpSpPr>
            <a:grpSpLocks/>
          </p:cNvGrpSpPr>
          <p:nvPr/>
        </p:nvGrpSpPr>
        <p:grpSpPr bwMode="auto">
          <a:xfrm>
            <a:off x="0" y="0"/>
            <a:ext cx="9144000" cy="6858000"/>
            <a:chOff x="0" y="0"/>
            <a:chExt cx="5760" cy="4320"/>
          </a:xfrm>
        </p:grpSpPr>
        <p:grpSp>
          <p:nvGrpSpPr>
            <p:cNvPr id="4103" name="Group 9"/>
            <p:cNvGrpSpPr>
              <a:grpSpLocks/>
            </p:cNvGrpSpPr>
            <p:nvPr/>
          </p:nvGrpSpPr>
          <p:grpSpPr bwMode="auto">
            <a:xfrm>
              <a:off x="0" y="0"/>
              <a:ext cx="192" cy="4320"/>
              <a:chOff x="0" y="-48"/>
              <a:chExt cx="144" cy="4368"/>
            </a:xfrm>
          </p:grpSpPr>
          <p:sp>
            <p:nvSpPr>
              <p:cNvPr id="411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411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4104" name="Group 12"/>
            <p:cNvGrpSpPr>
              <a:grpSpLocks/>
            </p:cNvGrpSpPr>
            <p:nvPr/>
          </p:nvGrpSpPr>
          <p:grpSpPr bwMode="auto">
            <a:xfrm>
              <a:off x="5674" y="24"/>
              <a:ext cx="86" cy="4296"/>
              <a:chOff x="5616" y="-48"/>
              <a:chExt cx="144" cy="4368"/>
            </a:xfrm>
          </p:grpSpPr>
          <p:sp>
            <p:nvSpPr>
              <p:cNvPr id="411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411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4105" name="Group 15"/>
            <p:cNvGrpSpPr>
              <a:grpSpLocks/>
            </p:cNvGrpSpPr>
            <p:nvPr/>
          </p:nvGrpSpPr>
          <p:grpSpPr bwMode="auto">
            <a:xfrm>
              <a:off x="144" y="0"/>
              <a:ext cx="5616" cy="144"/>
              <a:chOff x="96" y="-48"/>
              <a:chExt cx="5520" cy="144"/>
            </a:xfrm>
          </p:grpSpPr>
          <p:sp>
            <p:nvSpPr>
              <p:cNvPr id="4109"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4110"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4106" name="Group 18"/>
            <p:cNvGrpSpPr>
              <a:grpSpLocks/>
            </p:cNvGrpSpPr>
            <p:nvPr/>
          </p:nvGrpSpPr>
          <p:grpSpPr bwMode="auto">
            <a:xfrm>
              <a:off x="144" y="4234"/>
              <a:ext cx="5616" cy="86"/>
              <a:chOff x="96" y="4176"/>
              <a:chExt cx="5520" cy="144"/>
            </a:xfrm>
          </p:grpSpPr>
          <p:sp>
            <p:nvSpPr>
              <p:cNvPr id="410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410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sp>
        <p:nvSpPr>
          <p:cNvPr id="19" name="Text Box 5"/>
          <p:cNvSpPr txBox="1">
            <a:spLocks noChangeArrowheads="1"/>
          </p:cNvSpPr>
          <p:nvPr/>
        </p:nvSpPr>
        <p:spPr bwMode="auto">
          <a:xfrm>
            <a:off x="304800" y="5572125"/>
            <a:ext cx="8610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4000" b="0" dirty="0">
                <a:solidFill>
                  <a:srgbClr val="FF0000"/>
                </a:solidFill>
                <a:latin typeface="Brush Script MT" panose="03060802040406070304" pitchFamily="66" charset="0"/>
              </a:rPr>
              <a:t>Inverse Designs of Basic Energy Systems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box(out)">
                                      <p:cBhvr>
                                        <p:cTn id="7" dur="500"/>
                                        <p:tgtEl>
                                          <p:spTgt spid="19">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fig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55" y="825500"/>
            <a:ext cx="7758025" cy="581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reeform 1"/>
          <p:cNvSpPr/>
          <p:nvPr/>
        </p:nvSpPr>
        <p:spPr bwMode="auto">
          <a:xfrm>
            <a:off x="484188" y="825499"/>
            <a:ext cx="5307011" cy="5057775"/>
          </a:xfrm>
          <a:custGeom>
            <a:avLst/>
            <a:gdLst>
              <a:gd name="connsiteX0" fmla="*/ 0 w 4880473"/>
              <a:gd name="connsiteY0" fmla="*/ 4726236 h 4726236"/>
              <a:gd name="connsiteX1" fmla="*/ 429658 w 4880473"/>
              <a:gd name="connsiteY1" fmla="*/ 4616067 h 4726236"/>
              <a:gd name="connsiteX2" fmla="*/ 1211856 w 4880473"/>
              <a:gd name="connsiteY2" fmla="*/ 4296578 h 4726236"/>
              <a:gd name="connsiteX3" fmla="*/ 2016087 w 4880473"/>
              <a:gd name="connsiteY3" fmla="*/ 3844887 h 4726236"/>
              <a:gd name="connsiteX4" fmla="*/ 2677099 w 4880473"/>
              <a:gd name="connsiteY4" fmla="*/ 3327094 h 4726236"/>
              <a:gd name="connsiteX5" fmla="*/ 3106757 w 4880473"/>
              <a:gd name="connsiteY5" fmla="*/ 2875402 h 4726236"/>
              <a:gd name="connsiteX6" fmla="*/ 3999123 w 4880473"/>
              <a:gd name="connsiteY6" fmla="*/ 1718631 h 4726236"/>
              <a:gd name="connsiteX7" fmla="*/ 4450815 w 4880473"/>
              <a:gd name="connsiteY7" fmla="*/ 881349 h 4726236"/>
              <a:gd name="connsiteX8" fmla="*/ 4880473 w 4880473"/>
              <a:gd name="connsiteY8" fmla="*/ 0 h 4726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0473" h="4726236">
                <a:moveTo>
                  <a:pt x="0" y="4726236"/>
                </a:moveTo>
                <a:cubicBezTo>
                  <a:pt x="113841" y="4706956"/>
                  <a:pt x="227682" y="4687677"/>
                  <a:pt x="429658" y="4616067"/>
                </a:cubicBezTo>
                <a:cubicBezTo>
                  <a:pt x="631634" y="4544457"/>
                  <a:pt x="947451" y="4425108"/>
                  <a:pt x="1211856" y="4296578"/>
                </a:cubicBezTo>
                <a:cubicBezTo>
                  <a:pt x="1476261" y="4168048"/>
                  <a:pt x="1771880" y="4006468"/>
                  <a:pt x="2016087" y="3844887"/>
                </a:cubicBezTo>
                <a:cubicBezTo>
                  <a:pt x="2260294" y="3683306"/>
                  <a:pt x="2495321" y="3488675"/>
                  <a:pt x="2677099" y="3327094"/>
                </a:cubicBezTo>
                <a:cubicBezTo>
                  <a:pt x="2858877" y="3165513"/>
                  <a:pt x="2886420" y="3143479"/>
                  <a:pt x="3106757" y="2875402"/>
                </a:cubicBezTo>
                <a:cubicBezTo>
                  <a:pt x="3327094" y="2607325"/>
                  <a:pt x="3775113" y="2050973"/>
                  <a:pt x="3999123" y="1718631"/>
                </a:cubicBezTo>
                <a:cubicBezTo>
                  <a:pt x="4223133" y="1386289"/>
                  <a:pt x="4303923" y="1167787"/>
                  <a:pt x="4450815" y="881349"/>
                </a:cubicBezTo>
                <a:cubicBezTo>
                  <a:pt x="4597707" y="594911"/>
                  <a:pt x="4739090" y="297455"/>
                  <a:pt x="4880473" y="0"/>
                </a:cubicBezTo>
              </a:path>
            </a:pathLst>
          </a:custGeom>
          <a:noFill/>
          <a:ln w="19050" cap="flat" cmpd="sng" algn="ctr">
            <a:solidFill>
              <a:srgbClr val="0070C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N" sz="2400" b="1" i="0" u="none" strike="noStrike" cap="none" normalizeH="0" baseline="0" smtClean="0">
              <a:ln>
                <a:noFill/>
              </a:ln>
              <a:solidFill>
                <a:schemeClr val="tx1"/>
              </a:solidFill>
              <a:effectLst/>
              <a:latin typeface="Times New Roman" pitchFamily="18" charset="0"/>
            </a:endParaRPr>
          </a:p>
        </p:txBody>
      </p:sp>
      <p:cxnSp>
        <p:nvCxnSpPr>
          <p:cNvPr id="10" name="Straight Connector 9"/>
          <p:cNvCxnSpPr/>
          <p:nvPr/>
        </p:nvCxnSpPr>
        <p:spPr bwMode="auto">
          <a:xfrm>
            <a:off x="609600" y="6400800"/>
            <a:ext cx="7620000" cy="0"/>
          </a:xfrm>
          <a:prstGeom prst="line">
            <a:avLst/>
          </a:prstGeom>
          <a:solidFill>
            <a:schemeClr val="accent1"/>
          </a:solidFill>
          <a:ln w="22225" cap="flat" cmpd="sng" algn="ctr">
            <a:solidFill>
              <a:srgbClr val="FF0000"/>
            </a:solidFill>
            <a:prstDash val="solid"/>
            <a:round/>
            <a:headEnd type="none" w="med" len="med"/>
            <a:tailEnd type="none" w="med" len="med"/>
          </a:ln>
          <a:effectLst/>
        </p:spPr>
      </p:cxnSp>
      <p:grpSp>
        <p:nvGrpSpPr>
          <p:cNvPr id="19" name="Group 19"/>
          <p:cNvGrpSpPr>
            <a:grpSpLocks/>
          </p:cNvGrpSpPr>
          <p:nvPr/>
        </p:nvGrpSpPr>
        <p:grpSpPr bwMode="auto">
          <a:xfrm>
            <a:off x="0" y="0"/>
            <a:ext cx="9144000" cy="6858000"/>
            <a:chOff x="0" y="0"/>
            <a:chExt cx="9144000" cy="6858000"/>
          </a:xfrm>
        </p:grpSpPr>
        <p:grpSp>
          <p:nvGrpSpPr>
            <p:cNvPr id="20" name="Group 19"/>
            <p:cNvGrpSpPr>
              <a:grpSpLocks/>
            </p:cNvGrpSpPr>
            <p:nvPr/>
          </p:nvGrpSpPr>
          <p:grpSpPr bwMode="auto">
            <a:xfrm>
              <a:off x="0" y="0"/>
              <a:ext cx="9144000" cy="6858000"/>
              <a:chOff x="0" y="0"/>
              <a:chExt cx="5760" cy="4320"/>
            </a:xfrm>
          </p:grpSpPr>
          <p:grpSp>
            <p:nvGrpSpPr>
              <p:cNvPr id="23" name="Group 9"/>
              <p:cNvGrpSpPr>
                <a:grpSpLocks/>
              </p:cNvGrpSpPr>
              <p:nvPr/>
            </p:nvGrpSpPr>
            <p:grpSpPr bwMode="auto">
              <a:xfrm>
                <a:off x="0" y="0"/>
                <a:ext cx="192" cy="4320"/>
                <a:chOff x="0" y="-48"/>
                <a:chExt cx="144" cy="4368"/>
              </a:xfrm>
            </p:grpSpPr>
            <p:sp>
              <p:nvSpPr>
                <p:cNvPr id="3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4" name="Group 23"/>
              <p:cNvGrpSpPr>
                <a:grpSpLocks/>
              </p:cNvGrpSpPr>
              <p:nvPr/>
            </p:nvGrpSpPr>
            <p:grpSpPr bwMode="auto">
              <a:xfrm>
                <a:off x="5674" y="24"/>
                <a:ext cx="86" cy="4296"/>
                <a:chOff x="5616" y="-48"/>
                <a:chExt cx="144" cy="4368"/>
              </a:xfrm>
            </p:grpSpPr>
            <p:sp>
              <p:nvSpPr>
                <p:cNvPr id="3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5" name="Group 15"/>
              <p:cNvGrpSpPr>
                <a:grpSpLocks/>
              </p:cNvGrpSpPr>
              <p:nvPr/>
            </p:nvGrpSpPr>
            <p:grpSpPr bwMode="auto">
              <a:xfrm>
                <a:off x="144" y="0"/>
                <a:ext cx="5616" cy="144"/>
                <a:chOff x="96" y="-48"/>
                <a:chExt cx="5520" cy="144"/>
              </a:xfrm>
            </p:grpSpPr>
            <p:sp>
              <p:nvSpPr>
                <p:cNvPr id="29"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0"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6" name="Group 18"/>
              <p:cNvGrpSpPr>
                <a:grpSpLocks/>
              </p:cNvGrpSpPr>
              <p:nvPr/>
            </p:nvGrpSpPr>
            <p:grpSpPr bwMode="auto">
              <a:xfrm>
                <a:off x="144" y="4234"/>
                <a:ext cx="5616" cy="86"/>
                <a:chOff x="96" y="4176"/>
                <a:chExt cx="5520" cy="144"/>
              </a:xfrm>
            </p:grpSpPr>
            <p:sp>
              <p:nvSpPr>
                <p:cNvPr id="2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2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pic>
          <p:nvPicPr>
            <p:cNvPr id="21"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lgn="ctr" eaLnBrk="1" hangingPunct="1">
                <a:defRPr/>
              </a:pPr>
              <a:endParaRPr lang="en-US">
                <a:latin typeface="Times New Roman" charset="0"/>
              </a:endParaRPr>
            </a:p>
          </p:txBody>
        </p:sp>
      </p:grpSp>
      <p:pic>
        <p:nvPicPr>
          <p:cNvPr id="4" name="Picture 3"/>
          <p:cNvPicPr>
            <a:picLocks noChangeAspect="1"/>
          </p:cNvPicPr>
          <p:nvPr/>
        </p:nvPicPr>
        <p:blipFill>
          <a:blip r:embed="rId4">
            <a:extLst>
              <a:ext uri="{BEBA8EAE-BF5A-486C-A8C5-ECC9F3942E4B}">
                <a14:imgProps xmlns:a14="http://schemas.microsoft.com/office/drawing/2010/main">
                  <a14:imgLayer r:embed="rId5">
                    <a14:imgEffect>
                      <a14:sharpenSoften amount="55000"/>
                    </a14:imgEffect>
                    <a14:imgEffect>
                      <a14:brightnessContrast bright="-45000" contrast="92000"/>
                    </a14:imgEffect>
                  </a14:imgLayer>
                </a14:imgProps>
              </a:ext>
            </a:extLst>
          </a:blip>
          <a:stretch>
            <a:fillRect/>
          </a:stretch>
        </p:blipFill>
        <p:spPr>
          <a:xfrm>
            <a:off x="2640328" y="2590800"/>
            <a:ext cx="3074672" cy="4206875"/>
          </a:xfrm>
          <a:prstGeom prst="rect">
            <a:avLst/>
          </a:prstGeom>
        </p:spPr>
      </p:pic>
      <p:pic>
        <p:nvPicPr>
          <p:cNvPr id="6" name="Picture 5"/>
          <p:cNvPicPr>
            <a:picLocks noChangeAspect="1"/>
          </p:cNvPicPr>
          <p:nvPr/>
        </p:nvPicPr>
        <p:blipFill>
          <a:blip r:embed="rId6"/>
          <a:stretch>
            <a:fillRect/>
          </a:stretch>
        </p:blipFill>
        <p:spPr>
          <a:xfrm>
            <a:off x="701001" y="3193841"/>
            <a:ext cx="1752600" cy="1266825"/>
          </a:xfrm>
          <a:prstGeom prst="rect">
            <a:avLst/>
          </a:prstGeom>
        </p:spPr>
      </p:pic>
      <p:pic>
        <p:nvPicPr>
          <p:cNvPr id="35" name="Picture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57200" y="1828800"/>
            <a:ext cx="781685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a:xfrm>
            <a:off x="180461" y="229138"/>
            <a:ext cx="7363339" cy="838200"/>
          </a:xfrm>
        </p:spPr>
        <p:txBody>
          <a:bodyPr/>
          <a:lstStyle/>
          <a:p>
            <a:r>
              <a:rPr lang="en-IN" sz="2800" dirty="0" smtClean="0"/>
              <a:t>Conditioning of Ambient Atmosphere</a:t>
            </a:r>
            <a:endParaRPr lang="en-IN" sz="2800" dirty="0"/>
          </a:p>
        </p:txBody>
      </p:sp>
    </p:spTree>
    <p:extLst>
      <p:ext uri="{BB962C8B-B14F-4D97-AF65-F5344CB8AC3E}">
        <p14:creationId xmlns:p14="http://schemas.microsoft.com/office/powerpoint/2010/main" val="1552320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5058"/>
                                        </p:tgtEl>
                                        <p:attrNameLst>
                                          <p:attrName>style.visibility</p:attrName>
                                        </p:attrNameLst>
                                      </p:cBhvr>
                                      <p:to>
                                        <p:strVal val="visible"/>
                                      </p:to>
                                    </p:set>
                                    <p:animEffect transition="in" filter="circle(in)">
                                      <p:cBhvr>
                                        <p:cTn id="7" dur="750"/>
                                        <p:tgtEl>
                                          <p:spTgt spid="4505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75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circle(in)">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circle(in)">
                                      <p:cBhvr>
                                        <p:cTn id="22" dur="75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circle(in)">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circle(in)">
                                      <p:cBhvr>
                                        <p:cTn id="32" dur="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335418" y="368721"/>
            <a:ext cx="6979782" cy="533400"/>
          </a:xfrm>
        </p:spPr>
        <p:txBody>
          <a:bodyPr/>
          <a:lstStyle/>
          <a:p>
            <a:r>
              <a:rPr lang="en-US" sz="2800" dirty="0" smtClean="0"/>
              <a:t>Energy Intensive </a:t>
            </a:r>
            <a:r>
              <a:rPr lang="en-US" sz="2800" dirty="0" err="1" smtClean="0"/>
              <a:t>Psychrometric</a:t>
            </a:r>
            <a:r>
              <a:rPr lang="en-US" sz="2800" dirty="0" smtClean="0"/>
              <a:t> Processes</a:t>
            </a:r>
          </a:p>
        </p:txBody>
      </p:sp>
      <p:grpSp>
        <p:nvGrpSpPr>
          <p:cNvPr id="4" name="Group 3"/>
          <p:cNvGrpSpPr>
            <a:grpSpLocks/>
          </p:cNvGrpSpPr>
          <p:nvPr/>
        </p:nvGrpSpPr>
        <p:grpSpPr bwMode="auto">
          <a:xfrm>
            <a:off x="411163" y="1100138"/>
            <a:ext cx="3844925" cy="2481262"/>
            <a:chOff x="410902" y="1100270"/>
            <a:chExt cx="3845155" cy="2480965"/>
          </a:xfrm>
        </p:grpSpPr>
        <p:pic>
          <p:nvPicPr>
            <p:cNvPr id="46094"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27606" y="1561935"/>
              <a:ext cx="2314575" cy="201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95" name="TextBox 2"/>
            <p:cNvSpPr txBox="1">
              <a:spLocks noChangeArrowheads="1"/>
            </p:cNvSpPr>
            <p:nvPr/>
          </p:nvSpPr>
          <p:spPr bwMode="auto">
            <a:xfrm>
              <a:off x="410902" y="1100270"/>
              <a:ext cx="384515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sz="2400"/>
                <a:t>Sensible Heating or Cooling</a:t>
              </a:r>
            </a:p>
          </p:txBody>
        </p:sp>
      </p:grpSp>
      <p:grpSp>
        <p:nvGrpSpPr>
          <p:cNvPr id="6" name="Group 5"/>
          <p:cNvGrpSpPr>
            <a:grpSpLocks/>
          </p:cNvGrpSpPr>
          <p:nvPr/>
        </p:nvGrpSpPr>
        <p:grpSpPr bwMode="auto">
          <a:xfrm>
            <a:off x="5172293" y="1143023"/>
            <a:ext cx="2952750" cy="2659062"/>
            <a:chOff x="5263644" y="1051078"/>
            <a:chExt cx="2952750" cy="2659062"/>
          </a:xfrm>
        </p:grpSpPr>
        <p:sp>
          <p:nvSpPr>
            <p:cNvPr id="46092" name="TextBox 20"/>
            <p:cNvSpPr txBox="1">
              <a:spLocks noChangeArrowheads="1"/>
            </p:cNvSpPr>
            <p:nvPr/>
          </p:nvSpPr>
          <p:spPr bwMode="auto">
            <a:xfrm>
              <a:off x="5393101" y="1051078"/>
              <a:ext cx="24753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sz="2400"/>
                <a:t>Dehumidification</a:t>
              </a:r>
            </a:p>
          </p:txBody>
        </p:sp>
        <p:pic>
          <p:nvPicPr>
            <p:cNvPr id="46093"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63644" y="1433665"/>
              <a:ext cx="2952750"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 7"/>
          <p:cNvGrpSpPr>
            <a:grpSpLocks/>
          </p:cNvGrpSpPr>
          <p:nvPr/>
        </p:nvGrpSpPr>
        <p:grpSpPr bwMode="auto">
          <a:xfrm>
            <a:off x="303213" y="3771900"/>
            <a:ext cx="3696846" cy="2641600"/>
            <a:chOff x="303522" y="3771916"/>
            <a:chExt cx="3696560" cy="2642213"/>
          </a:xfrm>
        </p:grpSpPr>
        <p:pic>
          <p:nvPicPr>
            <p:cNvPr id="46090"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2732" y="4137654"/>
              <a:ext cx="3028950"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91" name="TextBox 24"/>
            <p:cNvSpPr txBox="1">
              <a:spLocks noChangeArrowheads="1"/>
            </p:cNvSpPr>
            <p:nvPr/>
          </p:nvSpPr>
          <p:spPr bwMode="auto">
            <a:xfrm>
              <a:off x="303522" y="3771916"/>
              <a:ext cx="3696560" cy="461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sz="2400" dirty="0"/>
                <a:t>Humidification &amp; </a:t>
              </a:r>
              <a:r>
                <a:rPr lang="en-IN" sz="2400" dirty="0" smtClean="0"/>
                <a:t>Cooling </a:t>
              </a:r>
              <a:endParaRPr lang="en-IN" sz="2400" dirty="0"/>
            </a:p>
          </p:txBody>
        </p:sp>
      </p:grpSp>
      <p:grpSp>
        <p:nvGrpSpPr>
          <p:cNvPr id="10" name="Group 9"/>
          <p:cNvGrpSpPr>
            <a:grpSpLocks/>
          </p:cNvGrpSpPr>
          <p:nvPr/>
        </p:nvGrpSpPr>
        <p:grpSpPr bwMode="auto">
          <a:xfrm>
            <a:off x="5111465" y="3986190"/>
            <a:ext cx="3568606" cy="2740025"/>
            <a:chOff x="5124228" y="3837688"/>
            <a:chExt cx="3568166" cy="2739043"/>
          </a:xfrm>
        </p:grpSpPr>
        <p:sp>
          <p:nvSpPr>
            <p:cNvPr id="46088" name="TextBox 26"/>
            <p:cNvSpPr txBox="1">
              <a:spLocks noChangeArrowheads="1"/>
            </p:cNvSpPr>
            <p:nvPr/>
          </p:nvSpPr>
          <p:spPr bwMode="auto">
            <a:xfrm>
              <a:off x="5124228" y="3837688"/>
              <a:ext cx="3568166" cy="46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sz="2400" dirty="0"/>
                <a:t>Humidification &amp; </a:t>
              </a:r>
              <a:r>
                <a:rPr lang="en-IN" sz="2400" dirty="0" smtClean="0"/>
                <a:t>heating</a:t>
              </a:r>
              <a:endParaRPr lang="en-IN" sz="2400" dirty="0"/>
            </a:p>
          </p:txBody>
        </p:sp>
        <p:pic>
          <p:nvPicPr>
            <p:cNvPr id="46089" name="Pictur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172064" y="4233581"/>
              <a:ext cx="2886075" cy="234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0" name="Group 19"/>
          <p:cNvGrpSpPr>
            <a:grpSpLocks/>
          </p:cNvGrpSpPr>
          <p:nvPr/>
        </p:nvGrpSpPr>
        <p:grpSpPr bwMode="auto">
          <a:xfrm>
            <a:off x="0" y="0"/>
            <a:ext cx="9144000" cy="6858000"/>
            <a:chOff x="0" y="0"/>
            <a:chExt cx="9144000" cy="6858000"/>
          </a:xfrm>
        </p:grpSpPr>
        <p:grpSp>
          <p:nvGrpSpPr>
            <p:cNvPr id="31" name="Group 30"/>
            <p:cNvGrpSpPr>
              <a:grpSpLocks/>
            </p:cNvGrpSpPr>
            <p:nvPr/>
          </p:nvGrpSpPr>
          <p:grpSpPr bwMode="auto">
            <a:xfrm>
              <a:off x="0" y="0"/>
              <a:ext cx="9144000" cy="6858000"/>
              <a:chOff x="0" y="0"/>
              <a:chExt cx="5760" cy="4320"/>
            </a:xfrm>
          </p:grpSpPr>
          <p:grpSp>
            <p:nvGrpSpPr>
              <p:cNvPr id="34" name="Group 9"/>
              <p:cNvGrpSpPr>
                <a:grpSpLocks/>
              </p:cNvGrpSpPr>
              <p:nvPr/>
            </p:nvGrpSpPr>
            <p:grpSpPr bwMode="auto">
              <a:xfrm>
                <a:off x="0" y="0"/>
                <a:ext cx="192" cy="4320"/>
                <a:chOff x="0" y="-48"/>
                <a:chExt cx="144" cy="4368"/>
              </a:xfrm>
            </p:grpSpPr>
            <p:sp>
              <p:nvSpPr>
                <p:cNvPr id="4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4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35" name="Group 34"/>
              <p:cNvGrpSpPr>
                <a:grpSpLocks/>
              </p:cNvGrpSpPr>
              <p:nvPr/>
            </p:nvGrpSpPr>
            <p:grpSpPr bwMode="auto">
              <a:xfrm>
                <a:off x="5674" y="24"/>
                <a:ext cx="86" cy="4296"/>
                <a:chOff x="5616" y="-48"/>
                <a:chExt cx="144" cy="4368"/>
              </a:xfrm>
            </p:grpSpPr>
            <p:sp>
              <p:nvSpPr>
                <p:cNvPr id="4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4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36" name="Group 15"/>
              <p:cNvGrpSpPr>
                <a:grpSpLocks/>
              </p:cNvGrpSpPr>
              <p:nvPr/>
            </p:nvGrpSpPr>
            <p:grpSpPr bwMode="auto">
              <a:xfrm>
                <a:off x="144" y="0"/>
                <a:ext cx="5616" cy="144"/>
                <a:chOff x="96" y="-48"/>
                <a:chExt cx="5520" cy="144"/>
              </a:xfrm>
            </p:grpSpPr>
            <p:sp>
              <p:nvSpPr>
                <p:cNvPr id="40"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41"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37" name="Group 18"/>
              <p:cNvGrpSpPr>
                <a:grpSpLocks/>
              </p:cNvGrpSpPr>
              <p:nvPr/>
            </p:nvGrpSpPr>
            <p:grpSpPr bwMode="auto">
              <a:xfrm>
                <a:off x="144" y="4234"/>
                <a:ext cx="5616" cy="86"/>
                <a:chOff x="96" y="4176"/>
                <a:chExt cx="5520" cy="144"/>
              </a:xfrm>
            </p:grpSpPr>
            <p:sp>
              <p:nvSpPr>
                <p:cNvPr id="38"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9"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pic>
          <p:nvPicPr>
            <p:cNvPr id="32" name="Rectangle 1945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lgn="ctr" eaLnBrk="1" hangingPunct="1">
                <a:defRPr/>
              </a:pPr>
              <a:endParaRPr lang="en-US">
                <a:latin typeface="Times New Roman" charset="0"/>
              </a:endParaRPr>
            </a:p>
          </p:txBody>
        </p:sp>
      </p:grpSp>
    </p:spTree>
    <p:extLst>
      <p:ext uri="{BB962C8B-B14F-4D97-AF65-F5344CB8AC3E}">
        <p14:creationId xmlns:p14="http://schemas.microsoft.com/office/powerpoint/2010/main" val="18915523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circle(in)">
                                      <p:cBhvr>
                                        <p:cTn id="17" dur="500"/>
                                        <p:tgtEl>
                                          <p:spTgt spid="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6" presetClass="entr" presetSubtype="16"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circle(in)">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09601" y="277394"/>
            <a:ext cx="5714999" cy="723900"/>
          </a:xfrm>
        </p:spPr>
        <p:txBody>
          <a:bodyPr/>
          <a:lstStyle/>
          <a:p>
            <a:pPr eaLnBrk="1" hangingPunct="1"/>
            <a:r>
              <a:rPr lang="en-US" altLang="en-US" sz="2800" dirty="0" smtClean="0"/>
              <a:t>Another Extra-somatic Knowhow: Shelf Life of Food</a:t>
            </a:r>
          </a:p>
        </p:txBody>
      </p:sp>
      <p:sp>
        <p:nvSpPr>
          <p:cNvPr id="15363" name="Rectangle 3"/>
          <p:cNvSpPr>
            <a:spLocks noGrp="1" noChangeArrowheads="1"/>
          </p:cNvSpPr>
          <p:nvPr>
            <p:ph idx="1"/>
          </p:nvPr>
        </p:nvSpPr>
        <p:spPr>
          <a:xfrm>
            <a:off x="614363" y="1544638"/>
            <a:ext cx="7772400" cy="4114800"/>
          </a:xfrm>
        </p:spPr>
        <p:txBody>
          <a:bodyPr/>
          <a:lstStyle/>
          <a:p>
            <a:pPr eaLnBrk="1" hangingPunct="1"/>
            <a:r>
              <a:rPr lang="en-GB" altLang="en-US" sz="2400" smtClean="0"/>
              <a:t>Many micro-organisms live on the same food as humans. </a:t>
            </a:r>
          </a:p>
          <a:p>
            <a:pPr eaLnBrk="1" hangingPunct="1"/>
            <a:r>
              <a:rPr lang="en-GB" altLang="en-US" sz="2400" smtClean="0"/>
              <a:t>Our battle is to get the food before the micro-organisms. </a:t>
            </a:r>
          </a:p>
          <a:p>
            <a:pPr eaLnBrk="1" hangingPunct="1"/>
            <a:r>
              <a:rPr lang="en-GB" altLang="en-US" sz="2400" smtClean="0"/>
              <a:t>In this battle the micro-organisms are well placed – size so small they are ever present in the atmosphere. </a:t>
            </a:r>
          </a:p>
          <a:p>
            <a:pPr eaLnBrk="1" hangingPunct="1"/>
            <a:r>
              <a:rPr lang="en-GB" altLang="en-US" sz="2400" smtClean="0"/>
              <a:t>Any food exposed to atmosphere at ordinary temperature – appropriate organisms will start to grow. </a:t>
            </a:r>
          </a:p>
          <a:p>
            <a:pPr eaLnBrk="1" hangingPunct="1"/>
            <a:r>
              <a:rPr lang="en-GB" altLang="en-US" sz="2400" smtClean="0"/>
              <a:t>They consume the food like animal – absorbing what they like and rejecting the remainder. </a:t>
            </a:r>
          </a:p>
          <a:p>
            <a:pPr eaLnBrk="1" hangingPunct="1"/>
            <a:r>
              <a:rPr lang="en-GB" altLang="en-US" sz="2400" smtClean="0"/>
              <a:t>Rejected remainder is often toxic – leading to food poisoning.</a:t>
            </a:r>
            <a:endParaRPr lang="en-US" altLang="en-US" sz="2400" smtClean="0"/>
          </a:p>
          <a:p>
            <a:pPr eaLnBrk="1" hangingPunct="1"/>
            <a:endParaRPr lang="en-US" altLang="en-US" sz="2400" smtClean="0"/>
          </a:p>
          <a:p>
            <a:pPr eaLnBrk="1" hangingPunct="1"/>
            <a:endParaRPr lang="en-US" altLang="en-US" sz="2400" smtClean="0"/>
          </a:p>
        </p:txBody>
      </p:sp>
      <p:grpSp>
        <p:nvGrpSpPr>
          <p:cNvPr id="18" name="Group 19"/>
          <p:cNvGrpSpPr>
            <a:grpSpLocks/>
          </p:cNvGrpSpPr>
          <p:nvPr/>
        </p:nvGrpSpPr>
        <p:grpSpPr bwMode="auto">
          <a:xfrm>
            <a:off x="0" y="0"/>
            <a:ext cx="9144000" cy="6858000"/>
            <a:chOff x="0" y="0"/>
            <a:chExt cx="9144000" cy="6858000"/>
          </a:xfrm>
        </p:grpSpPr>
        <p:grpSp>
          <p:nvGrpSpPr>
            <p:cNvPr id="19" name="Group 8"/>
            <p:cNvGrpSpPr>
              <a:grpSpLocks/>
            </p:cNvGrpSpPr>
            <p:nvPr/>
          </p:nvGrpSpPr>
          <p:grpSpPr bwMode="auto">
            <a:xfrm>
              <a:off x="0" y="0"/>
              <a:ext cx="9144000" cy="6858000"/>
              <a:chOff x="0" y="0"/>
              <a:chExt cx="5760" cy="4320"/>
            </a:xfrm>
          </p:grpSpPr>
          <p:grpSp>
            <p:nvGrpSpPr>
              <p:cNvPr id="22" name="Group 9"/>
              <p:cNvGrpSpPr>
                <a:grpSpLocks/>
              </p:cNvGrpSpPr>
              <p:nvPr/>
            </p:nvGrpSpPr>
            <p:grpSpPr bwMode="auto">
              <a:xfrm>
                <a:off x="0" y="0"/>
                <a:ext cx="192" cy="4320"/>
                <a:chOff x="0" y="-48"/>
                <a:chExt cx="144" cy="4368"/>
              </a:xfrm>
            </p:grpSpPr>
            <p:sp>
              <p:nvSpPr>
                <p:cNvPr id="3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3" name="Group 12"/>
              <p:cNvGrpSpPr>
                <a:grpSpLocks/>
              </p:cNvGrpSpPr>
              <p:nvPr/>
            </p:nvGrpSpPr>
            <p:grpSpPr bwMode="auto">
              <a:xfrm>
                <a:off x="5674" y="24"/>
                <a:ext cx="86" cy="4296"/>
                <a:chOff x="5616" y="-48"/>
                <a:chExt cx="144" cy="4368"/>
              </a:xfrm>
            </p:grpSpPr>
            <p:sp>
              <p:nvSpPr>
                <p:cNvPr id="3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4" name="Group 15"/>
              <p:cNvGrpSpPr>
                <a:grpSpLocks/>
              </p:cNvGrpSpPr>
              <p:nvPr/>
            </p:nvGrpSpPr>
            <p:grpSpPr bwMode="auto">
              <a:xfrm>
                <a:off x="144" y="0"/>
                <a:ext cx="5616" cy="144"/>
                <a:chOff x="96" y="-48"/>
                <a:chExt cx="5520" cy="144"/>
              </a:xfrm>
            </p:grpSpPr>
            <p:sp>
              <p:nvSpPr>
                <p:cNvPr id="28"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29"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5" name="Group 18"/>
              <p:cNvGrpSpPr>
                <a:grpSpLocks/>
              </p:cNvGrpSpPr>
              <p:nvPr/>
            </p:nvGrpSpPr>
            <p:grpSpPr bwMode="auto">
              <a:xfrm>
                <a:off x="144" y="4234"/>
                <a:ext cx="5616" cy="86"/>
                <a:chOff x="96" y="4176"/>
                <a:chExt cx="5520" cy="144"/>
              </a:xfrm>
            </p:grpSpPr>
            <p:sp>
              <p:nvSpPr>
                <p:cNvPr id="26"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27"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pic>
          <p:nvPicPr>
            <p:cNvPr id="20"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1"/>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lgn="ctr" eaLnBrk="1" hangingPunct="1">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dissolve">
                                      <p:cBhvr>
                                        <p:cTn id="7" dur="500"/>
                                        <p:tgtEl>
                                          <p:spTgt spid="1536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363">
                                            <p:txEl>
                                              <p:pRg st="1" end="1"/>
                                            </p:txEl>
                                          </p:spTgt>
                                        </p:tgtEl>
                                        <p:attrNameLst>
                                          <p:attrName>style.visibility</p:attrName>
                                        </p:attrNameLst>
                                      </p:cBhvr>
                                      <p:to>
                                        <p:strVal val="visible"/>
                                      </p:to>
                                    </p:set>
                                    <p:animEffect transition="in" filter="dissolve">
                                      <p:cBhvr>
                                        <p:cTn id="12" dur="500"/>
                                        <p:tgtEl>
                                          <p:spTgt spid="1536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5363">
                                            <p:txEl>
                                              <p:pRg st="2" end="2"/>
                                            </p:txEl>
                                          </p:spTgt>
                                        </p:tgtEl>
                                        <p:attrNameLst>
                                          <p:attrName>style.visibility</p:attrName>
                                        </p:attrNameLst>
                                      </p:cBhvr>
                                      <p:to>
                                        <p:strVal val="visible"/>
                                      </p:to>
                                    </p:set>
                                    <p:animEffect transition="in" filter="dissolve">
                                      <p:cBhvr>
                                        <p:cTn id="17" dur="500"/>
                                        <p:tgtEl>
                                          <p:spTgt spid="1536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5363">
                                            <p:txEl>
                                              <p:pRg st="3" end="3"/>
                                            </p:txEl>
                                          </p:spTgt>
                                        </p:tgtEl>
                                        <p:attrNameLst>
                                          <p:attrName>style.visibility</p:attrName>
                                        </p:attrNameLst>
                                      </p:cBhvr>
                                      <p:to>
                                        <p:strVal val="visible"/>
                                      </p:to>
                                    </p:set>
                                    <p:animEffect transition="in" filter="dissolve">
                                      <p:cBhvr>
                                        <p:cTn id="22" dur="500"/>
                                        <p:tgtEl>
                                          <p:spTgt spid="1536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5363">
                                            <p:txEl>
                                              <p:pRg st="4" end="4"/>
                                            </p:txEl>
                                          </p:spTgt>
                                        </p:tgtEl>
                                        <p:attrNameLst>
                                          <p:attrName>style.visibility</p:attrName>
                                        </p:attrNameLst>
                                      </p:cBhvr>
                                      <p:to>
                                        <p:strVal val="visible"/>
                                      </p:to>
                                    </p:set>
                                    <p:animEffect transition="in" filter="dissolve">
                                      <p:cBhvr>
                                        <p:cTn id="27" dur="500"/>
                                        <p:tgtEl>
                                          <p:spTgt spid="1536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5363">
                                            <p:txEl>
                                              <p:pRg st="5" end="5"/>
                                            </p:txEl>
                                          </p:spTgt>
                                        </p:tgtEl>
                                        <p:attrNameLst>
                                          <p:attrName>style.visibility</p:attrName>
                                        </p:attrNameLst>
                                      </p:cBhvr>
                                      <p:to>
                                        <p:strVal val="visible"/>
                                      </p:to>
                                    </p:set>
                                    <p:animEffect transition="in" filter="dissolve">
                                      <p:cBhvr>
                                        <p:cTn id="32" dur="500"/>
                                        <p:tgtEl>
                                          <p:spTgt spid="153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1102" y="269850"/>
            <a:ext cx="7772400" cy="604837"/>
          </a:xfrm>
        </p:spPr>
        <p:txBody>
          <a:bodyPr/>
          <a:lstStyle/>
          <a:p>
            <a:pPr eaLnBrk="1" hangingPunct="1"/>
            <a:r>
              <a:rPr lang="en-US" altLang="en-US" sz="2800" dirty="0" smtClean="0"/>
              <a:t>Enhancement of Shelf Life of Food</a:t>
            </a:r>
          </a:p>
        </p:txBody>
      </p:sp>
      <p:sp>
        <p:nvSpPr>
          <p:cNvPr id="17411" name="Rectangle 3"/>
          <p:cNvSpPr>
            <a:spLocks noGrp="1" noChangeArrowheads="1"/>
          </p:cNvSpPr>
          <p:nvPr>
            <p:ph idx="1"/>
          </p:nvPr>
        </p:nvSpPr>
        <p:spPr>
          <a:xfrm>
            <a:off x="320675" y="1397708"/>
            <a:ext cx="8518525" cy="4114800"/>
          </a:xfrm>
        </p:spPr>
        <p:txBody>
          <a:bodyPr/>
          <a:lstStyle/>
          <a:p>
            <a:pPr eaLnBrk="1" hangingPunct="1"/>
            <a:r>
              <a:rPr lang="en-GB" altLang="en-US" sz="2400" dirty="0" smtClean="0"/>
              <a:t>Micro-organisms can be divided in three groups – moulds, yeast and bacteria. </a:t>
            </a:r>
            <a:endParaRPr lang="en-US" altLang="en-US" sz="2400" dirty="0" smtClean="0"/>
          </a:p>
          <a:p>
            <a:pPr eaLnBrk="1" hangingPunct="1">
              <a:lnSpc>
                <a:spcPct val="90000"/>
              </a:lnSpc>
            </a:pPr>
            <a:r>
              <a:rPr lang="en-GB" altLang="en-US" sz="2400" dirty="0" smtClean="0"/>
              <a:t>Each type of micro-organisms has its own environment of temperature, atmosphere (gaseous composition and humidity) and food for optimum growth.  </a:t>
            </a:r>
          </a:p>
          <a:p>
            <a:pPr eaLnBrk="1" hangingPunct="1">
              <a:lnSpc>
                <a:spcPct val="90000"/>
              </a:lnSpc>
            </a:pPr>
            <a:r>
              <a:rPr lang="en-GB" altLang="en-US" sz="2400" dirty="0" smtClean="0"/>
              <a:t>Water is required by everyone. </a:t>
            </a:r>
          </a:p>
          <a:p>
            <a:pPr eaLnBrk="1" hangingPunct="1">
              <a:lnSpc>
                <a:spcPct val="90000"/>
              </a:lnSpc>
            </a:pPr>
            <a:r>
              <a:rPr lang="en-GB" altLang="en-US" sz="2400" dirty="0" smtClean="0"/>
              <a:t>Hence drying can also lead to food preservation.</a:t>
            </a:r>
          </a:p>
          <a:p>
            <a:pPr eaLnBrk="1" hangingPunct="1">
              <a:lnSpc>
                <a:spcPct val="90000"/>
              </a:lnSpc>
            </a:pPr>
            <a:r>
              <a:rPr lang="en-GB" altLang="en-US" sz="2400" dirty="0" smtClean="0"/>
              <a:t>Control of micro-organisms by subjecting them to low temperature is basis of refrigerated carriage of foodstuffs.</a:t>
            </a:r>
          </a:p>
          <a:p>
            <a:pPr eaLnBrk="1" hangingPunct="1">
              <a:lnSpc>
                <a:spcPct val="90000"/>
              </a:lnSpc>
            </a:pPr>
            <a:r>
              <a:rPr lang="en-GB" altLang="en-US" sz="2400" dirty="0" smtClean="0"/>
              <a:t>Below –8</a:t>
            </a:r>
            <a:r>
              <a:rPr lang="en-GB" altLang="en-US" sz="2400" baseline="30000" dirty="0" smtClean="0"/>
              <a:t>0</a:t>
            </a:r>
            <a:r>
              <a:rPr lang="en-GB" altLang="en-US" sz="2400" dirty="0" smtClean="0"/>
              <a:t>C no growth or reproduction of micro-organisms occurs.</a:t>
            </a:r>
            <a:endParaRPr lang="en-US" altLang="en-US" sz="2400" dirty="0" smtClean="0"/>
          </a:p>
        </p:txBody>
      </p:sp>
      <p:grpSp>
        <p:nvGrpSpPr>
          <p:cNvPr id="18" name="Group 19"/>
          <p:cNvGrpSpPr>
            <a:grpSpLocks/>
          </p:cNvGrpSpPr>
          <p:nvPr/>
        </p:nvGrpSpPr>
        <p:grpSpPr bwMode="auto">
          <a:xfrm>
            <a:off x="0" y="0"/>
            <a:ext cx="9144000" cy="6858000"/>
            <a:chOff x="0" y="0"/>
            <a:chExt cx="9144000" cy="6858000"/>
          </a:xfrm>
        </p:grpSpPr>
        <p:grpSp>
          <p:nvGrpSpPr>
            <p:cNvPr id="19" name="Group 8"/>
            <p:cNvGrpSpPr>
              <a:grpSpLocks/>
            </p:cNvGrpSpPr>
            <p:nvPr/>
          </p:nvGrpSpPr>
          <p:grpSpPr bwMode="auto">
            <a:xfrm>
              <a:off x="0" y="0"/>
              <a:ext cx="9144000" cy="6858000"/>
              <a:chOff x="0" y="0"/>
              <a:chExt cx="5760" cy="4320"/>
            </a:xfrm>
          </p:grpSpPr>
          <p:grpSp>
            <p:nvGrpSpPr>
              <p:cNvPr id="22" name="Group 9"/>
              <p:cNvGrpSpPr>
                <a:grpSpLocks/>
              </p:cNvGrpSpPr>
              <p:nvPr/>
            </p:nvGrpSpPr>
            <p:grpSpPr bwMode="auto">
              <a:xfrm>
                <a:off x="0" y="0"/>
                <a:ext cx="192" cy="4320"/>
                <a:chOff x="0" y="-48"/>
                <a:chExt cx="144" cy="4368"/>
              </a:xfrm>
            </p:grpSpPr>
            <p:sp>
              <p:nvSpPr>
                <p:cNvPr id="3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3" name="Group 12"/>
              <p:cNvGrpSpPr>
                <a:grpSpLocks/>
              </p:cNvGrpSpPr>
              <p:nvPr/>
            </p:nvGrpSpPr>
            <p:grpSpPr bwMode="auto">
              <a:xfrm>
                <a:off x="5674" y="24"/>
                <a:ext cx="86" cy="4296"/>
                <a:chOff x="5616" y="-48"/>
                <a:chExt cx="144" cy="4368"/>
              </a:xfrm>
            </p:grpSpPr>
            <p:sp>
              <p:nvSpPr>
                <p:cNvPr id="3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4" name="Group 15"/>
              <p:cNvGrpSpPr>
                <a:grpSpLocks/>
              </p:cNvGrpSpPr>
              <p:nvPr/>
            </p:nvGrpSpPr>
            <p:grpSpPr bwMode="auto">
              <a:xfrm>
                <a:off x="144" y="0"/>
                <a:ext cx="5616" cy="144"/>
                <a:chOff x="96" y="-48"/>
                <a:chExt cx="5520" cy="144"/>
              </a:xfrm>
            </p:grpSpPr>
            <p:sp>
              <p:nvSpPr>
                <p:cNvPr id="28"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29"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5" name="Group 18"/>
              <p:cNvGrpSpPr>
                <a:grpSpLocks/>
              </p:cNvGrpSpPr>
              <p:nvPr/>
            </p:nvGrpSpPr>
            <p:grpSpPr bwMode="auto">
              <a:xfrm>
                <a:off x="144" y="4234"/>
                <a:ext cx="5616" cy="86"/>
                <a:chOff x="96" y="4176"/>
                <a:chExt cx="5520" cy="144"/>
              </a:xfrm>
            </p:grpSpPr>
            <p:sp>
              <p:nvSpPr>
                <p:cNvPr id="26"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27"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pic>
          <p:nvPicPr>
            <p:cNvPr id="20"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lgn="ctr" eaLnBrk="1" hangingPunct="1">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dissolve">
                                      <p:cBhvr>
                                        <p:cTn id="7" dur="500"/>
                                        <p:tgtEl>
                                          <p:spTgt spid="174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411">
                                            <p:txEl>
                                              <p:pRg st="1" end="1"/>
                                            </p:txEl>
                                          </p:spTgt>
                                        </p:tgtEl>
                                        <p:attrNameLst>
                                          <p:attrName>style.visibility</p:attrName>
                                        </p:attrNameLst>
                                      </p:cBhvr>
                                      <p:to>
                                        <p:strVal val="visible"/>
                                      </p:to>
                                    </p:set>
                                    <p:animEffect transition="in" filter="dissolve">
                                      <p:cBhvr>
                                        <p:cTn id="12" dur="500"/>
                                        <p:tgtEl>
                                          <p:spTgt spid="1741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7411">
                                            <p:txEl>
                                              <p:pRg st="2" end="2"/>
                                            </p:txEl>
                                          </p:spTgt>
                                        </p:tgtEl>
                                        <p:attrNameLst>
                                          <p:attrName>style.visibility</p:attrName>
                                        </p:attrNameLst>
                                      </p:cBhvr>
                                      <p:to>
                                        <p:strVal val="visible"/>
                                      </p:to>
                                    </p:set>
                                    <p:animEffect transition="in" filter="dissolve">
                                      <p:cBhvr>
                                        <p:cTn id="17" dur="500"/>
                                        <p:tgtEl>
                                          <p:spTgt spid="174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7411">
                                            <p:txEl>
                                              <p:pRg st="3" end="3"/>
                                            </p:txEl>
                                          </p:spTgt>
                                        </p:tgtEl>
                                        <p:attrNameLst>
                                          <p:attrName>style.visibility</p:attrName>
                                        </p:attrNameLst>
                                      </p:cBhvr>
                                      <p:to>
                                        <p:strVal val="visible"/>
                                      </p:to>
                                    </p:set>
                                    <p:animEffect transition="in" filter="dissolve">
                                      <p:cBhvr>
                                        <p:cTn id="22" dur="500"/>
                                        <p:tgtEl>
                                          <p:spTgt spid="1741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7411">
                                            <p:txEl>
                                              <p:pRg st="4" end="4"/>
                                            </p:txEl>
                                          </p:spTgt>
                                        </p:tgtEl>
                                        <p:attrNameLst>
                                          <p:attrName>style.visibility</p:attrName>
                                        </p:attrNameLst>
                                      </p:cBhvr>
                                      <p:to>
                                        <p:strVal val="visible"/>
                                      </p:to>
                                    </p:set>
                                    <p:animEffect transition="in" filter="dissolve">
                                      <p:cBhvr>
                                        <p:cTn id="27" dur="500"/>
                                        <p:tgtEl>
                                          <p:spTgt spid="1741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7411">
                                            <p:txEl>
                                              <p:pRg st="5" end="5"/>
                                            </p:txEl>
                                          </p:spTgt>
                                        </p:tgtEl>
                                        <p:attrNameLst>
                                          <p:attrName>style.visibility</p:attrName>
                                        </p:attrNameLst>
                                      </p:cBhvr>
                                      <p:to>
                                        <p:strVal val="visible"/>
                                      </p:to>
                                    </p:set>
                                    <p:animEffect transition="in" filter="dissolve">
                                      <p:cBhvr>
                                        <p:cTn id="32" dur="500"/>
                                        <p:tgtEl>
                                          <p:spTgt spid="174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239566" y="274637"/>
            <a:ext cx="8229600" cy="740469"/>
          </a:xfrm>
        </p:spPr>
        <p:txBody>
          <a:bodyPr/>
          <a:lstStyle/>
          <a:p>
            <a:pPr eaLnBrk="1" hangingPunct="1"/>
            <a:r>
              <a:rPr lang="en-US" sz="2800" dirty="0" smtClean="0"/>
              <a:t>Identification on Negative Cycle</a:t>
            </a:r>
            <a:br>
              <a:rPr lang="en-US" sz="2800" dirty="0" smtClean="0"/>
            </a:br>
            <a:r>
              <a:rPr lang="en-US" sz="2800" dirty="0" smtClean="0"/>
              <a:t>: An Inverse of </a:t>
            </a:r>
            <a:r>
              <a:rPr lang="en-US" sz="2800" dirty="0" err="1" smtClean="0"/>
              <a:t>Rankine</a:t>
            </a:r>
            <a:r>
              <a:rPr lang="en-US" sz="2800" dirty="0" smtClean="0"/>
              <a:t> Cycle </a:t>
            </a:r>
          </a:p>
        </p:txBody>
      </p:sp>
      <p:sp>
        <p:nvSpPr>
          <p:cNvPr id="13315" name="AutoShape 51"/>
          <p:cNvSpPr>
            <a:spLocks noChangeAspect="1" noChangeArrowheads="1"/>
          </p:cNvSpPr>
          <p:nvPr/>
        </p:nvSpPr>
        <p:spPr bwMode="auto">
          <a:xfrm>
            <a:off x="-111125" y="1143000"/>
            <a:ext cx="6503988" cy="521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latin typeface="Arial" panose="020B0604020202020204" pitchFamily="34" charset="0"/>
            </a:endParaRPr>
          </a:p>
        </p:txBody>
      </p:sp>
      <p:grpSp>
        <p:nvGrpSpPr>
          <p:cNvPr id="4" name="Group 3"/>
          <p:cNvGrpSpPr>
            <a:grpSpLocks/>
          </p:cNvGrpSpPr>
          <p:nvPr/>
        </p:nvGrpSpPr>
        <p:grpSpPr bwMode="auto">
          <a:xfrm>
            <a:off x="152400" y="1112838"/>
            <a:ext cx="3841750" cy="3286125"/>
            <a:chOff x="366713" y="1362075"/>
            <a:chExt cx="4757090" cy="5232400"/>
          </a:xfrm>
        </p:grpSpPr>
        <p:sp>
          <p:nvSpPr>
            <p:cNvPr id="2" name="Text Box 52"/>
            <p:cNvSpPr txBox="1">
              <a:spLocks noChangeArrowheads="1"/>
            </p:cNvSpPr>
            <p:nvPr/>
          </p:nvSpPr>
          <p:spPr bwMode="auto">
            <a:xfrm>
              <a:off x="2320658" y="6073763"/>
              <a:ext cx="882616" cy="30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8485" tIns="29243" rIns="58485" bIns="29243"/>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r>
                <a:rPr lang="en-US" altLang="ko-KR" sz="1200" smtClean="0">
                  <a:solidFill>
                    <a:srgbClr val="FFFFFF"/>
                  </a:solidFill>
                  <a:latin typeface="+mj-lt"/>
                  <a:ea typeface="Batang" panose="02030600000101010101" pitchFamily="18" charset="-127"/>
                </a:rPr>
                <a:t>S</a:t>
              </a:r>
              <a:endParaRPr lang="en-US" sz="1200" smtClean="0">
                <a:latin typeface="+mj-lt"/>
              </a:endParaRPr>
            </a:p>
          </p:txBody>
        </p:sp>
        <p:sp>
          <p:nvSpPr>
            <p:cNvPr id="5126" name="Freeform 53"/>
            <p:cNvSpPr>
              <a:spLocks/>
            </p:cNvSpPr>
            <p:nvPr/>
          </p:nvSpPr>
          <p:spPr bwMode="auto">
            <a:xfrm>
              <a:off x="592772" y="2724520"/>
              <a:ext cx="4291210" cy="2901833"/>
            </a:xfrm>
            <a:custGeom>
              <a:avLst/>
              <a:gdLst>
                <a:gd name="T0" fmla="*/ 0 w 5220"/>
                <a:gd name="T1" fmla="*/ 3115 h 3450"/>
                <a:gd name="T2" fmla="*/ 553 w 5220"/>
                <a:gd name="T3" fmla="*/ 2627 h 3450"/>
                <a:gd name="T4" fmla="*/ 1290 w 5220"/>
                <a:gd name="T5" fmla="*/ 1490 h 3450"/>
                <a:gd name="T6" fmla="*/ 1842 w 5220"/>
                <a:gd name="T7" fmla="*/ 352 h 3450"/>
                <a:gd name="T8" fmla="*/ 2211 w 5220"/>
                <a:gd name="T9" fmla="*/ 27 h 3450"/>
                <a:gd name="T10" fmla="*/ 2764 w 5220"/>
                <a:gd name="T11" fmla="*/ 190 h 3450"/>
                <a:gd name="T12" fmla="*/ 3132 w 5220"/>
                <a:gd name="T13" fmla="*/ 1002 h 3450"/>
                <a:gd name="T14" fmla="*/ 3869 w 5220"/>
                <a:gd name="T15" fmla="*/ 2140 h 3450"/>
                <a:gd name="T16" fmla="*/ 4238 w 5220"/>
                <a:gd name="T17" fmla="*/ 2465 h 3450"/>
                <a:gd name="T18" fmla="*/ 4422 w 5220"/>
                <a:gd name="T19" fmla="*/ 2627 h 3450"/>
                <a:gd name="T20" fmla="*/ 4790 w 5220"/>
                <a:gd name="T21" fmla="*/ 2790 h 3450"/>
                <a:gd name="T22" fmla="*/ 5343 w 5220"/>
                <a:gd name="T23" fmla="*/ 2952 h 345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220"/>
                <a:gd name="T37" fmla="*/ 0 h 3450"/>
                <a:gd name="T38" fmla="*/ 5220 w 5220"/>
                <a:gd name="T39" fmla="*/ 3450 h 345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220" h="3450">
                  <a:moveTo>
                    <a:pt x="0" y="3450"/>
                  </a:moveTo>
                  <a:cubicBezTo>
                    <a:pt x="165" y="3330"/>
                    <a:pt x="330" y="3210"/>
                    <a:pt x="540" y="2910"/>
                  </a:cubicBezTo>
                  <a:cubicBezTo>
                    <a:pt x="750" y="2610"/>
                    <a:pt x="1050" y="2070"/>
                    <a:pt x="1260" y="1650"/>
                  </a:cubicBezTo>
                  <a:cubicBezTo>
                    <a:pt x="1470" y="1230"/>
                    <a:pt x="1650" y="660"/>
                    <a:pt x="1800" y="390"/>
                  </a:cubicBezTo>
                  <a:cubicBezTo>
                    <a:pt x="1950" y="120"/>
                    <a:pt x="2010" y="60"/>
                    <a:pt x="2160" y="30"/>
                  </a:cubicBezTo>
                  <a:cubicBezTo>
                    <a:pt x="2310" y="0"/>
                    <a:pt x="2550" y="30"/>
                    <a:pt x="2700" y="210"/>
                  </a:cubicBezTo>
                  <a:cubicBezTo>
                    <a:pt x="2850" y="390"/>
                    <a:pt x="2880" y="750"/>
                    <a:pt x="3060" y="1110"/>
                  </a:cubicBezTo>
                  <a:cubicBezTo>
                    <a:pt x="3240" y="1470"/>
                    <a:pt x="3600" y="2100"/>
                    <a:pt x="3780" y="2370"/>
                  </a:cubicBezTo>
                  <a:cubicBezTo>
                    <a:pt x="3960" y="2640"/>
                    <a:pt x="4050" y="2640"/>
                    <a:pt x="4140" y="2730"/>
                  </a:cubicBezTo>
                  <a:cubicBezTo>
                    <a:pt x="4230" y="2820"/>
                    <a:pt x="4230" y="2850"/>
                    <a:pt x="4320" y="2910"/>
                  </a:cubicBezTo>
                  <a:cubicBezTo>
                    <a:pt x="4410" y="2970"/>
                    <a:pt x="4530" y="3030"/>
                    <a:pt x="4680" y="3090"/>
                  </a:cubicBezTo>
                  <a:cubicBezTo>
                    <a:pt x="4830" y="3150"/>
                    <a:pt x="5130" y="3240"/>
                    <a:pt x="5220" y="3270"/>
                  </a:cubicBez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IN" sz="1200" smtClean="0">
                <a:latin typeface="+mj-lt"/>
              </a:endParaRPr>
            </a:p>
          </p:txBody>
        </p:sp>
        <p:sp>
          <p:nvSpPr>
            <p:cNvPr id="5127" name="Line 54"/>
            <p:cNvSpPr>
              <a:spLocks noChangeShapeType="1"/>
            </p:cNvSpPr>
            <p:nvPr/>
          </p:nvSpPr>
          <p:spPr bwMode="auto">
            <a:xfrm flipH="1" flipV="1">
              <a:off x="1038996" y="4696149"/>
              <a:ext cx="3931" cy="48026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IN" sz="1200">
                <a:latin typeface="+mj-lt"/>
              </a:endParaRPr>
            </a:p>
          </p:txBody>
        </p:sp>
        <p:sp>
          <p:nvSpPr>
            <p:cNvPr id="5128" name="Arc 55"/>
            <p:cNvSpPr>
              <a:spLocks/>
            </p:cNvSpPr>
            <p:nvPr/>
          </p:nvSpPr>
          <p:spPr bwMode="auto">
            <a:xfrm rot="6559206">
              <a:off x="2542409" y="2209210"/>
              <a:ext cx="1400362" cy="939624"/>
            </a:xfrm>
            <a:custGeom>
              <a:avLst/>
              <a:gdLst>
                <a:gd name="T0" fmla="*/ 4 w 20050"/>
                <a:gd name="T1" fmla="*/ 0 h 21588"/>
                <a:gd name="T2" fmla="*/ 113 w 20050"/>
                <a:gd name="T3" fmla="*/ 40 h 21588"/>
                <a:gd name="T4" fmla="*/ 0 w 20050"/>
                <a:gd name="T5" fmla="*/ 64 h 21588"/>
                <a:gd name="T6" fmla="*/ 0 60000 65536"/>
                <a:gd name="T7" fmla="*/ 0 60000 65536"/>
                <a:gd name="T8" fmla="*/ 0 60000 65536"/>
                <a:gd name="T9" fmla="*/ 0 w 20050"/>
                <a:gd name="T10" fmla="*/ 0 h 21588"/>
                <a:gd name="T11" fmla="*/ 20050 w 20050"/>
                <a:gd name="T12" fmla="*/ 21588 h 21588"/>
              </a:gdLst>
              <a:ahLst/>
              <a:cxnLst>
                <a:cxn ang="T6">
                  <a:pos x="T0" y="T1"/>
                </a:cxn>
                <a:cxn ang="T7">
                  <a:pos x="T2" y="T3"/>
                </a:cxn>
                <a:cxn ang="T8">
                  <a:pos x="T4" y="T5"/>
                </a:cxn>
              </a:cxnLst>
              <a:rect l="T9" t="T10" r="T11" b="T12"/>
              <a:pathLst>
                <a:path w="20050" h="21588" fill="none" extrusionOk="0">
                  <a:moveTo>
                    <a:pt x="706" y="-1"/>
                  </a:moveTo>
                  <a:cubicBezTo>
                    <a:pt x="9272" y="279"/>
                    <a:pt x="16862" y="5598"/>
                    <a:pt x="20050" y="13553"/>
                  </a:cubicBezTo>
                </a:path>
                <a:path w="20050" h="21588" stroke="0" extrusionOk="0">
                  <a:moveTo>
                    <a:pt x="706" y="-1"/>
                  </a:moveTo>
                  <a:cubicBezTo>
                    <a:pt x="9272" y="279"/>
                    <a:pt x="16862" y="5598"/>
                    <a:pt x="20050" y="13553"/>
                  </a:cubicBezTo>
                  <a:lnTo>
                    <a:pt x="0" y="21588"/>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IN" sz="1200" smtClean="0">
                <a:latin typeface="+mj-lt"/>
              </a:endParaRPr>
            </a:p>
          </p:txBody>
        </p:sp>
        <p:sp>
          <p:nvSpPr>
            <p:cNvPr id="5129" name="Freeform 56"/>
            <p:cNvSpPr>
              <a:spLocks/>
            </p:cNvSpPr>
            <p:nvPr/>
          </p:nvSpPr>
          <p:spPr bwMode="auto">
            <a:xfrm>
              <a:off x="1042927" y="3273038"/>
              <a:ext cx="916035" cy="1415529"/>
            </a:xfrm>
            <a:custGeom>
              <a:avLst/>
              <a:gdLst>
                <a:gd name="T0" fmla="*/ 0 w 1080"/>
                <a:gd name="T1" fmla="*/ 1521 h 1620"/>
                <a:gd name="T2" fmla="*/ 190 w 1080"/>
                <a:gd name="T3" fmla="*/ 1352 h 1620"/>
                <a:gd name="T4" fmla="*/ 571 w 1080"/>
                <a:gd name="T5" fmla="*/ 845 h 1620"/>
                <a:gd name="T6" fmla="*/ 1141 w 1080"/>
                <a:gd name="T7" fmla="*/ 0 h 1620"/>
                <a:gd name="T8" fmla="*/ 0 60000 65536"/>
                <a:gd name="T9" fmla="*/ 0 60000 65536"/>
                <a:gd name="T10" fmla="*/ 0 60000 65536"/>
                <a:gd name="T11" fmla="*/ 0 60000 65536"/>
                <a:gd name="T12" fmla="*/ 0 w 1080"/>
                <a:gd name="T13" fmla="*/ 0 h 1620"/>
                <a:gd name="T14" fmla="*/ 1080 w 1080"/>
                <a:gd name="T15" fmla="*/ 1620 h 1620"/>
              </a:gdLst>
              <a:ahLst/>
              <a:cxnLst>
                <a:cxn ang="T8">
                  <a:pos x="T0" y="T1"/>
                </a:cxn>
                <a:cxn ang="T9">
                  <a:pos x="T2" y="T3"/>
                </a:cxn>
                <a:cxn ang="T10">
                  <a:pos x="T4" y="T5"/>
                </a:cxn>
                <a:cxn ang="T11">
                  <a:pos x="T6" y="T7"/>
                </a:cxn>
              </a:cxnLst>
              <a:rect l="T12" t="T13" r="T14" b="T15"/>
              <a:pathLst>
                <a:path w="1080" h="1620">
                  <a:moveTo>
                    <a:pt x="0" y="1620"/>
                  </a:moveTo>
                  <a:cubicBezTo>
                    <a:pt x="45" y="1590"/>
                    <a:pt x="90" y="1560"/>
                    <a:pt x="180" y="1440"/>
                  </a:cubicBezTo>
                  <a:cubicBezTo>
                    <a:pt x="270" y="1320"/>
                    <a:pt x="390" y="1140"/>
                    <a:pt x="540" y="900"/>
                  </a:cubicBezTo>
                  <a:cubicBezTo>
                    <a:pt x="690" y="660"/>
                    <a:pt x="990" y="150"/>
                    <a:pt x="1080" y="0"/>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IN" sz="1200" smtClean="0">
                <a:latin typeface="+mj-lt"/>
              </a:endParaRPr>
            </a:p>
          </p:txBody>
        </p:sp>
        <p:sp>
          <p:nvSpPr>
            <p:cNvPr id="3" name="Text Box 57"/>
            <p:cNvSpPr txBox="1">
              <a:spLocks noChangeArrowheads="1"/>
            </p:cNvSpPr>
            <p:nvPr/>
          </p:nvSpPr>
          <p:spPr bwMode="auto">
            <a:xfrm>
              <a:off x="3787100" y="1976312"/>
              <a:ext cx="292895" cy="30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8485" tIns="29243" rIns="58485" bIns="29243"/>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altLang="ko-KR" sz="1200" smtClean="0">
                  <a:solidFill>
                    <a:srgbClr val="FFFFFF"/>
                  </a:solidFill>
                  <a:latin typeface="+mj-lt"/>
                  <a:ea typeface="Batang" panose="02030600000101010101" pitchFamily="18" charset="-127"/>
                </a:rPr>
                <a:t>1</a:t>
              </a:r>
              <a:endParaRPr lang="en-US" sz="1200" smtClean="0">
                <a:latin typeface="+mj-lt"/>
              </a:endParaRPr>
            </a:p>
          </p:txBody>
        </p:sp>
        <p:sp>
          <p:nvSpPr>
            <p:cNvPr id="5132" name="Text Box 59"/>
            <p:cNvSpPr txBox="1">
              <a:spLocks noChangeArrowheads="1"/>
            </p:cNvSpPr>
            <p:nvPr/>
          </p:nvSpPr>
          <p:spPr bwMode="auto">
            <a:xfrm>
              <a:off x="869942" y="5090475"/>
              <a:ext cx="442291" cy="305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8485" tIns="29243" rIns="58485" bIns="29243"/>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sz="1200" dirty="0" smtClean="0">
                  <a:solidFill>
                    <a:srgbClr val="000000"/>
                  </a:solidFill>
                  <a:latin typeface="+mj-lt"/>
                  <a:ea typeface="Batang" panose="02030600000101010101" pitchFamily="18" charset="-127"/>
                </a:rPr>
                <a:t>1</a:t>
              </a:r>
              <a:endParaRPr lang="en-US" sz="1200" dirty="0" smtClean="0">
                <a:latin typeface="+mj-lt"/>
              </a:endParaRPr>
            </a:p>
          </p:txBody>
        </p:sp>
        <p:sp>
          <p:nvSpPr>
            <p:cNvPr id="5133" name="Text Box 60"/>
            <p:cNvSpPr txBox="1">
              <a:spLocks noChangeArrowheads="1"/>
            </p:cNvSpPr>
            <p:nvPr/>
          </p:nvSpPr>
          <p:spPr bwMode="auto">
            <a:xfrm>
              <a:off x="832593" y="4382711"/>
              <a:ext cx="355799" cy="305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8485" tIns="29243" rIns="58485" bIns="29243"/>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altLang="ko-KR" sz="1200" smtClean="0">
                  <a:solidFill>
                    <a:srgbClr val="FFFFFF"/>
                  </a:solidFill>
                  <a:latin typeface="+mj-lt"/>
                  <a:ea typeface="Batang" panose="02030600000101010101" pitchFamily="18" charset="-127"/>
                </a:rPr>
                <a:t>5</a:t>
              </a:r>
              <a:endParaRPr lang="en-US" sz="1200" smtClean="0">
                <a:latin typeface="+mj-lt"/>
              </a:endParaRPr>
            </a:p>
          </p:txBody>
        </p:sp>
        <p:sp>
          <p:nvSpPr>
            <p:cNvPr id="5134" name="Line 61"/>
            <p:cNvSpPr>
              <a:spLocks noChangeShapeType="1"/>
            </p:cNvSpPr>
            <p:nvPr/>
          </p:nvSpPr>
          <p:spPr bwMode="auto">
            <a:xfrm>
              <a:off x="3848037" y="5166307"/>
              <a:ext cx="1181410"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IN" sz="1200">
                <a:latin typeface="+mj-lt"/>
              </a:endParaRPr>
            </a:p>
          </p:txBody>
        </p:sp>
        <p:sp>
          <p:nvSpPr>
            <p:cNvPr id="5136" name="Line 63"/>
            <p:cNvSpPr>
              <a:spLocks noChangeShapeType="1"/>
            </p:cNvSpPr>
            <p:nvPr/>
          </p:nvSpPr>
          <p:spPr bwMode="auto">
            <a:xfrm>
              <a:off x="3844106" y="3540978"/>
              <a:ext cx="0" cy="16910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defRPr/>
              </a:pPr>
              <a:endParaRPr lang="en-IN" sz="1200">
                <a:latin typeface="+mj-lt"/>
              </a:endParaRPr>
            </a:p>
          </p:txBody>
        </p:sp>
        <p:sp>
          <p:nvSpPr>
            <p:cNvPr id="5137" name="Line 64"/>
            <p:cNvSpPr>
              <a:spLocks noChangeShapeType="1"/>
            </p:cNvSpPr>
            <p:nvPr/>
          </p:nvSpPr>
          <p:spPr bwMode="auto">
            <a:xfrm>
              <a:off x="1958962" y="3280621"/>
              <a:ext cx="1037911"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IN" sz="1200">
                <a:latin typeface="+mj-lt"/>
              </a:endParaRPr>
            </a:p>
          </p:txBody>
        </p:sp>
        <p:sp>
          <p:nvSpPr>
            <p:cNvPr id="5138" name="Text Box 65"/>
            <p:cNvSpPr txBox="1">
              <a:spLocks noChangeArrowheads="1"/>
            </p:cNvSpPr>
            <p:nvPr/>
          </p:nvSpPr>
          <p:spPr bwMode="auto">
            <a:xfrm>
              <a:off x="1343685" y="3386786"/>
              <a:ext cx="296827" cy="305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8485" tIns="29243" rIns="58485" bIns="29243"/>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altLang="ko-KR" sz="1200" smtClean="0">
                  <a:solidFill>
                    <a:srgbClr val="FFFFFF"/>
                  </a:solidFill>
                  <a:latin typeface="+mj-lt"/>
                  <a:ea typeface="Batang" panose="02030600000101010101" pitchFamily="18" charset="-127"/>
                </a:rPr>
                <a:t>7</a:t>
              </a:r>
              <a:endParaRPr lang="en-US" sz="1200" smtClean="0">
                <a:latin typeface="+mj-lt"/>
              </a:endParaRPr>
            </a:p>
          </p:txBody>
        </p:sp>
        <p:sp>
          <p:nvSpPr>
            <p:cNvPr id="5139" name="Text Box 66"/>
            <p:cNvSpPr txBox="1">
              <a:spLocks noChangeArrowheads="1"/>
            </p:cNvSpPr>
            <p:nvPr/>
          </p:nvSpPr>
          <p:spPr bwMode="auto">
            <a:xfrm>
              <a:off x="1689655" y="3985858"/>
              <a:ext cx="575962" cy="480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8485" tIns="29243" rIns="58485" bIns="29243"/>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altLang="ko-KR" sz="1200" smtClean="0">
                  <a:solidFill>
                    <a:srgbClr val="FFFFFF"/>
                  </a:solidFill>
                  <a:latin typeface="+mj-lt"/>
                  <a:ea typeface="Batang" panose="02030600000101010101" pitchFamily="18" charset="-127"/>
                </a:rPr>
                <a:t>6</a:t>
              </a:r>
              <a:endParaRPr lang="en-US" sz="1200" smtClean="0">
                <a:latin typeface="+mj-lt"/>
              </a:endParaRPr>
            </a:p>
          </p:txBody>
        </p:sp>
        <p:sp>
          <p:nvSpPr>
            <p:cNvPr id="5140" name="Text Box 67"/>
            <p:cNvSpPr txBox="1">
              <a:spLocks noChangeArrowheads="1"/>
            </p:cNvSpPr>
            <p:nvPr/>
          </p:nvSpPr>
          <p:spPr bwMode="auto">
            <a:xfrm>
              <a:off x="1666066" y="2962127"/>
              <a:ext cx="292896" cy="305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8485" tIns="29243" rIns="58485" bIns="29243"/>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altLang="ko-KR" sz="1200" smtClean="0">
                  <a:solidFill>
                    <a:srgbClr val="FFFFFF"/>
                  </a:solidFill>
                  <a:latin typeface="+mj-lt"/>
                  <a:ea typeface="Batang" panose="02030600000101010101" pitchFamily="18" charset="-127"/>
                </a:rPr>
                <a:t>8</a:t>
              </a:r>
              <a:endParaRPr lang="en-US" sz="1200" smtClean="0">
                <a:latin typeface="+mj-lt"/>
              </a:endParaRPr>
            </a:p>
          </p:txBody>
        </p:sp>
        <p:sp>
          <p:nvSpPr>
            <p:cNvPr id="5141" name="Text Box 68"/>
            <p:cNvSpPr txBox="1">
              <a:spLocks noChangeArrowheads="1"/>
            </p:cNvSpPr>
            <p:nvPr/>
          </p:nvSpPr>
          <p:spPr bwMode="auto">
            <a:xfrm>
              <a:off x="2202714" y="2916628"/>
              <a:ext cx="593653" cy="305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8485" tIns="29243" rIns="58485" bIns="29243"/>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altLang="ko-KR" sz="1200" smtClean="0">
                  <a:solidFill>
                    <a:srgbClr val="FFFFFF"/>
                  </a:solidFill>
                  <a:latin typeface="+mj-lt"/>
                  <a:ea typeface="Batang" panose="02030600000101010101" pitchFamily="18" charset="-127"/>
                </a:rPr>
                <a:t>1kg </a:t>
              </a:r>
              <a:endParaRPr lang="en-US" sz="1200" smtClean="0">
                <a:latin typeface="+mj-lt"/>
              </a:endParaRPr>
            </a:p>
          </p:txBody>
        </p:sp>
        <p:sp>
          <p:nvSpPr>
            <p:cNvPr id="5142" name="Line 69"/>
            <p:cNvSpPr>
              <a:spLocks noChangeShapeType="1"/>
            </p:cNvSpPr>
            <p:nvPr/>
          </p:nvSpPr>
          <p:spPr bwMode="auto">
            <a:xfrm flipH="1">
              <a:off x="1042927" y="5173891"/>
              <a:ext cx="2750069" cy="2527"/>
            </a:xfrm>
            <a:prstGeom prst="line">
              <a:avLst/>
            </a:prstGeom>
            <a:noFill/>
            <a:ln w="952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1" hangingPunct="1">
                <a:defRPr/>
              </a:pPr>
              <a:endParaRPr lang="en-IN" sz="1200">
                <a:latin typeface="+mj-lt"/>
              </a:endParaRPr>
            </a:p>
          </p:txBody>
        </p:sp>
        <p:sp>
          <p:nvSpPr>
            <p:cNvPr id="5143" name="Line 70"/>
            <p:cNvSpPr>
              <a:spLocks noChangeShapeType="1"/>
            </p:cNvSpPr>
            <p:nvPr/>
          </p:nvSpPr>
          <p:spPr bwMode="auto">
            <a:xfrm flipH="1">
              <a:off x="2387493" y="5176418"/>
              <a:ext cx="121876" cy="0"/>
            </a:xfrm>
            <a:prstGeom prst="line">
              <a:avLst/>
            </a:prstGeom>
            <a:noFill/>
            <a:ln w="12700">
              <a:solidFill>
                <a:srgbClr val="000000"/>
              </a:solidFill>
              <a:round/>
              <a:headEnd type="none" w="sm" len="sm"/>
              <a:tailEnd type="triangle" w="sm" len="sm"/>
            </a:ln>
            <a:extLst>
              <a:ext uri="{909E8E84-426E-40DD-AFC4-6F175D3DCCD1}">
                <a14:hiddenFill xmlns:a14="http://schemas.microsoft.com/office/drawing/2010/main">
                  <a:noFill/>
                </a14:hiddenFill>
              </a:ext>
            </a:extLst>
          </p:spPr>
          <p:txBody>
            <a:bodyPr wrap="none" anchor="ctr"/>
            <a:lstStyle/>
            <a:p>
              <a:pPr eaLnBrk="1" hangingPunct="1">
                <a:defRPr/>
              </a:pPr>
              <a:endParaRPr lang="en-IN" sz="1200">
                <a:latin typeface="+mj-lt"/>
              </a:endParaRPr>
            </a:p>
          </p:txBody>
        </p:sp>
        <p:sp>
          <p:nvSpPr>
            <p:cNvPr id="5144" name="Line 71"/>
            <p:cNvSpPr>
              <a:spLocks noChangeShapeType="1"/>
            </p:cNvSpPr>
            <p:nvPr/>
          </p:nvSpPr>
          <p:spPr bwMode="auto">
            <a:xfrm flipH="1">
              <a:off x="3844106" y="2269529"/>
              <a:ext cx="7863" cy="1276504"/>
            </a:xfrm>
            <a:prstGeom prst="line">
              <a:avLst/>
            </a:prstGeom>
            <a:noFill/>
            <a:ln w="9525">
              <a:solidFill>
                <a:srgbClr val="000000"/>
              </a:solidFill>
              <a:round/>
              <a:headEnd type="none" w="sm" len="sm"/>
              <a:tailEnd type="triangle" w="sm" len="sm"/>
            </a:ln>
            <a:extLst>
              <a:ext uri="{909E8E84-426E-40DD-AFC4-6F175D3DCCD1}">
                <a14:hiddenFill xmlns:a14="http://schemas.microsoft.com/office/drawing/2010/main">
                  <a:noFill/>
                </a14:hiddenFill>
              </a:ext>
            </a:extLst>
          </p:spPr>
          <p:txBody>
            <a:bodyPr wrap="none" anchor="ctr"/>
            <a:lstStyle/>
            <a:p>
              <a:pPr eaLnBrk="1" hangingPunct="1">
                <a:defRPr/>
              </a:pPr>
              <a:endParaRPr lang="en-IN" sz="1200">
                <a:latin typeface="+mj-lt"/>
              </a:endParaRPr>
            </a:p>
          </p:txBody>
        </p:sp>
        <p:sp>
          <p:nvSpPr>
            <p:cNvPr id="5145" name="Text Box 72"/>
            <p:cNvSpPr txBox="1">
              <a:spLocks noChangeArrowheads="1"/>
            </p:cNvSpPr>
            <p:nvPr/>
          </p:nvSpPr>
          <p:spPr bwMode="auto">
            <a:xfrm>
              <a:off x="366713" y="3482839"/>
              <a:ext cx="471778" cy="30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8485" tIns="29243" rIns="58485" bIns="29243"/>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r>
                <a:rPr lang="en-US" altLang="ko-KR" sz="1200" i="1" smtClean="0">
                  <a:solidFill>
                    <a:srgbClr val="000000"/>
                  </a:solidFill>
                  <a:latin typeface="+mj-lt"/>
                  <a:ea typeface="Batang" panose="02030600000101010101" pitchFamily="18" charset="-127"/>
                </a:rPr>
                <a:t>T</a:t>
              </a:r>
              <a:endParaRPr lang="en-US" sz="1200" i="1" smtClean="0">
                <a:latin typeface="+mj-lt"/>
              </a:endParaRPr>
            </a:p>
          </p:txBody>
        </p:sp>
        <p:sp>
          <p:nvSpPr>
            <p:cNvPr id="5146" name="Line 73"/>
            <p:cNvSpPr>
              <a:spLocks noChangeShapeType="1"/>
            </p:cNvSpPr>
            <p:nvPr/>
          </p:nvSpPr>
          <p:spPr bwMode="auto">
            <a:xfrm flipV="1">
              <a:off x="1591368" y="3765945"/>
              <a:ext cx="76664" cy="144081"/>
            </a:xfrm>
            <a:prstGeom prst="line">
              <a:avLst/>
            </a:prstGeom>
            <a:noFill/>
            <a:ln w="0">
              <a:solidFill>
                <a:srgbClr val="000000"/>
              </a:solidFill>
              <a:round/>
              <a:headEnd type="none" w="sm" len="sm"/>
              <a:tailEnd type="triangle" w="sm" len="sm"/>
            </a:ln>
            <a:extLst>
              <a:ext uri="{909E8E84-426E-40DD-AFC4-6F175D3DCCD1}">
                <a14:hiddenFill xmlns:a14="http://schemas.microsoft.com/office/drawing/2010/main">
                  <a:noFill/>
                </a14:hiddenFill>
              </a:ext>
            </a:extLst>
          </p:spPr>
          <p:txBody>
            <a:bodyPr wrap="none" anchor="ctr"/>
            <a:lstStyle/>
            <a:p>
              <a:pPr eaLnBrk="1" hangingPunct="1">
                <a:defRPr/>
              </a:pPr>
              <a:endParaRPr lang="en-IN" sz="1200">
                <a:latin typeface="+mj-lt"/>
              </a:endParaRPr>
            </a:p>
          </p:txBody>
        </p:sp>
        <p:sp>
          <p:nvSpPr>
            <p:cNvPr id="5151" name="Line 78"/>
            <p:cNvSpPr>
              <a:spLocks noChangeShapeType="1"/>
            </p:cNvSpPr>
            <p:nvPr/>
          </p:nvSpPr>
          <p:spPr bwMode="auto">
            <a:xfrm flipV="1">
              <a:off x="687128" y="1667929"/>
              <a:ext cx="0" cy="4926546"/>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defRPr/>
              </a:pPr>
              <a:endParaRPr lang="en-IN" sz="1200">
                <a:latin typeface="+mj-lt"/>
              </a:endParaRPr>
            </a:p>
          </p:txBody>
        </p:sp>
        <p:sp>
          <p:nvSpPr>
            <p:cNvPr id="5152" name="Line 79"/>
            <p:cNvSpPr>
              <a:spLocks noChangeShapeType="1"/>
            </p:cNvSpPr>
            <p:nvPr/>
          </p:nvSpPr>
          <p:spPr bwMode="auto">
            <a:xfrm flipV="1">
              <a:off x="691059" y="6134428"/>
              <a:ext cx="4432744" cy="37915"/>
            </a:xfrm>
            <a:prstGeom prst="line">
              <a:avLst/>
            </a:prstGeom>
            <a:noFill/>
            <a:ln w="0">
              <a:solidFill>
                <a:srgbClr val="000000"/>
              </a:solidFill>
              <a:round/>
              <a:headEnd/>
              <a:tailEnd type="arrow"/>
            </a:ln>
            <a:extLst>
              <a:ext uri="{909E8E84-426E-40DD-AFC4-6F175D3DCCD1}">
                <a14:hiddenFill xmlns:a14="http://schemas.microsoft.com/office/drawing/2010/main">
                  <a:noFill/>
                </a14:hiddenFill>
              </a:ext>
            </a:extLst>
          </p:spPr>
          <p:txBody>
            <a:bodyPr/>
            <a:lstStyle/>
            <a:p>
              <a:pPr eaLnBrk="1" hangingPunct="1">
                <a:defRPr/>
              </a:pPr>
              <a:endParaRPr lang="en-IN" sz="1200">
                <a:latin typeface="+mj-lt"/>
              </a:endParaRPr>
            </a:p>
          </p:txBody>
        </p:sp>
        <p:sp>
          <p:nvSpPr>
            <p:cNvPr id="5153" name="Line 80"/>
            <p:cNvSpPr>
              <a:spLocks noChangeShapeType="1"/>
            </p:cNvSpPr>
            <p:nvPr/>
          </p:nvSpPr>
          <p:spPr bwMode="auto">
            <a:xfrm flipV="1">
              <a:off x="3853935" y="1362075"/>
              <a:ext cx="1965" cy="958009"/>
            </a:xfrm>
            <a:prstGeom prst="line">
              <a:avLst/>
            </a:prstGeom>
            <a:noFill/>
            <a:ln w="9525">
              <a:solidFill>
                <a:srgbClr val="000000"/>
              </a:solidFill>
              <a:prstDash val="dashDot"/>
              <a:round/>
              <a:headEnd/>
              <a:tailEnd/>
            </a:ln>
            <a:extLst>
              <a:ext uri="{909E8E84-426E-40DD-AFC4-6F175D3DCCD1}">
                <a14:hiddenFill xmlns:a14="http://schemas.microsoft.com/office/drawing/2010/main">
                  <a:noFill/>
                </a14:hiddenFill>
              </a:ext>
            </a:extLst>
          </p:spPr>
          <p:txBody>
            <a:bodyPr/>
            <a:lstStyle/>
            <a:p>
              <a:pPr eaLnBrk="1" hangingPunct="1">
                <a:defRPr/>
              </a:pPr>
              <a:endParaRPr lang="en-IN" sz="1200">
                <a:latin typeface="+mj-lt"/>
              </a:endParaRPr>
            </a:p>
          </p:txBody>
        </p:sp>
        <p:sp>
          <p:nvSpPr>
            <p:cNvPr id="5155" name="Line 82"/>
            <p:cNvSpPr>
              <a:spLocks noChangeShapeType="1"/>
            </p:cNvSpPr>
            <p:nvPr/>
          </p:nvSpPr>
          <p:spPr bwMode="auto">
            <a:xfrm flipV="1">
              <a:off x="1037030" y="2666383"/>
              <a:ext cx="0" cy="2049988"/>
            </a:xfrm>
            <a:prstGeom prst="line">
              <a:avLst/>
            </a:prstGeom>
            <a:noFill/>
            <a:ln w="9525">
              <a:solidFill>
                <a:srgbClr val="000000"/>
              </a:solidFill>
              <a:prstDash val="dashDot"/>
              <a:round/>
              <a:headEnd/>
              <a:tailEnd/>
            </a:ln>
            <a:extLst>
              <a:ext uri="{909E8E84-426E-40DD-AFC4-6F175D3DCCD1}">
                <a14:hiddenFill xmlns:a14="http://schemas.microsoft.com/office/drawing/2010/main">
                  <a:noFill/>
                </a14:hiddenFill>
              </a:ext>
            </a:extLst>
          </p:spPr>
          <p:txBody>
            <a:bodyPr/>
            <a:lstStyle/>
            <a:p>
              <a:pPr eaLnBrk="1" hangingPunct="1">
                <a:defRPr/>
              </a:pPr>
              <a:endParaRPr lang="en-IN" sz="1200">
                <a:latin typeface="+mj-lt"/>
              </a:endParaRPr>
            </a:p>
          </p:txBody>
        </p:sp>
        <p:sp>
          <p:nvSpPr>
            <p:cNvPr id="5156" name="Line 83"/>
            <p:cNvSpPr>
              <a:spLocks noChangeShapeType="1"/>
            </p:cNvSpPr>
            <p:nvPr/>
          </p:nvSpPr>
          <p:spPr bwMode="auto">
            <a:xfrm>
              <a:off x="3024393" y="5456997"/>
              <a:ext cx="117944"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defRPr/>
              </a:pPr>
              <a:endParaRPr lang="en-IN" sz="1200">
                <a:latin typeface="+mj-lt"/>
              </a:endParaRPr>
            </a:p>
          </p:txBody>
        </p:sp>
        <p:sp>
          <p:nvSpPr>
            <p:cNvPr id="5161" name="Text Box 88"/>
            <p:cNvSpPr txBox="1">
              <a:spLocks noChangeArrowheads="1"/>
            </p:cNvSpPr>
            <p:nvPr/>
          </p:nvSpPr>
          <p:spPr bwMode="auto">
            <a:xfrm>
              <a:off x="3071571" y="6086401"/>
              <a:ext cx="471778" cy="305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8485" tIns="29243" rIns="58485" bIns="29243"/>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r>
                <a:rPr lang="en-US" altLang="ko-KR" sz="1200" dirty="0" smtClean="0">
                  <a:solidFill>
                    <a:srgbClr val="000000"/>
                  </a:solidFill>
                  <a:latin typeface="+mj-lt"/>
                  <a:ea typeface="Batang" panose="02030600000101010101" pitchFamily="18" charset="-127"/>
                </a:rPr>
                <a:t>s</a:t>
              </a:r>
              <a:endParaRPr lang="en-US" sz="1200" dirty="0" smtClean="0">
                <a:latin typeface="+mj-lt"/>
              </a:endParaRPr>
            </a:p>
          </p:txBody>
        </p:sp>
        <p:grpSp>
          <p:nvGrpSpPr>
            <p:cNvPr id="13409" name="Group 5"/>
            <p:cNvGrpSpPr>
              <a:grpSpLocks/>
            </p:cNvGrpSpPr>
            <p:nvPr/>
          </p:nvGrpSpPr>
          <p:grpSpPr bwMode="auto">
            <a:xfrm>
              <a:off x="852488" y="5170488"/>
              <a:ext cx="3365500" cy="1087437"/>
              <a:chOff x="2308274" y="5170767"/>
              <a:chExt cx="3366817" cy="1087153"/>
            </a:xfrm>
          </p:grpSpPr>
          <p:sp>
            <p:nvSpPr>
              <p:cNvPr id="13420" name="Freeform 76"/>
              <p:cNvSpPr>
                <a:spLocks/>
              </p:cNvSpPr>
              <p:nvPr/>
            </p:nvSpPr>
            <p:spPr bwMode="auto">
              <a:xfrm>
                <a:off x="2456019" y="5399936"/>
                <a:ext cx="2830439" cy="546837"/>
              </a:xfrm>
              <a:custGeom>
                <a:avLst/>
                <a:gdLst>
                  <a:gd name="T0" fmla="*/ 0 w 4860"/>
                  <a:gd name="T1" fmla="*/ 2147483646 h 1080"/>
                  <a:gd name="T2" fmla="*/ 2147483646 w 4860"/>
                  <a:gd name="T3" fmla="*/ 2147483646 h 1080"/>
                  <a:gd name="T4" fmla="*/ 2147483646 w 4860"/>
                  <a:gd name="T5" fmla="*/ 2147483646 h 1080"/>
                  <a:gd name="T6" fmla="*/ 2147483646 w 4860"/>
                  <a:gd name="T7" fmla="*/ 0 h 1080"/>
                  <a:gd name="T8" fmla="*/ 0 60000 65536"/>
                  <a:gd name="T9" fmla="*/ 0 60000 65536"/>
                  <a:gd name="T10" fmla="*/ 0 60000 65536"/>
                  <a:gd name="T11" fmla="*/ 0 60000 65536"/>
                  <a:gd name="T12" fmla="*/ 0 w 4860"/>
                  <a:gd name="T13" fmla="*/ 0 h 1080"/>
                  <a:gd name="T14" fmla="*/ 4860 w 4860"/>
                  <a:gd name="T15" fmla="*/ 1080 h 1080"/>
                </a:gdLst>
                <a:ahLst/>
                <a:cxnLst>
                  <a:cxn ang="T8">
                    <a:pos x="T0" y="T1"/>
                  </a:cxn>
                  <a:cxn ang="T9">
                    <a:pos x="T2" y="T3"/>
                  </a:cxn>
                  <a:cxn ang="T10">
                    <a:pos x="T4" y="T5"/>
                  </a:cxn>
                  <a:cxn ang="T11">
                    <a:pos x="T6" y="T7"/>
                  </a:cxn>
                </a:cxnLst>
                <a:rect l="T12" t="T13" r="T14" b="T15"/>
                <a:pathLst>
                  <a:path w="4860" h="1080">
                    <a:moveTo>
                      <a:pt x="0" y="1080"/>
                    </a:moveTo>
                    <a:cubicBezTo>
                      <a:pt x="390" y="885"/>
                      <a:pt x="780" y="690"/>
                      <a:pt x="1260" y="540"/>
                    </a:cubicBezTo>
                    <a:cubicBezTo>
                      <a:pt x="1740" y="390"/>
                      <a:pt x="2280" y="270"/>
                      <a:pt x="2880" y="180"/>
                    </a:cubicBezTo>
                    <a:cubicBezTo>
                      <a:pt x="3480" y="90"/>
                      <a:pt x="4170" y="45"/>
                      <a:pt x="4860" y="0"/>
                    </a:cubicBez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3421" name="Line 77"/>
              <p:cNvSpPr>
                <a:spLocks noChangeShapeType="1"/>
              </p:cNvSpPr>
              <p:nvPr/>
            </p:nvSpPr>
            <p:spPr bwMode="auto">
              <a:xfrm>
                <a:off x="5299305" y="5222004"/>
                <a:ext cx="803" cy="684710"/>
              </a:xfrm>
              <a:prstGeom prst="line">
                <a:avLst/>
              </a:prstGeom>
              <a:noFill/>
              <a:ln w="9525">
                <a:solidFill>
                  <a:srgbClr val="000000"/>
                </a:solidFill>
                <a:prstDash val="dashDot"/>
                <a:round/>
                <a:headEnd/>
                <a:tailEnd/>
              </a:ln>
              <a:extLst>
                <a:ext uri="{909E8E84-426E-40DD-AFC4-6F175D3DCCD1}">
                  <a14:hiddenFill xmlns:a14="http://schemas.microsoft.com/office/drawing/2010/main">
                    <a:noFill/>
                  </a14:hiddenFill>
                </a:ext>
              </a:extLst>
            </p:spPr>
            <p:txBody>
              <a:bodyPr/>
              <a:lstStyle/>
              <a:p>
                <a:endParaRPr lang="en-IN"/>
              </a:p>
            </p:txBody>
          </p:sp>
          <p:sp>
            <p:nvSpPr>
              <p:cNvPr id="13422" name="Line 81"/>
              <p:cNvSpPr>
                <a:spLocks noChangeShapeType="1"/>
              </p:cNvSpPr>
              <p:nvPr/>
            </p:nvSpPr>
            <p:spPr bwMode="auto">
              <a:xfrm flipV="1">
                <a:off x="2514635" y="5170767"/>
                <a:ext cx="803" cy="957663"/>
              </a:xfrm>
              <a:prstGeom prst="line">
                <a:avLst/>
              </a:prstGeom>
              <a:noFill/>
              <a:ln w="9525">
                <a:solidFill>
                  <a:srgbClr val="000000"/>
                </a:solidFill>
                <a:prstDash val="dashDot"/>
                <a:round/>
                <a:headEnd/>
                <a:tailEnd/>
              </a:ln>
              <a:extLst>
                <a:ext uri="{909E8E84-426E-40DD-AFC4-6F175D3DCCD1}">
                  <a14:hiddenFill xmlns:a14="http://schemas.microsoft.com/office/drawing/2010/main">
                    <a:noFill/>
                  </a14:hiddenFill>
                </a:ext>
              </a:extLst>
            </p:spPr>
            <p:txBody>
              <a:bodyPr/>
              <a:lstStyle/>
              <a:p>
                <a:endParaRPr lang="en-IN"/>
              </a:p>
            </p:txBody>
          </p:sp>
          <p:sp>
            <p:nvSpPr>
              <p:cNvPr id="13423" name="Text Box 86"/>
              <p:cNvSpPr txBox="1">
                <a:spLocks noChangeArrowheads="1"/>
              </p:cNvSpPr>
              <p:nvPr/>
            </p:nvSpPr>
            <p:spPr bwMode="auto">
              <a:xfrm>
                <a:off x="3200400" y="5810762"/>
                <a:ext cx="1680598" cy="409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981" tIns="37490" rIns="74981" bIns="37490"/>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ko-KR" sz="1200">
                    <a:latin typeface="Arial" panose="020B0604020202020204" pitchFamily="34" charset="0"/>
                    <a:ea typeface="Batang" panose="02030600000101010101" pitchFamily="18" charset="-127"/>
                  </a:rPr>
                  <a:t>Cooling water</a:t>
                </a:r>
                <a:endParaRPr lang="en-US" sz="1200">
                  <a:latin typeface="Arial" panose="020B0604020202020204" pitchFamily="34" charset="0"/>
                </a:endParaRPr>
              </a:p>
            </p:txBody>
          </p:sp>
          <p:sp>
            <p:nvSpPr>
              <p:cNvPr id="13424" name="Line 87"/>
              <p:cNvSpPr>
                <a:spLocks noChangeShapeType="1"/>
              </p:cNvSpPr>
              <p:nvPr/>
            </p:nvSpPr>
            <p:spPr bwMode="auto">
              <a:xfrm flipV="1">
                <a:off x="4022597" y="5554578"/>
                <a:ext cx="803" cy="33536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3425" name="Rectangle 90"/>
              <p:cNvSpPr>
                <a:spLocks noChangeArrowheads="1"/>
              </p:cNvSpPr>
              <p:nvPr/>
            </p:nvSpPr>
            <p:spPr bwMode="auto">
              <a:xfrm>
                <a:off x="2308274" y="5848025"/>
                <a:ext cx="354106" cy="409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981" tIns="37490" rIns="74981" bIns="37490"/>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ko-KR" sz="1200">
                    <a:latin typeface="Arial" panose="020B0604020202020204" pitchFamily="34" charset="0"/>
                    <a:ea typeface="Batang" panose="02030600000101010101" pitchFamily="18" charset="-127"/>
                  </a:rPr>
                  <a:t>e</a:t>
                </a:r>
                <a:endParaRPr lang="en-US" sz="1200">
                  <a:latin typeface="Arial" panose="020B0604020202020204" pitchFamily="34" charset="0"/>
                </a:endParaRPr>
              </a:p>
            </p:txBody>
          </p:sp>
          <p:sp>
            <p:nvSpPr>
              <p:cNvPr id="13426" name="Rectangle 91"/>
              <p:cNvSpPr>
                <a:spLocks noChangeArrowheads="1"/>
              </p:cNvSpPr>
              <p:nvPr/>
            </p:nvSpPr>
            <p:spPr bwMode="auto">
              <a:xfrm>
                <a:off x="5321788" y="5427883"/>
                <a:ext cx="353303" cy="409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981" tIns="37490" rIns="74981" bIns="37490"/>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ko-KR" sz="1200">
                    <a:latin typeface="Arial" panose="020B0604020202020204" pitchFamily="34" charset="0"/>
                    <a:ea typeface="Batang" panose="02030600000101010101" pitchFamily="18" charset="-127"/>
                  </a:rPr>
                  <a:t>f</a:t>
                </a:r>
                <a:endParaRPr lang="en-US" sz="1200">
                  <a:latin typeface="Arial" panose="020B0604020202020204" pitchFamily="34" charset="0"/>
                </a:endParaRPr>
              </a:p>
            </p:txBody>
          </p:sp>
        </p:grpSp>
        <p:sp>
          <p:nvSpPr>
            <p:cNvPr id="5165" name="Rectangle 92"/>
            <p:cNvSpPr>
              <a:spLocks noChangeArrowheads="1"/>
            </p:cNvSpPr>
            <p:nvPr/>
          </p:nvSpPr>
          <p:spPr bwMode="auto">
            <a:xfrm>
              <a:off x="3881456" y="4974200"/>
              <a:ext cx="351867" cy="409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981" tIns="37490" rIns="74981" bIns="37490"/>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sz="1200" dirty="0" smtClean="0">
                  <a:latin typeface="+mj-lt"/>
                  <a:ea typeface="Batang" panose="02030600000101010101" pitchFamily="18" charset="-127"/>
                </a:rPr>
                <a:t>4</a:t>
              </a:r>
              <a:endParaRPr lang="en-US" sz="1200" dirty="0" smtClean="0">
                <a:latin typeface="+mj-lt"/>
              </a:endParaRPr>
            </a:p>
          </p:txBody>
        </p:sp>
        <p:sp>
          <p:nvSpPr>
            <p:cNvPr id="5166" name="Rectangle 93"/>
            <p:cNvSpPr>
              <a:spLocks noChangeArrowheads="1"/>
            </p:cNvSpPr>
            <p:nvPr/>
          </p:nvSpPr>
          <p:spPr bwMode="auto">
            <a:xfrm>
              <a:off x="3718299" y="1923231"/>
              <a:ext cx="351868" cy="409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981" tIns="37490" rIns="74981" bIns="37490"/>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sz="1200" dirty="0" smtClean="0">
                  <a:latin typeface="+mj-lt"/>
                  <a:ea typeface="Batang" panose="02030600000101010101" pitchFamily="18" charset="-127"/>
                </a:rPr>
                <a:t>3</a:t>
              </a:r>
              <a:endParaRPr lang="en-US" sz="1200" dirty="0" smtClean="0">
                <a:latin typeface="+mj-lt"/>
              </a:endParaRPr>
            </a:p>
          </p:txBody>
        </p:sp>
        <p:sp>
          <p:nvSpPr>
            <p:cNvPr id="5167" name="Text Box 94"/>
            <p:cNvSpPr txBox="1">
              <a:spLocks noChangeArrowheads="1"/>
            </p:cNvSpPr>
            <p:nvPr/>
          </p:nvSpPr>
          <p:spPr bwMode="auto">
            <a:xfrm>
              <a:off x="763792" y="4304352"/>
              <a:ext cx="442291" cy="30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8485" tIns="29243" rIns="58485" bIns="29243"/>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sz="1200" dirty="0" smtClean="0">
                  <a:solidFill>
                    <a:srgbClr val="000000"/>
                  </a:solidFill>
                  <a:latin typeface="+mj-lt"/>
                  <a:ea typeface="Batang" panose="02030600000101010101" pitchFamily="18" charset="-127"/>
                </a:rPr>
                <a:t>2</a:t>
              </a:r>
              <a:endParaRPr lang="en-US" sz="1200" dirty="0" smtClean="0">
                <a:latin typeface="+mj-lt"/>
              </a:endParaRPr>
            </a:p>
          </p:txBody>
        </p:sp>
        <p:sp>
          <p:nvSpPr>
            <p:cNvPr id="5168" name="Text Box 95"/>
            <p:cNvSpPr txBox="1">
              <a:spLocks noChangeArrowheads="1"/>
            </p:cNvSpPr>
            <p:nvPr/>
          </p:nvSpPr>
          <p:spPr bwMode="auto">
            <a:xfrm>
              <a:off x="1361377" y="3182040"/>
              <a:ext cx="583824" cy="39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8485" tIns="29243" rIns="58485" bIns="29243"/>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sz="1200" dirty="0" smtClean="0">
                  <a:solidFill>
                    <a:srgbClr val="000000"/>
                  </a:solidFill>
                  <a:latin typeface="+mj-lt"/>
                  <a:ea typeface="Batang" panose="02030600000101010101" pitchFamily="18" charset="-127"/>
                </a:rPr>
                <a:t>2sl</a:t>
              </a:r>
              <a:endParaRPr lang="en-US" sz="1200" dirty="0" smtClean="0">
                <a:latin typeface="+mj-lt"/>
              </a:endParaRPr>
            </a:p>
          </p:txBody>
        </p:sp>
        <p:sp>
          <p:nvSpPr>
            <p:cNvPr id="5" name="Text Box 96"/>
            <p:cNvSpPr txBox="1">
              <a:spLocks noChangeArrowheads="1"/>
            </p:cNvSpPr>
            <p:nvPr/>
          </p:nvSpPr>
          <p:spPr bwMode="auto">
            <a:xfrm>
              <a:off x="2735429" y="2906517"/>
              <a:ext cx="646729" cy="293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8485" tIns="29243" rIns="58485" bIns="29243"/>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sz="1200" dirty="0" smtClean="0">
                  <a:solidFill>
                    <a:srgbClr val="000000"/>
                  </a:solidFill>
                  <a:latin typeface="+mj-lt"/>
                  <a:ea typeface="Batang" panose="02030600000101010101" pitchFamily="18" charset="-127"/>
                </a:rPr>
                <a:t>2sv</a:t>
              </a:r>
              <a:endParaRPr lang="en-US" sz="1200" dirty="0" smtClean="0">
                <a:latin typeface="+mj-lt"/>
              </a:endParaRPr>
            </a:p>
          </p:txBody>
        </p:sp>
        <p:grpSp>
          <p:nvGrpSpPr>
            <p:cNvPr id="13415" name="Group 1"/>
            <p:cNvGrpSpPr>
              <a:grpSpLocks/>
            </p:cNvGrpSpPr>
            <p:nvPr/>
          </p:nvGrpSpPr>
          <p:grpSpPr bwMode="auto">
            <a:xfrm>
              <a:off x="1014413" y="1533525"/>
              <a:ext cx="2830512" cy="2051050"/>
              <a:chOff x="2432733" y="1603460"/>
              <a:chExt cx="2830293" cy="2051629"/>
            </a:xfrm>
          </p:grpSpPr>
          <p:sp>
            <p:nvSpPr>
              <p:cNvPr id="5148" name="Line 75"/>
              <p:cNvSpPr>
                <a:spLocks noChangeShapeType="1"/>
              </p:cNvSpPr>
              <p:nvPr/>
            </p:nvSpPr>
            <p:spPr bwMode="auto">
              <a:xfrm flipV="1">
                <a:off x="2431761" y="1603896"/>
                <a:ext cx="2830447" cy="205056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IN" sz="1200">
                  <a:latin typeface="+mj-lt"/>
                </a:endParaRPr>
              </a:p>
            </p:txBody>
          </p:sp>
          <p:sp>
            <p:nvSpPr>
              <p:cNvPr id="6" name="Text Box 85"/>
              <p:cNvSpPr txBox="1">
                <a:spLocks noChangeArrowheads="1"/>
              </p:cNvSpPr>
              <p:nvPr/>
            </p:nvSpPr>
            <p:spPr bwMode="auto">
              <a:xfrm rot="19425410">
                <a:off x="2936918" y="1856741"/>
                <a:ext cx="2054039" cy="409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981" tIns="37490" rIns="74981" bIns="37490"/>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altLang="ko-KR" sz="1200" dirty="0" smtClean="0">
                    <a:latin typeface="+mj-lt"/>
                    <a:ea typeface="Batang" panose="02030600000101010101" pitchFamily="18" charset="-127"/>
                  </a:rPr>
                  <a:t>Flue gases</a:t>
                </a:r>
                <a:endParaRPr lang="en-US" sz="1200" dirty="0" smtClean="0">
                  <a:latin typeface="+mj-lt"/>
                </a:endParaRPr>
              </a:p>
            </p:txBody>
          </p:sp>
          <p:sp>
            <p:nvSpPr>
              <p:cNvPr id="8" name="Line 97"/>
              <p:cNvSpPr>
                <a:spLocks noChangeShapeType="1"/>
              </p:cNvSpPr>
              <p:nvPr/>
            </p:nvSpPr>
            <p:spPr bwMode="auto">
              <a:xfrm flipH="1">
                <a:off x="4200790" y="2218307"/>
                <a:ext cx="235871" cy="13906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defRPr/>
                </a:pPr>
                <a:endParaRPr lang="en-IN" sz="1200">
                  <a:latin typeface="+mj-lt"/>
                </a:endParaRPr>
              </a:p>
            </p:txBody>
          </p:sp>
        </p:grpSp>
        <p:sp>
          <p:nvSpPr>
            <p:cNvPr id="9" name="Line 104"/>
            <p:cNvSpPr>
              <a:spLocks noChangeShapeType="1"/>
            </p:cNvSpPr>
            <p:nvPr/>
          </p:nvSpPr>
          <p:spPr bwMode="auto">
            <a:xfrm>
              <a:off x="2289206" y="3275565"/>
              <a:ext cx="143498" cy="2529"/>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defRPr/>
              </a:pPr>
              <a:endParaRPr lang="en-IN" sz="1200">
                <a:latin typeface="+mj-lt"/>
              </a:endParaRPr>
            </a:p>
          </p:txBody>
        </p:sp>
      </p:grpSp>
      <p:cxnSp>
        <p:nvCxnSpPr>
          <p:cNvPr id="7" name="Straight Connector 6"/>
          <p:cNvCxnSpPr>
            <a:cxnSpLocks noChangeShapeType="1"/>
          </p:cNvCxnSpPr>
          <p:nvPr/>
        </p:nvCxnSpPr>
        <p:spPr bwMode="auto">
          <a:xfrm flipH="1">
            <a:off x="1804395" y="968885"/>
            <a:ext cx="3146733" cy="5780155"/>
          </a:xfrm>
          <a:prstGeom prst="line">
            <a:avLst/>
          </a:prstGeom>
          <a:noFill/>
          <a:ln w="203200" cmpd="tri" algn="ctr">
            <a:solidFill>
              <a:schemeClr val="accent2"/>
            </a:solidFill>
            <a:round/>
            <a:headEnd/>
            <a:tailEnd/>
          </a:ln>
          <a:extLst>
            <a:ext uri="{909E8E84-426E-40DD-AFC4-6F175D3DCCD1}">
              <a14:hiddenFill xmlns:a14="http://schemas.microsoft.com/office/drawing/2010/main">
                <a:noFill/>
              </a14:hiddenFill>
            </a:ext>
          </a:extLst>
        </p:spPr>
      </p:cxnSp>
      <p:grpSp>
        <p:nvGrpSpPr>
          <p:cNvPr id="115" name="Group 19"/>
          <p:cNvGrpSpPr>
            <a:grpSpLocks/>
          </p:cNvGrpSpPr>
          <p:nvPr/>
        </p:nvGrpSpPr>
        <p:grpSpPr bwMode="auto">
          <a:xfrm>
            <a:off x="0" y="0"/>
            <a:ext cx="9144000" cy="6858000"/>
            <a:chOff x="0" y="0"/>
            <a:chExt cx="9144000" cy="6858000"/>
          </a:xfrm>
        </p:grpSpPr>
        <p:grpSp>
          <p:nvGrpSpPr>
            <p:cNvPr id="116" name="Group 8"/>
            <p:cNvGrpSpPr>
              <a:grpSpLocks/>
            </p:cNvGrpSpPr>
            <p:nvPr/>
          </p:nvGrpSpPr>
          <p:grpSpPr bwMode="auto">
            <a:xfrm>
              <a:off x="0" y="0"/>
              <a:ext cx="9144000" cy="6858000"/>
              <a:chOff x="0" y="0"/>
              <a:chExt cx="5760" cy="4320"/>
            </a:xfrm>
          </p:grpSpPr>
          <p:grpSp>
            <p:nvGrpSpPr>
              <p:cNvPr id="119" name="Group 9"/>
              <p:cNvGrpSpPr>
                <a:grpSpLocks/>
              </p:cNvGrpSpPr>
              <p:nvPr/>
            </p:nvGrpSpPr>
            <p:grpSpPr bwMode="auto">
              <a:xfrm>
                <a:off x="0" y="0"/>
                <a:ext cx="192" cy="4320"/>
                <a:chOff x="0" y="-48"/>
                <a:chExt cx="144" cy="4368"/>
              </a:xfrm>
            </p:grpSpPr>
            <p:sp>
              <p:nvSpPr>
                <p:cNvPr id="129"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130"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120" name="Group 12"/>
              <p:cNvGrpSpPr>
                <a:grpSpLocks/>
              </p:cNvGrpSpPr>
              <p:nvPr/>
            </p:nvGrpSpPr>
            <p:grpSpPr bwMode="auto">
              <a:xfrm>
                <a:off x="5674" y="24"/>
                <a:ext cx="86" cy="4296"/>
                <a:chOff x="5616" y="-48"/>
                <a:chExt cx="144" cy="4368"/>
              </a:xfrm>
            </p:grpSpPr>
            <p:sp>
              <p:nvSpPr>
                <p:cNvPr id="127"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128"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121" name="Group 15"/>
              <p:cNvGrpSpPr>
                <a:grpSpLocks/>
              </p:cNvGrpSpPr>
              <p:nvPr/>
            </p:nvGrpSpPr>
            <p:grpSpPr bwMode="auto">
              <a:xfrm>
                <a:off x="144" y="0"/>
                <a:ext cx="5616" cy="144"/>
                <a:chOff x="96" y="-48"/>
                <a:chExt cx="5520" cy="144"/>
              </a:xfrm>
            </p:grpSpPr>
            <p:sp>
              <p:nvSpPr>
                <p:cNvPr id="125"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126"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122" name="Group 18"/>
              <p:cNvGrpSpPr>
                <a:grpSpLocks/>
              </p:cNvGrpSpPr>
              <p:nvPr/>
            </p:nvGrpSpPr>
            <p:grpSpPr bwMode="auto">
              <a:xfrm>
                <a:off x="144" y="4234"/>
                <a:ext cx="5616" cy="86"/>
                <a:chOff x="96" y="4176"/>
                <a:chExt cx="5520" cy="144"/>
              </a:xfrm>
            </p:grpSpPr>
            <p:sp>
              <p:nvSpPr>
                <p:cNvPr id="123"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124"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pic>
          <p:nvPicPr>
            <p:cNvPr id="117"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lgn="ctr" eaLnBrk="1" hangingPunct="1">
                <a:defRPr/>
              </a:pPr>
              <a:endParaRPr lang="en-US">
                <a:latin typeface="Times New Roman" charset="0"/>
              </a:endParaRPr>
            </a:p>
          </p:txBody>
        </p:sp>
      </p:grpSp>
      <p:grpSp>
        <p:nvGrpSpPr>
          <p:cNvPr id="131" name="Group 130"/>
          <p:cNvGrpSpPr/>
          <p:nvPr/>
        </p:nvGrpSpPr>
        <p:grpSpPr>
          <a:xfrm>
            <a:off x="4426197" y="914024"/>
            <a:ext cx="3918028" cy="6192842"/>
            <a:chOff x="2651742" y="2286000"/>
            <a:chExt cx="3663333" cy="3152775"/>
          </a:xfrm>
        </p:grpSpPr>
        <p:sp>
          <p:nvSpPr>
            <p:cNvPr id="133" name="Arc 55"/>
            <p:cNvSpPr>
              <a:spLocks/>
            </p:cNvSpPr>
            <p:nvPr/>
          </p:nvSpPr>
          <p:spPr bwMode="auto">
            <a:xfrm rot="6156215">
              <a:off x="4641198" y="2803263"/>
              <a:ext cx="698351" cy="714538"/>
            </a:xfrm>
            <a:custGeom>
              <a:avLst/>
              <a:gdLst>
                <a:gd name="T0" fmla="*/ 4 w 20050"/>
                <a:gd name="T1" fmla="*/ 0 h 21588"/>
                <a:gd name="T2" fmla="*/ 113 w 20050"/>
                <a:gd name="T3" fmla="*/ 40 h 21588"/>
                <a:gd name="T4" fmla="*/ 0 w 20050"/>
                <a:gd name="T5" fmla="*/ 64 h 21588"/>
                <a:gd name="T6" fmla="*/ 0 60000 65536"/>
                <a:gd name="T7" fmla="*/ 0 60000 65536"/>
                <a:gd name="T8" fmla="*/ 0 60000 65536"/>
                <a:gd name="T9" fmla="*/ 0 w 20050"/>
                <a:gd name="T10" fmla="*/ 0 h 21588"/>
                <a:gd name="T11" fmla="*/ 20050 w 20050"/>
                <a:gd name="T12" fmla="*/ 21588 h 21588"/>
              </a:gdLst>
              <a:ahLst/>
              <a:cxnLst>
                <a:cxn ang="T6">
                  <a:pos x="T0" y="T1"/>
                </a:cxn>
                <a:cxn ang="T7">
                  <a:pos x="T2" y="T3"/>
                </a:cxn>
                <a:cxn ang="T8">
                  <a:pos x="T4" y="T5"/>
                </a:cxn>
              </a:cxnLst>
              <a:rect l="T9" t="T10" r="T11" b="T12"/>
              <a:pathLst>
                <a:path w="20050" h="21588" fill="none" extrusionOk="0">
                  <a:moveTo>
                    <a:pt x="706" y="-1"/>
                  </a:moveTo>
                  <a:cubicBezTo>
                    <a:pt x="9272" y="279"/>
                    <a:pt x="16862" y="5598"/>
                    <a:pt x="20050" y="13553"/>
                  </a:cubicBezTo>
                </a:path>
                <a:path w="20050" h="21588" stroke="0" extrusionOk="0">
                  <a:moveTo>
                    <a:pt x="706" y="-1"/>
                  </a:moveTo>
                  <a:cubicBezTo>
                    <a:pt x="9272" y="279"/>
                    <a:pt x="16862" y="5598"/>
                    <a:pt x="20050" y="13553"/>
                  </a:cubicBezTo>
                  <a:lnTo>
                    <a:pt x="0" y="21588"/>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IN" sz="1200" smtClean="0">
                <a:latin typeface="+mj-lt"/>
              </a:endParaRPr>
            </a:p>
          </p:txBody>
        </p:sp>
        <p:grpSp>
          <p:nvGrpSpPr>
            <p:cNvPr id="134" name="Group 133"/>
            <p:cNvGrpSpPr/>
            <p:nvPr/>
          </p:nvGrpSpPr>
          <p:grpSpPr>
            <a:xfrm>
              <a:off x="2651742" y="2286000"/>
              <a:ext cx="3663333" cy="3152775"/>
              <a:chOff x="4756767" y="3114675"/>
              <a:chExt cx="3663333" cy="3152775"/>
            </a:xfrm>
          </p:grpSpPr>
          <p:sp>
            <p:nvSpPr>
              <p:cNvPr id="135" name="Freeform 53"/>
              <p:cNvSpPr>
                <a:spLocks/>
              </p:cNvSpPr>
              <p:nvPr/>
            </p:nvSpPr>
            <p:spPr bwMode="auto">
              <a:xfrm>
                <a:off x="4954588" y="3970337"/>
                <a:ext cx="3465512" cy="1822450"/>
              </a:xfrm>
              <a:custGeom>
                <a:avLst/>
                <a:gdLst>
                  <a:gd name="T0" fmla="*/ 0 w 5220"/>
                  <a:gd name="T1" fmla="*/ 3115 h 3450"/>
                  <a:gd name="T2" fmla="*/ 553 w 5220"/>
                  <a:gd name="T3" fmla="*/ 2627 h 3450"/>
                  <a:gd name="T4" fmla="*/ 1290 w 5220"/>
                  <a:gd name="T5" fmla="*/ 1490 h 3450"/>
                  <a:gd name="T6" fmla="*/ 1842 w 5220"/>
                  <a:gd name="T7" fmla="*/ 352 h 3450"/>
                  <a:gd name="T8" fmla="*/ 2211 w 5220"/>
                  <a:gd name="T9" fmla="*/ 27 h 3450"/>
                  <a:gd name="T10" fmla="*/ 2764 w 5220"/>
                  <a:gd name="T11" fmla="*/ 190 h 3450"/>
                  <a:gd name="T12" fmla="*/ 3132 w 5220"/>
                  <a:gd name="T13" fmla="*/ 1002 h 3450"/>
                  <a:gd name="T14" fmla="*/ 3869 w 5220"/>
                  <a:gd name="T15" fmla="*/ 2140 h 3450"/>
                  <a:gd name="T16" fmla="*/ 4238 w 5220"/>
                  <a:gd name="T17" fmla="*/ 2465 h 3450"/>
                  <a:gd name="T18" fmla="*/ 4422 w 5220"/>
                  <a:gd name="T19" fmla="*/ 2627 h 3450"/>
                  <a:gd name="T20" fmla="*/ 4790 w 5220"/>
                  <a:gd name="T21" fmla="*/ 2790 h 3450"/>
                  <a:gd name="T22" fmla="*/ 5343 w 5220"/>
                  <a:gd name="T23" fmla="*/ 2952 h 345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220"/>
                  <a:gd name="T37" fmla="*/ 0 h 3450"/>
                  <a:gd name="T38" fmla="*/ 5220 w 5220"/>
                  <a:gd name="T39" fmla="*/ 3450 h 345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220" h="3450">
                    <a:moveTo>
                      <a:pt x="0" y="3450"/>
                    </a:moveTo>
                    <a:cubicBezTo>
                      <a:pt x="165" y="3330"/>
                      <a:pt x="330" y="3210"/>
                      <a:pt x="540" y="2910"/>
                    </a:cubicBezTo>
                    <a:cubicBezTo>
                      <a:pt x="750" y="2610"/>
                      <a:pt x="1050" y="2070"/>
                      <a:pt x="1260" y="1650"/>
                    </a:cubicBezTo>
                    <a:cubicBezTo>
                      <a:pt x="1470" y="1230"/>
                      <a:pt x="1650" y="660"/>
                      <a:pt x="1800" y="390"/>
                    </a:cubicBezTo>
                    <a:cubicBezTo>
                      <a:pt x="1950" y="120"/>
                      <a:pt x="2010" y="60"/>
                      <a:pt x="2160" y="30"/>
                    </a:cubicBezTo>
                    <a:cubicBezTo>
                      <a:pt x="2310" y="0"/>
                      <a:pt x="2550" y="30"/>
                      <a:pt x="2700" y="210"/>
                    </a:cubicBezTo>
                    <a:cubicBezTo>
                      <a:pt x="2850" y="390"/>
                      <a:pt x="2880" y="750"/>
                      <a:pt x="3060" y="1110"/>
                    </a:cubicBezTo>
                    <a:cubicBezTo>
                      <a:pt x="3240" y="1470"/>
                      <a:pt x="3600" y="2100"/>
                      <a:pt x="3780" y="2370"/>
                    </a:cubicBezTo>
                    <a:cubicBezTo>
                      <a:pt x="3960" y="2640"/>
                      <a:pt x="4050" y="2640"/>
                      <a:pt x="4140" y="2730"/>
                    </a:cubicBezTo>
                    <a:cubicBezTo>
                      <a:pt x="4230" y="2820"/>
                      <a:pt x="4230" y="2850"/>
                      <a:pt x="4320" y="2910"/>
                    </a:cubicBezTo>
                    <a:cubicBezTo>
                      <a:pt x="4410" y="2970"/>
                      <a:pt x="4530" y="3030"/>
                      <a:pt x="4680" y="3090"/>
                    </a:cubicBezTo>
                    <a:cubicBezTo>
                      <a:pt x="4830" y="3150"/>
                      <a:pt x="5130" y="3240"/>
                      <a:pt x="5220" y="3270"/>
                    </a:cubicBez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IN" sz="1200" smtClean="0">
                  <a:latin typeface="+mj-lt"/>
                </a:endParaRPr>
              </a:p>
            </p:txBody>
          </p:sp>
          <p:grpSp>
            <p:nvGrpSpPr>
              <p:cNvPr id="136" name="Group 135"/>
              <p:cNvGrpSpPr/>
              <p:nvPr/>
            </p:nvGrpSpPr>
            <p:grpSpPr>
              <a:xfrm>
                <a:off x="4756767" y="3114675"/>
                <a:ext cx="3579812" cy="3152775"/>
                <a:chOff x="4756767" y="3114675"/>
                <a:chExt cx="3579812" cy="3152775"/>
              </a:xfrm>
            </p:grpSpPr>
            <p:sp>
              <p:nvSpPr>
                <p:cNvPr id="137" name="Text Box 52"/>
                <p:cNvSpPr txBox="1">
                  <a:spLocks noChangeArrowheads="1"/>
                </p:cNvSpPr>
                <p:nvPr/>
              </p:nvSpPr>
              <p:spPr bwMode="auto">
                <a:xfrm>
                  <a:off x="6350000" y="6073775"/>
                  <a:ext cx="712788"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8485" tIns="29243" rIns="58485" bIns="29243"/>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r>
                    <a:rPr lang="en-US" altLang="ko-KR" sz="1200" smtClean="0">
                      <a:solidFill>
                        <a:srgbClr val="FFFFFF"/>
                      </a:solidFill>
                      <a:latin typeface="+mj-lt"/>
                      <a:ea typeface="Batang" panose="02030600000101010101" pitchFamily="18" charset="-127"/>
                    </a:rPr>
                    <a:t>S</a:t>
                  </a:r>
                  <a:endParaRPr lang="en-US" sz="1200" smtClean="0">
                    <a:latin typeface="+mj-lt"/>
                  </a:endParaRPr>
                </a:p>
              </p:txBody>
            </p:sp>
            <p:sp>
              <p:nvSpPr>
                <p:cNvPr id="138" name="Line 54"/>
                <p:cNvSpPr>
                  <a:spLocks noChangeShapeType="1"/>
                </p:cNvSpPr>
                <p:nvPr/>
              </p:nvSpPr>
              <p:spPr bwMode="auto">
                <a:xfrm flipH="1" flipV="1">
                  <a:off x="5314950" y="5208587"/>
                  <a:ext cx="3175" cy="3016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IN" sz="1200">
                    <a:latin typeface="+mj-lt"/>
                  </a:endParaRPr>
                </a:p>
              </p:txBody>
            </p:sp>
            <p:sp>
              <p:nvSpPr>
                <p:cNvPr id="139" name="Freeform 56"/>
                <p:cNvSpPr>
                  <a:spLocks/>
                </p:cNvSpPr>
                <p:nvPr/>
              </p:nvSpPr>
              <p:spPr bwMode="auto">
                <a:xfrm>
                  <a:off x="5318125" y="4314825"/>
                  <a:ext cx="739775" cy="889000"/>
                </a:xfrm>
                <a:custGeom>
                  <a:avLst/>
                  <a:gdLst>
                    <a:gd name="T0" fmla="*/ 0 w 1080"/>
                    <a:gd name="T1" fmla="*/ 1521 h 1620"/>
                    <a:gd name="T2" fmla="*/ 190 w 1080"/>
                    <a:gd name="T3" fmla="*/ 1352 h 1620"/>
                    <a:gd name="T4" fmla="*/ 571 w 1080"/>
                    <a:gd name="T5" fmla="*/ 845 h 1620"/>
                    <a:gd name="T6" fmla="*/ 1141 w 1080"/>
                    <a:gd name="T7" fmla="*/ 0 h 1620"/>
                    <a:gd name="T8" fmla="*/ 0 60000 65536"/>
                    <a:gd name="T9" fmla="*/ 0 60000 65536"/>
                    <a:gd name="T10" fmla="*/ 0 60000 65536"/>
                    <a:gd name="T11" fmla="*/ 0 60000 65536"/>
                    <a:gd name="T12" fmla="*/ 0 w 1080"/>
                    <a:gd name="T13" fmla="*/ 0 h 1620"/>
                    <a:gd name="T14" fmla="*/ 1080 w 1080"/>
                    <a:gd name="T15" fmla="*/ 1620 h 1620"/>
                  </a:gdLst>
                  <a:ahLst/>
                  <a:cxnLst>
                    <a:cxn ang="T8">
                      <a:pos x="T0" y="T1"/>
                    </a:cxn>
                    <a:cxn ang="T9">
                      <a:pos x="T2" y="T3"/>
                    </a:cxn>
                    <a:cxn ang="T10">
                      <a:pos x="T4" y="T5"/>
                    </a:cxn>
                    <a:cxn ang="T11">
                      <a:pos x="T6" y="T7"/>
                    </a:cxn>
                  </a:cxnLst>
                  <a:rect l="T12" t="T13" r="T14" b="T15"/>
                  <a:pathLst>
                    <a:path w="1080" h="1620">
                      <a:moveTo>
                        <a:pt x="0" y="1620"/>
                      </a:moveTo>
                      <a:cubicBezTo>
                        <a:pt x="45" y="1590"/>
                        <a:pt x="90" y="1560"/>
                        <a:pt x="180" y="1440"/>
                      </a:cubicBezTo>
                      <a:cubicBezTo>
                        <a:pt x="270" y="1320"/>
                        <a:pt x="390" y="1140"/>
                        <a:pt x="540" y="900"/>
                      </a:cubicBezTo>
                      <a:cubicBezTo>
                        <a:pt x="690" y="660"/>
                        <a:pt x="990" y="150"/>
                        <a:pt x="1080" y="0"/>
                      </a:cubicBez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IN" sz="1200" smtClean="0">
                    <a:latin typeface="+mj-lt"/>
                  </a:endParaRPr>
                </a:p>
              </p:txBody>
            </p:sp>
            <p:sp>
              <p:nvSpPr>
                <p:cNvPr id="140" name="Text Box 57"/>
                <p:cNvSpPr txBox="1">
                  <a:spLocks noChangeArrowheads="1"/>
                </p:cNvSpPr>
                <p:nvPr/>
              </p:nvSpPr>
              <p:spPr bwMode="auto">
                <a:xfrm>
                  <a:off x="7534275" y="3500437"/>
                  <a:ext cx="236538"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8485" tIns="29243" rIns="58485" bIns="29243"/>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altLang="ko-KR" sz="1200" smtClean="0">
                      <a:solidFill>
                        <a:srgbClr val="FFFFFF"/>
                      </a:solidFill>
                      <a:latin typeface="+mj-lt"/>
                      <a:ea typeface="Batang" panose="02030600000101010101" pitchFamily="18" charset="-127"/>
                    </a:rPr>
                    <a:t>1</a:t>
                  </a:r>
                  <a:endParaRPr lang="en-US" sz="1200" smtClean="0">
                    <a:latin typeface="+mj-lt"/>
                  </a:endParaRPr>
                </a:p>
              </p:txBody>
            </p:sp>
            <p:sp>
              <p:nvSpPr>
                <p:cNvPr id="141" name="Text Box 59"/>
                <p:cNvSpPr txBox="1">
                  <a:spLocks noChangeArrowheads="1"/>
                </p:cNvSpPr>
                <p:nvPr/>
              </p:nvSpPr>
              <p:spPr bwMode="auto">
                <a:xfrm>
                  <a:off x="5247203" y="5511934"/>
                  <a:ext cx="357188" cy="1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8485" tIns="29243" rIns="58485" bIns="29243"/>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sz="1200" dirty="0" smtClean="0">
                      <a:solidFill>
                        <a:srgbClr val="000000"/>
                      </a:solidFill>
                      <a:latin typeface="+mj-lt"/>
                      <a:ea typeface="Batang" panose="02030600000101010101" pitchFamily="18" charset="-127"/>
                    </a:rPr>
                    <a:t>1</a:t>
                  </a:r>
                  <a:endParaRPr lang="en-US" sz="1200" dirty="0" smtClean="0">
                    <a:latin typeface="+mj-lt"/>
                  </a:endParaRPr>
                </a:p>
              </p:txBody>
            </p:sp>
            <p:sp>
              <p:nvSpPr>
                <p:cNvPr id="142" name="Text Box 60"/>
                <p:cNvSpPr txBox="1">
                  <a:spLocks noChangeArrowheads="1"/>
                </p:cNvSpPr>
                <p:nvPr/>
              </p:nvSpPr>
              <p:spPr bwMode="auto">
                <a:xfrm>
                  <a:off x="5148263" y="5011737"/>
                  <a:ext cx="287337" cy="1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8485" tIns="29243" rIns="58485" bIns="29243"/>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altLang="ko-KR" sz="1200" smtClean="0">
                      <a:solidFill>
                        <a:srgbClr val="FFFFFF"/>
                      </a:solidFill>
                      <a:latin typeface="+mj-lt"/>
                      <a:ea typeface="Batang" panose="02030600000101010101" pitchFamily="18" charset="-127"/>
                    </a:rPr>
                    <a:t>5</a:t>
                  </a:r>
                  <a:endParaRPr lang="en-US" sz="1200" smtClean="0">
                    <a:latin typeface="+mj-lt"/>
                  </a:endParaRPr>
                </a:p>
              </p:txBody>
            </p:sp>
            <p:sp>
              <p:nvSpPr>
                <p:cNvPr id="144" name="Line 63"/>
                <p:cNvSpPr>
                  <a:spLocks noChangeShapeType="1"/>
                </p:cNvSpPr>
                <p:nvPr/>
              </p:nvSpPr>
              <p:spPr bwMode="auto">
                <a:xfrm>
                  <a:off x="7580312" y="4483100"/>
                  <a:ext cx="10989" cy="1021144"/>
                </a:xfrm>
                <a:prstGeom prst="line">
                  <a:avLst/>
                </a:prstGeom>
                <a:noFill/>
                <a:ln w="9525">
                  <a:solidFill>
                    <a:srgbClr val="000000"/>
                  </a:solidFill>
                  <a:round/>
                  <a:headEnd/>
                  <a:tailEnd type="none" w="med" len="med"/>
                </a:ln>
                <a:extLst>
                  <a:ext uri="{909E8E84-426E-40DD-AFC4-6F175D3DCCD1}">
                    <a14:hiddenFill xmlns:a14="http://schemas.microsoft.com/office/drawing/2010/main">
                      <a:noFill/>
                    </a14:hiddenFill>
                  </a:ext>
                </a:extLst>
              </p:spPr>
              <p:txBody>
                <a:bodyPr/>
                <a:lstStyle/>
                <a:p>
                  <a:pPr eaLnBrk="1" hangingPunct="1">
                    <a:defRPr/>
                  </a:pPr>
                  <a:endParaRPr lang="en-IN" sz="1200">
                    <a:latin typeface="+mj-lt"/>
                  </a:endParaRPr>
                </a:p>
              </p:txBody>
            </p:sp>
            <p:sp>
              <p:nvSpPr>
                <p:cNvPr id="145" name="Line 64"/>
                <p:cNvSpPr>
                  <a:spLocks noChangeShapeType="1"/>
                </p:cNvSpPr>
                <p:nvPr/>
              </p:nvSpPr>
              <p:spPr bwMode="auto">
                <a:xfrm>
                  <a:off x="6057900" y="4319587"/>
                  <a:ext cx="838200"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IN" sz="1200">
                    <a:latin typeface="+mj-lt"/>
                  </a:endParaRPr>
                </a:p>
              </p:txBody>
            </p:sp>
            <p:sp>
              <p:nvSpPr>
                <p:cNvPr id="146" name="Text Box 65"/>
                <p:cNvSpPr txBox="1">
                  <a:spLocks noChangeArrowheads="1"/>
                </p:cNvSpPr>
                <p:nvPr/>
              </p:nvSpPr>
              <p:spPr bwMode="auto">
                <a:xfrm>
                  <a:off x="5561013" y="4386262"/>
                  <a:ext cx="239712" cy="1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8485" tIns="29243" rIns="58485" bIns="29243"/>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altLang="ko-KR" sz="1200" smtClean="0">
                      <a:solidFill>
                        <a:srgbClr val="FFFFFF"/>
                      </a:solidFill>
                      <a:latin typeface="+mj-lt"/>
                      <a:ea typeface="Batang" panose="02030600000101010101" pitchFamily="18" charset="-127"/>
                    </a:rPr>
                    <a:t>7</a:t>
                  </a:r>
                  <a:endParaRPr lang="en-US" sz="1200" smtClean="0">
                    <a:latin typeface="+mj-lt"/>
                  </a:endParaRPr>
                </a:p>
              </p:txBody>
            </p:sp>
            <p:sp>
              <p:nvSpPr>
                <p:cNvPr id="147" name="Text Box 66"/>
                <p:cNvSpPr txBox="1">
                  <a:spLocks noChangeArrowheads="1"/>
                </p:cNvSpPr>
                <p:nvPr/>
              </p:nvSpPr>
              <p:spPr bwMode="auto">
                <a:xfrm>
                  <a:off x="5840413" y="4762500"/>
                  <a:ext cx="4651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8485" tIns="29243" rIns="58485" bIns="29243"/>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altLang="ko-KR" sz="1200" smtClean="0">
                      <a:solidFill>
                        <a:srgbClr val="FFFFFF"/>
                      </a:solidFill>
                      <a:latin typeface="+mj-lt"/>
                      <a:ea typeface="Batang" panose="02030600000101010101" pitchFamily="18" charset="-127"/>
                    </a:rPr>
                    <a:t>6</a:t>
                  </a:r>
                  <a:endParaRPr lang="en-US" sz="1200" smtClean="0">
                    <a:latin typeface="+mj-lt"/>
                  </a:endParaRPr>
                </a:p>
              </p:txBody>
            </p:sp>
            <p:sp>
              <p:nvSpPr>
                <p:cNvPr id="148" name="Text Box 67"/>
                <p:cNvSpPr txBox="1">
                  <a:spLocks noChangeArrowheads="1"/>
                </p:cNvSpPr>
                <p:nvPr/>
              </p:nvSpPr>
              <p:spPr bwMode="auto">
                <a:xfrm>
                  <a:off x="5821363" y="4119562"/>
                  <a:ext cx="236537" cy="1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8485" tIns="29243" rIns="58485" bIns="29243"/>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altLang="ko-KR" sz="1200" smtClean="0">
                      <a:solidFill>
                        <a:srgbClr val="FFFFFF"/>
                      </a:solidFill>
                      <a:latin typeface="+mj-lt"/>
                      <a:ea typeface="Batang" panose="02030600000101010101" pitchFamily="18" charset="-127"/>
                    </a:rPr>
                    <a:t>8</a:t>
                  </a:r>
                  <a:endParaRPr lang="en-US" sz="1200" smtClean="0">
                    <a:latin typeface="+mj-lt"/>
                  </a:endParaRPr>
                </a:p>
              </p:txBody>
            </p:sp>
            <p:sp>
              <p:nvSpPr>
                <p:cNvPr id="149" name="Text Box 68"/>
                <p:cNvSpPr txBox="1">
                  <a:spLocks noChangeArrowheads="1"/>
                </p:cNvSpPr>
                <p:nvPr/>
              </p:nvSpPr>
              <p:spPr bwMode="auto">
                <a:xfrm>
                  <a:off x="6254750" y="4090987"/>
                  <a:ext cx="479425" cy="1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8485" tIns="29243" rIns="58485" bIns="29243"/>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altLang="ko-KR" sz="1200" smtClean="0">
                      <a:solidFill>
                        <a:srgbClr val="FFFFFF"/>
                      </a:solidFill>
                      <a:latin typeface="+mj-lt"/>
                      <a:ea typeface="Batang" panose="02030600000101010101" pitchFamily="18" charset="-127"/>
                    </a:rPr>
                    <a:t>1kg </a:t>
                  </a:r>
                  <a:endParaRPr lang="en-US" sz="1200" smtClean="0">
                    <a:latin typeface="+mj-lt"/>
                  </a:endParaRPr>
                </a:p>
              </p:txBody>
            </p:sp>
            <p:sp>
              <p:nvSpPr>
                <p:cNvPr id="150" name="Line 69"/>
                <p:cNvSpPr>
                  <a:spLocks noChangeShapeType="1"/>
                </p:cNvSpPr>
                <p:nvPr/>
              </p:nvSpPr>
              <p:spPr bwMode="auto">
                <a:xfrm flipH="1">
                  <a:off x="5318125" y="5508625"/>
                  <a:ext cx="2220913" cy="1587"/>
                </a:xfrm>
                <a:prstGeom prst="line">
                  <a:avLst/>
                </a:prstGeom>
                <a:noFill/>
                <a:ln w="9525">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eaLnBrk="1" hangingPunct="1">
                    <a:defRPr/>
                  </a:pPr>
                  <a:endParaRPr lang="en-IN" sz="1200">
                    <a:latin typeface="+mj-lt"/>
                  </a:endParaRPr>
                </a:p>
              </p:txBody>
            </p:sp>
            <p:sp>
              <p:nvSpPr>
                <p:cNvPr id="151" name="Line 70"/>
                <p:cNvSpPr>
                  <a:spLocks noChangeShapeType="1"/>
                </p:cNvSpPr>
                <p:nvPr/>
              </p:nvSpPr>
              <p:spPr bwMode="auto">
                <a:xfrm flipH="1">
                  <a:off x="6403975" y="5510212"/>
                  <a:ext cx="98425" cy="0"/>
                </a:xfrm>
                <a:prstGeom prst="line">
                  <a:avLst/>
                </a:prstGeom>
                <a:noFill/>
                <a:ln w="12700">
                  <a:solidFill>
                    <a:srgbClr val="000000"/>
                  </a:solidFill>
                  <a:round/>
                  <a:headEnd type="triangle" w="sm" len="sm"/>
                  <a:tailEnd type="none" w="sm" len="sm"/>
                </a:ln>
                <a:extLst>
                  <a:ext uri="{909E8E84-426E-40DD-AFC4-6F175D3DCCD1}">
                    <a14:hiddenFill xmlns:a14="http://schemas.microsoft.com/office/drawing/2010/main">
                      <a:noFill/>
                    </a14:hiddenFill>
                  </a:ext>
                </a:extLst>
              </p:spPr>
              <p:txBody>
                <a:bodyPr wrap="none" anchor="ctr"/>
                <a:lstStyle/>
                <a:p>
                  <a:pPr eaLnBrk="1" hangingPunct="1">
                    <a:defRPr/>
                  </a:pPr>
                  <a:endParaRPr lang="en-IN" sz="1200">
                    <a:latin typeface="+mj-lt"/>
                  </a:endParaRPr>
                </a:p>
              </p:txBody>
            </p:sp>
            <p:sp>
              <p:nvSpPr>
                <p:cNvPr id="152" name="Line 71"/>
                <p:cNvSpPr>
                  <a:spLocks noChangeShapeType="1"/>
                </p:cNvSpPr>
                <p:nvPr/>
              </p:nvSpPr>
              <p:spPr bwMode="auto">
                <a:xfrm flipH="1">
                  <a:off x="7580313" y="3684587"/>
                  <a:ext cx="6350" cy="801688"/>
                </a:xfrm>
                <a:prstGeom prst="line">
                  <a:avLst/>
                </a:prstGeom>
                <a:noFill/>
                <a:ln w="9525">
                  <a:solidFill>
                    <a:srgbClr val="000000"/>
                  </a:solidFill>
                  <a:round/>
                  <a:headEnd type="triangle" w="sm" len="sm"/>
                  <a:tailEnd type="none" w="sm" len="sm"/>
                </a:ln>
                <a:extLst>
                  <a:ext uri="{909E8E84-426E-40DD-AFC4-6F175D3DCCD1}">
                    <a14:hiddenFill xmlns:a14="http://schemas.microsoft.com/office/drawing/2010/main">
                      <a:noFill/>
                    </a14:hiddenFill>
                  </a:ext>
                </a:extLst>
              </p:spPr>
              <p:txBody>
                <a:bodyPr wrap="none" anchor="ctr"/>
                <a:lstStyle/>
                <a:p>
                  <a:pPr eaLnBrk="1" hangingPunct="1">
                    <a:defRPr/>
                  </a:pPr>
                  <a:endParaRPr lang="en-IN" sz="1200">
                    <a:latin typeface="+mj-lt"/>
                  </a:endParaRPr>
                </a:p>
              </p:txBody>
            </p:sp>
            <p:sp>
              <p:nvSpPr>
                <p:cNvPr id="153" name="Text Box 72"/>
                <p:cNvSpPr txBox="1">
                  <a:spLocks noChangeArrowheads="1"/>
                </p:cNvSpPr>
                <p:nvPr/>
              </p:nvSpPr>
              <p:spPr bwMode="auto">
                <a:xfrm>
                  <a:off x="4772025" y="4446587"/>
                  <a:ext cx="38100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8485" tIns="29243" rIns="58485" bIns="29243"/>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r>
                    <a:rPr lang="en-US" altLang="ko-KR" sz="1200" i="1" smtClean="0">
                      <a:solidFill>
                        <a:srgbClr val="000000"/>
                      </a:solidFill>
                      <a:latin typeface="+mj-lt"/>
                      <a:ea typeface="Batang" panose="02030600000101010101" pitchFamily="18" charset="-127"/>
                    </a:rPr>
                    <a:t>T</a:t>
                  </a:r>
                  <a:endParaRPr lang="en-US" sz="1200" i="1" smtClean="0">
                    <a:latin typeface="+mj-lt"/>
                  </a:endParaRPr>
                </a:p>
              </p:txBody>
            </p:sp>
            <p:sp>
              <p:nvSpPr>
                <p:cNvPr id="154" name="Line 73"/>
                <p:cNvSpPr>
                  <a:spLocks noChangeShapeType="1"/>
                </p:cNvSpPr>
                <p:nvPr/>
              </p:nvSpPr>
              <p:spPr bwMode="auto">
                <a:xfrm flipV="1">
                  <a:off x="5761038" y="4624387"/>
                  <a:ext cx="61912" cy="90488"/>
                </a:xfrm>
                <a:prstGeom prst="line">
                  <a:avLst/>
                </a:prstGeom>
                <a:noFill/>
                <a:ln w="0">
                  <a:solidFill>
                    <a:srgbClr val="000000"/>
                  </a:solidFill>
                  <a:round/>
                  <a:headEnd type="triangle" w="sm" len="sm"/>
                  <a:tailEnd type="none" w="sm" len="sm"/>
                </a:ln>
                <a:extLst>
                  <a:ext uri="{909E8E84-426E-40DD-AFC4-6F175D3DCCD1}">
                    <a14:hiddenFill xmlns:a14="http://schemas.microsoft.com/office/drawing/2010/main">
                      <a:noFill/>
                    </a14:hiddenFill>
                  </a:ext>
                </a:extLst>
              </p:spPr>
              <p:txBody>
                <a:bodyPr wrap="none" anchor="ctr"/>
                <a:lstStyle/>
                <a:p>
                  <a:pPr eaLnBrk="1" hangingPunct="1">
                    <a:defRPr/>
                  </a:pPr>
                  <a:endParaRPr lang="en-IN" sz="1200">
                    <a:latin typeface="+mj-lt"/>
                  </a:endParaRPr>
                </a:p>
              </p:txBody>
            </p:sp>
            <p:sp>
              <p:nvSpPr>
                <p:cNvPr id="155" name="Line 78"/>
                <p:cNvSpPr>
                  <a:spLocks noChangeShapeType="1"/>
                </p:cNvSpPr>
                <p:nvPr/>
              </p:nvSpPr>
              <p:spPr bwMode="auto">
                <a:xfrm flipH="1" flipV="1">
                  <a:off x="5030788" y="3306762"/>
                  <a:ext cx="5269" cy="275298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defRPr/>
                  </a:pPr>
                  <a:endParaRPr lang="en-IN" sz="1200">
                    <a:latin typeface="+mj-lt"/>
                  </a:endParaRPr>
                </a:p>
              </p:txBody>
            </p:sp>
            <p:sp>
              <p:nvSpPr>
                <p:cNvPr id="156" name="Line 79"/>
                <p:cNvSpPr>
                  <a:spLocks noChangeShapeType="1"/>
                </p:cNvSpPr>
                <p:nvPr/>
              </p:nvSpPr>
              <p:spPr bwMode="auto">
                <a:xfrm flipV="1">
                  <a:off x="4756767" y="5875133"/>
                  <a:ext cx="3579812" cy="23812"/>
                </a:xfrm>
                <a:prstGeom prst="line">
                  <a:avLst/>
                </a:prstGeom>
                <a:noFill/>
                <a:ln w="0">
                  <a:solidFill>
                    <a:srgbClr val="000000"/>
                  </a:solidFill>
                  <a:round/>
                  <a:headEnd/>
                  <a:tailEnd type="arrow"/>
                </a:ln>
                <a:extLst>
                  <a:ext uri="{909E8E84-426E-40DD-AFC4-6F175D3DCCD1}">
                    <a14:hiddenFill xmlns:a14="http://schemas.microsoft.com/office/drawing/2010/main">
                      <a:noFill/>
                    </a14:hiddenFill>
                  </a:ext>
                </a:extLst>
              </p:spPr>
              <p:txBody>
                <a:bodyPr/>
                <a:lstStyle/>
                <a:p>
                  <a:pPr eaLnBrk="1" hangingPunct="1">
                    <a:defRPr/>
                  </a:pPr>
                  <a:endParaRPr lang="en-IN" sz="1200">
                    <a:latin typeface="+mj-lt"/>
                  </a:endParaRPr>
                </a:p>
              </p:txBody>
            </p:sp>
            <p:sp>
              <p:nvSpPr>
                <p:cNvPr id="157" name="Line 80"/>
                <p:cNvSpPr>
                  <a:spLocks noChangeShapeType="1"/>
                </p:cNvSpPr>
                <p:nvPr/>
              </p:nvSpPr>
              <p:spPr bwMode="auto">
                <a:xfrm flipV="1">
                  <a:off x="7588250" y="3114675"/>
                  <a:ext cx="1588" cy="601662"/>
                </a:xfrm>
                <a:prstGeom prst="line">
                  <a:avLst/>
                </a:prstGeom>
                <a:noFill/>
                <a:ln w="9525">
                  <a:solidFill>
                    <a:srgbClr val="000000"/>
                  </a:solidFill>
                  <a:prstDash val="dashDot"/>
                  <a:round/>
                  <a:headEnd/>
                  <a:tailEnd/>
                </a:ln>
                <a:extLst>
                  <a:ext uri="{909E8E84-426E-40DD-AFC4-6F175D3DCCD1}">
                    <a14:hiddenFill xmlns:a14="http://schemas.microsoft.com/office/drawing/2010/main">
                      <a:noFill/>
                    </a14:hiddenFill>
                  </a:ext>
                </a:extLst>
              </p:spPr>
              <p:txBody>
                <a:bodyPr/>
                <a:lstStyle/>
                <a:p>
                  <a:pPr eaLnBrk="1" hangingPunct="1">
                    <a:defRPr/>
                  </a:pPr>
                  <a:endParaRPr lang="en-IN" sz="1200">
                    <a:latin typeface="+mj-lt"/>
                  </a:endParaRPr>
                </a:p>
              </p:txBody>
            </p:sp>
            <p:sp>
              <p:nvSpPr>
                <p:cNvPr id="159" name="Text Box 88"/>
                <p:cNvSpPr txBox="1">
                  <a:spLocks noChangeArrowheads="1"/>
                </p:cNvSpPr>
                <p:nvPr/>
              </p:nvSpPr>
              <p:spPr bwMode="auto">
                <a:xfrm>
                  <a:off x="6666732" y="5930060"/>
                  <a:ext cx="381000" cy="1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8485" tIns="29243" rIns="58485" bIns="29243"/>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r>
                    <a:rPr lang="en-US" altLang="ko-KR" sz="1200" dirty="0" smtClean="0">
                      <a:solidFill>
                        <a:srgbClr val="000000"/>
                      </a:solidFill>
                      <a:latin typeface="+mj-lt"/>
                      <a:ea typeface="Batang" panose="02030600000101010101" pitchFamily="18" charset="-127"/>
                    </a:rPr>
                    <a:t>s</a:t>
                  </a:r>
                  <a:endParaRPr lang="en-US" sz="1200" dirty="0" smtClean="0">
                    <a:latin typeface="+mj-lt"/>
                  </a:endParaRPr>
                </a:p>
              </p:txBody>
            </p:sp>
            <p:sp>
              <p:nvSpPr>
                <p:cNvPr id="160" name="Rectangle 92"/>
                <p:cNvSpPr>
                  <a:spLocks noChangeArrowheads="1"/>
                </p:cNvSpPr>
                <p:nvPr/>
              </p:nvSpPr>
              <p:spPr bwMode="auto">
                <a:xfrm>
                  <a:off x="7553037" y="5539056"/>
                  <a:ext cx="284163"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981" tIns="37490" rIns="74981" bIns="37490"/>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sz="1200" dirty="0" smtClean="0">
                      <a:latin typeface="+mj-lt"/>
                      <a:ea typeface="Batang" panose="02030600000101010101" pitchFamily="18" charset="-127"/>
                    </a:rPr>
                    <a:t>2</a:t>
                  </a:r>
                  <a:endParaRPr lang="en-US" sz="1200" dirty="0" smtClean="0">
                    <a:latin typeface="+mj-lt"/>
                  </a:endParaRPr>
                </a:p>
              </p:txBody>
            </p:sp>
            <p:sp>
              <p:nvSpPr>
                <p:cNvPr id="161" name="Rectangle 93"/>
                <p:cNvSpPr>
                  <a:spLocks noChangeArrowheads="1"/>
                </p:cNvSpPr>
                <p:nvPr/>
              </p:nvSpPr>
              <p:spPr bwMode="auto">
                <a:xfrm>
                  <a:off x="7637599" y="3652850"/>
                  <a:ext cx="249528" cy="150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981" tIns="37490" rIns="74981" bIns="37490"/>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sz="1200" dirty="0" smtClean="0">
                      <a:latin typeface="+mj-lt"/>
                      <a:ea typeface="Batang" panose="02030600000101010101" pitchFamily="18" charset="-127"/>
                    </a:rPr>
                    <a:t>3</a:t>
                  </a:r>
                  <a:endParaRPr lang="en-US" sz="1200" dirty="0" smtClean="0">
                    <a:latin typeface="+mj-lt"/>
                  </a:endParaRPr>
                </a:p>
              </p:txBody>
            </p:sp>
            <p:sp>
              <p:nvSpPr>
                <p:cNvPr id="162" name="Text Box 94"/>
                <p:cNvSpPr txBox="1">
                  <a:spLocks noChangeArrowheads="1"/>
                </p:cNvSpPr>
                <p:nvPr/>
              </p:nvSpPr>
              <p:spPr bwMode="auto">
                <a:xfrm>
                  <a:off x="5092700" y="4962525"/>
                  <a:ext cx="357188"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8485" tIns="29243" rIns="58485" bIns="29243"/>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sz="1200" dirty="0" smtClean="0">
                      <a:solidFill>
                        <a:srgbClr val="000000"/>
                      </a:solidFill>
                      <a:latin typeface="+mj-lt"/>
                      <a:ea typeface="Batang" panose="02030600000101010101" pitchFamily="18" charset="-127"/>
                    </a:rPr>
                    <a:t>3</a:t>
                  </a:r>
                  <a:endParaRPr lang="en-US" sz="1200" dirty="0" smtClean="0">
                    <a:latin typeface="+mj-lt"/>
                  </a:endParaRPr>
                </a:p>
              </p:txBody>
            </p:sp>
            <p:sp>
              <p:nvSpPr>
                <p:cNvPr id="163" name="Text Box 95"/>
                <p:cNvSpPr txBox="1">
                  <a:spLocks noChangeArrowheads="1"/>
                </p:cNvSpPr>
                <p:nvPr/>
              </p:nvSpPr>
              <p:spPr bwMode="auto">
                <a:xfrm>
                  <a:off x="5575300" y="4257675"/>
                  <a:ext cx="471488"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8485" tIns="29243" rIns="58485" bIns="29243"/>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sz="1200" dirty="0" smtClean="0">
                      <a:solidFill>
                        <a:srgbClr val="000000"/>
                      </a:solidFill>
                      <a:latin typeface="+mj-lt"/>
                      <a:ea typeface="Batang" panose="02030600000101010101" pitchFamily="18" charset="-127"/>
                    </a:rPr>
                    <a:t>2sl</a:t>
                  </a:r>
                  <a:endParaRPr lang="en-US" sz="1200" dirty="0" smtClean="0">
                    <a:latin typeface="+mj-lt"/>
                  </a:endParaRPr>
                </a:p>
              </p:txBody>
            </p:sp>
            <p:sp>
              <p:nvSpPr>
                <p:cNvPr id="164" name="Text Box 96"/>
                <p:cNvSpPr txBox="1">
                  <a:spLocks noChangeArrowheads="1"/>
                </p:cNvSpPr>
                <p:nvPr/>
              </p:nvSpPr>
              <p:spPr bwMode="auto">
                <a:xfrm>
                  <a:off x="6817930" y="4006353"/>
                  <a:ext cx="522287"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8485" tIns="29243" rIns="58485" bIns="29243"/>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sz="1200" dirty="0" smtClean="0">
                      <a:solidFill>
                        <a:srgbClr val="000000"/>
                      </a:solidFill>
                      <a:latin typeface="+mj-lt"/>
                      <a:ea typeface="Batang" panose="02030600000101010101" pitchFamily="18" charset="-127"/>
                    </a:rPr>
                    <a:t>2sv</a:t>
                  </a:r>
                  <a:endParaRPr lang="en-US" sz="1200" dirty="0" smtClean="0">
                    <a:latin typeface="+mj-lt"/>
                  </a:endParaRPr>
                </a:p>
              </p:txBody>
            </p:sp>
            <p:sp>
              <p:nvSpPr>
                <p:cNvPr id="165" name="Line 104"/>
                <p:cNvSpPr>
                  <a:spLocks noChangeShapeType="1"/>
                </p:cNvSpPr>
                <p:nvPr/>
              </p:nvSpPr>
              <p:spPr bwMode="auto">
                <a:xfrm>
                  <a:off x="6324600" y="4316412"/>
                  <a:ext cx="115888" cy="1588"/>
                </a:xfrm>
                <a:prstGeom prst="line">
                  <a:avLst/>
                </a:prstGeom>
                <a:noFill/>
                <a:ln w="9525">
                  <a:solidFill>
                    <a:srgbClr val="000000"/>
                  </a:solidFill>
                  <a:round/>
                  <a:headEnd type="triangle"/>
                  <a:tailEnd type="none" w="med" len="med"/>
                </a:ln>
                <a:extLst>
                  <a:ext uri="{909E8E84-426E-40DD-AFC4-6F175D3DCCD1}">
                    <a14:hiddenFill xmlns:a14="http://schemas.microsoft.com/office/drawing/2010/main">
                      <a:noFill/>
                    </a14:hiddenFill>
                  </a:ext>
                </a:extLst>
              </p:spPr>
              <p:txBody>
                <a:bodyPr/>
                <a:lstStyle/>
                <a:p>
                  <a:pPr eaLnBrk="1" hangingPunct="1">
                    <a:defRPr/>
                  </a:pPr>
                  <a:endParaRPr lang="en-IN" sz="1200">
                    <a:latin typeface="+mj-lt"/>
                  </a:endParaRPr>
                </a:p>
              </p:txBody>
            </p:sp>
          </p:grpSp>
        </p:grpSp>
      </p:grpSp>
      <p:grpSp>
        <p:nvGrpSpPr>
          <p:cNvPr id="166" name="Group 165"/>
          <p:cNvGrpSpPr/>
          <p:nvPr/>
        </p:nvGrpSpPr>
        <p:grpSpPr>
          <a:xfrm>
            <a:off x="4876800" y="4724400"/>
            <a:ext cx="2905320" cy="1265065"/>
            <a:chOff x="6390368" y="4203296"/>
            <a:chExt cx="2717924" cy="1265065"/>
          </a:xfrm>
        </p:grpSpPr>
        <p:grpSp>
          <p:nvGrpSpPr>
            <p:cNvPr id="167" name="Group 99"/>
            <p:cNvGrpSpPr>
              <a:grpSpLocks/>
            </p:cNvGrpSpPr>
            <p:nvPr/>
          </p:nvGrpSpPr>
          <p:grpSpPr bwMode="auto">
            <a:xfrm>
              <a:off x="6390368" y="4203296"/>
              <a:ext cx="2717924" cy="899327"/>
              <a:chOff x="2308274" y="4826323"/>
              <a:chExt cx="3366817" cy="1431597"/>
            </a:xfrm>
          </p:grpSpPr>
          <p:sp>
            <p:nvSpPr>
              <p:cNvPr id="170" name="Freeform 76"/>
              <p:cNvSpPr>
                <a:spLocks/>
              </p:cNvSpPr>
              <p:nvPr/>
            </p:nvSpPr>
            <p:spPr bwMode="auto">
              <a:xfrm>
                <a:off x="2456019" y="5399936"/>
                <a:ext cx="2830439" cy="546837"/>
              </a:xfrm>
              <a:custGeom>
                <a:avLst/>
                <a:gdLst>
                  <a:gd name="T0" fmla="*/ 0 w 4860"/>
                  <a:gd name="T1" fmla="*/ 2147483646 h 1080"/>
                  <a:gd name="T2" fmla="*/ 2147483646 w 4860"/>
                  <a:gd name="T3" fmla="*/ 2147483646 h 1080"/>
                  <a:gd name="T4" fmla="*/ 2147483646 w 4860"/>
                  <a:gd name="T5" fmla="*/ 2147483646 h 1080"/>
                  <a:gd name="T6" fmla="*/ 2147483646 w 4860"/>
                  <a:gd name="T7" fmla="*/ 0 h 1080"/>
                  <a:gd name="T8" fmla="*/ 0 60000 65536"/>
                  <a:gd name="T9" fmla="*/ 0 60000 65536"/>
                  <a:gd name="T10" fmla="*/ 0 60000 65536"/>
                  <a:gd name="T11" fmla="*/ 0 60000 65536"/>
                  <a:gd name="T12" fmla="*/ 0 w 4860"/>
                  <a:gd name="T13" fmla="*/ 0 h 1080"/>
                  <a:gd name="T14" fmla="*/ 4860 w 4860"/>
                  <a:gd name="T15" fmla="*/ 1080 h 1080"/>
                </a:gdLst>
                <a:ahLst/>
                <a:cxnLst>
                  <a:cxn ang="T8">
                    <a:pos x="T0" y="T1"/>
                  </a:cxn>
                  <a:cxn ang="T9">
                    <a:pos x="T2" y="T3"/>
                  </a:cxn>
                  <a:cxn ang="T10">
                    <a:pos x="T4" y="T5"/>
                  </a:cxn>
                  <a:cxn ang="T11">
                    <a:pos x="T6" y="T7"/>
                  </a:cxn>
                </a:cxnLst>
                <a:rect l="T12" t="T13" r="T14" b="T15"/>
                <a:pathLst>
                  <a:path w="4860" h="1080">
                    <a:moveTo>
                      <a:pt x="0" y="1080"/>
                    </a:moveTo>
                    <a:cubicBezTo>
                      <a:pt x="390" y="885"/>
                      <a:pt x="780" y="690"/>
                      <a:pt x="1260" y="540"/>
                    </a:cubicBezTo>
                    <a:cubicBezTo>
                      <a:pt x="1740" y="390"/>
                      <a:pt x="2280" y="270"/>
                      <a:pt x="2880" y="180"/>
                    </a:cubicBezTo>
                    <a:cubicBezTo>
                      <a:pt x="3480" y="90"/>
                      <a:pt x="4170" y="45"/>
                      <a:pt x="4860" y="0"/>
                    </a:cubicBez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71" name="Line 77"/>
              <p:cNvSpPr>
                <a:spLocks noChangeShapeType="1"/>
              </p:cNvSpPr>
              <p:nvPr/>
            </p:nvSpPr>
            <p:spPr bwMode="auto">
              <a:xfrm>
                <a:off x="5299305" y="5222004"/>
                <a:ext cx="803" cy="684710"/>
              </a:xfrm>
              <a:prstGeom prst="line">
                <a:avLst/>
              </a:prstGeom>
              <a:noFill/>
              <a:ln w="9525">
                <a:solidFill>
                  <a:srgbClr val="000000"/>
                </a:solidFill>
                <a:prstDash val="dashDot"/>
                <a:round/>
                <a:headEnd/>
                <a:tailEnd/>
              </a:ln>
              <a:extLst>
                <a:ext uri="{909E8E84-426E-40DD-AFC4-6F175D3DCCD1}">
                  <a14:hiddenFill xmlns:a14="http://schemas.microsoft.com/office/drawing/2010/main">
                    <a:noFill/>
                  </a14:hiddenFill>
                </a:ext>
              </a:extLst>
            </p:spPr>
            <p:txBody>
              <a:bodyPr/>
              <a:lstStyle/>
              <a:p>
                <a:endParaRPr lang="en-IN"/>
              </a:p>
            </p:txBody>
          </p:sp>
          <p:sp>
            <p:nvSpPr>
              <p:cNvPr id="172" name="Line 81"/>
              <p:cNvSpPr>
                <a:spLocks noChangeShapeType="1"/>
              </p:cNvSpPr>
              <p:nvPr/>
            </p:nvSpPr>
            <p:spPr bwMode="auto">
              <a:xfrm flipV="1">
                <a:off x="2514635" y="5170767"/>
                <a:ext cx="803" cy="957663"/>
              </a:xfrm>
              <a:prstGeom prst="line">
                <a:avLst/>
              </a:prstGeom>
              <a:noFill/>
              <a:ln w="9525">
                <a:solidFill>
                  <a:srgbClr val="000000"/>
                </a:solidFill>
                <a:prstDash val="dashDot"/>
                <a:round/>
                <a:headEnd/>
                <a:tailEnd/>
              </a:ln>
              <a:extLst>
                <a:ext uri="{909E8E84-426E-40DD-AFC4-6F175D3DCCD1}">
                  <a14:hiddenFill xmlns:a14="http://schemas.microsoft.com/office/drawing/2010/main">
                    <a:noFill/>
                  </a14:hiddenFill>
                </a:ext>
              </a:extLst>
            </p:spPr>
            <p:txBody>
              <a:bodyPr/>
              <a:lstStyle/>
              <a:p>
                <a:endParaRPr lang="en-IN"/>
              </a:p>
            </p:txBody>
          </p:sp>
          <p:sp>
            <p:nvSpPr>
              <p:cNvPr id="173" name="Text Box 86"/>
              <p:cNvSpPr txBox="1">
                <a:spLocks noChangeArrowheads="1"/>
              </p:cNvSpPr>
              <p:nvPr/>
            </p:nvSpPr>
            <p:spPr bwMode="auto">
              <a:xfrm rot="21157559">
                <a:off x="2921547" y="4826323"/>
                <a:ext cx="1920948" cy="60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981" tIns="37490" rIns="74981" bIns="37490"/>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ko-KR" sz="1200" dirty="0">
                    <a:solidFill>
                      <a:srgbClr val="0070C0"/>
                    </a:solidFill>
                    <a:latin typeface="Arial" panose="020B0604020202020204" pitchFamily="34" charset="0"/>
                    <a:ea typeface="Batang" panose="02030600000101010101" pitchFamily="18" charset="-127"/>
                  </a:rPr>
                  <a:t>Frozen Food or Chilled Water</a:t>
                </a:r>
                <a:endParaRPr lang="en-US" sz="1200" dirty="0">
                  <a:solidFill>
                    <a:srgbClr val="0070C0"/>
                  </a:solidFill>
                  <a:latin typeface="Arial" panose="020B0604020202020204" pitchFamily="34" charset="0"/>
                </a:endParaRPr>
              </a:p>
            </p:txBody>
          </p:sp>
          <p:sp>
            <p:nvSpPr>
              <p:cNvPr id="174" name="Rectangle 90"/>
              <p:cNvSpPr>
                <a:spLocks noChangeArrowheads="1"/>
              </p:cNvSpPr>
              <p:nvPr/>
            </p:nvSpPr>
            <p:spPr bwMode="auto">
              <a:xfrm>
                <a:off x="2308274" y="5848025"/>
                <a:ext cx="354106" cy="409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981" tIns="37490" rIns="74981" bIns="37490"/>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ko-KR" sz="1200">
                    <a:latin typeface="Arial" panose="020B0604020202020204" pitchFamily="34" charset="0"/>
                    <a:ea typeface="Batang" panose="02030600000101010101" pitchFamily="18" charset="-127"/>
                  </a:rPr>
                  <a:t>f</a:t>
                </a:r>
                <a:endParaRPr lang="en-US" sz="1200">
                  <a:latin typeface="Arial" panose="020B0604020202020204" pitchFamily="34" charset="0"/>
                </a:endParaRPr>
              </a:p>
            </p:txBody>
          </p:sp>
          <p:sp>
            <p:nvSpPr>
              <p:cNvPr id="175" name="Rectangle 91"/>
              <p:cNvSpPr>
                <a:spLocks noChangeArrowheads="1"/>
              </p:cNvSpPr>
              <p:nvPr/>
            </p:nvSpPr>
            <p:spPr bwMode="auto">
              <a:xfrm>
                <a:off x="5321788" y="5427883"/>
                <a:ext cx="353303" cy="409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981" tIns="37490" rIns="74981" bIns="37490"/>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ko-KR" sz="1200">
                    <a:latin typeface="Arial" panose="020B0604020202020204" pitchFamily="34" charset="0"/>
                    <a:ea typeface="Batang" panose="02030600000101010101" pitchFamily="18" charset="-127"/>
                  </a:rPr>
                  <a:t>e</a:t>
                </a:r>
                <a:endParaRPr lang="en-US" sz="1200">
                  <a:latin typeface="Arial" panose="020B0604020202020204" pitchFamily="34" charset="0"/>
                </a:endParaRPr>
              </a:p>
            </p:txBody>
          </p:sp>
        </p:grpSp>
        <p:sp>
          <p:nvSpPr>
            <p:cNvPr id="168" name="Right Arrow 119"/>
            <p:cNvSpPr>
              <a:spLocks noChangeArrowheads="1"/>
            </p:cNvSpPr>
            <p:nvPr/>
          </p:nvSpPr>
          <p:spPr bwMode="auto">
            <a:xfrm rot="3197070">
              <a:off x="7136808" y="4887576"/>
              <a:ext cx="973138" cy="188431"/>
            </a:xfrm>
            <a:prstGeom prst="rightArrow">
              <a:avLst>
                <a:gd name="adj1" fmla="val 50000"/>
                <a:gd name="adj2" fmla="val 49996"/>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graphicFrame>
          <p:nvGraphicFramePr>
            <p:cNvPr id="169" name="Object 121"/>
            <p:cNvGraphicFramePr>
              <a:graphicFrameLocks noChangeAspect="1"/>
            </p:cNvGraphicFramePr>
            <p:nvPr>
              <p:extLst>
                <p:ext uri="{D42A27DB-BD31-4B8C-83A1-F6EECF244321}">
                  <p14:modId xmlns:p14="http://schemas.microsoft.com/office/powerpoint/2010/main" val="2848959775"/>
                </p:ext>
              </p:extLst>
            </p:nvPr>
          </p:nvGraphicFramePr>
          <p:xfrm>
            <a:off x="7796088" y="4713323"/>
            <a:ext cx="332967" cy="373310"/>
          </p:xfrm>
          <a:graphic>
            <a:graphicData uri="http://schemas.openxmlformats.org/presentationml/2006/ole">
              <mc:AlternateContent xmlns:mc="http://schemas.openxmlformats.org/markup-compatibility/2006">
                <mc:Choice xmlns:v="urn:schemas-microsoft-com:vml" Requires="v">
                  <p:oleObj spid="_x0000_s13497" name="Equation" r:id="rId4" imgW="215713" imgH="241091" progId="Equation.3">
                    <p:embed/>
                  </p:oleObj>
                </mc:Choice>
                <mc:Fallback>
                  <p:oleObj name="Equation" r:id="rId4" imgW="215713" imgH="241091"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96088" y="4713323"/>
                          <a:ext cx="332967" cy="373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16" name="Group 15"/>
          <p:cNvGrpSpPr/>
          <p:nvPr/>
        </p:nvGrpSpPr>
        <p:grpSpPr>
          <a:xfrm>
            <a:off x="5322400" y="2912407"/>
            <a:ext cx="2286001" cy="1528831"/>
            <a:chOff x="6292606" y="1912711"/>
            <a:chExt cx="2286001" cy="1528831"/>
          </a:xfrm>
        </p:grpSpPr>
        <p:grpSp>
          <p:nvGrpSpPr>
            <p:cNvPr id="176" name="Group 105"/>
            <p:cNvGrpSpPr>
              <a:grpSpLocks/>
            </p:cNvGrpSpPr>
            <p:nvPr/>
          </p:nvGrpSpPr>
          <p:grpSpPr bwMode="auto">
            <a:xfrm>
              <a:off x="6292606" y="2154080"/>
              <a:ext cx="2286001" cy="1287462"/>
              <a:chOff x="2431762" y="1603896"/>
              <a:chExt cx="2830447" cy="2050567"/>
            </a:xfrm>
          </p:grpSpPr>
          <p:sp>
            <p:nvSpPr>
              <p:cNvPr id="177" name="Line 75"/>
              <p:cNvSpPr>
                <a:spLocks noChangeShapeType="1"/>
              </p:cNvSpPr>
              <p:nvPr/>
            </p:nvSpPr>
            <p:spPr bwMode="auto">
              <a:xfrm flipV="1">
                <a:off x="2431762" y="1603896"/>
                <a:ext cx="2830447" cy="205056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IN" sz="1200">
                  <a:latin typeface="+mj-lt"/>
                </a:endParaRPr>
              </a:p>
            </p:txBody>
          </p:sp>
          <p:sp>
            <p:nvSpPr>
              <p:cNvPr id="179" name="Line 97"/>
              <p:cNvSpPr>
                <a:spLocks noChangeShapeType="1"/>
              </p:cNvSpPr>
              <p:nvPr/>
            </p:nvSpPr>
            <p:spPr bwMode="auto">
              <a:xfrm flipH="1">
                <a:off x="4200791" y="2218307"/>
                <a:ext cx="235871" cy="139065"/>
              </a:xfrm>
              <a:prstGeom prst="line">
                <a:avLst/>
              </a:prstGeom>
              <a:noFill/>
              <a:ln w="9525">
                <a:solidFill>
                  <a:srgbClr val="000000"/>
                </a:solidFill>
                <a:round/>
                <a:headEnd type="triangle"/>
                <a:tailEnd type="none" w="med" len="med"/>
              </a:ln>
              <a:extLst>
                <a:ext uri="{909E8E84-426E-40DD-AFC4-6F175D3DCCD1}">
                  <a14:hiddenFill xmlns:a14="http://schemas.microsoft.com/office/drawing/2010/main">
                    <a:noFill/>
                  </a14:hiddenFill>
                </a:ext>
              </a:extLst>
            </p:spPr>
            <p:txBody>
              <a:bodyPr/>
              <a:lstStyle/>
              <a:p>
                <a:pPr eaLnBrk="1" hangingPunct="1">
                  <a:defRPr/>
                </a:pPr>
                <a:endParaRPr lang="en-IN" sz="1200">
                  <a:latin typeface="+mj-lt"/>
                </a:endParaRPr>
              </a:p>
            </p:txBody>
          </p:sp>
          <p:sp>
            <p:nvSpPr>
              <p:cNvPr id="178" name="Text Box 85"/>
              <p:cNvSpPr txBox="1">
                <a:spLocks noChangeArrowheads="1"/>
              </p:cNvSpPr>
              <p:nvPr/>
            </p:nvSpPr>
            <p:spPr bwMode="auto">
              <a:xfrm rot="19772088">
                <a:off x="2457919" y="2793469"/>
                <a:ext cx="2649612" cy="619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981" tIns="37490" rIns="74981" bIns="37490"/>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lang="en-US" altLang="ko-KR" sz="1200" dirty="0" smtClean="0">
                    <a:solidFill>
                      <a:srgbClr val="FF0000"/>
                    </a:solidFill>
                    <a:latin typeface="+mj-lt"/>
                    <a:ea typeface="Batang" panose="02030600000101010101" pitchFamily="18" charset="-127"/>
                  </a:rPr>
                  <a:t>Ambient Cooling Water/air</a:t>
                </a:r>
                <a:endParaRPr lang="en-US" sz="1200" dirty="0" smtClean="0">
                  <a:solidFill>
                    <a:srgbClr val="FF0000"/>
                  </a:solidFill>
                  <a:latin typeface="+mj-lt"/>
                </a:endParaRPr>
              </a:p>
            </p:txBody>
          </p:sp>
        </p:grpSp>
        <p:grpSp>
          <p:nvGrpSpPr>
            <p:cNvPr id="180" name="Group 179"/>
            <p:cNvGrpSpPr>
              <a:grpSpLocks/>
            </p:cNvGrpSpPr>
            <p:nvPr/>
          </p:nvGrpSpPr>
          <p:grpSpPr bwMode="auto">
            <a:xfrm>
              <a:off x="6711182" y="1912711"/>
              <a:ext cx="835827" cy="1298575"/>
              <a:chOff x="5860987" y="2690460"/>
              <a:chExt cx="835828" cy="1298280"/>
            </a:xfrm>
          </p:grpSpPr>
          <p:sp>
            <p:nvSpPr>
              <p:cNvPr id="181" name="Right Arrow 7"/>
              <p:cNvSpPr>
                <a:spLocks noChangeArrowheads="1"/>
              </p:cNvSpPr>
              <p:nvPr/>
            </p:nvSpPr>
            <p:spPr bwMode="auto">
              <a:xfrm rot="3214448">
                <a:off x="5857031" y="3148956"/>
                <a:ext cx="1298280" cy="381288"/>
              </a:xfrm>
              <a:prstGeom prst="rightArrow">
                <a:avLst>
                  <a:gd name="adj1" fmla="val 50000"/>
                  <a:gd name="adj2" fmla="val 50003"/>
                </a:avLst>
              </a:prstGeom>
              <a:solidFill>
                <a:schemeClr val="accent2"/>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graphicFrame>
            <p:nvGraphicFramePr>
              <p:cNvPr id="182" name="Object 8"/>
              <p:cNvGraphicFramePr>
                <a:graphicFrameLocks noChangeAspect="1"/>
              </p:cNvGraphicFramePr>
              <p:nvPr>
                <p:extLst>
                  <p:ext uri="{D42A27DB-BD31-4B8C-83A1-F6EECF244321}">
                    <p14:modId xmlns:p14="http://schemas.microsoft.com/office/powerpoint/2010/main" val="1980621667"/>
                  </p:ext>
                </p:extLst>
              </p:nvPr>
            </p:nvGraphicFramePr>
            <p:xfrm>
              <a:off x="5860987" y="3308998"/>
              <a:ext cx="411745" cy="372531"/>
            </p:xfrm>
            <a:graphic>
              <a:graphicData uri="http://schemas.openxmlformats.org/presentationml/2006/ole">
                <mc:AlternateContent xmlns:mc="http://schemas.openxmlformats.org/markup-compatibility/2006">
                  <mc:Choice xmlns:v="urn:schemas-microsoft-com:vml" Requires="v">
                    <p:oleObj spid="_x0000_s13498" name="Equation" r:id="rId6" imgW="266469" imgH="241091" progId="Equation.3">
                      <p:embed/>
                    </p:oleObj>
                  </mc:Choice>
                  <mc:Fallback>
                    <p:oleObj name="Equation" r:id="rId6" imgW="266469" imgH="241091"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60987" y="3308998"/>
                            <a:ext cx="411745" cy="372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31"/>
                                        </p:tgtEl>
                                        <p:attrNameLst>
                                          <p:attrName>style.visibility</p:attrName>
                                        </p:attrNameLst>
                                      </p:cBhvr>
                                      <p:to>
                                        <p:strVal val="visible"/>
                                      </p:to>
                                    </p:set>
                                    <p:animEffect transition="in" filter="wipe(down)">
                                      <p:cBhvr>
                                        <p:cTn id="17" dur="500"/>
                                        <p:tgtEl>
                                          <p:spTgt spid="13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down)">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66"/>
                                        </p:tgtEl>
                                        <p:attrNameLst>
                                          <p:attrName>style.visibility</p:attrName>
                                        </p:attrNameLst>
                                      </p:cBhvr>
                                      <p:to>
                                        <p:strVal val="visible"/>
                                      </p:to>
                                    </p:set>
                                    <p:animEffect transition="in" filter="wipe(down)">
                                      <p:cBhvr>
                                        <p:cTn id="27" dur="500"/>
                                        <p:tgtEl>
                                          <p:spTgt spid="1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228600" y="242887"/>
            <a:ext cx="6678612" cy="823913"/>
          </a:xfrm>
        </p:spPr>
        <p:txBody>
          <a:bodyPr/>
          <a:lstStyle/>
          <a:p>
            <a:r>
              <a:rPr lang="en-US" sz="2800" dirty="0" smtClean="0"/>
              <a:t>The Necessity (mother) Delivered a Dangerous Baby</a:t>
            </a:r>
          </a:p>
        </p:txBody>
      </p:sp>
      <p:sp>
        <p:nvSpPr>
          <p:cNvPr id="3" name="Content Placeholder 2"/>
          <p:cNvSpPr>
            <a:spLocks noGrp="1"/>
          </p:cNvSpPr>
          <p:nvPr>
            <p:ph idx="1"/>
          </p:nvPr>
        </p:nvSpPr>
        <p:spPr>
          <a:xfrm>
            <a:off x="699294" y="1692275"/>
            <a:ext cx="7772400" cy="4114800"/>
          </a:xfrm>
        </p:spPr>
        <p:txBody>
          <a:bodyPr/>
          <a:lstStyle/>
          <a:p>
            <a:r>
              <a:rPr lang="en-US" sz="2400" dirty="0" smtClean="0"/>
              <a:t>Three American corporations launched collaborative research to develop a less dangerous method of refrigeration; their efforts lead to the discovery of Freon.</a:t>
            </a:r>
          </a:p>
          <a:p>
            <a:r>
              <a:rPr lang="en-US" sz="2400" dirty="0" smtClean="0"/>
              <a:t>In just a few years, compressor refrigerators using Freon would became the standard for almost all home kitchens. </a:t>
            </a:r>
          </a:p>
          <a:p>
            <a:r>
              <a:rPr lang="en-US" sz="2400" dirty="0" smtClean="0"/>
              <a:t>Only decades later, would people realize that these chlorofluorocarbons endangered the ozone layer of the entire planet.</a:t>
            </a:r>
          </a:p>
          <a:p>
            <a:r>
              <a:rPr lang="en-US" sz="2400" dirty="0" smtClean="0"/>
              <a:t>Can’t throw the technology at any cost, but change working fluids…..</a:t>
            </a:r>
          </a:p>
        </p:txBody>
      </p:sp>
      <p:grpSp>
        <p:nvGrpSpPr>
          <p:cNvPr id="18" name="Group 19"/>
          <p:cNvGrpSpPr>
            <a:grpSpLocks/>
          </p:cNvGrpSpPr>
          <p:nvPr/>
        </p:nvGrpSpPr>
        <p:grpSpPr bwMode="auto">
          <a:xfrm>
            <a:off x="0" y="0"/>
            <a:ext cx="9144000" cy="6858000"/>
            <a:chOff x="0" y="0"/>
            <a:chExt cx="9144000" cy="6858000"/>
          </a:xfrm>
        </p:grpSpPr>
        <p:grpSp>
          <p:nvGrpSpPr>
            <p:cNvPr id="19" name="Group 8"/>
            <p:cNvGrpSpPr>
              <a:grpSpLocks/>
            </p:cNvGrpSpPr>
            <p:nvPr/>
          </p:nvGrpSpPr>
          <p:grpSpPr bwMode="auto">
            <a:xfrm>
              <a:off x="0" y="0"/>
              <a:ext cx="9144000" cy="6858000"/>
              <a:chOff x="0" y="0"/>
              <a:chExt cx="5760" cy="4320"/>
            </a:xfrm>
          </p:grpSpPr>
          <p:grpSp>
            <p:nvGrpSpPr>
              <p:cNvPr id="22" name="Group 9"/>
              <p:cNvGrpSpPr>
                <a:grpSpLocks/>
              </p:cNvGrpSpPr>
              <p:nvPr/>
            </p:nvGrpSpPr>
            <p:grpSpPr bwMode="auto">
              <a:xfrm>
                <a:off x="0" y="0"/>
                <a:ext cx="192" cy="4320"/>
                <a:chOff x="0" y="-48"/>
                <a:chExt cx="144" cy="4368"/>
              </a:xfrm>
            </p:grpSpPr>
            <p:sp>
              <p:nvSpPr>
                <p:cNvPr id="3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3" name="Group 12"/>
              <p:cNvGrpSpPr>
                <a:grpSpLocks/>
              </p:cNvGrpSpPr>
              <p:nvPr/>
            </p:nvGrpSpPr>
            <p:grpSpPr bwMode="auto">
              <a:xfrm>
                <a:off x="5674" y="24"/>
                <a:ext cx="86" cy="4296"/>
                <a:chOff x="5616" y="-48"/>
                <a:chExt cx="144" cy="4368"/>
              </a:xfrm>
            </p:grpSpPr>
            <p:sp>
              <p:nvSpPr>
                <p:cNvPr id="3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4" name="Group 15"/>
              <p:cNvGrpSpPr>
                <a:grpSpLocks/>
              </p:cNvGrpSpPr>
              <p:nvPr/>
            </p:nvGrpSpPr>
            <p:grpSpPr bwMode="auto">
              <a:xfrm>
                <a:off x="144" y="0"/>
                <a:ext cx="5616" cy="144"/>
                <a:chOff x="96" y="-48"/>
                <a:chExt cx="5520" cy="144"/>
              </a:xfrm>
            </p:grpSpPr>
            <p:sp>
              <p:nvSpPr>
                <p:cNvPr id="28"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29"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5" name="Group 18"/>
              <p:cNvGrpSpPr>
                <a:grpSpLocks/>
              </p:cNvGrpSpPr>
              <p:nvPr/>
            </p:nvGrpSpPr>
            <p:grpSpPr bwMode="auto">
              <a:xfrm>
                <a:off x="144" y="4234"/>
                <a:ext cx="5616" cy="86"/>
                <a:chOff x="96" y="4176"/>
                <a:chExt cx="5520" cy="144"/>
              </a:xfrm>
            </p:grpSpPr>
            <p:sp>
              <p:nvSpPr>
                <p:cNvPr id="26"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27"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pic>
          <p:nvPicPr>
            <p:cNvPr id="20"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lgn="ctr" eaLnBrk="1" hangingPunct="1">
                <a:defRPr/>
              </a:pPr>
              <a:endParaRPr lang="en-US">
                <a:latin typeface="Times New Roman" charset="0"/>
              </a:endParaRPr>
            </a:p>
          </p:txBody>
        </p:sp>
      </p:grpSp>
    </p:spTree>
    <p:extLst>
      <p:ext uri="{BB962C8B-B14F-4D97-AF65-F5344CB8AC3E}">
        <p14:creationId xmlns:p14="http://schemas.microsoft.com/office/powerpoint/2010/main" val="29264517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2"/>
          <p:cNvSpPr>
            <a:spLocks noGrp="1"/>
          </p:cNvSpPr>
          <p:nvPr>
            <p:ph type="title"/>
          </p:nvPr>
        </p:nvSpPr>
        <p:spPr>
          <a:xfrm>
            <a:off x="0" y="0"/>
            <a:ext cx="6400800" cy="1143000"/>
          </a:xfrm>
        </p:spPr>
        <p:txBody>
          <a:bodyPr/>
          <a:lstStyle/>
          <a:p>
            <a:pPr eaLnBrk="1" hangingPunct="1"/>
            <a:r>
              <a:rPr lang="en-US" sz="2800" dirty="0" smtClean="0">
                <a:cs typeface="Times New Roman" panose="02020603050405020304" pitchFamily="18" charset="0"/>
              </a:rPr>
              <a:t>Hardware Feasibility of the reversed </a:t>
            </a:r>
            <a:r>
              <a:rPr lang="en-US" sz="2800" dirty="0" err="1" smtClean="0">
                <a:cs typeface="Times New Roman" panose="02020603050405020304" pitchFamily="18" charset="0"/>
              </a:rPr>
              <a:t>Rankine</a:t>
            </a:r>
            <a:r>
              <a:rPr lang="en-US" sz="2800" dirty="0" smtClean="0">
                <a:cs typeface="Times New Roman" panose="02020603050405020304" pitchFamily="18" charset="0"/>
              </a:rPr>
              <a:t> cycle for Refrigeration ?</a:t>
            </a:r>
          </a:p>
        </p:txBody>
      </p:sp>
      <p:pic>
        <p:nvPicPr>
          <p:cNvPr id="1433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2117725"/>
            <a:ext cx="4191000" cy="462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p:cNvCxnSpPr/>
          <p:nvPr/>
        </p:nvCxnSpPr>
        <p:spPr>
          <a:xfrm>
            <a:off x="3200400" y="5486400"/>
            <a:ext cx="2590800" cy="0"/>
          </a:xfrm>
          <a:prstGeom prst="line">
            <a:avLst/>
          </a:prstGeom>
          <a:ln w="539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5791200" y="2971800"/>
            <a:ext cx="0" cy="2514600"/>
          </a:xfrm>
          <a:prstGeom prst="line">
            <a:avLst/>
          </a:prstGeom>
          <a:ln w="53975">
            <a:solidFill>
              <a:srgbClr val="7030A0"/>
            </a:solidFill>
          </a:ln>
        </p:spPr>
        <p:style>
          <a:lnRef idx="1">
            <a:schemeClr val="accent1"/>
          </a:lnRef>
          <a:fillRef idx="0">
            <a:schemeClr val="accent1"/>
          </a:fillRef>
          <a:effectRef idx="0">
            <a:schemeClr val="accent1"/>
          </a:effectRef>
          <a:fontRef idx="minor">
            <a:schemeClr val="tx1"/>
          </a:fontRef>
        </p:style>
      </p:cxnSp>
      <p:grpSp>
        <p:nvGrpSpPr>
          <p:cNvPr id="14342" name="Group 19"/>
          <p:cNvGrpSpPr>
            <a:grpSpLocks/>
          </p:cNvGrpSpPr>
          <p:nvPr/>
        </p:nvGrpSpPr>
        <p:grpSpPr bwMode="auto">
          <a:xfrm>
            <a:off x="3200400" y="3033713"/>
            <a:ext cx="2576513" cy="1970087"/>
            <a:chOff x="3200400" y="3033486"/>
            <a:chExt cx="2576565" cy="1970314"/>
          </a:xfrm>
        </p:grpSpPr>
        <p:sp>
          <p:nvSpPr>
            <p:cNvPr id="14" name="Freeform 13"/>
            <p:cNvSpPr/>
            <p:nvPr/>
          </p:nvSpPr>
          <p:spPr>
            <a:xfrm>
              <a:off x="4908584" y="3033486"/>
              <a:ext cx="868381" cy="1205051"/>
            </a:xfrm>
            <a:custGeom>
              <a:avLst/>
              <a:gdLst>
                <a:gd name="connsiteX0" fmla="*/ 0 w 885372"/>
                <a:gd name="connsiteY0" fmla="*/ 1204685 h 1204685"/>
                <a:gd name="connsiteX1" fmla="*/ 319315 w 885372"/>
                <a:gd name="connsiteY1" fmla="*/ 957943 h 1204685"/>
                <a:gd name="connsiteX2" fmla="*/ 566057 w 885372"/>
                <a:gd name="connsiteY2" fmla="*/ 638628 h 1204685"/>
                <a:gd name="connsiteX3" fmla="*/ 885372 w 885372"/>
                <a:gd name="connsiteY3" fmla="*/ 0 h 1204685"/>
              </a:gdLst>
              <a:ahLst/>
              <a:cxnLst>
                <a:cxn ang="0">
                  <a:pos x="connsiteX0" y="connsiteY0"/>
                </a:cxn>
                <a:cxn ang="0">
                  <a:pos x="connsiteX1" y="connsiteY1"/>
                </a:cxn>
                <a:cxn ang="0">
                  <a:pos x="connsiteX2" y="connsiteY2"/>
                </a:cxn>
                <a:cxn ang="0">
                  <a:pos x="connsiteX3" y="connsiteY3"/>
                </a:cxn>
              </a:cxnLst>
              <a:rect l="l" t="t" r="r" b="b"/>
              <a:pathLst>
                <a:path w="885372" h="1204685">
                  <a:moveTo>
                    <a:pt x="0" y="1204685"/>
                  </a:moveTo>
                  <a:cubicBezTo>
                    <a:pt x="112486" y="1128485"/>
                    <a:pt x="224972" y="1052286"/>
                    <a:pt x="319315" y="957943"/>
                  </a:cubicBezTo>
                  <a:cubicBezTo>
                    <a:pt x="413658" y="863600"/>
                    <a:pt x="471714" y="798285"/>
                    <a:pt x="566057" y="638628"/>
                  </a:cubicBezTo>
                  <a:cubicBezTo>
                    <a:pt x="660400" y="478971"/>
                    <a:pt x="772886" y="239485"/>
                    <a:pt x="885372" y="0"/>
                  </a:cubicBezTo>
                </a:path>
              </a:pathLst>
            </a:custGeom>
            <a:ln w="44450">
              <a:solidFill>
                <a:schemeClr val="accent2"/>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en-US"/>
            </a:p>
          </p:txBody>
        </p:sp>
        <p:cxnSp>
          <p:nvCxnSpPr>
            <p:cNvPr id="15" name="Straight Connector 14"/>
            <p:cNvCxnSpPr/>
            <p:nvPr/>
          </p:nvCxnSpPr>
          <p:spPr>
            <a:xfrm>
              <a:off x="3624272" y="4190906"/>
              <a:ext cx="1270026" cy="0"/>
            </a:xfrm>
            <a:prstGeom prst="line">
              <a:avLst/>
            </a:prstGeom>
            <a:ln w="539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8" name="Freeform 17"/>
            <p:cNvSpPr/>
            <p:nvPr/>
          </p:nvSpPr>
          <p:spPr>
            <a:xfrm>
              <a:off x="3200400" y="4190906"/>
              <a:ext cx="412758" cy="812894"/>
            </a:xfrm>
            <a:custGeom>
              <a:avLst/>
              <a:gdLst>
                <a:gd name="connsiteX0" fmla="*/ 0 w 420914"/>
                <a:gd name="connsiteY0" fmla="*/ 812800 h 812800"/>
                <a:gd name="connsiteX1" fmla="*/ 246743 w 420914"/>
                <a:gd name="connsiteY1" fmla="*/ 290286 h 812800"/>
                <a:gd name="connsiteX2" fmla="*/ 420914 w 420914"/>
                <a:gd name="connsiteY2" fmla="*/ 0 h 812800"/>
              </a:gdLst>
              <a:ahLst/>
              <a:cxnLst>
                <a:cxn ang="0">
                  <a:pos x="connsiteX0" y="connsiteY0"/>
                </a:cxn>
                <a:cxn ang="0">
                  <a:pos x="connsiteX1" y="connsiteY1"/>
                </a:cxn>
                <a:cxn ang="0">
                  <a:pos x="connsiteX2" y="connsiteY2"/>
                </a:cxn>
              </a:cxnLst>
              <a:rect l="l" t="t" r="r" b="b"/>
              <a:pathLst>
                <a:path w="420914" h="812800">
                  <a:moveTo>
                    <a:pt x="0" y="812800"/>
                  </a:moveTo>
                  <a:cubicBezTo>
                    <a:pt x="88295" y="619276"/>
                    <a:pt x="176591" y="425753"/>
                    <a:pt x="246743" y="290286"/>
                  </a:cubicBezTo>
                  <a:cubicBezTo>
                    <a:pt x="316895" y="154819"/>
                    <a:pt x="368904" y="77409"/>
                    <a:pt x="420914" y="0"/>
                  </a:cubicBezTo>
                </a:path>
              </a:pathLst>
            </a:custGeom>
            <a:ln w="50800">
              <a:solidFill>
                <a:schemeClr val="accent2"/>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en-US"/>
            </a:p>
          </p:txBody>
        </p:sp>
      </p:grpSp>
      <p:cxnSp>
        <p:nvCxnSpPr>
          <p:cNvPr id="21" name="Straight Connector 20"/>
          <p:cNvCxnSpPr>
            <a:endCxn id="18" idx="0"/>
          </p:cNvCxnSpPr>
          <p:nvPr/>
        </p:nvCxnSpPr>
        <p:spPr>
          <a:xfrm flipV="1">
            <a:off x="3200400" y="5003800"/>
            <a:ext cx="0" cy="482600"/>
          </a:xfrm>
          <a:prstGeom prst="line">
            <a:avLst/>
          </a:prstGeom>
          <a:ln w="53975">
            <a:solidFill>
              <a:srgbClr val="7030A0"/>
            </a:solidFill>
          </a:ln>
        </p:spPr>
        <p:style>
          <a:lnRef idx="1">
            <a:schemeClr val="accent1"/>
          </a:lnRef>
          <a:fillRef idx="0">
            <a:schemeClr val="accent1"/>
          </a:fillRef>
          <a:effectRef idx="0">
            <a:schemeClr val="accent1"/>
          </a:effectRef>
          <a:fontRef idx="minor">
            <a:schemeClr val="tx1"/>
          </a:fontRef>
        </p:style>
      </p:cxnSp>
      <p:sp>
        <p:nvSpPr>
          <p:cNvPr id="24" name="Curved Up Arrow 23"/>
          <p:cNvSpPr/>
          <p:nvPr/>
        </p:nvSpPr>
        <p:spPr>
          <a:xfrm rot="16200000">
            <a:off x="4114800" y="5257800"/>
            <a:ext cx="1143000" cy="533400"/>
          </a:xfrm>
          <a:prstGeom prst="curved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chemeClr val="tx1"/>
              </a:solidFill>
            </a:endParaRPr>
          </a:p>
        </p:txBody>
      </p:sp>
      <p:sp>
        <p:nvSpPr>
          <p:cNvPr id="25" name="Curved Up Arrow 24"/>
          <p:cNvSpPr/>
          <p:nvPr/>
        </p:nvSpPr>
        <p:spPr>
          <a:xfrm rot="16200000">
            <a:off x="3733800" y="3733800"/>
            <a:ext cx="1143000" cy="533400"/>
          </a:xfrm>
          <a:prstGeom prst="curved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chemeClr val="tx1"/>
              </a:solidFill>
            </a:endParaRPr>
          </a:p>
        </p:txBody>
      </p:sp>
      <p:sp>
        <p:nvSpPr>
          <p:cNvPr id="4" name="Content Placeholder 3"/>
          <p:cNvSpPr>
            <a:spLocks noGrp="1"/>
          </p:cNvSpPr>
          <p:nvPr>
            <p:ph idx="1"/>
          </p:nvPr>
        </p:nvSpPr>
        <p:spPr>
          <a:xfrm>
            <a:off x="325364" y="1129801"/>
            <a:ext cx="8513836" cy="2057400"/>
          </a:xfrm>
        </p:spPr>
        <p:txBody>
          <a:bodyPr/>
          <a:lstStyle/>
          <a:p>
            <a:pPr eaLnBrk="1" hangingPunct="1">
              <a:tabLst>
                <a:tab pos="228600" algn="l"/>
              </a:tabLst>
            </a:pPr>
            <a:r>
              <a:rPr lang="en-US" sz="2400" dirty="0" smtClean="0">
                <a:cs typeface="Times New Roman" panose="02020603050405020304" pitchFamily="18" charset="0"/>
              </a:rPr>
              <a:t>Very costly to expand the liquid using a turbine with very low or negligible power output!?!</a:t>
            </a:r>
          </a:p>
          <a:p>
            <a:pPr eaLnBrk="1" hangingPunct="1">
              <a:tabLst>
                <a:tab pos="228600" algn="l"/>
              </a:tabLst>
            </a:pPr>
            <a:r>
              <a:rPr lang="en-US" sz="2400" dirty="0" smtClean="0">
                <a:cs typeface="Times New Roman" panose="02020603050405020304" pitchFamily="18" charset="0"/>
              </a:rPr>
              <a:t>May become negative under irreversible conditions.</a:t>
            </a:r>
          </a:p>
          <a:p>
            <a:pPr eaLnBrk="1" hangingPunct="1">
              <a:tabLst>
                <a:tab pos="228600" algn="l"/>
              </a:tabLst>
            </a:pPr>
            <a:r>
              <a:rPr lang="en-US" sz="2400" dirty="0" smtClean="0">
                <a:cs typeface="Times New Roman" panose="02020603050405020304" pitchFamily="18" charset="0"/>
              </a:rPr>
              <a:t>Cheaper to have irreversible expansion through an expansion valve.</a:t>
            </a:r>
          </a:p>
        </p:txBody>
      </p:sp>
      <mc:AlternateContent xmlns:mc="http://schemas.openxmlformats.org/markup-compatibility/2006" xmlns:p14="http://schemas.microsoft.com/office/powerpoint/2010/main">
        <mc:Choice Requires="p14">
          <p:contentPart p14:bwMode="auto" r:id="rId3">
            <p14:nvContentPartPr>
              <p14:cNvPr id="20489" name="Ink 21"/>
              <p14:cNvContentPartPr>
                <a14:cpLocks xmlns:a14="http://schemas.microsoft.com/office/drawing/2010/main" noRot="1" noChangeAspect="1" noEditPoints="1" noChangeArrowheads="1" noChangeShapeType="1"/>
              </p14:cNvContentPartPr>
              <p14:nvPr/>
            </p14:nvContentPartPr>
            <p14:xfrm>
              <a:off x="6051550" y="6689725"/>
              <a:ext cx="1835150" cy="42863"/>
            </p14:xfrm>
          </p:contentPart>
        </mc:Choice>
        <mc:Fallback xmlns="">
          <p:pic>
            <p:nvPicPr>
              <p:cNvPr id="20489" name="Ink 21"/>
              <p:cNvPicPr>
                <a:picLocks noRot="1" noChangeAspect="1" noEditPoints="1" noChangeArrowheads="1" noChangeShapeType="1"/>
              </p:cNvPicPr>
              <p:nvPr/>
            </p:nvPicPr>
            <p:blipFill>
              <a:blip r:embed="rId4"/>
              <a:stretch>
                <a:fillRect/>
              </a:stretch>
            </p:blipFill>
            <p:spPr>
              <a:xfrm>
                <a:off x="6042191" y="6680360"/>
                <a:ext cx="1853869" cy="61593"/>
              </a:xfrm>
              <a:prstGeom prst="rect">
                <a:avLst/>
              </a:prstGeom>
            </p:spPr>
          </p:pic>
        </mc:Fallback>
      </mc:AlternateContent>
      <p:grpSp>
        <p:nvGrpSpPr>
          <p:cNvPr id="30" name="Group 19"/>
          <p:cNvGrpSpPr>
            <a:grpSpLocks/>
          </p:cNvGrpSpPr>
          <p:nvPr/>
        </p:nvGrpSpPr>
        <p:grpSpPr bwMode="auto">
          <a:xfrm>
            <a:off x="0" y="0"/>
            <a:ext cx="9144000" cy="6858000"/>
            <a:chOff x="0" y="0"/>
            <a:chExt cx="9144000" cy="6858000"/>
          </a:xfrm>
        </p:grpSpPr>
        <p:grpSp>
          <p:nvGrpSpPr>
            <p:cNvPr id="31" name="Group 8"/>
            <p:cNvGrpSpPr>
              <a:grpSpLocks/>
            </p:cNvGrpSpPr>
            <p:nvPr/>
          </p:nvGrpSpPr>
          <p:grpSpPr bwMode="auto">
            <a:xfrm>
              <a:off x="0" y="0"/>
              <a:ext cx="9144000" cy="6858000"/>
              <a:chOff x="0" y="0"/>
              <a:chExt cx="5760" cy="4320"/>
            </a:xfrm>
          </p:grpSpPr>
          <p:grpSp>
            <p:nvGrpSpPr>
              <p:cNvPr id="34" name="Group 9"/>
              <p:cNvGrpSpPr>
                <a:grpSpLocks/>
              </p:cNvGrpSpPr>
              <p:nvPr/>
            </p:nvGrpSpPr>
            <p:grpSpPr bwMode="auto">
              <a:xfrm>
                <a:off x="0" y="0"/>
                <a:ext cx="192" cy="4320"/>
                <a:chOff x="0" y="-48"/>
                <a:chExt cx="144" cy="4368"/>
              </a:xfrm>
            </p:grpSpPr>
            <p:sp>
              <p:nvSpPr>
                <p:cNvPr id="4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4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35" name="Group 12"/>
              <p:cNvGrpSpPr>
                <a:grpSpLocks/>
              </p:cNvGrpSpPr>
              <p:nvPr/>
            </p:nvGrpSpPr>
            <p:grpSpPr bwMode="auto">
              <a:xfrm>
                <a:off x="5674" y="24"/>
                <a:ext cx="86" cy="4296"/>
                <a:chOff x="5616" y="-48"/>
                <a:chExt cx="144" cy="4368"/>
              </a:xfrm>
            </p:grpSpPr>
            <p:sp>
              <p:nvSpPr>
                <p:cNvPr id="4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4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36" name="Group 15"/>
              <p:cNvGrpSpPr>
                <a:grpSpLocks/>
              </p:cNvGrpSpPr>
              <p:nvPr/>
            </p:nvGrpSpPr>
            <p:grpSpPr bwMode="auto">
              <a:xfrm>
                <a:off x="144" y="0"/>
                <a:ext cx="5616" cy="144"/>
                <a:chOff x="96" y="-48"/>
                <a:chExt cx="5520" cy="144"/>
              </a:xfrm>
            </p:grpSpPr>
            <p:sp>
              <p:nvSpPr>
                <p:cNvPr id="40"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41"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37" name="Group 18"/>
              <p:cNvGrpSpPr>
                <a:grpSpLocks/>
              </p:cNvGrpSpPr>
              <p:nvPr/>
            </p:nvGrpSpPr>
            <p:grpSpPr bwMode="auto">
              <a:xfrm>
                <a:off x="144" y="4234"/>
                <a:ext cx="5616" cy="86"/>
                <a:chOff x="96" y="4176"/>
                <a:chExt cx="5520" cy="144"/>
              </a:xfrm>
            </p:grpSpPr>
            <p:sp>
              <p:nvSpPr>
                <p:cNvPr id="38"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9"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pic>
          <p:nvPicPr>
            <p:cNvPr id="32" name="Rectangle 194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lgn="ctr" eaLnBrk="1" hangingPunct="1">
                <a:defRPr/>
              </a:pPr>
              <a:endParaRPr lang="en-US">
                <a:latin typeface="Times New Roman" charset="0"/>
              </a:endParaRPr>
            </a:p>
          </p:txBody>
        </p:sp>
      </p:grpSp>
      <mc:AlternateContent xmlns:mc="http://schemas.openxmlformats.org/markup-compatibility/2006" xmlns:p14="http://schemas.microsoft.com/office/powerpoint/2010/main">
        <mc:Choice Requires="p14">
          <p:contentPart p14:bwMode="auto" r:id="rId6">
            <p14:nvContentPartPr>
              <p14:cNvPr id="2" name="Ink 1"/>
              <p14:cNvContentPartPr/>
              <p14:nvPr/>
            </p14:nvContentPartPr>
            <p14:xfrm>
              <a:off x="1269360" y="4878000"/>
              <a:ext cx="2458080" cy="1533960"/>
            </p14:xfrm>
          </p:contentPart>
        </mc:Choice>
        <mc:Fallback xmlns="">
          <p:pic>
            <p:nvPicPr>
              <p:cNvPr id="2" name="Ink 1"/>
              <p:cNvPicPr/>
              <p:nvPr/>
            </p:nvPicPr>
            <p:blipFill>
              <a:blip r:embed="rId7"/>
              <a:stretch>
                <a:fillRect/>
              </a:stretch>
            </p:blipFill>
            <p:spPr>
              <a:xfrm>
                <a:off x="1258920" y="4866480"/>
                <a:ext cx="2481840" cy="155556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dissolve">
                                      <p:cBhvr>
                                        <p:cTn id="7" dur="500"/>
                                        <p:tgtEl>
                                          <p:spTgt spid="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dissolve">
                                      <p:cBhvr>
                                        <p:cTn id="12" dur="500"/>
                                        <p:tgtEl>
                                          <p:spTgt spid="2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dissolve">
                                      <p:cBhvr>
                                        <p:cTn id="17" dur="500"/>
                                        <p:tgtEl>
                                          <p:spTgt spid="4">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dissolve">
                                      <p:cBhvr>
                                        <p:cTn id="22" dur="500"/>
                                        <p:tgtEl>
                                          <p:spTgt spid="4">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dissolve">
                                      <p:cBhvr>
                                        <p:cTn id="2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152400" y="45501"/>
            <a:ext cx="6950075" cy="1143000"/>
          </a:xfrm>
        </p:spPr>
        <p:txBody>
          <a:bodyPr/>
          <a:lstStyle/>
          <a:p>
            <a:r>
              <a:rPr lang="en-IN" sz="2800" dirty="0" smtClean="0"/>
              <a:t>Simplified Hardware Designs for Development of Inverse Domestic Energy Systems</a:t>
            </a:r>
          </a:p>
        </p:txBody>
      </p:sp>
      <p:pic>
        <p:nvPicPr>
          <p:cNvPr id="1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938" y="1447800"/>
            <a:ext cx="5029200" cy="508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18"/>
          <p:cNvSpPr txBox="1">
            <a:spLocks noChangeArrowheads="1"/>
          </p:cNvSpPr>
          <p:nvPr/>
        </p:nvSpPr>
        <p:spPr bwMode="auto">
          <a:xfrm>
            <a:off x="4800600" y="2159000"/>
            <a:ext cx="4114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IN" sz="2400" b="0"/>
              <a:t>Christened as Vapour Compression Refrigeration (VCR)  Cycle</a:t>
            </a:r>
          </a:p>
        </p:txBody>
      </p:sp>
      <p:grpSp>
        <p:nvGrpSpPr>
          <p:cNvPr id="20" name="Group 19"/>
          <p:cNvGrpSpPr>
            <a:grpSpLocks/>
          </p:cNvGrpSpPr>
          <p:nvPr/>
        </p:nvGrpSpPr>
        <p:grpSpPr bwMode="auto">
          <a:xfrm>
            <a:off x="0" y="0"/>
            <a:ext cx="9144000" cy="6858000"/>
            <a:chOff x="0" y="0"/>
            <a:chExt cx="9144000" cy="6858000"/>
          </a:xfrm>
        </p:grpSpPr>
        <p:grpSp>
          <p:nvGrpSpPr>
            <p:cNvPr id="21" name="Group 8"/>
            <p:cNvGrpSpPr>
              <a:grpSpLocks/>
            </p:cNvGrpSpPr>
            <p:nvPr/>
          </p:nvGrpSpPr>
          <p:grpSpPr bwMode="auto">
            <a:xfrm>
              <a:off x="0" y="0"/>
              <a:ext cx="9144000" cy="6858000"/>
              <a:chOff x="0" y="0"/>
              <a:chExt cx="5760" cy="4320"/>
            </a:xfrm>
          </p:grpSpPr>
          <p:grpSp>
            <p:nvGrpSpPr>
              <p:cNvPr id="24" name="Group 9"/>
              <p:cNvGrpSpPr>
                <a:grpSpLocks/>
              </p:cNvGrpSpPr>
              <p:nvPr/>
            </p:nvGrpSpPr>
            <p:grpSpPr bwMode="auto">
              <a:xfrm>
                <a:off x="0" y="0"/>
                <a:ext cx="192" cy="4320"/>
                <a:chOff x="0" y="-48"/>
                <a:chExt cx="144" cy="4368"/>
              </a:xfrm>
            </p:grpSpPr>
            <p:sp>
              <p:nvSpPr>
                <p:cNvPr id="3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5" name="Group 12"/>
              <p:cNvGrpSpPr>
                <a:grpSpLocks/>
              </p:cNvGrpSpPr>
              <p:nvPr/>
            </p:nvGrpSpPr>
            <p:grpSpPr bwMode="auto">
              <a:xfrm>
                <a:off x="5674" y="24"/>
                <a:ext cx="86" cy="4296"/>
                <a:chOff x="5616" y="-48"/>
                <a:chExt cx="144" cy="4368"/>
              </a:xfrm>
            </p:grpSpPr>
            <p:sp>
              <p:nvSpPr>
                <p:cNvPr id="3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6" name="Group 15"/>
              <p:cNvGrpSpPr>
                <a:grpSpLocks/>
              </p:cNvGrpSpPr>
              <p:nvPr/>
            </p:nvGrpSpPr>
            <p:grpSpPr bwMode="auto">
              <a:xfrm>
                <a:off x="144" y="0"/>
                <a:ext cx="5616" cy="144"/>
                <a:chOff x="96" y="-48"/>
                <a:chExt cx="5520" cy="144"/>
              </a:xfrm>
            </p:grpSpPr>
            <p:sp>
              <p:nvSpPr>
                <p:cNvPr id="30"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1"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7" name="Group 18"/>
              <p:cNvGrpSpPr>
                <a:grpSpLocks/>
              </p:cNvGrpSpPr>
              <p:nvPr/>
            </p:nvGrpSpPr>
            <p:grpSpPr bwMode="auto">
              <a:xfrm>
                <a:off x="144" y="4234"/>
                <a:ext cx="5616" cy="86"/>
                <a:chOff x="96" y="4176"/>
                <a:chExt cx="5520" cy="144"/>
              </a:xfrm>
            </p:grpSpPr>
            <p:sp>
              <p:nvSpPr>
                <p:cNvPr id="28"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29"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pic>
          <p:nvPicPr>
            <p:cNvPr id="22"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lgn="ctr" eaLnBrk="1" hangingPunct="1">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dissolve">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3"/>
          <p:cNvSpPr>
            <a:spLocks noGrp="1"/>
          </p:cNvSpPr>
          <p:nvPr>
            <p:ph type="title"/>
          </p:nvPr>
        </p:nvSpPr>
        <p:spPr>
          <a:xfrm>
            <a:off x="455613" y="12700"/>
            <a:ext cx="5794375" cy="1143000"/>
          </a:xfrm>
        </p:spPr>
        <p:txBody>
          <a:bodyPr/>
          <a:lstStyle/>
          <a:p>
            <a:r>
              <a:rPr lang="en-IN" sz="2800" smtClean="0"/>
              <a:t>Steam Engine to Drive Reciprocating Compressor</a:t>
            </a:r>
          </a:p>
        </p:txBody>
      </p:sp>
      <p:pic>
        <p:nvPicPr>
          <p:cNvPr id="512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371600"/>
            <a:ext cx="7572375" cy="513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8132" name="Group 19"/>
          <p:cNvGrpSpPr>
            <a:grpSpLocks/>
          </p:cNvGrpSpPr>
          <p:nvPr/>
        </p:nvGrpSpPr>
        <p:grpSpPr bwMode="auto">
          <a:xfrm>
            <a:off x="0" y="0"/>
            <a:ext cx="9144000" cy="6858000"/>
            <a:chOff x="0" y="0"/>
            <a:chExt cx="9144000" cy="6858000"/>
          </a:xfrm>
        </p:grpSpPr>
        <p:grpSp>
          <p:nvGrpSpPr>
            <p:cNvPr id="48133" name="Group 8"/>
            <p:cNvGrpSpPr>
              <a:grpSpLocks/>
            </p:cNvGrpSpPr>
            <p:nvPr/>
          </p:nvGrpSpPr>
          <p:grpSpPr bwMode="auto">
            <a:xfrm>
              <a:off x="0" y="0"/>
              <a:ext cx="9144000" cy="6858000"/>
              <a:chOff x="0" y="0"/>
              <a:chExt cx="5760" cy="4320"/>
            </a:xfrm>
          </p:grpSpPr>
          <p:grpSp>
            <p:nvGrpSpPr>
              <p:cNvPr id="48136" name="Group 9"/>
              <p:cNvGrpSpPr>
                <a:grpSpLocks/>
              </p:cNvGrpSpPr>
              <p:nvPr/>
            </p:nvGrpSpPr>
            <p:grpSpPr bwMode="auto">
              <a:xfrm>
                <a:off x="0" y="0"/>
                <a:ext cx="192" cy="4320"/>
                <a:chOff x="0" y="-48"/>
                <a:chExt cx="144" cy="4368"/>
              </a:xfrm>
            </p:grpSpPr>
            <p:sp>
              <p:nvSpPr>
                <p:cNvPr id="4814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814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8137" name="Group 12"/>
              <p:cNvGrpSpPr>
                <a:grpSpLocks/>
              </p:cNvGrpSpPr>
              <p:nvPr/>
            </p:nvGrpSpPr>
            <p:grpSpPr bwMode="auto">
              <a:xfrm>
                <a:off x="5674" y="24"/>
                <a:ext cx="86" cy="4296"/>
                <a:chOff x="5616" y="-48"/>
                <a:chExt cx="144" cy="4368"/>
              </a:xfrm>
            </p:grpSpPr>
            <p:sp>
              <p:nvSpPr>
                <p:cNvPr id="4814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814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8138" name="Group 15"/>
              <p:cNvGrpSpPr>
                <a:grpSpLocks/>
              </p:cNvGrpSpPr>
              <p:nvPr/>
            </p:nvGrpSpPr>
            <p:grpSpPr bwMode="auto">
              <a:xfrm>
                <a:off x="144" y="0"/>
                <a:ext cx="5616" cy="144"/>
                <a:chOff x="96" y="-48"/>
                <a:chExt cx="5520" cy="144"/>
              </a:xfrm>
            </p:grpSpPr>
            <p:sp>
              <p:nvSpPr>
                <p:cNvPr id="48142"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8143"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8139" name="Group 18"/>
              <p:cNvGrpSpPr>
                <a:grpSpLocks/>
              </p:cNvGrpSpPr>
              <p:nvPr/>
            </p:nvGrpSpPr>
            <p:grpSpPr bwMode="auto">
              <a:xfrm>
                <a:off x="144" y="4234"/>
                <a:ext cx="5616" cy="86"/>
                <a:chOff x="96" y="4176"/>
                <a:chExt cx="5520" cy="144"/>
              </a:xfrm>
            </p:grpSpPr>
            <p:sp>
              <p:nvSpPr>
                <p:cNvPr id="4814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814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48134"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3011504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1202"/>
                                        </p:tgtEl>
                                        <p:attrNameLst>
                                          <p:attrName>style.visibility</p:attrName>
                                        </p:attrNameLst>
                                      </p:cBhvr>
                                      <p:to>
                                        <p:strVal val="visible"/>
                                      </p:to>
                                    </p:set>
                                    <p:animEffect transition="in" filter="dissolve">
                                      <p:cBhvr>
                                        <p:cTn id="7" dur="500"/>
                                        <p:tgtEl>
                                          <p:spTgt spid="512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3"/>
          <p:cNvSpPr>
            <a:spLocks noGrp="1"/>
          </p:cNvSpPr>
          <p:nvPr>
            <p:ph type="title"/>
          </p:nvPr>
        </p:nvSpPr>
        <p:spPr>
          <a:xfrm>
            <a:off x="163513" y="77788"/>
            <a:ext cx="6770687" cy="973137"/>
          </a:xfrm>
        </p:spPr>
        <p:txBody>
          <a:bodyPr/>
          <a:lstStyle/>
          <a:p>
            <a:pPr eaLnBrk="1" hangingPunct="1"/>
            <a:r>
              <a:rPr lang="en-US" sz="2800" dirty="0" smtClean="0"/>
              <a:t>Two Way use of VCR Cycle </a:t>
            </a:r>
          </a:p>
        </p:txBody>
      </p:sp>
      <p:pic>
        <p:nvPicPr>
          <p:cNvPr id="16387" name="Picture 5" descr="10001 cop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094947"/>
            <a:ext cx="6135688" cy="523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reeform 5"/>
          <p:cNvSpPr/>
          <p:nvPr/>
        </p:nvSpPr>
        <p:spPr>
          <a:xfrm>
            <a:off x="3533775" y="838200"/>
            <a:ext cx="4645025" cy="5843588"/>
          </a:xfrm>
          <a:custGeom>
            <a:avLst/>
            <a:gdLst>
              <a:gd name="connsiteX0" fmla="*/ 878114 w 4644571"/>
              <a:gd name="connsiteY0" fmla="*/ 278190 h 5844418"/>
              <a:gd name="connsiteX1" fmla="*/ 660400 w 4644571"/>
              <a:gd name="connsiteY1" fmla="*/ 1758647 h 5844418"/>
              <a:gd name="connsiteX2" fmla="*/ 1095828 w 4644571"/>
              <a:gd name="connsiteY2" fmla="*/ 2760133 h 5844418"/>
              <a:gd name="connsiteX3" fmla="*/ 762000 w 4644571"/>
              <a:gd name="connsiteY3" fmla="*/ 3543905 h 5844418"/>
              <a:gd name="connsiteX4" fmla="*/ 21771 w 4644571"/>
              <a:gd name="connsiteY4" fmla="*/ 4908247 h 5844418"/>
              <a:gd name="connsiteX5" fmla="*/ 631371 w 4644571"/>
              <a:gd name="connsiteY5" fmla="*/ 5604933 h 5844418"/>
              <a:gd name="connsiteX6" fmla="*/ 2910114 w 4644571"/>
              <a:gd name="connsiteY6" fmla="*/ 5517847 h 5844418"/>
              <a:gd name="connsiteX7" fmla="*/ 4492171 w 4644571"/>
              <a:gd name="connsiteY7" fmla="*/ 3645505 h 5844418"/>
              <a:gd name="connsiteX8" fmla="*/ 3824514 w 4644571"/>
              <a:gd name="connsiteY8" fmla="*/ 1758647 h 5844418"/>
              <a:gd name="connsiteX9" fmla="*/ 2939142 w 4644571"/>
              <a:gd name="connsiteY9" fmla="*/ 423333 h 5844418"/>
              <a:gd name="connsiteX10" fmla="*/ 1937657 w 4644571"/>
              <a:gd name="connsiteY10" fmla="*/ 118533 h 5844418"/>
              <a:gd name="connsiteX11" fmla="*/ 1284514 w 4644571"/>
              <a:gd name="connsiteY11" fmla="*/ 89505 h 5844418"/>
              <a:gd name="connsiteX12" fmla="*/ 878114 w 4644571"/>
              <a:gd name="connsiteY12" fmla="*/ 278190 h 5844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44571" h="5844418">
                <a:moveTo>
                  <a:pt x="878114" y="278190"/>
                </a:moveTo>
                <a:cubicBezTo>
                  <a:pt x="774095" y="556380"/>
                  <a:pt x="624114" y="1344990"/>
                  <a:pt x="660400" y="1758647"/>
                </a:cubicBezTo>
                <a:cubicBezTo>
                  <a:pt x="696686" y="2172304"/>
                  <a:pt x="1078895" y="2462590"/>
                  <a:pt x="1095828" y="2760133"/>
                </a:cubicBezTo>
                <a:cubicBezTo>
                  <a:pt x="1112761" y="3057676"/>
                  <a:pt x="941009" y="3185886"/>
                  <a:pt x="762000" y="3543905"/>
                </a:cubicBezTo>
                <a:cubicBezTo>
                  <a:pt x="582991" y="3901924"/>
                  <a:pt x="43542" y="4564742"/>
                  <a:pt x="21771" y="4908247"/>
                </a:cubicBezTo>
                <a:cubicBezTo>
                  <a:pt x="0" y="5251752"/>
                  <a:pt x="149981" y="5503333"/>
                  <a:pt x="631371" y="5604933"/>
                </a:cubicBezTo>
                <a:cubicBezTo>
                  <a:pt x="1112761" y="5706533"/>
                  <a:pt x="2266647" y="5844418"/>
                  <a:pt x="2910114" y="5517847"/>
                </a:cubicBezTo>
                <a:cubicBezTo>
                  <a:pt x="3553581" y="5191276"/>
                  <a:pt x="4339771" y="4272038"/>
                  <a:pt x="4492171" y="3645505"/>
                </a:cubicBezTo>
                <a:cubicBezTo>
                  <a:pt x="4644571" y="3018972"/>
                  <a:pt x="4083352" y="2295676"/>
                  <a:pt x="3824514" y="1758647"/>
                </a:cubicBezTo>
                <a:cubicBezTo>
                  <a:pt x="3565676" y="1221618"/>
                  <a:pt x="3253618" y="696685"/>
                  <a:pt x="2939142" y="423333"/>
                </a:cubicBezTo>
                <a:cubicBezTo>
                  <a:pt x="2624666" y="149981"/>
                  <a:pt x="2213428" y="174171"/>
                  <a:pt x="1937657" y="118533"/>
                </a:cubicBezTo>
                <a:cubicBezTo>
                  <a:pt x="1661886" y="62895"/>
                  <a:pt x="1463524" y="65315"/>
                  <a:pt x="1284514" y="89505"/>
                </a:cubicBezTo>
                <a:cubicBezTo>
                  <a:pt x="1105505" y="113696"/>
                  <a:pt x="982133" y="0"/>
                  <a:pt x="878114" y="27819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nvGrpSpPr>
          <p:cNvPr id="19" name="Group 19"/>
          <p:cNvGrpSpPr>
            <a:grpSpLocks/>
          </p:cNvGrpSpPr>
          <p:nvPr/>
        </p:nvGrpSpPr>
        <p:grpSpPr bwMode="auto">
          <a:xfrm>
            <a:off x="0" y="0"/>
            <a:ext cx="9144000" cy="6858000"/>
            <a:chOff x="0" y="0"/>
            <a:chExt cx="9144000" cy="6858000"/>
          </a:xfrm>
        </p:grpSpPr>
        <p:grpSp>
          <p:nvGrpSpPr>
            <p:cNvPr id="20" name="Group 8"/>
            <p:cNvGrpSpPr>
              <a:grpSpLocks/>
            </p:cNvGrpSpPr>
            <p:nvPr/>
          </p:nvGrpSpPr>
          <p:grpSpPr bwMode="auto">
            <a:xfrm>
              <a:off x="0" y="0"/>
              <a:ext cx="9144000" cy="6858000"/>
              <a:chOff x="0" y="0"/>
              <a:chExt cx="5760" cy="4320"/>
            </a:xfrm>
          </p:grpSpPr>
          <p:grpSp>
            <p:nvGrpSpPr>
              <p:cNvPr id="23" name="Group 9"/>
              <p:cNvGrpSpPr>
                <a:grpSpLocks/>
              </p:cNvGrpSpPr>
              <p:nvPr/>
            </p:nvGrpSpPr>
            <p:grpSpPr bwMode="auto">
              <a:xfrm>
                <a:off x="0" y="0"/>
                <a:ext cx="192" cy="4320"/>
                <a:chOff x="0" y="-48"/>
                <a:chExt cx="144" cy="4368"/>
              </a:xfrm>
            </p:grpSpPr>
            <p:sp>
              <p:nvSpPr>
                <p:cNvPr id="3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4" name="Group 12"/>
              <p:cNvGrpSpPr>
                <a:grpSpLocks/>
              </p:cNvGrpSpPr>
              <p:nvPr/>
            </p:nvGrpSpPr>
            <p:grpSpPr bwMode="auto">
              <a:xfrm>
                <a:off x="5674" y="24"/>
                <a:ext cx="86" cy="4296"/>
                <a:chOff x="5616" y="-48"/>
                <a:chExt cx="144" cy="4368"/>
              </a:xfrm>
            </p:grpSpPr>
            <p:sp>
              <p:nvSpPr>
                <p:cNvPr id="3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5" name="Group 15"/>
              <p:cNvGrpSpPr>
                <a:grpSpLocks/>
              </p:cNvGrpSpPr>
              <p:nvPr/>
            </p:nvGrpSpPr>
            <p:grpSpPr bwMode="auto">
              <a:xfrm>
                <a:off x="144" y="0"/>
                <a:ext cx="5616" cy="144"/>
                <a:chOff x="96" y="-48"/>
                <a:chExt cx="5520" cy="144"/>
              </a:xfrm>
            </p:grpSpPr>
            <p:sp>
              <p:nvSpPr>
                <p:cNvPr id="29"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0"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6" name="Group 18"/>
              <p:cNvGrpSpPr>
                <a:grpSpLocks/>
              </p:cNvGrpSpPr>
              <p:nvPr/>
            </p:nvGrpSpPr>
            <p:grpSpPr bwMode="auto">
              <a:xfrm>
                <a:off x="144" y="4234"/>
                <a:ext cx="5616" cy="86"/>
                <a:chOff x="96" y="4176"/>
                <a:chExt cx="5520" cy="144"/>
              </a:xfrm>
            </p:grpSpPr>
            <p:sp>
              <p:nvSpPr>
                <p:cNvPr id="2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2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pic>
          <p:nvPicPr>
            <p:cNvPr id="21"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lgn="ctr" eaLnBrk="1" hangingPunct="1">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2000"/>
                                        <p:tgtEl>
                                          <p:spTgt spid="6"/>
                                        </p:tgtEl>
                                      </p:cBhvr>
                                    </p:animEffect>
                                    <p:set>
                                      <p:cBhvr>
                                        <p:cTn id="7" dur="1" fill="hold">
                                          <p:stCondLst>
                                            <p:cond delay="1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280182" y="339651"/>
            <a:ext cx="6958818" cy="609600"/>
          </a:xfrm>
        </p:spPr>
        <p:txBody>
          <a:bodyPr/>
          <a:lstStyle/>
          <a:p>
            <a:pPr eaLnBrk="1" hangingPunct="1"/>
            <a:r>
              <a:rPr lang="en-US" sz="2800" dirty="0" smtClean="0"/>
              <a:t>Thermodynamics of  Ideal VCR Cycle</a:t>
            </a:r>
          </a:p>
        </p:txBody>
      </p:sp>
      <p:sp>
        <p:nvSpPr>
          <p:cNvPr id="3" name="Content Placeholder 2"/>
          <p:cNvSpPr>
            <a:spLocks noGrp="1"/>
          </p:cNvSpPr>
          <p:nvPr>
            <p:ph idx="1"/>
          </p:nvPr>
        </p:nvSpPr>
        <p:spPr>
          <a:xfrm>
            <a:off x="114300" y="1112837"/>
            <a:ext cx="8915400" cy="2743200"/>
          </a:xfrm>
        </p:spPr>
        <p:txBody>
          <a:bodyPr/>
          <a:lstStyle/>
          <a:p>
            <a:pPr eaLnBrk="1" hangingPunct="1">
              <a:tabLst>
                <a:tab pos="457200" algn="l"/>
              </a:tabLst>
            </a:pPr>
            <a:r>
              <a:rPr lang="en-US" sz="2400" smtClean="0">
                <a:cs typeface="Times New Roman" panose="02020603050405020304" pitchFamily="18" charset="0"/>
              </a:rPr>
              <a:t>Ideal Vapor-Compression Refrigeration Cycle </a:t>
            </a:r>
          </a:p>
          <a:p>
            <a:pPr eaLnBrk="1" hangingPunct="1">
              <a:tabLst>
                <a:tab pos="457200" algn="l"/>
              </a:tabLst>
            </a:pPr>
            <a:r>
              <a:rPr lang="en-US" sz="2400" smtClean="0">
                <a:cs typeface="Times New Roman" panose="02020603050405020304" pitchFamily="18" charset="0"/>
              </a:rPr>
              <a:t>	Process 		Description </a:t>
            </a:r>
          </a:p>
          <a:p>
            <a:pPr eaLnBrk="1" hangingPunct="1">
              <a:tabLst>
                <a:tab pos="457200" algn="l"/>
              </a:tabLst>
            </a:pPr>
            <a:r>
              <a:rPr lang="en-US" sz="2400" smtClean="0">
                <a:cs typeface="Times New Roman" panose="02020603050405020304" pitchFamily="18" charset="0"/>
              </a:rPr>
              <a:t>	1-2 		Isentropic compression </a:t>
            </a:r>
          </a:p>
          <a:p>
            <a:pPr eaLnBrk="1" hangingPunct="1">
              <a:tabLst>
                <a:tab pos="457200" algn="l"/>
              </a:tabLst>
            </a:pPr>
            <a:r>
              <a:rPr lang="en-US" sz="2400" smtClean="0">
                <a:cs typeface="Times New Roman" panose="02020603050405020304" pitchFamily="18" charset="0"/>
              </a:rPr>
              <a:t>	2-3 		Constant pressure heat rejection in the condenser</a:t>
            </a:r>
          </a:p>
          <a:p>
            <a:pPr eaLnBrk="1" hangingPunct="1">
              <a:tabLst>
                <a:tab pos="457200" algn="l"/>
              </a:tabLst>
            </a:pPr>
            <a:r>
              <a:rPr lang="en-US" sz="2400" smtClean="0">
                <a:cs typeface="Times New Roman" panose="02020603050405020304" pitchFamily="18" charset="0"/>
              </a:rPr>
              <a:t>	3-4 		Throttling in an expansion valve</a:t>
            </a:r>
          </a:p>
          <a:p>
            <a:pPr eaLnBrk="1" hangingPunct="1">
              <a:tabLst>
                <a:tab pos="457200" algn="l"/>
              </a:tabLst>
            </a:pPr>
            <a:r>
              <a:rPr lang="en-US" sz="2400" smtClean="0">
                <a:cs typeface="Times New Roman" panose="02020603050405020304" pitchFamily="18" charset="0"/>
              </a:rPr>
              <a:t>	4-1 		Constant pressure heat addition in the evaporator </a:t>
            </a:r>
          </a:p>
          <a:p>
            <a:pPr eaLnBrk="1" hangingPunct="1">
              <a:tabLst>
                <a:tab pos="457200" algn="l"/>
              </a:tabLst>
            </a:pPr>
            <a:endParaRPr lang="en-US" sz="2400" smtClean="0">
              <a:cs typeface="Times New Roman" panose="02020603050405020304" pitchFamily="18" charset="0"/>
            </a:endParaRP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3710354"/>
            <a:ext cx="4266809" cy="3147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3814057"/>
            <a:ext cx="3048000" cy="3080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1" descr="http://img.bhs4.com/4B/0/4B08885C926B16DCB41D7964030D5AC2A53D2A8A_larg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0650" y="1218565"/>
            <a:ext cx="49530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 name="Group 19"/>
          <p:cNvGrpSpPr>
            <a:grpSpLocks/>
          </p:cNvGrpSpPr>
          <p:nvPr/>
        </p:nvGrpSpPr>
        <p:grpSpPr bwMode="auto">
          <a:xfrm>
            <a:off x="0" y="0"/>
            <a:ext cx="9144000" cy="6858000"/>
            <a:chOff x="0" y="0"/>
            <a:chExt cx="9144000" cy="6858000"/>
          </a:xfrm>
        </p:grpSpPr>
        <p:grpSp>
          <p:nvGrpSpPr>
            <p:cNvPr id="23" name="Group 8"/>
            <p:cNvGrpSpPr>
              <a:grpSpLocks/>
            </p:cNvGrpSpPr>
            <p:nvPr/>
          </p:nvGrpSpPr>
          <p:grpSpPr bwMode="auto">
            <a:xfrm>
              <a:off x="0" y="0"/>
              <a:ext cx="9144000" cy="6858000"/>
              <a:chOff x="0" y="0"/>
              <a:chExt cx="5760" cy="4320"/>
            </a:xfrm>
          </p:grpSpPr>
          <p:grpSp>
            <p:nvGrpSpPr>
              <p:cNvPr id="26" name="Group 9"/>
              <p:cNvGrpSpPr>
                <a:grpSpLocks/>
              </p:cNvGrpSpPr>
              <p:nvPr/>
            </p:nvGrpSpPr>
            <p:grpSpPr bwMode="auto">
              <a:xfrm>
                <a:off x="0" y="0"/>
                <a:ext cx="192" cy="4320"/>
                <a:chOff x="0" y="-48"/>
                <a:chExt cx="144" cy="4368"/>
              </a:xfrm>
            </p:grpSpPr>
            <p:sp>
              <p:nvSpPr>
                <p:cNvPr id="3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7" name="Group 12"/>
              <p:cNvGrpSpPr>
                <a:grpSpLocks/>
              </p:cNvGrpSpPr>
              <p:nvPr/>
            </p:nvGrpSpPr>
            <p:grpSpPr bwMode="auto">
              <a:xfrm>
                <a:off x="5674" y="24"/>
                <a:ext cx="86" cy="4296"/>
                <a:chOff x="5616" y="-48"/>
                <a:chExt cx="144" cy="4368"/>
              </a:xfrm>
            </p:grpSpPr>
            <p:sp>
              <p:nvSpPr>
                <p:cNvPr id="3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8" name="Group 15"/>
              <p:cNvGrpSpPr>
                <a:grpSpLocks/>
              </p:cNvGrpSpPr>
              <p:nvPr/>
            </p:nvGrpSpPr>
            <p:grpSpPr bwMode="auto">
              <a:xfrm>
                <a:off x="144" y="0"/>
                <a:ext cx="5616" cy="144"/>
                <a:chOff x="96" y="-48"/>
                <a:chExt cx="5520" cy="144"/>
              </a:xfrm>
            </p:grpSpPr>
            <p:sp>
              <p:nvSpPr>
                <p:cNvPr id="32"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3"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9" name="Group 18"/>
              <p:cNvGrpSpPr>
                <a:grpSpLocks/>
              </p:cNvGrpSpPr>
              <p:nvPr/>
            </p:nvGrpSpPr>
            <p:grpSpPr bwMode="auto">
              <a:xfrm>
                <a:off x="144" y="4234"/>
                <a:ext cx="5616" cy="86"/>
                <a:chOff x="96" y="4176"/>
                <a:chExt cx="5520" cy="144"/>
              </a:xfrm>
            </p:grpSpPr>
            <p:sp>
              <p:nvSpPr>
                <p:cNvPr id="3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pic>
          <p:nvPicPr>
            <p:cNvPr id="24" name="Rectangle 194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lgn="ctr" eaLnBrk="1" hangingPunct="1">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dissolve">
                                      <p:cBhvr>
                                        <p:cTn id="7" dur="500"/>
                                        <p:tgtEl>
                                          <p:spTgt spid="1024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dissolve">
                                      <p:cBhvr>
                                        <p:cTn id="12" dur="500"/>
                                        <p:tgtEl>
                                          <p:spTgt spid="1024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dissolve">
                                      <p:cBhvr>
                                        <p:cTn id="17" dur="500"/>
                                        <p:tgtEl>
                                          <p:spTgt spid="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dissolve">
                                      <p:cBhvr>
                                        <p:cTn id="22" dur="500"/>
                                        <p:tgtEl>
                                          <p:spTgt spid="3">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dissolve">
                                      <p:cBhvr>
                                        <p:cTn id="27" dur="500"/>
                                        <p:tgtEl>
                                          <p:spTgt spid="3">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dissolve">
                                      <p:cBhvr>
                                        <p:cTn id="32" dur="500"/>
                                        <p:tgtEl>
                                          <p:spTgt spid="3">
                                            <p:txEl>
                                              <p:pRg st="3" end="3"/>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dissolve">
                                      <p:cBhvr>
                                        <p:cTn id="37" dur="500"/>
                                        <p:tgtEl>
                                          <p:spTgt spid="3">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dissolve">
                                      <p:cBhvr>
                                        <p:cTn id="42" dur="500"/>
                                        <p:tgtEl>
                                          <p:spTgt spid="3">
                                            <p:txEl>
                                              <p:pRg st="5" end="5"/>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dissolve">
                                      <p:cBhvr>
                                        <p:cTn id="4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5"/>
          <p:cNvSpPr>
            <a:spLocks noChangeArrowheads="1"/>
          </p:cNvSpPr>
          <p:nvPr/>
        </p:nvSpPr>
        <p:spPr bwMode="auto">
          <a:xfrm>
            <a:off x="152400" y="370036"/>
            <a:ext cx="685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sz="2400" b="0" dirty="0">
                <a:cs typeface="Times New Roman" panose="02020603050405020304" pitchFamily="18" charset="0"/>
              </a:rPr>
              <a:t>The </a:t>
            </a:r>
            <a:r>
              <a:rPr lang="en-US" sz="2400" b="0" i="1" dirty="0">
                <a:cs typeface="Times New Roman" panose="02020603050405020304" pitchFamily="18" charset="0"/>
              </a:rPr>
              <a:t>P-h</a:t>
            </a:r>
            <a:r>
              <a:rPr lang="en-US" sz="2400" b="0" dirty="0">
                <a:cs typeface="Times New Roman" panose="02020603050405020304" pitchFamily="18" charset="0"/>
              </a:rPr>
              <a:t> </a:t>
            </a:r>
            <a:r>
              <a:rPr lang="en-US" sz="2400" b="0" dirty="0" smtClean="0">
                <a:cs typeface="Times New Roman" panose="02020603050405020304" pitchFamily="18" charset="0"/>
              </a:rPr>
              <a:t>diagram</a:t>
            </a:r>
            <a:endParaRPr lang="en-US" sz="2400" b="0" dirty="0">
              <a:cs typeface="Times New Roman" panose="02020603050405020304" pitchFamily="18" charset="0"/>
            </a:endParaRPr>
          </a:p>
        </p:txBody>
      </p:sp>
      <p:pic>
        <p:nvPicPr>
          <p:cNvPr id="18435" name="Picture 6" descr="10005 cop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8685" y="2628088"/>
            <a:ext cx="4140528" cy="364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7" name="TextBox 1"/>
          <p:cNvSpPr txBox="1">
            <a:spLocks noChangeArrowheads="1"/>
          </p:cNvSpPr>
          <p:nvPr/>
        </p:nvSpPr>
        <p:spPr bwMode="auto">
          <a:xfrm>
            <a:off x="2129571" y="5130306"/>
            <a:ext cx="3962400" cy="831850"/>
          </a:xfrm>
          <a:prstGeom prst="rect">
            <a:avLst/>
          </a:prstGeom>
          <a:solidFill>
            <a:schemeClr val="bg1"/>
          </a:solidFill>
          <a:ln>
            <a:noFill/>
          </a:ln>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IN" sz="2400" b="0" dirty="0"/>
              <a:t>Rate of Heat removal from Refrigerated space:</a:t>
            </a:r>
          </a:p>
        </p:txBody>
      </p:sp>
      <p:sp>
        <p:nvSpPr>
          <p:cNvPr id="18439" name="TextBox 20"/>
          <p:cNvSpPr txBox="1">
            <a:spLocks noChangeArrowheads="1"/>
          </p:cNvSpPr>
          <p:nvPr/>
        </p:nvSpPr>
        <p:spPr bwMode="auto">
          <a:xfrm>
            <a:off x="2218704" y="2756090"/>
            <a:ext cx="3962400" cy="831850"/>
          </a:xfrm>
          <a:prstGeom prst="rect">
            <a:avLst/>
          </a:prstGeom>
          <a:solidFill>
            <a:schemeClr val="bg1"/>
          </a:solidFill>
          <a:ln>
            <a:noFill/>
          </a:ln>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IN" sz="2400" b="0" dirty="0"/>
              <a:t>Rate of Heat delivered to surroundings:</a:t>
            </a:r>
          </a:p>
        </p:txBody>
      </p:sp>
      <p:sp>
        <p:nvSpPr>
          <p:cNvPr id="18441" name="TextBox 22"/>
          <p:cNvSpPr txBox="1">
            <a:spLocks noChangeArrowheads="1"/>
          </p:cNvSpPr>
          <p:nvPr/>
        </p:nvSpPr>
        <p:spPr bwMode="auto">
          <a:xfrm>
            <a:off x="6141222" y="3704858"/>
            <a:ext cx="283102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sz="2400" b="0" dirty="0"/>
              <a:t>Rate of Work Input:</a:t>
            </a:r>
          </a:p>
        </p:txBody>
      </p:sp>
      <p:grpSp>
        <p:nvGrpSpPr>
          <p:cNvPr id="25" name="Group 19"/>
          <p:cNvGrpSpPr>
            <a:grpSpLocks/>
          </p:cNvGrpSpPr>
          <p:nvPr/>
        </p:nvGrpSpPr>
        <p:grpSpPr bwMode="auto">
          <a:xfrm>
            <a:off x="0" y="0"/>
            <a:ext cx="9144000" cy="6858000"/>
            <a:chOff x="0" y="0"/>
            <a:chExt cx="9144000" cy="6858000"/>
          </a:xfrm>
        </p:grpSpPr>
        <p:grpSp>
          <p:nvGrpSpPr>
            <p:cNvPr id="26" name="Group 8"/>
            <p:cNvGrpSpPr>
              <a:grpSpLocks/>
            </p:cNvGrpSpPr>
            <p:nvPr/>
          </p:nvGrpSpPr>
          <p:grpSpPr bwMode="auto">
            <a:xfrm>
              <a:off x="0" y="0"/>
              <a:ext cx="9144000" cy="6858000"/>
              <a:chOff x="0" y="0"/>
              <a:chExt cx="5760" cy="4320"/>
            </a:xfrm>
          </p:grpSpPr>
          <p:grpSp>
            <p:nvGrpSpPr>
              <p:cNvPr id="29" name="Group 9"/>
              <p:cNvGrpSpPr>
                <a:grpSpLocks/>
              </p:cNvGrpSpPr>
              <p:nvPr/>
            </p:nvGrpSpPr>
            <p:grpSpPr bwMode="auto">
              <a:xfrm>
                <a:off x="0" y="0"/>
                <a:ext cx="192" cy="4320"/>
                <a:chOff x="0" y="-48"/>
                <a:chExt cx="144" cy="4368"/>
              </a:xfrm>
            </p:grpSpPr>
            <p:sp>
              <p:nvSpPr>
                <p:cNvPr id="39"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40"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30" name="Group 12"/>
              <p:cNvGrpSpPr>
                <a:grpSpLocks/>
              </p:cNvGrpSpPr>
              <p:nvPr/>
            </p:nvGrpSpPr>
            <p:grpSpPr bwMode="auto">
              <a:xfrm>
                <a:off x="5674" y="24"/>
                <a:ext cx="86" cy="4296"/>
                <a:chOff x="5616" y="-48"/>
                <a:chExt cx="144" cy="4368"/>
              </a:xfrm>
            </p:grpSpPr>
            <p:sp>
              <p:nvSpPr>
                <p:cNvPr id="37"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8"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31" name="Group 15"/>
              <p:cNvGrpSpPr>
                <a:grpSpLocks/>
              </p:cNvGrpSpPr>
              <p:nvPr/>
            </p:nvGrpSpPr>
            <p:grpSpPr bwMode="auto">
              <a:xfrm>
                <a:off x="144" y="0"/>
                <a:ext cx="5616" cy="144"/>
                <a:chOff x="96" y="-48"/>
                <a:chExt cx="5520" cy="144"/>
              </a:xfrm>
            </p:grpSpPr>
            <p:sp>
              <p:nvSpPr>
                <p:cNvPr id="35"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6"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32" name="Group 18"/>
              <p:cNvGrpSpPr>
                <a:grpSpLocks/>
              </p:cNvGrpSpPr>
              <p:nvPr/>
            </p:nvGrpSpPr>
            <p:grpSpPr bwMode="auto">
              <a:xfrm>
                <a:off x="144" y="4234"/>
                <a:ext cx="5616" cy="86"/>
                <a:chOff x="96" y="4176"/>
                <a:chExt cx="5520" cy="144"/>
              </a:xfrm>
            </p:grpSpPr>
            <p:sp>
              <p:nvSpPr>
                <p:cNvPr id="33"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4"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pic>
          <p:nvPicPr>
            <p:cNvPr id="27" name="Rectangle 1945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lgn="ctr" eaLnBrk="1" hangingPunct="1">
                <a:defRPr/>
              </a:pPr>
              <a:endParaRPr lang="en-US">
                <a:latin typeface="Times New Roman" charset="0"/>
              </a:endParaRPr>
            </a:p>
          </p:txBody>
        </p:sp>
      </p:grpSp>
      <p:sp>
        <p:nvSpPr>
          <p:cNvPr id="2" name="Rectangle 1"/>
          <p:cNvSpPr/>
          <p:nvPr/>
        </p:nvSpPr>
        <p:spPr>
          <a:xfrm>
            <a:off x="361412" y="1175948"/>
            <a:ext cx="8191277" cy="830997"/>
          </a:xfrm>
          <a:prstGeom prst="rect">
            <a:avLst/>
          </a:prstGeom>
        </p:spPr>
        <p:txBody>
          <a:bodyPr wrap="square">
            <a:spAutoFit/>
          </a:bodyPr>
          <a:lstStyle/>
          <a:p>
            <a:pPr algn="ctr" eaLnBrk="1" hangingPunct="1"/>
            <a:r>
              <a:rPr lang="en-US" b="0" dirty="0" smtClean="0">
                <a:cs typeface="Times New Roman" panose="02020603050405020304" pitchFamily="18" charset="0"/>
              </a:rPr>
              <a:t>It is </a:t>
            </a:r>
            <a:r>
              <a:rPr lang="en-US" b="0" dirty="0">
                <a:cs typeface="Times New Roman" panose="02020603050405020304" pitchFamily="18" charset="0"/>
              </a:rPr>
              <a:t>another convenient diagram often used to illustrate the Capacity of refrigeration cycle.</a:t>
            </a:r>
          </a:p>
        </p:txBody>
      </p:sp>
      <p:graphicFrame>
        <p:nvGraphicFramePr>
          <p:cNvPr id="3" name="Object 2"/>
          <p:cNvGraphicFramePr>
            <a:graphicFrameLocks noChangeAspect="1"/>
          </p:cNvGraphicFramePr>
          <p:nvPr>
            <p:extLst>
              <p:ext uri="{D42A27DB-BD31-4B8C-83A1-F6EECF244321}">
                <p14:modId xmlns:p14="http://schemas.microsoft.com/office/powerpoint/2010/main" val="2833922670"/>
              </p:ext>
            </p:extLst>
          </p:nvPr>
        </p:nvGraphicFramePr>
        <p:xfrm>
          <a:off x="2326517" y="6137191"/>
          <a:ext cx="2862992" cy="584284"/>
        </p:xfrm>
        <a:graphic>
          <a:graphicData uri="http://schemas.openxmlformats.org/presentationml/2006/ole">
            <mc:AlternateContent xmlns:mc="http://schemas.openxmlformats.org/markup-compatibility/2006">
              <mc:Choice xmlns:v="urn:schemas-microsoft-com:vml" Requires="v">
                <p:oleObj spid="_x0000_s21594" name="Equation" r:id="rId5" imgW="1244520" imgH="253800" progId="Equation.3">
                  <p:embed/>
                </p:oleObj>
              </mc:Choice>
              <mc:Fallback>
                <p:oleObj name="Equation" r:id="rId5" imgW="1244520" imgH="253800" progId="Equation.3">
                  <p:embed/>
                  <p:pic>
                    <p:nvPicPr>
                      <p:cNvPr id="0" name=""/>
                      <p:cNvPicPr/>
                      <p:nvPr/>
                    </p:nvPicPr>
                    <p:blipFill>
                      <a:blip r:embed="rId6"/>
                      <a:stretch>
                        <a:fillRect/>
                      </a:stretch>
                    </p:blipFill>
                    <p:spPr>
                      <a:xfrm>
                        <a:off x="2326517" y="6137191"/>
                        <a:ext cx="2862992" cy="584284"/>
                      </a:xfrm>
                      <a:prstGeom prst="rect">
                        <a:avLst/>
                      </a:prstGeom>
                    </p:spPr>
                  </p:pic>
                </p:oleObj>
              </mc:Fallback>
            </mc:AlternateContent>
          </a:graphicData>
        </a:graphic>
      </p:graphicFrame>
      <p:graphicFrame>
        <p:nvGraphicFramePr>
          <p:cNvPr id="43" name="Object 42"/>
          <p:cNvGraphicFramePr>
            <a:graphicFrameLocks noChangeAspect="1"/>
          </p:cNvGraphicFramePr>
          <p:nvPr>
            <p:extLst>
              <p:ext uri="{D42A27DB-BD31-4B8C-83A1-F6EECF244321}">
                <p14:modId xmlns:p14="http://schemas.microsoft.com/office/powerpoint/2010/main" val="5289657"/>
              </p:ext>
            </p:extLst>
          </p:nvPr>
        </p:nvGraphicFramePr>
        <p:xfrm>
          <a:off x="2650271" y="2234378"/>
          <a:ext cx="2921000" cy="584200"/>
        </p:xfrm>
        <a:graphic>
          <a:graphicData uri="http://schemas.openxmlformats.org/presentationml/2006/ole">
            <mc:AlternateContent xmlns:mc="http://schemas.openxmlformats.org/markup-compatibility/2006">
              <mc:Choice xmlns:v="urn:schemas-microsoft-com:vml" Requires="v">
                <p:oleObj spid="_x0000_s21595" name="Equation" r:id="rId7" imgW="1269720" imgH="253800" progId="Equation.3">
                  <p:embed/>
                </p:oleObj>
              </mc:Choice>
              <mc:Fallback>
                <p:oleObj name="Equation" r:id="rId7" imgW="1269720" imgH="253800" progId="Equation.3">
                  <p:embed/>
                  <p:pic>
                    <p:nvPicPr>
                      <p:cNvPr id="0" name=""/>
                      <p:cNvPicPr/>
                      <p:nvPr/>
                    </p:nvPicPr>
                    <p:blipFill>
                      <a:blip r:embed="rId8"/>
                      <a:stretch>
                        <a:fillRect/>
                      </a:stretch>
                    </p:blipFill>
                    <p:spPr>
                      <a:xfrm>
                        <a:off x="2650271" y="2234378"/>
                        <a:ext cx="2921000" cy="584200"/>
                      </a:xfrm>
                      <a:prstGeom prst="rect">
                        <a:avLst/>
                      </a:prstGeom>
                    </p:spPr>
                  </p:pic>
                </p:oleObj>
              </mc:Fallback>
            </mc:AlternateContent>
          </a:graphicData>
        </a:graphic>
      </p:graphicFrame>
      <p:graphicFrame>
        <p:nvGraphicFramePr>
          <p:cNvPr id="44" name="Object 43"/>
          <p:cNvGraphicFramePr>
            <a:graphicFrameLocks noChangeAspect="1"/>
          </p:cNvGraphicFramePr>
          <p:nvPr>
            <p:extLst>
              <p:ext uri="{D42A27DB-BD31-4B8C-83A1-F6EECF244321}">
                <p14:modId xmlns:p14="http://schemas.microsoft.com/office/powerpoint/2010/main" val="1032839442"/>
              </p:ext>
            </p:extLst>
          </p:nvPr>
        </p:nvGraphicFramePr>
        <p:xfrm>
          <a:off x="6095438" y="4283738"/>
          <a:ext cx="2922588" cy="641350"/>
        </p:xfrm>
        <a:graphic>
          <a:graphicData uri="http://schemas.openxmlformats.org/presentationml/2006/ole">
            <mc:AlternateContent xmlns:mc="http://schemas.openxmlformats.org/markup-compatibility/2006">
              <mc:Choice xmlns:v="urn:schemas-microsoft-com:vml" Requires="v">
                <p:oleObj spid="_x0000_s21596" name="Equation" r:id="rId9" imgW="1269720" imgH="279360" progId="Equation.3">
                  <p:embed/>
                </p:oleObj>
              </mc:Choice>
              <mc:Fallback>
                <p:oleObj name="Equation" r:id="rId9" imgW="1269720" imgH="279360" progId="Equation.3">
                  <p:embed/>
                  <p:pic>
                    <p:nvPicPr>
                      <p:cNvPr id="0" name=""/>
                      <p:cNvPicPr/>
                      <p:nvPr/>
                    </p:nvPicPr>
                    <p:blipFill>
                      <a:blip r:embed="rId10"/>
                      <a:stretch>
                        <a:fillRect/>
                      </a:stretch>
                    </p:blipFill>
                    <p:spPr>
                      <a:xfrm>
                        <a:off x="6095438" y="4283738"/>
                        <a:ext cx="2922588" cy="641350"/>
                      </a:xfrm>
                      <a:prstGeom prst="rect">
                        <a:avLst/>
                      </a:prstGeom>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8435"/>
                                        </p:tgtEl>
                                        <p:attrNameLst>
                                          <p:attrName>style.visibility</p:attrName>
                                        </p:attrNameLst>
                                      </p:cBhvr>
                                      <p:to>
                                        <p:strVal val="visible"/>
                                      </p:to>
                                    </p:set>
                                    <p:animEffect transition="in" filter="wipe(down)">
                                      <p:cBhvr>
                                        <p:cTn id="12" dur="500"/>
                                        <p:tgtEl>
                                          <p:spTgt spid="1843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8437"/>
                                        </p:tgtEl>
                                        <p:attrNameLst>
                                          <p:attrName>style.visibility</p:attrName>
                                        </p:attrNameLst>
                                      </p:cBhvr>
                                      <p:to>
                                        <p:strVal val="visible"/>
                                      </p:to>
                                    </p:set>
                                    <p:animEffect transition="in" filter="wipe(down)">
                                      <p:cBhvr>
                                        <p:cTn id="17" dur="500"/>
                                        <p:tgtEl>
                                          <p:spTgt spid="1843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down)">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8441"/>
                                        </p:tgtEl>
                                        <p:attrNameLst>
                                          <p:attrName>style.visibility</p:attrName>
                                        </p:attrNameLst>
                                      </p:cBhvr>
                                      <p:to>
                                        <p:strVal val="visible"/>
                                      </p:to>
                                    </p:set>
                                    <p:animEffect transition="in" filter="wipe(down)">
                                      <p:cBhvr>
                                        <p:cTn id="27" dur="500"/>
                                        <p:tgtEl>
                                          <p:spTgt spid="18441"/>
                                        </p:tgtEl>
                                      </p:cBhvr>
                                    </p:animEffect>
                                  </p:childTnLst>
                                </p:cTn>
                              </p:par>
                              <p:par>
                                <p:cTn id="28" presetID="22" presetClass="entr" presetSubtype="4" fill="hold" nodeType="with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wipe(down)">
                                      <p:cBhvr>
                                        <p:cTn id="30" dur="500"/>
                                        <p:tgtEl>
                                          <p:spTgt spid="44"/>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18439"/>
                                        </p:tgtEl>
                                        <p:attrNameLst>
                                          <p:attrName>style.visibility</p:attrName>
                                        </p:attrNameLst>
                                      </p:cBhvr>
                                      <p:to>
                                        <p:strVal val="visible"/>
                                      </p:to>
                                    </p:set>
                                    <p:animEffect transition="in" filter="wipe(down)">
                                      <p:cBhvr>
                                        <p:cTn id="35" dur="500"/>
                                        <p:tgtEl>
                                          <p:spTgt spid="18439"/>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43"/>
                                        </p:tgtEl>
                                        <p:attrNameLst>
                                          <p:attrName>style.visibility</p:attrName>
                                        </p:attrNameLst>
                                      </p:cBhvr>
                                      <p:to>
                                        <p:strVal val="visible"/>
                                      </p:to>
                                    </p:set>
                                    <p:animEffect transition="in" filter="wipe(down)">
                                      <p:cBhvr>
                                        <p:cTn id="40"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animBg="1"/>
      <p:bldP spid="18439" grpId="0" animBg="1"/>
      <p:bldP spid="18441" grpId="0"/>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758825" y="0"/>
            <a:ext cx="7772400" cy="1143000"/>
          </a:xfrm>
        </p:spPr>
        <p:txBody>
          <a:bodyPr/>
          <a:lstStyle/>
          <a:p>
            <a:r>
              <a:rPr lang="en-US" altLang="en-US" sz="2800" smtClean="0"/>
              <a:t>Units of Refrigeration Capacity</a:t>
            </a:r>
          </a:p>
        </p:txBody>
      </p:sp>
      <p:sp>
        <p:nvSpPr>
          <p:cNvPr id="19459" name="Content Placeholder 2"/>
          <p:cNvSpPr>
            <a:spLocks noGrp="1"/>
          </p:cNvSpPr>
          <p:nvPr>
            <p:ph idx="1"/>
          </p:nvPr>
        </p:nvSpPr>
        <p:spPr>
          <a:xfrm>
            <a:off x="338138" y="1192213"/>
            <a:ext cx="8382000" cy="5181600"/>
          </a:xfrm>
        </p:spPr>
        <p:txBody>
          <a:bodyPr/>
          <a:lstStyle/>
          <a:p>
            <a:r>
              <a:rPr lang="en-IN" sz="2400" u="sng" smtClean="0"/>
              <a:t>Ton of Refrigeration (TR)</a:t>
            </a:r>
            <a:r>
              <a:rPr lang="en-IN" sz="2400" smtClean="0"/>
              <a:t>: </a:t>
            </a:r>
          </a:p>
          <a:p>
            <a:r>
              <a:rPr lang="en-IN" sz="2400" smtClean="0"/>
              <a:t>Ton of Refrigeration (abbreviated as TR) is an important historical unit of refrigeration capacity. </a:t>
            </a:r>
          </a:p>
          <a:p>
            <a:r>
              <a:rPr lang="en-IN" sz="2400" smtClean="0"/>
              <a:t>Originally 1 TR was defined as the rate of heat transfer required to make 1 ton of ice per day from water at 0</a:t>
            </a:r>
            <a:r>
              <a:rPr lang="en-IN" sz="2400" baseline="30000" smtClean="0"/>
              <a:t>o</a:t>
            </a:r>
            <a:r>
              <a:rPr lang="en-IN" sz="2400" smtClean="0"/>
              <a:t>C. </a:t>
            </a:r>
          </a:p>
          <a:p>
            <a:r>
              <a:rPr lang="en-IN" sz="2400" smtClean="0"/>
              <a:t>American Society of Heating, Refrigerating and Airconditioning Engineers (ASHRAE) defines 1 TR as equivalent to a refrigeration capacity of 3516.85 W.</a:t>
            </a:r>
          </a:p>
          <a:p>
            <a:r>
              <a:rPr lang="en-IN" sz="2400" smtClean="0"/>
              <a:t>Tons of Refrigeration or simply Tons is often used as a general term to indicate the capacity or size of the refrigeration plant. </a:t>
            </a:r>
          </a:p>
          <a:p>
            <a:r>
              <a:rPr lang="en-IN" sz="2400" smtClean="0"/>
              <a:t>Thus 1 TR air conditioner has a refrigeration capacity of 3516.85 W at the prescribed temperatures.</a:t>
            </a:r>
            <a:endParaRPr lang="en-US" altLang="en-US" smtClean="0"/>
          </a:p>
        </p:txBody>
      </p:sp>
      <p:grpSp>
        <p:nvGrpSpPr>
          <p:cNvPr id="18" name="Group 19"/>
          <p:cNvGrpSpPr>
            <a:grpSpLocks/>
          </p:cNvGrpSpPr>
          <p:nvPr/>
        </p:nvGrpSpPr>
        <p:grpSpPr bwMode="auto">
          <a:xfrm>
            <a:off x="0" y="0"/>
            <a:ext cx="9144000" cy="6858000"/>
            <a:chOff x="0" y="0"/>
            <a:chExt cx="9144000" cy="6858000"/>
          </a:xfrm>
        </p:grpSpPr>
        <p:grpSp>
          <p:nvGrpSpPr>
            <p:cNvPr id="19" name="Group 8"/>
            <p:cNvGrpSpPr>
              <a:grpSpLocks/>
            </p:cNvGrpSpPr>
            <p:nvPr/>
          </p:nvGrpSpPr>
          <p:grpSpPr bwMode="auto">
            <a:xfrm>
              <a:off x="0" y="0"/>
              <a:ext cx="9144000" cy="6858000"/>
              <a:chOff x="0" y="0"/>
              <a:chExt cx="5760" cy="4320"/>
            </a:xfrm>
          </p:grpSpPr>
          <p:grpSp>
            <p:nvGrpSpPr>
              <p:cNvPr id="22" name="Group 9"/>
              <p:cNvGrpSpPr>
                <a:grpSpLocks/>
              </p:cNvGrpSpPr>
              <p:nvPr/>
            </p:nvGrpSpPr>
            <p:grpSpPr bwMode="auto">
              <a:xfrm>
                <a:off x="0" y="0"/>
                <a:ext cx="192" cy="4320"/>
                <a:chOff x="0" y="-48"/>
                <a:chExt cx="144" cy="4368"/>
              </a:xfrm>
            </p:grpSpPr>
            <p:sp>
              <p:nvSpPr>
                <p:cNvPr id="3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3" name="Group 12"/>
              <p:cNvGrpSpPr>
                <a:grpSpLocks/>
              </p:cNvGrpSpPr>
              <p:nvPr/>
            </p:nvGrpSpPr>
            <p:grpSpPr bwMode="auto">
              <a:xfrm>
                <a:off x="5674" y="24"/>
                <a:ext cx="86" cy="4296"/>
                <a:chOff x="5616" y="-48"/>
                <a:chExt cx="144" cy="4368"/>
              </a:xfrm>
            </p:grpSpPr>
            <p:sp>
              <p:nvSpPr>
                <p:cNvPr id="3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4" name="Group 15"/>
              <p:cNvGrpSpPr>
                <a:grpSpLocks/>
              </p:cNvGrpSpPr>
              <p:nvPr/>
            </p:nvGrpSpPr>
            <p:grpSpPr bwMode="auto">
              <a:xfrm>
                <a:off x="144" y="0"/>
                <a:ext cx="5616" cy="144"/>
                <a:chOff x="96" y="-48"/>
                <a:chExt cx="5520" cy="144"/>
              </a:xfrm>
            </p:grpSpPr>
            <p:sp>
              <p:nvSpPr>
                <p:cNvPr id="28"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29"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5" name="Group 18"/>
              <p:cNvGrpSpPr>
                <a:grpSpLocks/>
              </p:cNvGrpSpPr>
              <p:nvPr/>
            </p:nvGrpSpPr>
            <p:grpSpPr bwMode="auto">
              <a:xfrm>
                <a:off x="144" y="4234"/>
                <a:ext cx="5616" cy="86"/>
                <a:chOff x="96" y="4176"/>
                <a:chExt cx="5520" cy="144"/>
              </a:xfrm>
            </p:grpSpPr>
            <p:sp>
              <p:nvSpPr>
                <p:cNvPr id="26"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27"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pic>
          <p:nvPicPr>
            <p:cNvPr id="20"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lgn="ctr" eaLnBrk="1" hangingPunct="1">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dissolve">
                                      <p:cBhvr>
                                        <p:cTn id="7" dur="500"/>
                                        <p:tgtEl>
                                          <p:spTgt spid="1945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9459">
                                            <p:txEl>
                                              <p:pRg st="1" end="1"/>
                                            </p:txEl>
                                          </p:spTgt>
                                        </p:tgtEl>
                                        <p:attrNameLst>
                                          <p:attrName>style.visibility</p:attrName>
                                        </p:attrNameLst>
                                      </p:cBhvr>
                                      <p:to>
                                        <p:strVal val="visible"/>
                                      </p:to>
                                    </p:set>
                                    <p:animEffect transition="in" filter="dissolve">
                                      <p:cBhvr>
                                        <p:cTn id="12" dur="500"/>
                                        <p:tgtEl>
                                          <p:spTgt spid="1945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9459">
                                            <p:txEl>
                                              <p:pRg st="2" end="2"/>
                                            </p:txEl>
                                          </p:spTgt>
                                        </p:tgtEl>
                                        <p:attrNameLst>
                                          <p:attrName>style.visibility</p:attrName>
                                        </p:attrNameLst>
                                      </p:cBhvr>
                                      <p:to>
                                        <p:strVal val="visible"/>
                                      </p:to>
                                    </p:set>
                                    <p:animEffect transition="in" filter="dissolve">
                                      <p:cBhvr>
                                        <p:cTn id="17" dur="500"/>
                                        <p:tgtEl>
                                          <p:spTgt spid="1945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9459">
                                            <p:txEl>
                                              <p:pRg st="3" end="3"/>
                                            </p:txEl>
                                          </p:spTgt>
                                        </p:tgtEl>
                                        <p:attrNameLst>
                                          <p:attrName>style.visibility</p:attrName>
                                        </p:attrNameLst>
                                      </p:cBhvr>
                                      <p:to>
                                        <p:strVal val="visible"/>
                                      </p:to>
                                    </p:set>
                                    <p:animEffect transition="in" filter="dissolve">
                                      <p:cBhvr>
                                        <p:cTn id="22" dur="500"/>
                                        <p:tgtEl>
                                          <p:spTgt spid="1945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9459">
                                            <p:txEl>
                                              <p:pRg st="4" end="4"/>
                                            </p:txEl>
                                          </p:spTgt>
                                        </p:tgtEl>
                                        <p:attrNameLst>
                                          <p:attrName>style.visibility</p:attrName>
                                        </p:attrNameLst>
                                      </p:cBhvr>
                                      <p:to>
                                        <p:strVal val="visible"/>
                                      </p:to>
                                    </p:set>
                                    <p:animEffect transition="in" filter="dissolve">
                                      <p:cBhvr>
                                        <p:cTn id="27" dur="500"/>
                                        <p:tgtEl>
                                          <p:spTgt spid="1945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9459">
                                            <p:txEl>
                                              <p:pRg st="5" end="5"/>
                                            </p:txEl>
                                          </p:spTgt>
                                        </p:tgtEl>
                                        <p:attrNameLst>
                                          <p:attrName>style.visibility</p:attrName>
                                        </p:attrNameLst>
                                      </p:cBhvr>
                                      <p:to>
                                        <p:strVal val="visible"/>
                                      </p:to>
                                    </p:set>
                                    <p:animEffect transition="in" filter="dissolve">
                                      <p:cBhvr>
                                        <p:cTn id="32" dur="500"/>
                                        <p:tgtEl>
                                          <p:spTgt spid="1945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itle 15"/>
          <p:cNvSpPr>
            <a:spLocks noGrp="1"/>
          </p:cNvSpPr>
          <p:nvPr>
            <p:ph type="title"/>
          </p:nvPr>
        </p:nvSpPr>
        <p:spPr>
          <a:xfrm>
            <a:off x="0" y="76200"/>
            <a:ext cx="7772400" cy="1143000"/>
          </a:xfrm>
        </p:spPr>
        <p:txBody>
          <a:bodyPr/>
          <a:lstStyle/>
          <a:p>
            <a:r>
              <a:rPr lang="en-IN" sz="2800" dirty="0" smtClean="0"/>
              <a:t>Performance of Refrigerator</a:t>
            </a:r>
          </a:p>
        </p:txBody>
      </p:sp>
      <p:sp>
        <p:nvSpPr>
          <p:cNvPr id="17" name="TextBox 16"/>
          <p:cNvSpPr txBox="1">
            <a:spLocks noChangeArrowheads="1"/>
          </p:cNvSpPr>
          <p:nvPr/>
        </p:nvSpPr>
        <p:spPr bwMode="auto">
          <a:xfrm>
            <a:off x="553113" y="1371267"/>
            <a:ext cx="82232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sz="2400" b="0" dirty="0"/>
              <a:t>The performance of a refrigerator is defined as Coefficient of Performance (</a:t>
            </a:r>
            <a:r>
              <a:rPr lang="en-IN" sz="2400" b="0" dirty="0" err="1"/>
              <a:t>CoP</a:t>
            </a:r>
            <a:r>
              <a:rPr lang="en-IN" sz="2400" b="0" dirty="0"/>
              <a:t>). </a:t>
            </a:r>
          </a:p>
        </p:txBody>
      </p:sp>
      <p:sp>
        <p:nvSpPr>
          <p:cNvPr id="18" name="TextBox 17"/>
          <p:cNvSpPr txBox="1">
            <a:spLocks noRot="1" noChangeAspect="1" noMove="1" noResize="1" noEditPoints="1" noAdjustHandles="1" noChangeArrowheads="1" noChangeShapeType="1" noTextEdit="1"/>
          </p:cNvSpPr>
          <p:nvPr/>
        </p:nvSpPr>
        <p:spPr>
          <a:xfrm>
            <a:off x="2133600" y="2735034"/>
            <a:ext cx="4621009" cy="886718"/>
          </a:xfrm>
          <a:prstGeom prst="rect">
            <a:avLst/>
          </a:prstGeom>
          <a:blipFill rotWithShape="0">
            <a:blip r:embed="rId2"/>
            <a:stretch>
              <a:fillRect/>
            </a:stretch>
          </a:blipFill>
        </p:spPr>
        <p:txBody>
          <a:bodyPr/>
          <a:lstStyle/>
          <a:p>
            <a:pPr>
              <a:defRPr/>
            </a:pPr>
            <a:r>
              <a:rPr lang="en-IN">
                <a:noFill/>
              </a:rPr>
              <a:t> </a:t>
            </a:r>
          </a:p>
        </p:txBody>
      </p:sp>
      <p:grpSp>
        <p:nvGrpSpPr>
          <p:cNvPr id="20" name="Group 19"/>
          <p:cNvGrpSpPr>
            <a:grpSpLocks/>
          </p:cNvGrpSpPr>
          <p:nvPr/>
        </p:nvGrpSpPr>
        <p:grpSpPr bwMode="auto">
          <a:xfrm>
            <a:off x="0" y="0"/>
            <a:ext cx="9144000" cy="6858000"/>
            <a:chOff x="0" y="0"/>
            <a:chExt cx="9144000" cy="6858000"/>
          </a:xfrm>
        </p:grpSpPr>
        <p:grpSp>
          <p:nvGrpSpPr>
            <p:cNvPr id="21" name="Group 8"/>
            <p:cNvGrpSpPr>
              <a:grpSpLocks/>
            </p:cNvGrpSpPr>
            <p:nvPr/>
          </p:nvGrpSpPr>
          <p:grpSpPr bwMode="auto">
            <a:xfrm>
              <a:off x="0" y="0"/>
              <a:ext cx="9144000" cy="6858000"/>
              <a:chOff x="0" y="0"/>
              <a:chExt cx="5760" cy="4320"/>
            </a:xfrm>
          </p:grpSpPr>
          <p:grpSp>
            <p:nvGrpSpPr>
              <p:cNvPr id="24" name="Group 9"/>
              <p:cNvGrpSpPr>
                <a:grpSpLocks/>
              </p:cNvGrpSpPr>
              <p:nvPr/>
            </p:nvGrpSpPr>
            <p:grpSpPr bwMode="auto">
              <a:xfrm>
                <a:off x="0" y="0"/>
                <a:ext cx="192" cy="4320"/>
                <a:chOff x="0" y="-48"/>
                <a:chExt cx="144" cy="4368"/>
              </a:xfrm>
            </p:grpSpPr>
            <p:sp>
              <p:nvSpPr>
                <p:cNvPr id="3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5" name="Group 12"/>
              <p:cNvGrpSpPr>
                <a:grpSpLocks/>
              </p:cNvGrpSpPr>
              <p:nvPr/>
            </p:nvGrpSpPr>
            <p:grpSpPr bwMode="auto">
              <a:xfrm>
                <a:off x="5674" y="24"/>
                <a:ext cx="86" cy="4296"/>
                <a:chOff x="5616" y="-48"/>
                <a:chExt cx="144" cy="4368"/>
              </a:xfrm>
            </p:grpSpPr>
            <p:sp>
              <p:nvSpPr>
                <p:cNvPr id="3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6" name="Group 15"/>
              <p:cNvGrpSpPr>
                <a:grpSpLocks/>
              </p:cNvGrpSpPr>
              <p:nvPr/>
            </p:nvGrpSpPr>
            <p:grpSpPr bwMode="auto">
              <a:xfrm>
                <a:off x="144" y="0"/>
                <a:ext cx="5616" cy="144"/>
                <a:chOff x="96" y="-48"/>
                <a:chExt cx="5520" cy="144"/>
              </a:xfrm>
            </p:grpSpPr>
            <p:sp>
              <p:nvSpPr>
                <p:cNvPr id="30"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1"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7" name="Group 18"/>
              <p:cNvGrpSpPr>
                <a:grpSpLocks/>
              </p:cNvGrpSpPr>
              <p:nvPr/>
            </p:nvGrpSpPr>
            <p:grpSpPr bwMode="auto">
              <a:xfrm>
                <a:off x="144" y="4234"/>
                <a:ext cx="5616" cy="86"/>
                <a:chOff x="96" y="4176"/>
                <a:chExt cx="5520" cy="144"/>
              </a:xfrm>
            </p:grpSpPr>
            <p:sp>
              <p:nvSpPr>
                <p:cNvPr id="28"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29"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pic>
          <p:nvPicPr>
            <p:cNvPr id="22"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lgn="ctr" eaLnBrk="1" hangingPunct="1">
                <a:defRPr/>
              </a:pPr>
              <a:endParaRPr lang="en-US">
                <a:latin typeface="Times New Roman" charset="0"/>
              </a:endParaRPr>
            </a:p>
          </p:txBody>
        </p:sp>
      </p:grpSp>
      <p:sp>
        <p:nvSpPr>
          <p:cNvPr id="2" name="Rectangle 1"/>
          <p:cNvSpPr/>
          <p:nvPr/>
        </p:nvSpPr>
        <p:spPr>
          <a:xfrm>
            <a:off x="515599" y="3917288"/>
            <a:ext cx="4184222" cy="461665"/>
          </a:xfrm>
          <a:prstGeom prst="rect">
            <a:avLst/>
          </a:prstGeom>
        </p:spPr>
        <p:txBody>
          <a:bodyPr wrap="none">
            <a:spAutoFit/>
          </a:bodyPr>
          <a:lstStyle/>
          <a:p>
            <a:r>
              <a:rPr lang="en-IN" b="0" dirty="0"/>
              <a:t>Energy </a:t>
            </a:r>
            <a:r>
              <a:rPr lang="en-IN" b="0" dirty="0" smtClean="0"/>
              <a:t>Efficiency Ratio (EER) :</a:t>
            </a:r>
            <a:endParaRPr lang="en-IN" b="0" dirty="0"/>
          </a:p>
        </p:txBody>
      </p:sp>
      <p:sp>
        <p:nvSpPr>
          <p:cNvPr id="3" name="Rectangle 2"/>
          <p:cNvSpPr/>
          <p:nvPr/>
        </p:nvSpPr>
        <p:spPr>
          <a:xfrm>
            <a:off x="515599" y="4521778"/>
            <a:ext cx="8018801" cy="830997"/>
          </a:xfrm>
          <a:prstGeom prst="rect">
            <a:avLst/>
          </a:prstGeom>
        </p:spPr>
        <p:txBody>
          <a:bodyPr wrap="square">
            <a:spAutoFit/>
          </a:bodyPr>
          <a:lstStyle/>
          <a:p>
            <a:r>
              <a:rPr lang="en-IN" b="0" dirty="0"/>
              <a:t>The EER is the ratio of the cooling capacity (in British thermal units [Btu] per hour) to the power input (in watts).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circle(in)">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circle(in)">
                                      <p:cBhvr>
                                        <p:cTn id="12" dur="75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down)">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700088" y="252413"/>
            <a:ext cx="7772400" cy="673100"/>
          </a:xfrm>
        </p:spPr>
        <p:txBody>
          <a:bodyPr/>
          <a:lstStyle/>
          <a:p>
            <a:pPr eaLnBrk="1" hangingPunct="1"/>
            <a:r>
              <a:rPr lang="en-GB" altLang="en-US" sz="2800" smtClean="0"/>
              <a:t/>
            </a:r>
            <a:br>
              <a:rPr lang="en-GB" altLang="en-US" sz="2800" smtClean="0"/>
            </a:br>
            <a:r>
              <a:rPr lang="en-GB" altLang="en-US" sz="2800" smtClean="0"/>
              <a:t>The Working Fluid : Refrigerant</a:t>
            </a:r>
            <a:br>
              <a:rPr lang="en-GB" altLang="en-US" sz="2800" smtClean="0"/>
            </a:br>
            <a:endParaRPr lang="en-US" altLang="en-US" sz="2800" smtClean="0"/>
          </a:p>
        </p:txBody>
      </p:sp>
      <p:sp>
        <p:nvSpPr>
          <p:cNvPr id="20483" name="Rectangle 3"/>
          <p:cNvSpPr>
            <a:spLocks noGrp="1" noChangeArrowheads="1"/>
          </p:cNvSpPr>
          <p:nvPr>
            <p:ph type="body" idx="1"/>
          </p:nvPr>
        </p:nvSpPr>
        <p:spPr>
          <a:xfrm>
            <a:off x="528638" y="1511300"/>
            <a:ext cx="8458200" cy="4525963"/>
          </a:xfrm>
        </p:spPr>
        <p:txBody>
          <a:bodyPr/>
          <a:lstStyle/>
          <a:p>
            <a:pPr eaLnBrk="1" hangingPunct="1"/>
            <a:r>
              <a:rPr lang="en-US" altLang="en-US" sz="2400" dirty="0" smtClean="0"/>
              <a:t>Refrigerants are those fluids, which are used as working fluids, for example in </a:t>
            </a:r>
            <a:r>
              <a:rPr lang="en-US" altLang="en-US" sz="2400" dirty="0" err="1" smtClean="0"/>
              <a:t>vapour</a:t>
            </a:r>
            <a:r>
              <a:rPr lang="en-US" altLang="en-US" sz="2400" dirty="0" smtClean="0"/>
              <a:t> compression refrigeration systems. </a:t>
            </a:r>
          </a:p>
          <a:p>
            <a:pPr eaLnBrk="1" hangingPunct="1"/>
            <a:endParaRPr lang="en-GB" altLang="en-US" sz="2400" dirty="0" smtClean="0"/>
          </a:p>
          <a:p>
            <a:pPr eaLnBrk="1" hangingPunct="1"/>
            <a:r>
              <a:rPr lang="en-GB" altLang="en-US" sz="2400" dirty="0" smtClean="0"/>
              <a:t>Refrigeration effect depends upon a substance called the refrigerant, which can readily be converted from liquid into a vapour (evaporation) and also from a vapour into a liquid (condensation) within a narrow range of pressures. </a:t>
            </a:r>
          </a:p>
        </p:txBody>
      </p:sp>
      <p:grpSp>
        <p:nvGrpSpPr>
          <p:cNvPr id="18" name="Group 19"/>
          <p:cNvGrpSpPr>
            <a:grpSpLocks/>
          </p:cNvGrpSpPr>
          <p:nvPr/>
        </p:nvGrpSpPr>
        <p:grpSpPr bwMode="auto">
          <a:xfrm>
            <a:off x="0" y="0"/>
            <a:ext cx="9144000" cy="6858000"/>
            <a:chOff x="0" y="0"/>
            <a:chExt cx="9144000" cy="6858000"/>
          </a:xfrm>
        </p:grpSpPr>
        <p:grpSp>
          <p:nvGrpSpPr>
            <p:cNvPr id="19" name="Group 8"/>
            <p:cNvGrpSpPr>
              <a:grpSpLocks/>
            </p:cNvGrpSpPr>
            <p:nvPr/>
          </p:nvGrpSpPr>
          <p:grpSpPr bwMode="auto">
            <a:xfrm>
              <a:off x="0" y="0"/>
              <a:ext cx="9144000" cy="6858000"/>
              <a:chOff x="0" y="0"/>
              <a:chExt cx="5760" cy="4320"/>
            </a:xfrm>
          </p:grpSpPr>
          <p:grpSp>
            <p:nvGrpSpPr>
              <p:cNvPr id="22" name="Group 9"/>
              <p:cNvGrpSpPr>
                <a:grpSpLocks/>
              </p:cNvGrpSpPr>
              <p:nvPr/>
            </p:nvGrpSpPr>
            <p:grpSpPr bwMode="auto">
              <a:xfrm>
                <a:off x="0" y="0"/>
                <a:ext cx="192" cy="4320"/>
                <a:chOff x="0" y="-48"/>
                <a:chExt cx="144" cy="4368"/>
              </a:xfrm>
            </p:grpSpPr>
            <p:sp>
              <p:nvSpPr>
                <p:cNvPr id="3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3" name="Group 12"/>
              <p:cNvGrpSpPr>
                <a:grpSpLocks/>
              </p:cNvGrpSpPr>
              <p:nvPr/>
            </p:nvGrpSpPr>
            <p:grpSpPr bwMode="auto">
              <a:xfrm>
                <a:off x="5674" y="24"/>
                <a:ext cx="86" cy="4296"/>
                <a:chOff x="5616" y="-48"/>
                <a:chExt cx="144" cy="4368"/>
              </a:xfrm>
            </p:grpSpPr>
            <p:sp>
              <p:nvSpPr>
                <p:cNvPr id="3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4" name="Group 15"/>
              <p:cNvGrpSpPr>
                <a:grpSpLocks/>
              </p:cNvGrpSpPr>
              <p:nvPr/>
            </p:nvGrpSpPr>
            <p:grpSpPr bwMode="auto">
              <a:xfrm>
                <a:off x="144" y="0"/>
                <a:ext cx="5616" cy="144"/>
                <a:chOff x="96" y="-48"/>
                <a:chExt cx="5520" cy="144"/>
              </a:xfrm>
            </p:grpSpPr>
            <p:sp>
              <p:nvSpPr>
                <p:cNvPr id="28"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29"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5" name="Group 18"/>
              <p:cNvGrpSpPr>
                <a:grpSpLocks/>
              </p:cNvGrpSpPr>
              <p:nvPr/>
            </p:nvGrpSpPr>
            <p:grpSpPr bwMode="auto">
              <a:xfrm>
                <a:off x="144" y="4234"/>
                <a:ext cx="5616" cy="86"/>
                <a:chOff x="96" y="4176"/>
                <a:chExt cx="5520" cy="144"/>
              </a:xfrm>
            </p:grpSpPr>
            <p:sp>
              <p:nvSpPr>
                <p:cNvPr id="26"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27"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pic>
          <p:nvPicPr>
            <p:cNvPr id="20"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lgn="ctr" eaLnBrk="1" hangingPunct="1">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dissolve">
                                      <p:cBhvr>
                                        <p:cTn id="7" dur="500"/>
                                        <p:tgtEl>
                                          <p:spTgt spid="204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483">
                                            <p:txEl>
                                              <p:pRg st="2" end="2"/>
                                            </p:txEl>
                                          </p:spTgt>
                                        </p:tgtEl>
                                        <p:attrNameLst>
                                          <p:attrName>style.visibility</p:attrName>
                                        </p:attrNameLst>
                                      </p:cBhvr>
                                      <p:to>
                                        <p:strVal val="visible"/>
                                      </p:to>
                                    </p:set>
                                    <p:animEffect transition="in" filter="dissolve">
                                      <p:cBhvr>
                                        <p:cTn id="12" dur="500"/>
                                        <p:tgtEl>
                                          <p:spTgt spid="2048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Group 19"/>
          <p:cNvGrpSpPr>
            <a:grpSpLocks/>
          </p:cNvGrpSpPr>
          <p:nvPr/>
        </p:nvGrpSpPr>
        <p:grpSpPr bwMode="auto">
          <a:xfrm>
            <a:off x="0" y="0"/>
            <a:ext cx="9144000" cy="6858000"/>
            <a:chOff x="0" y="0"/>
            <a:chExt cx="9144000" cy="6858000"/>
          </a:xfrm>
        </p:grpSpPr>
        <p:grpSp>
          <p:nvGrpSpPr>
            <p:cNvPr id="61" name="Group 8"/>
            <p:cNvGrpSpPr>
              <a:grpSpLocks/>
            </p:cNvGrpSpPr>
            <p:nvPr/>
          </p:nvGrpSpPr>
          <p:grpSpPr bwMode="auto">
            <a:xfrm>
              <a:off x="0" y="0"/>
              <a:ext cx="9144000" cy="6858000"/>
              <a:chOff x="0" y="0"/>
              <a:chExt cx="5760" cy="4320"/>
            </a:xfrm>
          </p:grpSpPr>
          <p:grpSp>
            <p:nvGrpSpPr>
              <p:cNvPr id="64" name="Group 9"/>
              <p:cNvGrpSpPr>
                <a:grpSpLocks/>
              </p:cNvGrpSpPr>
              <p:nvPr/>
            </p:nvGrpSpPr>
            <p:grpSpPr bwMode="auto">
              <a:xfrm>
                <a:off x="0" y="0"/>
                <a:ext cx="192" cy="4320"/>
                <a:chOff x="0" y="-48"/>
                <a:chExt cx="144" cy="4368"/>
              </a:xfrm>
            </p:grpSpPr>
            <p:sp>
              <p:nvSpPr>
                <p:cNvPr id="7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7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65" name="Group 12"/>
              <p:cNvGrpSpPr>
                <a:grpSpLocks/>
              </p:cNvGrpSpPr>
              <p:nvPr/>
            </p:nvGrpSpPr>
            <p:grpSpPr bwMode="auto">
              <a:xfrm>
                <a:off x="5674" y="24"/>
                <a:ext cx="86" cy="4296"/>
                <a:chOff x="5616" y="-48"/>
                <a:chExt cx="144" cy="4368"/>
              </a:xfrm>
            </p:grpSpPr>
            <p:sp>
              <p:nvSpPr>
                <p:cNvPr id="7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7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66" name="Group 15"/>
              <p:cNvGrpSpPr>
                <a:grpSpLocks/>
              </p:cNvGrpSpPr>
              <p:nvPr/>
            </p:nvGrpSpPr>
            <p:grpSpPr bwMode="auto">
              <a:xfrm>
                <a:off x="144" y="0"/>
                <a:ext cx="5616" cy="144"/>
                <a:chOff x="96" y="-48"/>
                <a:chExt cx="5520" cy="144"/>
              </a:xfrm>
            </p:grpSpPr>
            <p:sp>
              <p:nvSpPr>
                <p:cNvPr id="70"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71"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67" name="Group 18"/>
              <p:cNvGrpSpPr>
                <a:grpSpLocks/>
              </p:cNvGrpSpPr>
              <p:nvPr/>
            </p:nvGrpSpPr>
            <p:grpSpPr bwMode="auto">
              <a:xfrm>
                <a:off x="144" y="4234"/>
                <a:ext cx="5616" cy="86"/>
                <a:chOff x="96" y="4176"/>
                <a:chExt cx="5520" cy="144"/>
              </a:xfrm>
            </p:grpSpPr>
            <p:sp>
              <p:nvSpPr>
                <p:cNvPr id="68"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69"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pic>
          <p:nvPicPr>
            <p:cNvPr id="62"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lgn="ctr" eaLnBrk="1" hangingPunct="1">
                <a:defRPr/>
              </a:pPr>
              <a:endParaRPr lang="en-US">
                <a:latin typeface="Times New Roman" charset="0"/>
              </a:endParaRPr>
            </a:p>
          </p:txBody>
        </p:sp>
      </p:grpSp>
      <p:sp>
        <p:nvSpPr>
          <p:cNvPr id="3076" name="Line 4"/>
          <p:cNvSpPr>
            <a:spLocks noChangeShapeType="1"/>
          </p:cNvSpPr>
          <p:nvPr/>
        </p:nvSpPr>
        <p:spPr bwMode="auto">
          <a:xfrm>
            <a:off x="4495800" y="685800"/>
            <a:ext cx="0" cy="1828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077" name="Line 5"/>
          <p:cNvSpPr>
            <a:spLocks noChangeShapeType="1"/>
          </p:cNvSpPr>
          <p:nvPr/>
        </p:nvSpPr>
        <p:spPr bwMode="auto">
          <a:xfrm flipH="1">
            <a:off x="2133600" y="1066800"/>
            <a:ext cx="22098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078" name="Line 6"/>
          <p:cNvSpPr>
            <a:spLocks noChangeShapeType="1"/>
          </p:cNvSpPr>
          <p:nvPr/>
        </p:nvSpPr>
        <p:spPr bwMode="auto">
          <a:xfrm flipV="1">
            <a:off x="4267200" y="1066800"/>
            <a:ext cx="23622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079" name="Line 7"/>
          <p:cNvSpPr>
            <a:spLocks noChangeShapeType="1"/>
          </p:cNvSpPr>
          <p:nvPr/>
        </p:nvSpPr>
        <p:spPr bwMode="auto">
          <a:xfrm>
            <a:off x="2133600" y="1066800"/>
            <a:ext cx="0" cy="304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080" name="Line 8"/>
          <p:cNvSpPr>
            <a:spLocks noChangeShapeType="1"/>
          </p:cNvSpPr>
          <p:nvPr/>
        </p:nvSpPr>
        <p:spPr bwMode="auto">
          <a:xfrm flipH="1">
            <a:off x="6629400" y="1066800"/>
            <a:ext cx="0" cy="304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081" name="Line 9"/>
          <p:cNvSpPr>
            <a:spLocks noChangeShapeType="1"/>
          </p:cNvSpPr>
          <p:nvPr/>
        </p:nvSpPr>
        <p:spPr bwMode="auto">
          <a:xfrm>
            <a:off x="4495800" y="2514600"/>
            <a:ext cx="0" cy="2286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082" name="Line 10"/>
          <p:cNvSpPr>
            <a:spLocks noChangeShapeType="1"/>
          </p:cNvSpPr>
          <p:nvPr/>
        </p:nvSpPr>
        <p:spPr bwMode="auto">
          <a:xfrm flipH="1">
            <a:off x="3581400" y="5867400"/>
            <a:ext cx="6858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083" name="Line 11"/>
          <p:cNvSpPr>
            <a:spLocks noChangeShapeType="1"/>
          </p:cNvSpPr>
          <p:nvPr/>
        </p:nvSpPr>
        <p:spPr bwMode="auto">
          <a:xfrm flipH="1">
            <a:off x="4267200" y="5867400"/>
            <a:ext cx="40386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084" name="Line 12"/>
          <p:cNvSpPr>
            <a:spLocks noChangeShapeType="1"/>
          </p:cNvSpPr>
          <p:nvPr/>
        </p:nvSpPr>
        <p:spPr bwMode="auto">
          <a:xfrm>
            <a:off x="3581400" y="5867400"/>
            <a:ext cx="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085" name="Line 13"/>
          <p:cNvSpPr>
            <a:spLocks noChangeShapeType="1"/>
          </p:cNvSpPr>
          <p:nvPr/>
        </p:nvSpPr>
        <p:spPr bwMode="auto">
          <a:xfrm>
            <a:off x="8305800" y="5867400"/>
            <a:ext cx="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3564" name="Text Box 14"/>
          <p:cNvSpPr txBox="1">
            <a:spLocks noChangeArrowheads="1"/>
          </p:cNvSpPr>
          <p:nvPr/>
        </p:nvSpPr>
        <p:spPr bwMode="auto">
          <a:xfrm>
            <a:off x="3048000" y="1752600"/>
            <a:ext cx="2165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1800">
              <a:latin typeface="Arial" panose="020B0604020202020204" pitchFamily="34" charset="0"/>
            </a:endParaRPr>
          </a:p>
        </p:txBody>
      </p:sp>
      <p:sp>
        <p:nvSpPr>
          <p:cNvPr id="3087" name="Text Box 15"/>
          <p:cNvSpPr txBox="1">
            <a:spLocks noChangeArrowheads="1"/>
          </p:cNvSpPr>
          <p:nvPr/>
        </p:nvSpPr>
        <p:spPr bwMode="auto">
          <a:xfrm>
            <a:off x="3276600" y="228600"/>
            <a:ext cx="2286000" cy="42545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en-US" sz="2000">
                <a:latin typeface="Arial" panose="020B0604020202020204" pitchFamily="34" charset="0"/>
              </a:rPr>
              <a:t>REFRIGERANTS</a:t>
            </a:r>
          </a:p>
        </p:txBody>
      </p:sp>
      <p:sp>
        <p:nvSpPr>
          <p:cNvPr id="3088" name="Text Box 16"/>
          <p:cNvSpPr txBox="1">
            <a:spLocks noChangeArrowheads="1"/>
          </p:cNvSpPr>
          <p:nvPr/>
        </p:nvSpPr>
        <p:spPr bwMode="auto">
          <a:xfrm>
            <a:off x="1066800" y="1371600"/>
            <a:ext cx="2362200" cy="3698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en-US" sz="1800">
                <a:latin typeface="Arial" panose="020B0604020202020204" pitchFamily="34" charset="0"/>
              </a:rPr>
              <a:t>Halocarbon based</a:t>
            </a:r>
          </a:p>
        </p:txBody>
      </p:sp>
      <p:sp>
        <p:nvSpPr>
          <p:cNvPr id="3089" name="Text Box 17"/>
          <p:cNvSpPr txBox="1">
            <a:spLocks noChangeArrowheads="1"/>
          </p:cNvSpPr>
          <p:nvPr/>
        </p:nvSpPr>
        <p:spPr bwMode="auto">
          <a:xfrm>
            <a:off x="4800600" y="1371600"/>
            <a:ext cx="3048000" cy="3698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en-US" sz="1800">
                <a:latin typeface="Arial" panose="020B0604020202020204" pitchFamily="34" charset="0"/>
              </a:rPr>
              <a:t>Non-Halocarbon based</a:t>
            </a:r>
          </a:p>
        </p:txBody>
      </p:sp>
      <p:sp>
        <p:nvSpPr>
          <p:cNvPr id="3090" name="Text Box 18"/>
          <p:cNvSpPr txBox="1">
            <a:spLocks noChangeArrowheads="1"/>
          </p:cNvSpPr>
          <p:nvPr/>
        </p:nvSpPr>
        <p:spPr bwMode="auto">
          <a:xfrm>
            <a:off x="2971800" y="6248400"/>
            <a:ext cx="1524000" cy="3952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en-US" sz="1800">
                <a:latin typeface="Arial" panose="020B0604020202020204" pitchFamily="34" charset="0"/>
              </a:rPr>
              <a:t>Azeotropic</a:t>
            </a:r>
          </a:p>
        </p:txBody>
      </p:sp>
      <p:sp>
        <p:nvSpPr>
          <p:cNvPr id="3091" name="Text Box 19"/>
          <p:cNvSpPr txBox="1">
            <a:spLocks noChangeArrowheads="1"/>
          </p:cNvSpPr>
          <p:nvPr/>
        </p:nvSpPr>
        <p:spPr bwMode="auto">
          <a:xfrm>
            <a:off x="7543800" y="6248400"/>
            <a:ext cx="1295400" cy="3952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en-US" sz="1800">
                <a:latin typeface="Arial" panose="020B0604020202020204" pitchFamily="34" charset="0"/>
              </a:rPr>
              <a:t>Zeotropic</a:t>
            </a:r>
          </a:p>
        </p:txBody>
      </p:sp>
      <p:sp>
        <p:nvSpPr>
          <p:cNvPr id="3095" name="Line 23"/>
          <p:cNvSpPr>
            <a:spLocks noChangeShapeType="1"/>
          </p:cNvSpPr>
          <p:nvPr/>
        </p:nvSpPr>
        <p:spPr bwMode="auto">
          <a:xfrm>
            <a:off x="533400" y="3200400"/>
            <a:ext cx="3200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096" name="Line 24"/>
          <p:cNvSpPr>
            <a:spLocks noChangeShapeType="1"/>
          </p:cNvSpPr>
          <p:nvPr/>
        </p:nvSpPr>
        <p:spPr bwMode="auto">
          <a:xfrm>
            <a:off x="3733800" y="32004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097" name="Line 25"/>
          <p:cNvSpPr>
            <a:spLocks noChangeShapeType="1"/>
          </p:cNvSpPr>
          <p:nvPr/>
        </p:nvSpPr>
        <p:spPr bwMode="auto">
          <a:xfrm>
            <a:off x="2133600" y="32004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098" name="Line 26"/>
          <p:cNvSpPr>
            <a:spLocks noChangeShapeType="1"/>
          </p:cNvSpPr>
          <p:nvPr/>
        </p:nvSpPr>
        <p:spPr bwMode="auto">
          <a:xfrm>
            <a:off x="533400" y="32004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099" name="Text Box 27"/>
          <p:cNvSpPr txBox="1">
            <a:spLocks noChangeArrowheads="1"/>
          </p:cNvSpPr>
          <p:nvPr/>
        </p:nvSpPr>
        <p:spPr bwMode="auto">
          <a:xfrm>
            <a:off x="228600" y="3657600"/>
            <a:ext cx="838200" cy="3952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en-US" sz="1800">
                <a:latin typeface="Arial" panose="020B0604020202020204" pitchFamily="34" charset="0"/>
              </a:rPr>
              <a:t>CFCs</a:t>
            </a:r>
          </a:p>
        </p:txBody>
      </p:sp>
      <p:sp>
        <p:nvSpPr>
          <p:cNvPr id="23575" name="Rectangle 28"/>
          <p:cNvSpPr>
            <a:spLocks noChangeArrowheads="1"/>
          </p:cNvSpPr>
          <p:nvPr/>
        </p:nvSpPr>
        <p:spPr bwMode="auto">
          <a:xfrm>
            <a:off x="1676400" y="3657600"/>
            <a:ext cx="974725" cy="3952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latin typeface="Arial" panose="020B0604020202020204" pitchFamily="34" charset="0"/>
              </a:rPr>
              <a:t>HCFCs</a:t>
            </a:r>
          </a:p>
        </p:txBody>
      </p:sp>
      <p:sp>
        <p:nvSpPr>
          <p:cNvPr id="23576" name="Rectangle 29"/>
          <p:cNvSpPr>
            <a:spLocks noChangeArrowheads="1"/>
          </p:cNvSpPr>
          <p:nvPr/>
        </p:nvSpPr>
        <p:spPr bwMode="auto">
          <a:xfrm>
            <a:off x="3276600" y="3657600"/>
            <a:ext cx="809625" cy="3952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latin typeface="Arial" panose="020B0604020202020204" pitchFamily="34" charset="0"/>
              </a:rPr>
              <a:t>HFCs</a:t>
            </a:r>
          </a:p>
        </p:txBody>
      </p:sp>
      <p:sp>
        <p:nvSpPr>
          <p:cNvPr id="3102" name="Line 30"/>
          <p:cNvSpPr>
            <a:spLocks noChangeShapeType="1"/>
          </p:cNvSpPr>
          <p:nvPr/>
        </p:nvSpPr>
        <p:spPr bwMode="auto">
          <a:xfrm flipH="1">
            <a:off x="4267200" y="4191000"/>
            <a:ext cx="304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103" name="Line 31"/>
          <p:cNvSpPr>
            <a:spLocks noChangeShapeType="1"/>
          </p:cNvSpPr>
          <p:nvPr/>
        </p:nvSpPr>
        <p:spPr bwMode="auto">
          <a:xfrm flipH="1">
            <a:off x="1981200" y="4191000"/>
            <a:ext cx="2286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104" name="Line 32"/>
          <p:cNvSpPr>
            <a:spLocks noChangeShapeType="1"/>
          </p:cNvSpPr>
          <p:nvPr/>
        </p:nvSpPr>
        <p:spPr bwMode="auto">
          <a:xfrm>
            <a:off x="1981200" y="4191000"/>
            <a:ext cx="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105" name="Line 33"/>
          <p:cNvSpPr>
            <a:spLocks noChangeShapeType="1"/>
          </p:cNvSpPr>
          <p:nvPr/>
        </p:nvSpPr>
        <p:spPr bwMode="auto">
          <a:xfrm>
            <a:off x="7315200" y="4191000"/>
            <a:ext cx="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106" name="Line 34"/>
          <p:cNvSpPr>
            <a:spLocks noChangeShapeType="1"/>
          </p:cNvSpPr>
          <p:nvPr/>
        </p:nvSpPr>
        <p:spPr bwMode="auto">
          <a:xfrm>
            <a:off x="2133600" y="1752600"/>
            <a:ext cx="0" cy="304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107" name="Line 35"/>
          <p:cNvSpPr>
            <a:spLocks noChangeShapeType="1"/>
          </p:cNvSpPr>
          <p:nvPr/>
        </p:nvSpPr>
        <p:spPr bwMode="auto">
          <a:xfrm>
            <a:off x="1066800" y="2057400"/>
            <a:ext cx="21336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108" name="Line 36"/>
          <p:cNvSpPr>
            <a:spLocks noChangeShapeType="1"/>
          </p:cNvSpPr>
          <p:nvPr/>
        </p:nvSpPr>
        <p:spPr bwMode="auto">
          <a:xfrm>
            <a:off x="1066800" y="20574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109" name="Line 37"/>
          <p:cNvSpPr>
            <a:spLocks noChangeShapeType="1"/>
          </p:cNvSpPr>
          <p:nvPr/>
        </p:nvSpPr>
        <p:spPr bwMode="auto">
          <a:xfrm>
            <a:off x="3200400" y="20574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110" name="Text Box 38"/>
          <p:cNvSpPr txBox="1">
            <a:spLocks noChangeArrowheads="1"/>
          </p:cNvSpPr>
          <p:nvPr/>
        </p:nvSpPr>
        <p:spPr bwMode="auto">
          <a:xfrm>
            <a:off x="228600" y="2514600"/>
            <a:ext cx="1752600" cy="3952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en-US" sz="1800">
                <a:latin typeface="Arial" panose="020B0604020202020204" pitchFamily="34" charset="0"/>
              </a:rPr>
              <a:t>Ethane based</a:t>
            </a:r>
          </a:p>
        </p:txBody>
      </p:sp>
      <p:sp>
        <p:nvSpPr>
          <p:cNvPr id="3111" name="Text Box 39"/>
          <p:cNvSpPr txBox="1">
            <a:spLocks noChangeArrowheads="1"/>
          </p:cNvSpPr>
          <p:nvPr/>
        </p:nvSpPr>
        <p:spPr bwMode="auto">
          <a:xfrm>
            <a:off x="2286000" y="2514600"/>
            <a:ext cx="1981200" cy="3952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en-US" sz="1800">
                <a:latin typeface="Arial" panose="020B0604020202020204" pitchFamily="34" charset="0"/>
              </a:rPr>
              <a:t>Methane based</a:t>
            </a:r>
          </a:p>
        </p:txBody>
      </p:sp>
      <p:sp>
        <p:nvSpPr>
          <p:cNvPr id="3112" name="Text Box 40"/>
          <p:cNvSpPr txBox="1">
            <a:spLocks noChangeArrowheads="1"/>
          </p:cNvSpPr>
          <p:nvPr/>
        </p:nvSpPr>
        <p:spPr bwMode="auto">
          <a:xfrm>
            <a:off x="1295400" y="4572000"/>
            <a:ext cx="1143000" cy="3952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en-US" sz="1800">
                <a:latin typeface="Arial" panose="020B0604020202020204" pitchFamily="34" charset="0"/>
              </a:rPr>
              <a:t>Primary</a:t>
            </a:r>
          </a:p>
        </p:txBody>
      </p:sp>
      <p:sp>
        <p:nvSpPr>
          <p:cNvPr id="3113" name="Text Box 41"/>
          <p:cNvSpPr txBox="1">
            <a:spLocks noChangeArrowheads="1"/>
          </p:cNvSpPr>
          <p:nvPr/>
        </p:nvSpPr>
        <p:spPr bwMode="auto">
          <a:xfrm>
            <a:off x="6553200" y="4572000"/>
            <a:ext cx="1524000" cy="3952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en-US" sz="1800">
                <a:latin typeface="Arial" panose="020B0604020202020204" pitchFamily="34" charset="0"/>
              </a:rPr>
              <a:t>Secondary</a:t>
            </a:r>
          </a:p>
        </p:txBody>
      </p:sp>
      <p:sp>
        <p:nvSpPr>
          <p:cNvPr id="3114" name="Line 42"/>
          <p:cNvSpPr>
            <a:spLocks noChangeShapeType="1"/>
          </p:cNvSpPr>
          <p:nvPr/>
        </p:nvSpPr>
        <p:spPr bwMode="auto">
          <a:xfrm>
            <a:off x="2133600" y="2057400"/>
            <a:ext cx="0" cy="1219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115" name="Line 43"/>
          <p:cNvSpPr>
            <a:spLocks noChangeShapeType="1"/>
          </p:cNvSpPr>
          <p:nvPr/>
        </p:nvSpPr>
        <p:spPr bwMode="auto">
          <a:xfrm flipH="1">
            <a:off x="2895600" y="4800600"/>
            <a:ext cx="13716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116" name="Line 44"/>
          <p:cNvSpPr>
            <a:spLocks noChangeShapeType="1"/>
          </p:cNvSpPr>
          <p:nvPr/>
        </p:nvSpPr>
        <p:spPr bwMode="auto">
          <a:xfrm flipH="1">
            <a:off x="4191000" y="4800600"/>
            <a:ext cx="17526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117" name="Line 45"/>
          <p:cNvSpPr>
            <a:spLocks noChangeShapeType="1"/>
          </p:cNvSpPr>
          <p:nvPr/>
        </p:nvSpPr>
        <p:spPr bwMode="auto">
          <a:xfrm>
            <a:off x="5943600" y="4800600"/>
            <a:ext cx="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118" name="Line 46"/>
          <p:cNvSpPr>
            <a:spLocks noChangeShapeType="1"/>
          </p:cNvSpPr>
          <p:nvPr/>
        </p:nvSpPr>
        <p:spPr bwMode="auto">
          <a:xfrm>
            <a:off x="2895600" y="4800600"/>
            <a:ext cx="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119" name="Text Box 47"/>
          <p:cNvSpPr txBox="1">
            <a:spLocks noChangeArrowheads="1"/>
          </p:cNvSpPr>
          <p:nvPr/>
        </p:nvSpPr>
        <p:spPr bwMode="auto">
          <a:xfrm>
            <a:off x="2590800" y="5181600"/>
            <a:ext cx="762000" cy="3952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en-US" sz="1800">
                <a:latin typeface="Arial" panose="020B0604020202020204" pitchFamily="34" charset="0"/>
              </a:rPr>
              <a:t>Pure</a:t>
            </a:r>
          </a:p>
        </p:txBody>
      </p:sp>
      <p:sp>
        <p:nvSpPr>
          <p:cNvPr id="3120" name="Text Box 48"/>
          <p:cNvSpPr txBox="1">
            <a:spLocks noChangeArrowheads="1"/>
          </p:cNvSpPr>
          <p:nvPr/>
        </p:nvSpPr>
        <p:spPr bwMode="auto">
          <a:xfrm>
            <a:off x="5486400" y="5181600"/>
            <a:ext cx="1219200" cy="3952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en-US" sz="1800">
                <a:latin typeface="Arial" panose="020B0604020202020204" pitchFamily="34" charset="0"/>
              </a:rPr>
              <a:t>Blended</a:t>
            </a:r>
          </a:p>
        </p:txBody>
      </p:sp>
      <p:sp>
        <p:nvSpPr>
          <p:cNvPr id="3121" name="Line 49"/>
          <p:cNvSpPr>
            <a:spLocks noChangeShapeType="1"/>
          </p:cNvSpPr>
          <p:nvPr/>
        </p:nvSpPr>
        <p:spPr bwMode="auto">
          <a:xfrm>
            <a:off x="5943600" y="5562600"/>
            <a:ext cx="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122" name="Text Box 50"/>
          <p:cNvSpPr txBox="1">
            <a:spLocks noChangeArrowheads="1"/>
          </p:cNvSpPr>
          <p:nvPr/>
        </p:nvSpPr>
        <p:spPr bwMode="auto">
          <a:xfrm>
            <a:off x="5105400" y="6248400"/>
            <a:ext cx="2057400" cy="3952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en-US" sz="1800">
                <a:latin typeface="Arial" panose="020B0604020202020204" pitchFamily="34" charset="0"/>
              </a:rPr>
              <a:t>Near Azeotropic</a:t>
            </a:r>
          </a:p>
        </p:txBody>
      </p:sp>
    </p:spTree>
  </p:cSld>
  <p:clrMapOvr>
    <a:masterClrMapping/>
  </p:clrMapOvr>
  <p:transition advTm="10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087"/>
                                        </p:tgtEl>
                                        <p:attrNameLst>
                                          <p:attrName>style.visibility</p:attrName>
                                        </p:attrNameLst>
                                      </p:cBhvr>
                                      <p:to>
                                        <p:strVal val="visible"/>
                                      </p:to>
                                    </p:set>
                                    <p:animEffect transition="in" filter="wipe(left)">
                                      <p:cBhvr>
                                        <p:cTn id="7" dur="2000"/>
                                        <p:tgtEl>
                                          <p:spTgt spid="3087"/>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3076"/>
                                        </p:tgtEl>
                                        <p:attrNameLst>
                                          <p:attrName>style.visibility</p:attrName>
                                        </p:attrNameLst>
                                      </p:cBhvr>
                                      <p:to>
                                        <p:strVal val="visible"/>
                                      </p:to>
                                    </p:set>
                                    <p:animEffect transition="in" filter="wipe(up)">
                                      <p:cBhvr>
                                        <p:cTn id="10" dur="2000"/>
                                        <p:tgtEl>
                                          <p:spTgt spid="3076"/>
                                        </p:tgtEl>
                                      </p:cBhvr>
                                    </p:animEffect>
                                  </p:childTnLst>
                                </p:cTn>
                              </p:par>
                            </p:childTnLst>
                          </p:cTn>
                        </p:par>
                        <p:par>
                          <p:cTn id="11" fill="hold" nodeType="afterGroup">
                            <p:stCondLst>
                              <p:cond delay="2000"/>
                            </p:stCondLst>
                            <p:childTnLst>
                              <p:par>
                                <p:cTn id="12" presetID="22" presetClass="entr" presetSubtype="2" fill="hold" grpId="0" nodeType="afterEffect">
                                  <p:stCondLst>
                                    <p:cond delay="0"/>
                                  </p:stCondLst>
                                  <p:childTnLst>
                                    <p:set>
                                      <p:cBhvr>
                                        <p:cTn id="13" dur="1" fill="hold">
                                          <p:stCondLst>
                                            <p:cond delay="0"/>
                                          </p:stCondLst>
                                        </p:cTn>
                                        <p:tgtEl>
                                          <p:spTgt spid="3077"/>
                                        </p:tgtEl>
                                        <p:attrNameLst>
                                          <p:attrName>style.visibility</p:attrName>
                                        </p:attrNameLst>
                                      </p:cBhvr>
                                      <p:to>
                                        <p:strVal val="visible"/>
                                      </p:to>
                                    </p:set>
                                    <p:animEffect transition="in" filter="wipe(right)">
                                      <p:cBhvr>
                                        <p:cTn id="14" dur="2000"/>
                                        <p:tgtEl>
                                          <p:spTgt spid="3077"/>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3078"/>
                                        </p:tgtEl>
                                        <p:attrNameLst>
                                          <p:attrName>style.visibility</p:attrName>
                                        </p:attrNameLst>
                                      </p:cBhvr>
                                      <p:to>
                                        <p:strVal val="visible"/>
                                      </p:to>
                                    </p:set>
                                    <p:animEffect transition="in" filter="wipe(left)">
                                      <p:cBhvr>
                                        <p:cTn id="17" dur="2000"/>
                                        <p:tgtEl>
                                          <p:spTgt spid="3078"/>
                                        </p:tgtEl>
                                      </p:cBhvr>
                                    </p:animEffect>
                                  </p:childTnLst>
                                </p:cTn>
                              </p:par>
                            </p:childTnLst>
                          </p:cTn>
                        </p:par>
                        <p:par>
                          <p:cTn id="18" fill="hold" nodeType="afterGroup">
                            <p:stCondLst>
                              <p:cond delay="4000"/>
                            </p:stCondLst>
                            <p:childTnLst>
                              <p:par>
                                <p:cTn id="19" presetID="22" presetClass="entr" presetSubtype="1" fill="hold" grpId="0" nodeType="afterEffect">
                                  <p:stCondLst>
                                    <p:cond delay="0"/>
                                  </p:stCondLst>
                                  <p:childTnLst>
                                    <p:set>
                                      <p:cBhvr>
                                        <p:cTn id="20" dur="1" fill="hold">
                                          <p:stCondLst>
                                            <p:cond delay="0"/>
                                          </p:stCondLst>
                                        </p:cTn>
                                        <p:tgtEl>
                                          <p:spTgt spid="3079"/>
                                        </p:tgtEl>
                                        <p:attrNameLst>
                                          <p:attrName>style.visibility</p:attrName>
                                        </p:attrNameLst>
                                      </p:cBhvr>
                                      <p:to>
                                        <p:strVal val="visible"/>
                                      </p:to>
                                    </p:set>
                                    <p:animEffect transition="in" filter="wipe(up)">
                                      <p:cBhvr>
                                        <p:cTn id="21" dur="2000"/>
                                        <p:tgtEl>
                                          <p:spTgt spid="3079"/>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3080"/>
                                        </p:tgtEl>
                                        <p:attrNameLst>
                                          <p:attrName>style.visibility</p:attrName>
                                        </p:attrNameLst>
                                      </p:cBhvr>
                                      <p:to>
                                        <p:strVal val="visible"/>
                                      </p:to>
                                    </p:set>
                                    <p:animEffect transition="in" filter="wipe(up)">
                                      <p:cBhvr>
                                        <p:cTn id="24" dur="2000"/>
                                        <p:tgtEl>
                                          <p:spTgt spid="3080"/>
                                        </p:tgtEl>
                                      </p:cBhvr>
                                    </p:animEffect>
                                  </p:childTnLst>
                                </p:cTn>
                              </p:par>
                            </p:childTnLst>
                          </p:cTn>
                        </p:par>
                        <p:par>
                          <p:cTn id="25" fill="hold" nodeType="afterGroup">
                            <p:stCondLst>
                              <p:cond delay="6000"/>
                            </p:stCondLst>
                            <p:childTnLst>
                              <p:par>
                                <p:cTn id="26" presetID="22" presetClass="entr" presetSubtype="8" fill="hold" grpId="0" nodeType="afterEffect">
                                  <p:stCondLst>
                                    <p:cond delay="0"/>
                                  </p:stCondLst>
                                  <p:childTnLst>
                                    <p:set>
                                      <p:cBhvr>
                                        <p:cTn id="27" dur="1" fill="hold">
                                          <p:stCondLst>
                                            <p:cond delay="0"/>
                                          </p:stCondLst>
                                        </p:cTn>
                                        <p:tgtEl>
                                          <p:spTgt spid="3088"/>
                                        </p:tgtEl>
                                        <p:attrNameLst>
                                          <p:attrName>style.visibility</p:attrName>
                                        </p:attrNameLst>
                                      </p:cBhvr>
                                      <p:to>
                                        <p:strVal val="visible"/>
                                      </p:to>
                                    </p:set>
                                    <p:animEffect transition="in" filter="wipe(left)">
                                      <p:cBhvr>
                                        <p:cTn id="28" dur="2000"/>
                                        <p:tgtEl>
                                          <p:spTgt spid="3088"/>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3089"/>
                                        </p:tgtEl>
                                        <p:attrNameLst>
                                          <p:attrName>style.visibility</p:attrName>
                                        </p:attrNameLst>
                                      </p:cBhvr>
                                      <p:to>
                                        <p:strVal val="visible"/>
                                      </p:to>
                                    </p:set>
                                    <p:animEffect transition="in" filter="wipe(left)">
                                      <p:cBhvr>
                                        <p:cTn id="31" dur="2000"/>
                                        <p:tgtEl>
                                          <p:spTgt spid="3089"/>
                                        </p:tgtEl>
                                      </p:cBhvr>
                                    </p:animEffect>
                                  </p:childTnLst>
                                </p:cTn>
                              </p:par>
                            </p:childTnLst>
                          </p:cTn>
                        </p:par>
                        <p:par>
                          <p:cTn id="32" fill="hold" nodeType="afterGroup">
                            <p:stCondLst>
                              <p:cond delay="8000"/>
                            </p:stCondLst>
                            <p:childTnLst>
                              <p:par>
                                <p:cTn id="33" presetID="22" presetClass="entr" presetSubtype="1" fill="hold" grpId="0" nodeType="afterEffect">
                                  <p:stCondLst>
                                    <p:cond delay="0"/>
                                  </p:stCondLst>
                                  <p:childTnLst>
                                    <p:set>
                                      <p:cBhvr>
                                        <p:cTn id="34" dur="1" fill="hold">
                                          <p:stCondLst>
                                            <p:cond delay="0"/>
                                          </p:stCondLst>
                                        </p:cTn>
                                        <p:tgtEl>
                                          <p:spTgt spid="3081"/>
                                        </p:tgtEl>
                                        <p:attrNameLst>
                                          <p:attrName>style.visibility</p:attrName>
                                        </p:attrNameLst>
                                      </p:cBhvr>
                                      <p:to>
                                        <p:strVal val="visible"/>
                                      </p:to>
                                    </p:set>
                                    <p:animEffect transition="in" filter="wipe(up)">
                                      <p:cBhvr>
                                        <p:cTn id="35" dur="2000"/>
                                        <p:tgtEl>
                                          <p:spTgt spid="3081"/>
                                        </p:tgtEl>
                                      </p:cBhvr>
                                    </p:animEffect>
                                  </p:childTnLst>
                                </p:cTn>
                              </p:par>
                            </p:childTnLst>
                          </p:cTn>
                        </p:par>
                        <p:par>
                          <p:cTn id="36" fill="hold" nodeType="afterGroup">
                            <p:stCondLst>
                              <p:cond delay="10000"/>
                            </p:stCondLst>
                            <p:childTnLst>
                              <p:par>
                                <p:cTn id="37" presetID="22" presetClass="entr" presetSubtype="2" fill="hold" grpId="0" nodeType="afterEffect">
                                  <p:stCondLst>
                                    <p:cond delay="0"/>
                                  </p:stCondLst>
                                  <p:childTnLst>
                                    <p:set>
                                      <p:cBhvr>
                                        <p:cTn id="38" dur="1" fill="hold">
                                          <p:stCondLst>
                                            <p:cond delay="0"/>
                                          </p:stCondLst>
                                        </p:cTn>
                                        <p:tgtEl>
                                          <p:spTgt spid="3082"/>
                                        </p:tgtEl>
                                        <p:attrNameLst>
                                          <p:attrName>style.visibility</p:attrName>
                                        </p:attrNameLst>
                                      </p:cBhvr>
                                      <p:to>
                                        <p:strVal val="visible"/>
                                      </p:to>
                                    </p:set>
                                    <p:animEffect transition="in" filter="wipe(right)">
                                      <p:cBhvr>
                                        <p:cTn id="39" dur="2000"/>
                                        <p:tgtEl>
                                          <p:spTgt spid="3082"/>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3083"/>
                                        </p:tgtEl>
                                        <p:attrNameLst>
                                          <p:attrName>style.visibility</p:attrName>
                                        </p:attrNameLst>
                                      </p:cBhvr>
                                      <p:to>
                                        <p:strVal val="visible"/>
                                      </p:to>
                                    </p:set>
                                    <p:animEffect transition="in" filter="wipe(left)">
                                      <p:cBhvr>
                                        <p:cTn id="42" dur="2000"/>
                                        <p:tgtEl>
                                          <p:spTgt spid="3083"/>
                                        </p:tgtEl>
                                      </p:cBhvr>
                                    </p:animEffect>
                                  </p:childTnLst>
                                </p:cTn>
                              </p:par>
                            </p:childTnLst>
                          </p:cTn>
                        </p:par>
                        <p:par>
                          <p:cTn id="43" fill="hold" nodeType="afterGroup">
                            <p:stCondLst>
                              <p:cond delay="12000"/>
                            </p:stCondLst>
                            <p:childTnLst>
                              <p:par>
                                <p:cTn id="44" presetID="22" presetClass="entr" presetSubtype="1" fill="hold" grpId="0" nodeType="afterEffect">
                                  <p:stCondLst>
                                    <p:cond delay="0"/>
                                  </p:stCondLst>
                                  <p:childTnLst>
                                    <p:set>
                                      <p:cBhvr>
                                        <p:cTn id="45" dur="1" fill="hold">
                                          <p:stCondLst>
                                            <p:cond delay="0"/>
                                          </p:stCondLst>
                                        </p:cTn>
                                        <p:tgtEl>
                                          <p:spTgt spid="3084"/>
                                        </p:tgtEl>
                                        <p:attrNameLst>
                                          <p:attrName>style.visibility</p:attrName>
                                        </p:attrNameLst>
                                      </p:cBhvr>
                                      <p:to>
                                        <p:strVal val="visible"/>
                                      </p:to>
                                    </p:set>
                                    <p:animEffect transition="in" filter="wipe(up)">
                                      <p:cBhvr>
                                        <p:cTn id="46" dur="2000"/>
                                        <p:tgtEl>
                                          <p:spTgt spid="3084"/>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3085"/>
                                        </p:tgtEl>
                                        <p:attrNameLst>
                                          <p:attrName>style.visibility</p:attrName>
                                        </p:attrNameLst>
                                      </p:cBhvr>
                                      <p:to>
                                        <p:strVal val="visible"/>
                                      </p:to>
                                    </p:set>
                                    <p:animEffect transition="in" filter="wipe(up)">
                                      <p:cBhvr>
                                        <p:cTn id="49" dur="2000"/>
                                        <p:tgtEl>
                                          <p:spTgt spid="3085"/>
                                        </p:tgtEl>
                                      </p:cBhvr>
                                    </p:animEffect>
                                  </p:childTnLst>
                                </p:cTn>
                              </p:par>
                            </p:childTnLst>
                          </p:cTn>
                        </p:par>
                        <p:par>
                          <p:cTn id="50" fill="hold" nodeType="afterGroup">
                            <p:stCondLst>
                              <p:cond delay="14000"/>
                            </p:stCondLst>
                            <p:childTnLst>
                              <p:par>
                                <p:cTn id="51" presetID="22" presetClass="entr" presetSubtype="8" fill="hold" grpId="0" nodeType="afterEffect">
                                  <p:stCondLst>
                                    <p:cond delay="0"/>
                                  </p:stCondLst>
                                  <p:childTnLst>
                                    <p:set>
                                      <p:cBhvr>
                                        <p:cTn id="52" dur="1" fill="hold">
                                          <p:stCondLst>
                                            <p:cond delay="0"/>
                                          </p:stCondLst>
                                        </p:cTn>
                                        <p:tgtEl>
                                          <p:spTgt spid="3090"/>
                                        </p:tgtEl>
                                        <p:attrNameLst>
                                          <p:attrName>style.visibility</p:attrName>
                                        </p:attrNameLst>
                                      </p:cBhvr>
                                      <p:to>
                                        <p:strVal val="visible"/>
                                      </p:to>
                                    </p:set>
                                    <p:animEffect transition="in" filter="wipe(left)">
                                      <p:cBhvr>
                                        <p:cTn id="53" dur="2000"/>
                                        <p:tgtEl>
                                          <p:spTgt spid="3090"/>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091"/>
                                        </p:tgtEl>
                                        <p:attrNameLst>
                                          <p:attrName>style.visibility</p:attrName>
                                        </p:attrNameLst>
                                      </p:cBhvr>
                                      <p:to>
                                        <p:strVal val="visible"/>
                                      </p:to>
                                    </p:set>
                                    <p:animEffect transition="in" filter="wipe(left)">
                                      <p:cBhvr>
                                        <p:cTn id="56" dur="2000"/>
                                        <p:tgtEl>
                                          <p:spTgt spid="3091"/>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3095"/>
                                        </p:tgtEl>
                                        <p:attrNameLst>
                                          <p:attrName>style.visibility</p:attrName>
                                        </p:attrNameLst>
                                      </p:cBhvr>
                                      <p:to>
                                        <p:strVal val="visible"/>
                                      </p:to>
                                    </p:set>
                                    <p:animEffect transition="in" filter="wipe(left)">
                                      <p:cBhvr>
                                        <p:cTn id="59" dur="2000"/>
                                        <p:tgtEl>
                                          <p:spTgt spid="3095"/>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3096"/>
                                        </p:tgtEl>
                                        <p:attrNameLst>
                                          <p:attrName>style.visibility</p:attrName>
                                        </p:attrNameLst>
                                      </p:cBhvr>
                                      <p:to>
                                        <p:strVal val="visible"/>
                                      </p:to>
                                    </p:set>
                                    <p:animEffect transition="in" filter="wipe(up)">
                                      <p:cBhvr>
                                        <p:cTn id="62" dur="2000"/>
                                        <p:tgtEl>
                                          <p:spTgt spid="3096"/>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3097"/>
                                        </p:tgtEl>
                                        <p:attrNameLst>
                                          <p:attrName>style.visibility</p:attrName>
                                        </p:attrNameLst>
                                      </p:cBhvr>
                                      <p:to>
                                        <p:strVal val="visible"/>
                                      </p:to>
                                    </p:set>
                                    <p:animEffect transition="in" filter="wipe(up)">
                                      <p:cBhvr>
                                        <p:cTn id="65" dur="2000"/>
                                        <p:tgtEl>
                                          <p:spTgt spid="3097"/>
                                        </p:tgtEl>
                                      </p:cBhvr>
                                    </p:animEffect>
                                  </p:childTnLst>
                                </p:cTn>
                              </p:par>
                              <p:par>
                                <p:cTn id="66" presetID="22" presetClass="entr" presetSubtype="1" fill="hold" grpId="0" nodeType="withEffect">
                                  <p:stCondLst>
                                    <p:cond delay="0"/>
                                  </p:stCondLst>
                                  <p:childTnLst>
                                    <p:set>
                                      <p:cBhvr>
                                        <p:cTn id="67" dur="1" fill="hold">
                                          <p:stCondLst>
                                            <p:cond delay="0"/>
                                          </p:stCondLst>
                                        </p:cTn>
                                        <p:tgtEl>
                                          <p:spTgt spid="3098"/>
                                        </p:tgtEl>
                                        <p:attrNameLst>
                                          <p:attrName>style.visibility</p:attrName>
                                        </p:attrNameLst>
                                      </p:cBhvr>
                                      <p:to>
                                        <p:strVal val="visible"/>
                                      </p:to>
                                    </p:set>
                                    <p:animEffect transition="in" filter="wipe(up)">
                                      <p:cBhvr>
                                        <p:cTn id="68" dur="2000"/>
                                        <p:tgtEl>
                                          <p:spTgt spid="3098"/>
                                        </p:tgtEl>
                                      </p:cBhvr>
                                    </p:animEffect>
                                  </p:childTnLst>
                                </p:cTn>
                              </p:par>
                            </p:childTnLst>
                          </p:cTn>
                        </p:par>
                        <p:par>
                          <p:cTn id="69" fill="hold" nodeType="afterGroup">
                            <p:stCondLst>
                              <p:cond delay="16000"/>
                            </p:stCondLst>
                            <p:childTnLst>
                              <p:par>
                                <p:cTn id="70" presetID="22" presetClass="entr" presetSubtype="8" fill="hold" grpId="0" nodeType="afterEffect">
                                  <p:stCondLst>
                                    <p:cond delay="0"/>
                                  </p:stCondLst>
                                  <p:childTnLst>
                                    <p:set>
                                      <p:cBhvr>
                                        <p:cTn id="71" dur="1" fill="hold">
                                          <p:stCondLst>
                                            <p:cond delay="0"/>
                                          </p:stCondLst>
                                        </p:cTn>
                                        <p:tgtEl>
                                          <p:spTgt spid="3099"/>
                                        </p:tgtEl>
                                        <p:attrNameLst>
                                          <p:attrName>style.visibility</p:attrName>
                                        </p:attrNameLst>
                                      </p:cBhvr>
                                      <p:to>
                                        <p:strVal val="visible"/>
                                      </p:to>
                                    </p:set>
                                    <p:animEffect transition="in" filter="wipe(left)">
                                      <p:cBhvr>
                                        <p:cTn id="72" dur="2000"/>
                                        <p:tgtEl>
                                          <p:spTgt spid="3099"/>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3102"/>
                                        </p:tgtEl>
                                        <p:attrNameLst>
                                          <p:attrName>style.visibility</p:attrName>
                                        </p:attrNameLst>
                                      </p:cBhvr>
                                      <p:to>
                                        <p:strVal val="visible"/>
                                      </p:to>
                                    </p:set>
                                    <p:animEffect transition="in" filter="wipe(left)">
                                      <p:cBhvr>
                                        <p:cTn id="75" dur="2000"/>
                                        <p:tgtEl>
                                          <p:spTgt spid="3102"/>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3103"/>
                                        </p:tgtEl>
                                        <p:attrNameLst>
                                          <p:attrName>style.visibility</p:attrName>
                                        </p:attrNameLst>
                                      </p:cBhvr>
                                      <p:to>
                                        <p:strVal val="visible"/>
                                      </p:to>
                                    </p:set>
                                    <p:animEffect transition="in" filter="wipe(left)">
                                      <p:cBhvr>
                                        <p:cTn id="78" dur="2000"/>
                                        <p:tgtEl>
                                          <p:spTgt spid="3103"/>
                                        </p:tgtEl>
                                      </p:cBhvr>
                                    </p:animEffect>
                                  </p:childTnLst>
                                </p:cTn>
                              </p:par>
                            </p:childTnLst>
                          </p:cTn>
                        </p:par>
                        <p:par>
                          <p:cTn id="79" fill="hold" nodeType="afterGroup">
                            <p:stCondLst>
                              <p:cond delay="18000"/>
                            </p:stCondLst>
                            <p:childTnLst>
                              <p:par>
                                <p:cTn id="80" presetID="22" presetClass="entr" presetSubtype="1" fill="hold" grpId="0" nodeType="afterEffect">
                                  <p:stCondLst>
                                    <p:cond delay="0"/>
                                  </p:stCondLst>
                                  <p:childTnLst>
                                    <p:set>
                                      <p:cBhvr>
                                        <p:cTn id="81" dur="1" fill="hold">
                                          <p:stCondLst>
                                            <p:cond delay="0"/>
                                          </p:stCondLst>
                                        </p:cTn>
                                        <p:tgtEl>
                                          <p:spTgt spid="3104"/>
                                        </p:tgtEl>
                                        <p:attrNameLst>
                                          <p:attrName>style.visibility</p:attrName>
                                        </p:attrNameLst>
                                      </p:cBhvr>
                                      <p:to>
                                        <p:strVal val="visible"/>
                                      </p:to>
                                    </p:set>
                                    <p:animEffect transition="in" filter="wipe(up)">
                                      <p:cBhvr>
                                        <p:cTn id="82" dur="2000"/>
                                        <p:tgtEl>
                                          <p:spTgt spid="3104"/>
                                        </p:tgtEl>
                                      </p:cBhvr>
                                    </p:animEffect>
                                  </p:childTnLst>
                                </p:cTn>
                              </p:par>
                            </p:childTnLst>
                          </p:cTn>
                        </p:par>
                        <p:par>
                          <p:cTn id="83" fill="hold" nodeType="afterGroup">
                            <p:stCondLst>
                              <p:cond delay="20000"/>
                            </p:stCondLst>
                            <p:childTnLst>
                              <p:par>
                                <p:cTn id="84" presetID="22" presetClass="entr" presetSubtype="1" fill="hold" grpId="0" nodeType="afterEffect">
                                  <p:stCondLst>
                                    <p:cond delay="0"/>
                                  </p:stCondLst>
                                  <p:childTnLst>
                                    <p:set>
                                      <p:cBhvr>
                                        <p:cTn id="85" dur="1" fill="hold">
                                          <p:stCondLst>
                                            <p:cond delay="0"/>
                                          </p:stCondLst>
                                        </p:cTn>
                                        <p:tgtEl>
                                          <p:spTgt spid="3105"/>
                                        </p:tgtEl>
                                        <p:attrNameLst>
                                          <p:attrName>style.visibility</p:attrName>
                                        </p:attrNameLst>
                                      </p:cBhvr>
                                      <p:to>
                                        <p:strVal val="visible"/>
                                      </p:to>
                                    </p:set>
                                    <p:animEffect transition="in" filter="wipe(up)">
                                      <p:cBhvr>
                                        <p:cTn id="86" dur="2000"/>
                                        <p:tgtEl>
                                          <p:spTgt spid="3105"/>
                                        </p:tgtEl>
                                      </p:cBhvr>
                                    </p:animEffect>
                                  </p:childTnLst>
                                </p:cTn>
                              </p:par>
                            </p:childTnLst>
                          </p:cTn>
                        </p:par>
                        <p:par>
                          <p:cTn id="87" fill="hold" nodeType="afterGroup">
                            <p:stCondLst>
                              <p:cond delay="22000"/>
                            </p:stCondLst>
                            <p:childTnLst>
                              <p:par>
                                <p:cTn id="88" presetID="22" presetClass="entr" presetSubtype="1" fill="hold" grpId="0" nodeType="afterEffect">
                                  <p:stCondLst>
                                    <p:cond delay="0"/>
                                  </p:stCondLst>
                                  <p:childTnLst>
                                    <p:set>
                                      <p:cBhvr>
                                        <p:cTn id="89" dur="1" fill="hold">
                                          <p:stCondLst>
                                            <p:cond delay="0"/>
                                          </p:stCondLst>
                                        </p:cTn>
                                        <p:tgtEl>
                                          <p:spTgt spid="3106"/>
                                        </p:tgtEl>
                                        <p:attrNameLst>
                                          <p:attrName>style.visibility</p:attrName>
                                        </p:attrNameLst>
                                      </p:cBhvr>
                                      <p:to>
                                        <p:strVal val="visible"/>
                                      </p:to>
                                    </p:set>
                                    <p:animEffect transition="in" filter="wipe(up)">
                                      <p:cBhvr>
                                        <p:cTn id="90" dur="2000"/>
                                        <p:tgtEl>
                                          <p:spTgt spid="3106"/>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3107"/>
                                        </p:tgtEl>
                                        <p:attrNameLst>
                                          <p:attrName>style.visibility</p:attrName>
                                        </p:attrNameLst>
                                      </p:cBhvr>
                                      <p:to>
                                        <p:strVal val="visible"/>
                                      </p:to>
                                    </p:set>
                                    <p:animEffect transition="in" filter="wipe(left)">
                                      <p:cBhvr>
                                        <p:cTn id="93" dur="2000"/>
                                        <p:tgtEl>
                                          <p:spTgt spid="3107"/>
                                        </p:tgtEl>
                                      </p:cBhvr>
                                    </p:animEffect>
                                  </p:childTnLst>
                                </p:cTn>
                              </p:par>
                              <p:par>
                                <p:cTn id="94" presetID="22" presetClass="entr" presetSubtype="1" fill="hold" grpId="0" nodeType="withEffect">
                                  <p:stCondLst>
                                    <p:cond delay="0"/>
                                  </p:stCondLst>
                                  <p:childTnLst>
                                    <p:set>
                                      <p:cBhvr>
                                        <p:cTn id="95" dur="1" fill="hold">
                                          <p:stCondLst>
                                            <p:cond delay="0"/>
                                          </p:stCondLst>
                                        </p:cTn>
                                        <p:tgtEl>
                                          <p:spTgt spid="3108"/>
                                        </p:tgtEl>
                                        <p:attrNameLst>
                                          <p:attrName>style.visibility</p:attrName>
                                        </p:attrNameLst>
                                      </p:cBhvr>
                                      <p:to>
                                        <p:strVal val="visible"/>
                                      </p:to>
                                    </p:set>
                                    <p:animEffect transition="in" filter="wipe(up)">
                                      <p:cBhvr>
                                        <p:cTn id="96" dur="2000"/>
                                        <p:tgtEl>
                                          <p:spTgt spid="3108"/>
                                        </p:tgtEl>
                                      </p:cBhvr>
                                    </p:animEffect>
                                  </p:childTnLst>
                                </p:cTn>
                              </p:par>
                              <p:par>
                                <p:cTn id="97" presetID="22" presetClass="entr" presetSubtype="1" fill="hold" grpId="0" nodeType="withEffect">
                                  <p:stCondLst>
                                    <p:cond delay="0"/>
                                  </p:stCondLst>
                                  <p:childTnLst>
                                    <p:set>
                                      <p:cBhvr>
                                        <p:cTn id="98" dur="1" fill="hold">
                                          <p:stCondLst>
                                            <p:cond delay="0"/>
                                          </p:stCondLst>
                                        </p:cTn>
                                        <p:tgtEl>
                                          <p:spTgt spid="3109"/>
                                        </p:tgtEl>
                                        <p:attrNameLst>
                                          <p:attrName>style.visibility</p:attrName>
                                        </p:attrNameLst>
                                      </p:cBhvr>
                                      <p:to>
                                        <p:strVal val="visible"/>
                                      </p:to>
                                    </p:set>
                                    <p:animEffect transition="in" filter="wipe(up)">
                                      <p:cBhvr>
                                        <p:cTn id="99" dur="2000"/>
                                        <p:tgtEl>
                                          <p:spTgt spid="3109"/>
                                        </p:tgtEl>
                                      </p:cBhvr>
                                    </p:animEffect>
                                  </p:childTnLst>
                                </p:cTn>
                              </p:par>
                            </p:childTnLst>
                          </p:cTn>
                        </p:par>
                        <p:par>
                          <p:cTn id="100" fill="hold" nodeType="afterGroup">
                            <p:stCondLst>
                              <p:cond delay="24000"/>
                            </p:stCondLst>
                            <p:childTnLst>
                              <p:par>
                                <p:cTn id="101" presetID="22" presetClass="entr" presetSubtype="8" fill="hold" grpId="0" nodeType="afterEffect">
                                  <p:stCondLst>
                                    <p:cond delay="0"/>
                                  </p:stCondLst>
                                  <p:childTnLst>
                                    <p:set>
                                      <p:cBhvr>
                                        <p:cTn id="102" dur="1" fill="hold">
                                          <p:stCondLst>
                                            <p:cond delay="0"/>
                                          </p:stCondLst>
                                        </p:cTn>
                                        <p:tgtEl>
                                          <p:spTgt spid="3110"/>
                                        </p:tgtEl>
                                        <p:attrNameLst>
                                          <p:attrName>style.visibility</p:attrName>
                                        </p:attrNameLst>
                                      </p:cBhvr>
                                      <p:to>
                                        <p:strVal val="visible"/>
                                      </p:to>
                                    </p:set>
                                    <p:animEffect transition="in" filter="wipe(left)">
                                      <p:cBhvr>
                                        <p:cTn id="103" dur="2000"/>
                                        <p:tgtEl>
                                          <p:spTgt spid="3110"/>
                                        </p:tgtEl>
                                      </p:cBhvr>
                                    </p:animEffect>
                                  </p:childTnLst>
                                </p:cTn>
                              </p:par>
                            </p:childTnLst>
                          </p:cTn>
                        </p:par>
                        <p:par>
                          <p:cTn id="104" fill="hold" nodeType="afterGroup">
                            <p:stCondLst>
                              <p:cond delay="26000"/>
                            </p:stCondLst>
                            <p:childTnLst>
                              <p:par>
                                <p:cTn id="105" presetID="22" presetClass="entr" presetSubtype="8" fill="hold" grpId="0" nodeType="afterEffect">
                                  <p:stCondLst>
                                    <p:cond delay="0"/>
                                  </p:stCondLst>
                                  <p:childTnLst>
                                    <p:set>
                                      <p:cBhvr>
                                        <p:cTn id="106" dur="1" fill="hold">
                                          <p:stCondLst>
                                            <p:cond delay="0"/>
                                          </p:stCondLst>
                                        </p:cTn>
                                        <p:tgtEl>
                                          <p:spTgt spid="3111"/>
                                        </p:tgtEl>
                                        <p:attrNameLst>
                                          <p:attrName>style.visibility</p:attrName>
                                        </p:attrNameLst>
                                      </p:cBhvr>
                                      <p:to>
                                        <p:strVal val="visible"/>
                                      </p:to>
                                    </p:set>
                                    <p:animEffect transition="in" filter="wipe(left)">
                                      <p:cBhvr>
                                        <p:cTn id="107" dur="2000"/>
                                        <p:tgtEl>
                                          <p:spTgt spid="3111"/>
                                        </p:tgtEl>
                                      </p:cBhvr>
                                    </p:animEffect>
                                  </p:childTnLst>
                                </p:cTn>
                              </p:par>
                            </p:childTnLst>
                          </p:cTn>
                        </p:par>
                        <p:par>
                          <p:cTn id="108" fill="hold" nodeType="afterGroup">
                            <p:stCondLst>
                              <p:cond delay="28000"/>
                            </p:stCondLst>
                            <p:childTnLst>
                              <p:par>
                                <p:cTn id="109" presetID="22" presetClass="entr" presetSubtype="8" fill="hold" grpId="0" nodeType="afterEffect">
                                  <p:stCondLst>
                                    <p:cond delay="0"/>
                                  </p:stCondLst>
                                  <p:childTnLst>
                                    <p:set>
                                      <p:cBhvr>
                                        <p:cTn id="110" dur="1" fill="hold">
                                          <p:stCondLst>
                                            <p:cond delay="0"/>
                                          </p:stCondLst>
                                        </p:cTn>
                                        <p:tgtEl>
                                          <p:spTgt spid="3112"/>
                                        </p:tgtEl>
                                        <p:attrNameLst>
                                          <p:attrName>style.visibility</p:attrName>
                                        </p:attrNameLst>
                                      </p:cBhvr>
                                      <p:to>
                                        <p:strVal val="visible"/>
                                      </p:to>
                                    </p:set>
                                    <p:animEffect transition="in" filter="wipe(left)">
                                      <p:cBhvr>
                                        <p:cTn id="111" dur="2000"/>
                                        <p:tgtEl>
                                          <p:spTgt spid="3112"/>
                                        </p:tgtEl>
                                      </p:cBhvr>
                                    </p:animEffect>
                                  </p:childTnLst>
                                </p:cTn>
                              </p:par>
                            </p:childTnLst>
                          </p:cTn>
                        </p:par>
                        <p:par>
                          <p:cTn id="112" fill="hold" nodeType="afterGroup">
                            <p:stCondLst>
                              <p:cond delay="30000"/>
                            </p:stCondLst>
                            <p:childTnLst>
                              <p:par>
                                <p:cTn id="113" presetID="22" presetClass="entr" presetSubtype="8" fill="hold" grpId="0" nodeType="afterEffect">
                                  <p:stCondLst>
                                    <p:cond delay="0"/>
                                  </p:stCondLst>
                                  <p:childTnLst>
                                    <p:set>
                                      <p:cBhvr>
                                        <p:cTn id="114" dur="1" fill="hold">
                                          <p:stCondLst>
                                            <p:cond delay="0"/>
                                          </p:stCondLst>
                                        </p:cTn>
                                        <p:tgtEl>
                                          <p:spTgt spid="3113"/>
                                        </p:tgtEl>
                                        <p:attrNameLst>
                                          <p:attrName>style.visibility</p:attrName>
                                        </p:attrNameLst>
                                      </p:cBhvr>
                                      <p:to>
                                        <p:strVal val="visible"/>
                                      </p:to>
                                    </p:set>
                                    <p:animEffect transition="in" filter="wipe(left)">
                                      <p:cBhvr>
                                        <p:cTn id="115" dur="2000"/>
                                        <p:tgtEl>
                                          <p:spTgt spid="3113"/>
                                        </p:tgtEl>
                                      </p:cBhvr>
                                    </p:animEffect>
                                  </p:childTnLst>
                                </p:cTn>
                              </p:par>
                              <p:par>
                                <p:cTn id="116" presetID="22" presetClass="entr" presetSubtype="1" fill="hold" grpId="0" nodeType="withEffect">
                                  <p:stCondLst>
                                    <p:cond delay="0"/>
                                  </p:stCondLst>
                                  <p:childTnLst>
                                    <p:set>
                                      <p:cBhvr>
                                        <p:cTn id="117" dur="1" fill="hold">
                                          <p:stCondLst>
                                            <p:cond delay="0"/>
                                          </p:stCondLst>
                                        </p:cTn>
                                        <p:tgtEl>
                                          <p:spTgt spid="3114"/>
                                        </p:tgtEl>
                                        <p:attrNameLst>
                                          <p:attrName>style.visibility</p:attrName>
                                        </p:attrNameLst>
                                      </p:cBhvr>
                                      <p:to>
                                        <p:strVal val="visible"/>
                                      </p:to>
                                    </p:set>
                                    <p:animEffect transition="in" filter="wipe(up)">
                                      <p:cBhvr>
                                        <p:cTn id="118" dur="2000"/>
                                        <p:tgtEl>
                                          <p:spTgt spid="3114"/>
                                        </p:tgtEl>
                                      </p:cBhvr>
                                    </p:animEffect>
                                  </p:childTnLst>
                                </p:cTn>
                              </p:par>
                              <p:par>
                                <p:cTn id="119" presetID="22" presetClass="entr" presetSubtype="8" fill="hold" grpId="0" nodeType="withEffect">
                                  <p:stCondLst>
                                    <p:cond delay="0"/>
                                  </p:stCondLst>
                                  <p:childTnLst>
                                    <p:set>
                                      <p:cBhvr>
                                        <p:cTn id="120" dur="1" fill="hold">
                                          <p:stCondLst>
                                            <p:cond delay="0"/>
                                          </p:stCondLst>
                                        </p:cTn>
                                        <p:tgtEl>
                                          <p:spTgt spid="3115"/>
                                        </p:tgtEl>
                                        <p:attrNameLst>
                                          <p:attrName>style.visibility</p:attrName>
                                        </p:attrNameLst>
                                      </p:cBhvr>
                                      <p:to>
                                        <p:strVal val="visible"/>
                                      </p:to>
                                    </p:set>
                                    <p:animEffect transition="in" filter="wipe(left)">
                                      <p:cBhvr>
                                        <p:cTn id="121" dur="2000"/>
                                        <p:tgtEl>
                                          <p:spTgt spid="3115"/>
                                        </p:tgtEl>
                                      </p:cBhvr>
                                    </p:animEffect>
                                  </p:childTnLst>
                                </p:cTn>
                              </p:par>
                              <p:par>
                                <p:cTn id="122" presetID="22" presetClass="entr" presetSubtype="8" fill="hold" grpId="0" nodeType="withEffect">
                                  <p:stCondLst>
                                    <p:cond delay="0"/>
                                  </p:stCondLst>
                                  <p:childTnLst>
                                    <p:set>
                                      <p:cBhvr>
                                        <p:cTn id="123" dur="1" fill="hold">
                                          <p:stCondLst>
                                            <p:cond delay="0"/>
                                          </p:stCondLst>
                                        </p:cTn>
                                        <p:tgtEl>
                                          <p:spTgt spid="3116"/>
                                        </p:tgtEl>
                                        <p:attrNameLst>
                                          <p:attrName>style.visibility</p:attrName>
                                        </p:attrNameLst>
                                      </p:cBhvr>
                                      <p:to>
                                        <p:strVal val="visible"/>
                                      </p:to>
                                    </p:set>
                                    <p:animEffect transition="in" filter="wipe(left)">
                                      <p:cBhvr>
                                        <p:cTn id="124" dur="2000"/>
                                        <p:tgtEl>
                                          <p:spTgt spid="3116"/>
                                        </p:tgtEl>
                                      </p:cBhvr>
                                    </p:animEffect>
                                  </p:childTnLst>
                                </p:cTn>
                              </p:par>
                              <p:par>
                                <p:cTn id="125" presetID="22" presetClass="entr" presetSubtype="1" fill="hold" grpId="0" nodeType="withEffect">
                                  <p:stCondLst>
                                    <p:cond delay="0"/>
                                  </p:stCondLst>
                                  <p:childTnLst>
                                    <p:set>
                                      <p:cBhvr>
                                        <p:cTn id="126" dur="1" fill="hold">
                                          <p:stCondLst>
                                            <p:cond delay="0"/>
                                          </p:stCondLst>
                                        </p:cTn>
                                        <p:tgtEl>
                                          <p:spTgt spid="3117"/>
                                        </p:tgtEl>
                                        <p:attrNameLst>
                                          <p:attrName>style.visibility</p:attrName>
                                        </p:attrNameLst>
                                      </p:cBhvr>
                                      <p:to>
                                        <p:strVal val="visible"/>
                                      </p:to>
                                    </p:set>
                                    <p:animEffect transition="in" filter="wipe(up)">
                                      <p:cBhvr>
                                        <p:cTn id="127" dur="2000"/>
                                        <p:tgtEl>
                                          <p:spTgt spid="3117"/>
                                        </p:tgtEl>
                                      </p:cBhvr>
                                    </p:animEffect>
                                  </p:childTnLst>
                                </p:cTn>
                              </p:par>
                              <p:par>
                                <p:cTn id="128" presetID="22" presetClass="entr" presetSubtype="1" fill="hold" grpId="0" nodeType="withEffect">
                                  <p:stCondLst>
                                    <p:cond delay="0"/>
                                  </p:stCondLst>
                                  <p:childTnLst>
                                    <p:set>
                                      <p:cBhvr>
                                        <p:cTn id="129" dur="1" fill="hold">
                                          <p:stCondLst>
                                            <p:cond delay="0"/>
                                          </p:stCondLst>
                                        </p:cTn>
                                        <p:tgtEl>
                                          <p:spTgt spid="3118"/>
                                        </p:tgtEl>
                                        <p:attrNameLst>
                                          <p:attrName>style.visibility</p:attrName>
                                        </p:attrNameLst>
                                      </p:cBhvr>
                                      <p:to>
                                        <p:strVal val="visible"/>
                                      </p:to>
                                    </p:set>
                                    <p:animEffect transition="in" filter="wipe(up)">
                                      <p:cBhvr>
                                        <p:cTn id="130" dur="2000"/>
                                        <p:tgtEl>
                                          <p:spTgt spid="3118"/>
                                        </p:tgtEl>
                                      </p:cBhvr>
                                    </p:animEffect>
                                  </p:childTnLst>
                                </p:cTn>
                              </p:par>
                            </p:childTnLst>
                          </p:cTn>
                        </p:par>
                        <p:par>
                          <p:cTn id="131" fill="hold" nodeType="afterGroup">
                            <p:stCondLst>
                              <p:cond delay="32000"/>
                            </p:stCondLst>
                            <p:childTnLst>
                              <p:par>
                                <p:cTn id="132" presetID="22" presetClass="entr" presetSubtype="8" fill="hold" grpId="0" nodeType="afterEffect">
                                  <p:stCondLst>
                                    <p:cond delay="0"/>
                                  </p:stCondLst>
                                  <p:childTnLst>
                                    <p:set>
                                      <p:cBhvr>
                                        <p:cTn id="133" dur="1" fill="hold">
                                          <p:stCondLst>
                                            <p:cond delay="0"/>
                                          </p:stCondLst>
                                        </p:cTn>
                                        <p:tgtEl>
                                          <p:spTgt spid="3119"/>
                                        </p:tgtEl>
                                        <p:attrNameLst>
                                          <p:attrName>style.visibility</p:attrName>
                                        </p:attrNameLst>
                                      </p:cBhvr>
                                      <p:to>
                                        <p:strVal val="visible"/>
                                      </p:to>
                                    </p:set>
                                    <p:animEffect transition="in" filter="wipe(left)">
                                      <p:cBhvr>
                                        <p:cTn id="134" dur="2000"/>
                                        <p:tgtEl>
                                          <p:spTgt spid="3119"/>
                                        </p:tgtEl>
                                      </p:cBhvr>
                                    </p:animEffect>
                                  </p:childTnLst>
                                </p:cTn>
                              </p:par>
                            </p:childTnLst>
                          </p:cTn>
                        </p:par>
                        <p:par>
                          <p:cTn id="135" fill="hold" nodeType="afterGroup">
                            <p:stCondLst>
                              <p:cond delay="34000"/>
                            </p:stCondLst>
                            <p:childTnLst>
                              <p:par>
                                <p:cTn id="136" presetID="22" presetClass="entr" presetSubtype="8" fill="hold" grpId="0" nodeType="afterEffect">
                                  <p:stCondLst>
                                    <p:cond delay="0"/>
                                  </p:stCondLst>
                                  <p:childTnLst>
                                    <p:set>
                                      <p:cBhvr>
                                        <p:cTn id="137" dur="1" fill="hold">
                                          <p:stCondLst>
                                            <p:cond delay="0"/>
                                          </p:stCondLst>
                                        </p:cTn>
                                        <p:tgtEl>
                                          <p:spTgt spid="3120"/>
                                        </p:tgtEl>
                                        <p:attrNameLst>
                                          <p:attrName>style.visibility</p:attrName>
                                        </p:attrNameLst>
                                      </p:cBhvr>
                                      <p:to>
                                        <p:strVal val="visible"/>
                                      </p:to>
                                    </p:set>
                                    <p:animEffect transition="in" filter="wipe(left)">
                                      <p:cBhvr>
                                        <p:cTn id="138" dur="2000"/>
                                        <p:tgtEl>
                                          <p:spTgt spid="3120"/>
                                        </p:tgtEl>
                                      </p:cBhvr>
                                    </p:animEffect>
                                  </p:childTnLst>
                                </p:cTn>
                              </p:par>
                              <p:par>
                                <p:cTn id="139" presetID="22" presetClass="entr" presetSubtype="1" fill="hold" grpId="0" nodeType="withEffect">
                                  <p:stCondLst>
                                    <p:cond delay="0"/>
                                  </p:stCondLst>
                                  <p:childTnLst>
                                    <p:set>
                                      <p:cBhvr>
                                        <p:cTn id="140" dur="1" fill="hold">
                                          <p:stCondLst>
                                            <p:cond delay="0"/>
                                          </p:stCondLst>
                                        </p:cTn>
                                        <p:tgtEl>
                                          <p:spTgt spid="3121"/>
                                        </p:tgtEl>
                                        <p:attrNameLst>
                                          <p:attrName>style.visibility</p:attrName>
                                        </p:attrNameLst>
                                      </p:cBhvr>
                                      <p:to>
                                        <p:strVal val="visible"/>
                                      </p:to>
                                    </p:set>
                                    <p:animEffect transition="in" filter="wipe(up)">
                                      <p:cBhvr>
                                        <p:cTn id="141" dur="2000"/>
                                        <p:tgtEl>
                                          <p:spTgt spid="3121"/>
                                        </p:tgtEl>
                                      </p:cBhvr>
                                    </p:animEffect>
                                  </p:childTnLst>
                                </p:cTn>
                              </p:par>
                              <p:par>
                                <p:cTn id="142" presetID="22" presetClass="entr" presetSubtype="8" fill="hold" grpId="0" nodeType="withEffect">
                                  <p:stCondLst>
                                    <p:cond delay="0"/>
                                  </p:stCondLst>
                                  <p:childTnLst>
                                    <p:set>
                                      <p:cBhvr>
                                        <p:cTn id="143" dur="1" fill="hold">
                                          <p:stCondLst>
                                            <p:cond delay="0"/>
                                          </p:stCondLst>
                                        </p:cTn>
                                        <p:tgtEl>
                                          <p:spTgt spid="3122"/>
                                        </p:tgtEl>
                                        <p:attrNameLst>
                                          <p:attrName>style.visibility</p:attrName>
                                        </p:attrNameLst>
                                      </p:cBhvr>
                                      <p:to>
                                        <p:strVal val="visible"/>
                                      </p:to>
                                    </p:set>
                                    <p:animEffect transition="in" filter="wipe(left)">
                                      <p:cBhvr>
                                        <p:cTn id="144" dur="2000"/>
                                        <p:tgtEl>
                                          <p:spTgt spid="3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6" grpId="0" animBg="1"/>
      <p:bldP spid="3077" grpId="0" animBg="1"/>
      <p:bldP spid="3078" grpId="0" animBg="1"/>
      <p:bldP spid="3079" grpId="0" animBg="1"/>
      <p:bldP spid="3080" grpId="0" animBg="1"/>
      <p:bldP spid="3081" grpId="0" animBg="1"/>
      <p:bldP spid="3082" grpId="0" animBg="1"/>
      <p:bldP spid="3083" grpId="0" animBg="1"/>
      <p:bldP spid="3084" grpId="0" animBg="1"/>
      <p:bldP spid="3085" grpId="0" animBg="1"/>
      <p:bldP spid="3087" grpId="0" animBg="1"/>
      <p:bldP spid="3088" grpId="0" animBg="1"/>
      <p:bldP spid="3089" grpId="0" animBg="1"/>
      <p:bldP spid="3090" grpId="0" animBg="1"/>
      <p:bldP spid="3091" grpId="0" animBg="1"/>
      <p:bldP spid="3095" grpId="0" animBg="1"/>
      <p:bldP spid="3096" grpId="0" animBg="1"/>
      <p:bldP spid="3097" grpId="0" animBg="1"/>
      <p:bldP spid="3098" grpId="0" animBg="1"/>
      <p:bldP spid="3099" grpId="0" animBg="1"/>
      <p:bldP spid="3102" grpId="0" animBg="1"/>
      <p:bldP spid="3103" grpId="0" animBg="1"/>
      <p:bldP spid="3104" grpId="0" animBg="1"/>
      <p:bldP spid="3105" grpId="0" animBg="1"/>
      <p:bldP spid="3106" grpId="0" animBg="1"/>
      <p:bldP spid="3107" grpId="0" animBg="1"/>
      <p:bldP spid="3108" grpId="0" animBg="1"/>
      <p:bldP spid="3109" grpId="0" animBg="1"/>
      <p:bldP spid="3110" grpId="0" animBg="1"/>
      <p:bldP spid="3111" grpId="0" animBg="1"/>
      <p:bldP spid="3112" grpId="0" animBg="1"/>
      <p:bldP spid="3113" grpId="0" animBg="1"/>
      <p:bldP spid="3114" grpId="0" animBg="1"/>
      <p:bldP spid="3115" grpId="0" animBg="1"/>
      <p:bldP spid="3116" grpId="0" animBg="1"/>
      <p:bldP spid="3117" grpId="0" animBg="1"/>
      <p:bldP spid="3118" grpId="0" animBg="1"/>
      <p:bldP spid="3119" grpId="0" animBg="1"/>
      <p:bldP spid="3120" grpId="0" animBg="1"/>
      <p:bldP spid="3121" grpId="0" animBg="1"/>
      <p:bldP spid="312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0" y="114300"/>
            <a:ext cx="7772400" cy="952500"/>
          </a:xfrm>
        </p:spPr>
        <p:txBody>
          <a:bodyPr/>
          <a:lstStyle/>
          <a:p>
            <a:r>
              <a:rPr lang="en-US" altLang="en-US" sz="2800" dirty="0" smtClean="0"/>
              <a:t>Generations of Refrigerants</a:t>
            </a:r>
          </a:p>
        </p:txBody>
      </p:sp>
      <p:sp>
        <p:nvSpPr>
          <p:cNvPr id="23555" name="Content Placeholder 2"/>
          <p:cNvSpPr>
            <a:spLocks noGrp="1"/>
          </p:cNvSpPr>
          <p:nvPr>
            <p:ph idx="1"/>
          </p:nvPr>
        </p:nvSpPr>
        <p:spPr>
          <a:xfrm>
            <a:off x="533400" y="1635368"/>
            <a:ext cx="8153400" cy="4460631"/>
          </a:xfrm>
        </p:spPr>
        <p:txBody>
          <a:bodyPr/>
          <a:lstStyle/>
          <a:p>
            <a:r>
              <a:rPr lang="en-US" altLang="en-US" sz="2400" dirty="0" smtClean="0"/>
              <a:t>First Generation 1830-1930s ex: CO</a:t>
            </a:r>
            <a:r>
              <a:rPr lang="en-US" altLang="en-US" sz="2400" baseline="-25000" dirty="0" smtClean="0"/>
              <a:t>2</a:t>
            </a:r>
            <a:r>
              <a:rPr lang="en-US" altLang="en-US" sz="2400" dirty="0" smtClean="0"/>
              <a:t>; NH</a:t>
            </a:r>
            <a:r>
              <a:rPr lang="en-US" altLang="en-US" sz="2400" baseline="-25000" dirty="0" smtClean="0"/>
              <a:t>3</a:t>
            </a:r>
            <a:r>
              <a:rPr lang="en-US" altLang="en-US" sz="2400" dirty="0" smtClean="0"/>
              <a:t>; HCs;SO</a:t>
            </a:r>
            <a:r>
              <a:rPr lang="en-US" altLang="en-US" sz="2400" baseline="-25000" dirty="0" smtClean="0"/>
              <a:t>2</a:t>
            </a:r>
            <a:r>
              <a:rPr lang="en-US" altLang="en-US" sz="2400" dirty="0" smtClean="0"/>
              <a:t> etc. usefulness of volatile compounds</a:t>
            </a:r>
          </a:p>
          <a:p>
            <a:r>
              <a:rPr lang="en-US" altLang="en-US" sz="2400" dirty="0" smtClean="0"/>
              <a:t>Second Generation: 1931-1990s ex: CFCs; HCFCs;  safety &amp; durability</a:t>
            </a:r>
          </a:p>
          <a:p>
            <a:r>
              <a:rPr lang="en-US" altLang="en-US" sz="2400" dirty="0" smtClean="0"/>
              <a:t>Third Generation; 1990-2010s ex: HCFCs and HFCs; Ozone Layer protection</a:t>
            </a:r>
          </a:p>
          <a:p>
            <a:r>
              <a:rPr lang="en-US" altLang="en-US" sz="2400" dirty="0" smtClean="0"/>
              <a:t>Fourth Generation; 2010 onwards ex: Pure &amp; Blended HCs; Global warming; high </a:t>
            </a:r>
            <a:r>
              <a:rPr lang="en-US" altLang="en-US" sz="2400" dirty="0" err="1" smtClean="0"/>
              <a:t>CoP.</a:t>
            </a:r>
            <a:endParaRPr lang="en-US" altLang="en-US" sz="2400" dirty="0" smtClean="0"/>
          </a:p>
        </p:txBody>
      </p:sp>
      <p:grpSp>
        <p:nvGrpSpPr>
          <p:cNvPr id="18" name="Group 19"/>
          <p:cNvGrpSpPr>
            <a:grpSpLocks/>
          </p:cNvGrpSpPr>
          <p:nvPr/>
        </p:nvGrpSpPr>
        <p:grpSpPr bwMode="auto">
          <a:xfrm>
            <a:off x="0" y="0"/>
            <a:ext cx="9144000" cy="6858000"/>
            <a:chOff x="0" y="0"/>
            <a:chExt cx="9144000" cy="6858000"/>
          </a:xfrm>
        </p:grpSpPr>
        <p:grpSp>
          <p:nvGrpSpPr>
            <p:cNvPr id="19" name="Group 8"/>
            <p:cNvGrpSpPr>
              <a:grpSpLocks/>
            </p:cNvGrpSpPr>
            <p:nvPr/>
          </p:nvGrpSpPr>
          <p:grpSpPr bwMode="auto">
            <a:xfrm>
              <a:off x="0" y="0"/>
              <a:ext cx="9144000" cy="6858000"/>
              <a:chOff x="0" y="0"/>
              <a:chExt cx="5760" cy="4320"/>
            </a:xfrm>
          </p:grpSpPr>
          <p:grpSp>
            <p:nvGrpSpPr>
              <p:cNvPr id="22" name="Group 9"/>
              <p:cNvGrpSpPr>
                <a:grpSpLocks/>
              </p:cNvGrpSpPr>
              <p:nvPr/>
            </p:nvGrpSpPr>
            <p:grpSpPr bwMode="auto">
              <a:xfrm>
                <a:off x="0" y="0"/>
                <a:ext cx="192" cy="4320"/>
                <a:chOff x="0" y="-48"/>
                <a:chExt cx="144" cy="4368"/>
              </a:xfrm>
            </p:grpSpPr>
            <p:sp>
              <p:nvSpPr>
                <p:cNvPr id="3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3" name="Group 12"/>
              <p:cNvGrpSpPr>
                <a:grpSpLocks/>
              </p:cNvGrpSpPr>
              <p:nvPr/>
            </p:nvGrpSpPr>
            <p:grpSpPr bwMode="auto">
              <a:xfrm>
                <a:off x="5674" y="24"/>
                <a:ext cx="86" cy="4296"/>
                <a:chOff x="5616" y="-48"/>
                <a:chExt cx="144" cy="4368"/>
              </a:xfrm>
            </p:grpSpPr>
            <p:sp>
              <p:nvSpPr>
                <p:cNvPr id="3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4" name="Group 15"/>
              <p:cNvGrpSpPr>
                <a:grpSpLocks/>
              </p:cNvGrpSpPr>
              <p:nvPr/>
            </p:nvGrpSpPr>
            <p:grpSpPr bwMode="auto">
              <a:xfrm>
                <a:off x="144" y="0"/>
                <a:ext cx="5616" cy="144"/>
                <a:chOff x="96" y="-48"/>
                <a:chExt cx="5520" cy="144"/>
              </a:xfrm>
            </p:grpSpPr>
            <p:sp>
              <p:nvSpPr>
                <p:cNvPr id="28"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29"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5" name="Group 18"/>
              <p:cNvGrpSpPr>
                <a:grpSpLocks/>
              </p:cNvGrpSpPr>
              <p:nvPr/>
            </p:nvGrpSpPr>
            <p:grpSpPr bwMode="auto">
              <a:xfrm>
                <a:off x="144" y="4234"/>
                <a:ext cx="5616" cy="86"/>
                <a:chOff x="96" y="4176"/>
                <a:chExt cx="5520" cy="144"/>
              </a:xfrm>
            </p:grpSpPr>
            <p:sp>
              <p:nvSpPr>
                <p:cNvPr id="26"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27"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pic>
          <p:nvPicPr>
            <p:cNvPr id="20"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lgn="ctr" eaLnBrk="1" hangingPunct="1">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dissolve">
                                      <p:cBhvr>
                                        <p:cTn id="7" dur="500"/>
                                        <p:tgtEl>
                                          <p:spTgt spid="2355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3555">
                                            <p:txEl>
                                              <p:pRg st="1" end="1"/>
                                            </p:txEl>
                                          </p:spTgt>
                                        </p:tgtEl>
                                        <p:attrNameLst>
                                          <p:attrName>style.visibility</p:attrName>
                                        </p:attrNameLst>
                                      </p:cBhvr>
                                      <p:to>
                                        <p:strVal val="visible"/>
                                      </p:to>
                                    </p:set>
                                    <p:animEffect transition="in" filter="dissolve">
                                      <p:cBhvr>
                                        <p:cTn id="12" dur="500"/>
                                        <p:tgtEl>
                                          <p:spTgt spid="2355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3555">
                                            <p:txEl>
                                              <p:pRg st="2" end="2"/>
                                            </p:txEl>
                                          </p:spTgt>
                                        </p:tgtEl>
                                        <p:attrNameLst>
                                          <p:attrName>style.visibility</p:attrName>
                                        </p:attrNameLst>
                                      </p:cBhvr>
                                      <p:to>
                                        <p:strVal val="visible"/>
                                      </p:to>
                                    </p:set>
                                    <p:animEffect transition="in" filter="dissolve">
                                      <p:cBhvr>
                                        <p:cTn id="17" dur="500"/>
                                        <p:tgtEl>
                                          <p:spTgt spid="2355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3555">
                                            <p:txEl>
                                              <p:pRg st="3" end="3"/>
                                            </p:txEl>
                                          </p:spTgt>
                                        </p:tgtEl>
                                        <p:attrNameLst>
                                          <p:attrName>style.visibility</p:attrName>
                                        </p:attrNameLst>
                                      </p:cBhvr>
                                      <p:to>
                                        <p:strVal val="visible"/>
                                      </p:to>
                                    </p:set>
                                    <p:animEffect transition="in" filter="dissolve">
                                      <p:cBhvr>
                                        <p:cTn id="22" dur="500"/>
                                        <p:tgtEl>
                                          <p:spTgt spid="235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93738" y="44450"/>
            <a:ext cx="7772400" cy="868363"/>
          </a:xfrm>
        </p:spPr>
        <p:txBody>
          <a:bodyPr/>
          <a:lstStyle/>
          <a:p>
            <a:pPr eaLnBrk="1" hangingPunct="1"/>
            <a:r>
              <a:rPr lang="en-US" altLang="en-US" sz="2800" smtClean="0"/>
              <a:t>Refrigerant selection criteria </a:t>
            </a:r>
          </a:p>
        </p:txBody>
      </p:sp>
      <p:sp>
        <p:nvSpPr>
          <p:cNvPr id="24579" name="Rectangle 3"/>
          <p:cNvSpPr>
            <a:spLocks noGrp="1" noChangeArrowheads="1"/>
          </p:cNvSpPr>
          <p:nvPr>
            <p:ph type="body" idx="1"/>
          </p:nvPr>
        </p:nvSpPr>
        <p:spPr>
          <a:xfrm>
            <a:off x="541338" y="1390650"/>
            <a:ext cx="7772400" cy="4114800"/>
          </a:xfrm>
        </p:spPr>
        <p:txBody>
          <a:bodyPr/>
          <a:lstStyle/>
          <a:p>
            <a:pPr marL="609600" indent="-609600" eaLnBrk="1" hangingPunct="1"/>
            <a:r>
              <a:rPr lang="en-US" altLang="en-US" sz="2400" smtClean="0"/>
              <a:t>Selection of refrigerant for a particular application is based on the following requirements:</a:t>
            </a:r>
            <a:endParaRPr lang="hi-IN" altLang="en-US" sz="2400" smtClean="0"/>
          </a:p>
          <a:p>
            <a:pPr marL="609600" indent="-609600" eaLnBrk="1" hangingPunct="1">
              <a:buFontTx/>
              <a:buAutoNum type="arabicPeriod"/>
            </a:pPr>
            <a:r>
              <a:rPr lang="en-US" altLang="en-US" sz="2400" smtClean="0"/>
              <a:t>Environmental and safety properties</a:t>
            </a:r>
            <a:endParaRPr lang="hi-IN" altLang="en-US" sz="2400" smtClean="0"/>
          </a:p>
          <a:p>
            <a:pPr marL="609600" indent="-609600" eaLnBrk="1" hangingPunct="1">
              <a:buFontTx/>
              <a:buAutoNum type="arabicPeriod"/>
            </a:pPr>
            <a:r>
              <a:rPr lang="en-US" altLang="en-US" sz="2400" smtClean="0"/>
              <a:t>Thermodynamic and thermo-physical properties, and</a:t>
            </a:r>
            <a:endParaRPr lang="hi-IN" altLang="en-US" sz="2400" smtClean="0"/>
          </a:p>
          <a:p>
            <a:pPr marL="609600" indent="-609600" eaLnBrk="1" hangingPunct="1">
              <a:buFontTx/>
              <a:buAutoNum type="arabicPeriod"/>
            </a:pPr>
            <a:r>
              <a:rPr lang="en-US" altLang="en-US" sz="2400" smtClean="0"/>
              <a:t>Economics </a:t>
            </a:r>
          </a:p>
        </p:txBody>
      </p:sp>
      <p:grpSp>
        <p:nvGrpSpPr>
          <p:cNvPr id="18" name="Group 19"/>
          <p:cNvGrpSpPr>
            <a:grpSpLocks/>
          </p:cNvGrpSpPr>
          <p:nvPr/>
        </p:nvGrpSpPr>
        <p:grpSpPr bwMode="auto">
          <a:xfrm>
            <a:off x="0" y="0"/>
            <a:ext cx="9144000" cy="6858000"/>
            <a:chOff x="0" y="0"/>
            <a:chExt cx="9144000" cy="6858000"/>
          </a:xfrm>
        </p:grpSpPr>
        <p:grpSp>
          <p:nvGrpSpPr>
            <p:cNvPr id="19" name="Group 8"/>
            <p:cNvGrpSpPr>
              <a:grpSpLocks/>
            </p:cNvGrpSpPr>
            <p:nvPr/>
          </p:nvGrpSpPr>
          <p:grpSpPr bwMode="auto">
            <a:xfrm>
              <a:off x="0" y="0"/>
              <a:ext cx="9144000" cy="6858000"/>
              <a:chOff x="0" y="0"/>
              <a:chExt cx="5760" cy="4320"/>
            </a:xfrm>
          </p:grpSpPr>
          <p:grpSp>
            <p:nvGrpSpPr>
              <p:cNvPr id="22" name="Group 9"/>
              <p:cNvGrpSpPr>
                <a:grpSpLocks/>
              </p:cNvGrpSpPr>
              <p:nvPr/>
            </p:nvGrpSpPr>
            <p:grpSpPr bwMode="auto">
              <a:xfrm>
                <a:off x="0" y="0"/>
                <a:ext cx="192" cy="4320"/>
                <a:chOff x="0" y="-48"/>
                <a:chExt cx="144" cy="4368"/>
              </a:xfrm>
            </p:grpSpPr>
            <p:sp>
              <p:nvSpPr>
                <p:cNvPr id="3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3" name="Group 12"/>
              <p:cNvGrpSpPr>
                <a:grpSpLocks/>
              </p:cNvGrpSpPr>
              <p:nvPr/>
            </p:nvGrpSpPr>
            <p:grpSpPr bwMode="auto">
              <a:xfrm>
                <a:off x="5674" y="24"/>
                <a:ext cx="86" cy="4296"/>
                <a:chOff x="5616" y="-48"/>
                <a:chExt cx="144" cy="4368"/>
              </a:xfrm>
            </p:grpSpPr>
            <p:sp>
              <p:nvSpPr>
                <p:cNvPr id="3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4" name="Group 15"/>
              <p:cNvGrpSpPr>
                <a:grpSpLocks/>
              </p:cNvGrpSpPr>
              <p:nvPr/>
            </p:nvGrpSpPr>
            <p:grpSpPr bwMode="auto">
              <a:xfrm>
                <a:off x="144" y="0"/>
                <a:ext cx="5616" cy="144"/>
                <a:chOff x="96" y="-48"/>
                <a:chExt cx="5520" cy="144"/>
              </a:xfrm>
            </p:grpSpPr>
            <p:sp>
              <p:nvSpPr>
                <p:cNvPr id="28"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29"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5" name="Group 18"/>
              <p:cNvGrpSpPr>
                <a:grpSpLocks/>
              </p:cNvGrpSpPr>
              <p:nvPr/>
            </p:nvGrpSpPr>
            <p:grpSpPr bwMode="auto">
              <a:xfrm>
                <a:off x="144" y="4234"/>
                <a:ext cx="5616" cy="86"/>
                <a:chOff x="96" y="4176"/>
                <a:chExt cx="5520" cy="144"/>
              </a:xfrm>
            </p:grpSpPr>
            <p:sp>
              <p:nvSpPr>
                <p:cNvPr id="26"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27"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pic>
          <p:nvPicPr>
            <p:cNvPr id="20"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lgn="ctr" eaLnBrk="1" hangingPunct="1">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dissolve">
                                      <p:cBhvr>
                                        <p:cTn id="7" dur="500"/>
                                        <p:tgtEl>
                                          <p:spTgt spid="2457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579">
                                            <p:txEl>
                                              <p:pRg st="1" end="1"/>
                                            </p:txEl>
                                          </p:spTgt>
                                        </p:tgtEl>
                                        <p:attrNameLst>
                                          <p:attrName>style.visibility</p:attrName>
                                        </p:attrNameLst>
                                      </p:cBhvr>
                                      <p:to>
                                        <p:strVal val="visible"/>
                                      </p:to>
                                    </p:set>
                                    <p:animEffect transition="in" filter="dissolve">
                                      <p:cBhvr>
                                        <p:cTn id="12" dur="500"/>
                                        <p:tgtEl>
                                          <p:spTgt spid="2457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4579">
                                            <p:txEl>
                                              <p:pRg st="2" end="2"/>
                                            </p:txEl>
                                          </p:spTgt>
                                        </p:tgtEl>
                                        <p:attrNameLst>
                                          <p:attrName>style.visibility</p:attrName>
                                        </p:attrNameLst>
                                      </p:cBhvr>
                                      <p:to>
                                        <p:strVal val="visible"/>
                                      </p:to>
                                    </p:set>
                                    <p:animEffect transition="in" filter="dissolve">
                                      <p:cBhvr>
                                        <p:cTn id="17" dur="500"/>
                                        <p:tgtEl>
                                          <p:spTgt spid="2457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4579">
                                            <p:txEl>
                                              <p:pRg st="3" end="3"/>
                                            </p:txEl>
                                          </p:spTgt>
                                        </p:tgtEl>
                                        <p:attrNameLst>
                                          <p:attrName>style.visibility</p:attrName>
                                        </p:attrNameLst>
                                      </p:cBhvr>
                                      <p:to>
                                        <p:strVal val="visible"/>
                                      </p:to>
                                    </p:set>
                                    <p:animEffect transition="in" filter="dissolve">
                                      <p:cBhvr>
                                        <p:cTn id="22" dur="500"/>
                                        <p:tgtEl>
                                          <p:spTgt spid="2457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274638"/>
            <a:ext cx="8229600" cy="792162"/>
          </a:xfrm>
        </p:spPr>
        <p:txBody>
          <a:bodyPr/>
          <a:lstStyle/>
          <a:p>
            <a:pPr eaLnBrk="1" hangingPunct="1"/>
            <a:r>
              <a:rPr lang="en-US" altLang="en-US" sz="2800" smtClean="0"/>
              <a:t>Environmental properties </a:t>
            </a:r>
          </a:p>
        </p:txBody>
      </p:sp>
      <p:sp>
        <p:nvSpPr>
          <p:cNvPr id="26627" name="Rectangle 3"/>
          <p:cNvSpPr>
            <a:spLocks noGrp="1" noChangeArrowheads="1"/>
          </p:cNvSpPr>
          <p:nvPr>
            <p:ph type="body" idx="1"/>
          </p:nvPr>
        </p:nvSpPr>
        <p:spPr>
          <a:xfrm>
            <a:off x="528638" y="1825625"/>
            <a:ext cx="8229600" cy="3074988"/>
          </a:xfrm>
        </p:spPr>
        <p:txBody>
          <a:bodyPr/>
          <a:lstStyle/>
          <a:p>
            <a:pPr marL="609600" indent="-609600" eaLnBrk="1" hangingPunct="1">
              <a:lnSpc>
                <a:spcPct val="80000"/>
              </a:lnSpc>
            </a:pPr>
            <a:r>
              <a:rPr lang="en-US" altLang="en-US" sz="2400" smtClean="0"/>
              <a:t>The important environmental properties are:</a:t>
            </a:r>
            <a:endParaRPr lang="hi-IN" altLang="en-US" sz="2400" smtClean="0"/>
          </a:p>
          <a:p>
            <a:pPr marL="609600" indent="-609600" eaLnBrk="1" hangingPunct="1">
              <a:lnSpc>
                <a:spcPct val="80000"/>
              </a:lnSpc>
              <a:buFontTx/>
              <a:buAutoNum type="arabicPeriod"/>
            </a:pPr>
            <a:r>
              <a:rPr lang="en-US" altLang="en-US" sz="2400" smtClean="0"/>
              <a:t>Ozone Depletion Potential (ODP)</a:t>
            </a:r>
          </a:p>
          <a:p>
            <a:pPr marL="609600" indent="-609600" eaLnBrk="1" hangingPunct="1">
              <a:lnSpc>
                <a:spcPct val="80000"/>
              </a:lnSpc>
              <a:buFontTx/>
              <a:buAutoNum type="arabicPeriod"/>
            </a:pPr>
            <a:r>
              <a:rPr lang="en-US" altLang="en-US" sz="2400" smtClean="0"/>
              <a:t>Global Warming Potential (GWP)</a:t>
            </a:r>
          </a:p>
          <a:p>
            <a:pPr marL="609600" indent="-609600" eaLnBrk="1" hangingPunct="1">
              <a:lnSpc>
                <a:spcPct val="80000"/>
              </a:lnSpc>
              <a:buFontTx/>
              <a:buAutoNum type="arabicPeriod"/>
            </a:pPr>
            <a:r>
              <a:rPr lang="en-US" altLang="en-US" sz="2400" smtClean="0"/>
              <a:t>Total Equivalent Warming Index (TEWI)</a:t>
            </a:r>
          </a:p>
          <a:p>
            <a:pPr marL="609600" indent="-609600" eaLnBrk="1" hangingPunct="1">
              <a:lnSpc>
                <a:spcPct val="80000"/>
              </a:lnSpc>
              <a:buFontTx/>
              <a:buAutoNum type="arabicPeriod"/>
            </a:pPr>
            <a:r>
              <a:rPr lang="en-US" altLang="en-US" sz="2400" smtClean="0"/>
              <a:t>Atmospheric Lifetime</a:t>
            </a:r>
          </a:p>
          <a:p>
            <a:pPr marL="609600" indent="-609600" eaLnBrk="1" hangingPunct="1">
              <a:lnSpc>
                <a:spcPct val="80000"/>
              </a:lnSpc>
              <a:buFontTx/>
              <a:buAutoNum type="arabicPeriod"/>
            </a:pPr>
            <a:r>
              <a:rPr lang="en-US" altLang="en-US" sz="2400" smtClean="0"/>
              <a:t>Chlorine Leading Potential</a:t>
            </a:r>
          </a:p>
          <a:p>
            <a:pPr marL="609600" indent="-609600" eaLnBrk="1" hangingPunct="1">
              <a:lnSpc>
                <a:spcPct val="80000"/>
              </a:lnSpc>
              <a:buFontTx/>
              <a:buAutoNum type="arabicPeriod"/>
            </a:pPr>
            <a:endParaRPr lang="en-US" altLang="en-US" sz="2400" smtClean="0"/>
          </a:p>
          <a:p>
            <a:pPr marL="609600" indent="-609600" eaLnBrk="1" hangingPunct="1">
              <a:lnSpc>
                <a:spcPct val="80000"/>
              </a:lnSpc>
              <a:buFontTx/>
              <a:buAutoNum type="arabicPeriod"/>
            </a:pPr>
            <a:endParaRPr lang="en-US" altLang="en-US" sz="2400" smtClean="0"/>
          </a:p>
          <a:p>
            <a:pPr marL="609600" indent="-609600" eaLnBrk="1" hangingPunct="1">
              <a:lnSpc>
                <a:spcPct val="80000"/>
              </a:lnSpc>
              <a:buFontTx/>
              <a:buAutoNum type="arabicPeriod"/>
            </a:pPr>
            <a:endParaRPr lang="en-US" altLang="en-US" sz="2400" smtClean="0"/>
          </a:p>
          <a:p>
            <a:pPr marL="609600" indent="-609600" eaLnBrk="1" hangingPunct="1">
              <a:lnSpc>
                <a:spcPct val="80000"/>
              </a:lnSpc>
              <a:buFontTx/>
              <a:buAutoNum type="arabicPeriod"/>
            </a:pPr>
            <a:endParaRPr lang="en-US" altLang="en-US" sz="2400" smtClean="0"/>
          </a:p>
        </p:txBody>
      </p:sp>
      <p:grpSp>
        <p:nvGrpSpPr>
          <p:cNvPr id="18" name="Group 19"/>
          <p:cNvGrpSpPr>
            <a:grpSpLocks/>
          </p:cNvGrpSpPr>
          <p:nvPr/>
        </p:nvGrpSpPr>
        <p:grpSpPr bwMode="auto">
          <a:xfrm>
            <a:off x="0" y="0"/>
            <a:ext cx="9144000" cy="6858000"/>
            <a:chOff x="0" y="0"/>
            <a:chExt cx="9144000" cy="6858000"/>
          </a:xfrm>
        </p:grpSpPr>
        <p:grpSp>
          <p:nvGrpSpPr>
            <p:cNvPr id="19" name="Group 8"/>
            <p:cNvGrpSpPr>
              <a:grpSpLocks/>
            </p:cNvGrpSpPr>
            <p:nvPr/>
          </p:nvGrpSpPr>
          <p:grpSpPr bwMode="auto">
            <a:xfrm>
              <a:off x="0" y="0"/>
              <a:ext cx="9144000" cy="6858000"/>
              <a:chOff x="0" y="0"/>
              <a:chExt cx="5760" cy="4320"/>
            </a:xfrm>
          </p:grpSpPr>
          <p:grpSp>
            <p:nvGrpSpPr>
              <p:cNvPr id="22" name="Group 9"/>
              <p:cNvGrpSpPr>
                <a:grpSpLocks/>
              </p:cNvGrpSpPr>
              <p:nvPr/>
            </p:nvGrpSpPr>
            <p:grpSpPr bwMode="auto">
              <a:xfrm>
                <a:off x="0" y="0"/>
                <a:ext cx="192" cy="4320"/>
                <a:chOff x="0" y="-48"/>
                <a:chExt cx="144" cy="4368"/>
              </a:xfrm>
            </p:grpSpPr>
            <p:sp>
              <p:nvSpPr>
                <p:cNvPr id="3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3" name="Group 12"/>
              <p:cNvGrpSpPr>
                <a:grpSpLocks/>
              </p:cNvGrpSpPr>
              <p:nvPr/>
            </p:nvGrpSpPr>
            <p:grpSpPr bwMode="auto">
              <a:xfrm>
                <a:off x="5674" y="24"/>
                <a:ext cx="86" cy="4296"/>
                <a:chOff x="5616" y="-48"/>
                <a:chExt cx="144" cy="4368"/>
              </a:xfrm>
            </p:grpSpPr>
            <p:sp>
              <p:nvSpPr>
                <p:cNvPr id="3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4" name="Group 15"/>
              <p:cNvGrpSpPr>
                <a:grpSpLocks/>
              </p:cNvGrpSpPr>
              <p:nvPr/>
            </p:nvGrpSpPr>
            <p:grpSpPr bwMode="auto">
              <a:xfrm>
                <a:off x="144" y="0"/>
                <a:ext cx="5616" cy="144"/>
                <a:chOff x="96" y="-48"/>
                <a:chExt cx="5520" cy="144"/>
              </a:xfrm>
            </p:grpSpPr>
            <p:sp>
              <p:nvSpPr>
                <p:cNvPr id="28"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29"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5" name="Group 18"/>
              <p:cNvGrpSpPr>
                <a:grpSpLocks/>
              </p:cNvGrpSpPr>
              <p:nvPr/>
            </p:nvGrpSpPr>
            <p:grpSpPr bwMode="auto">
              <a:xfrm>
                <a:off x="144" y="4234"/>
                <a:ext cx="5616" cy="86"/>
                <a:chOff x="96" y="4176"/>
                <a:chExt cx="5520" cy="144"/>
              </a:xfrm>
            </p:grpSpPr>
            <p:sp>
              <p:nvSpPr>
                <p:cNvPr id="26"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27"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pic>
          <p:nvPicPr>
            <p:cNvPr id="20"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lgn="ctr" eaLnBrk="1" hangingPunct="1">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Effect transition="in" filter="dissolve">
                                      <p:cBhvr>
                                        <p:cTn id="7" dur="500"/>
                                        <p:tgtEl>
                                          <p:spTgt spid="2662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6627">
                                            <p:txEl>
                                              <p:pRg st="1" end="1"/>
                                            </p:txEl>
                                          </p:spTgt>
                                        </p:tgtEl>
                                        <p:attrNameLst>
                                          <p:attrName>style.visibility</p:attrName>
                                        </p:attrNameLst>
                                      </p:cBhvr>
                                      <p:to>
                                        <p:strVal val="visible"/>
                                      </p:to>
                                    </p:set>
                                    <p:animEffect transition="in" filter="dissolve">
                                      <p:cBhvr>
                                        <p:cTn id="12" dur="500"/>
                                        <p:tgtEl>
                                          <p:spTgt spid="2662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6627">
                                            <p:txEl>
                                              <p:pRg st="2" end="2"/>
                                            </p:txEl>
                                          </p:spTgt>
                                        </p:tgtEl>
                                        <p:attrNameLst>
                                          <p:attrName>style.visibility</p:attrName>
                                        </p:attrNameLst>
                                      </p:cBhvr>
                                      <p:to>
                                        <p:strVal val="visible"/>
                                      </p:to>
                                    </p:set>
                                    <p:animEffect transition="in" filter="dissolve">
                                      <p:cBhvr>
                                        <p:cTn id="17" dur="500"/>
                                        <p:tgtEl>
                                          <p:spTgt spid="2662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6627">
                                            <p:txEl>
                                              <p:pRg st="3" end="3"/>
                                            </p:txEl>
                                          </p:spTgt>
                                        </p:tgtEl>
                                        <p:attrNameLst>
                                          <p:attrName>style.visibility</p:attrName>
                                        </p:attrNameLst>
                                      </p:cBhvr>
                                      <p:to>
                                        <p:strVal val="visible"/>
                                      </p:to>
                                    </p:set>
                                    <p:animEffect transition="in" filter="dissolve">
                                      <p:cBhvr>
                                        <p:cTn id="22" dur="500"/>
                                        <p:tgtEl>
                                          <p:spTgt spid="2662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6627">
                                            <p:txEl>
                                              <p:pRg st="4" end="4"/>
                                            </p:txEl>
                                          </p:spTgt>
                                        </p:tgtEl>
                                        <p:attrNameLst>
                                          <p:attrName>style.visibility</p:attrName>
                                        </p:attrNameLst>
                                      </p:cBhvr>
                                      <p:to>
                                        <p:strVal val="visible"/>
                                      </p:to>
                                    </p:set>
                                    <p:animEffect transition="in" filter="dissolve">
                                      <p:cBhvr>
                                        <p:cTn id="27" dur="500"/>
                                        <p:tgtEl>
                                          <p:spTgt spid="26627">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6627">
                                            <p:txEl>
                                              <p:pRg st="5" end="5"/>
                                            </p:txEl>
                                          </p:spTgt>
                                        </p:tgtEl>
                                        <p:attrNameLst>
                                          <p:attrName>style.visibility</p:attrName>
                                        </p:attrNameLst>
                                      </p:cBhvr>
                                      <p:to>
                                        <p:strVal val="visible"/>
                                      </p:to>
                                    </p:set>
                                    <p:animEffect transition="in" filter="dissolve">
                                      <p:cBhvr>
                                        <p:cTn id="32" dur="500"/>
                                        <p:tgtEl>
                                          <p:spTgt spid="2662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198120" y="96715"/>
            <a:ext cx="6659880" cy="1143000"/>
          </a:xfrm>
        </p:spPr>
        <p:txBody>
          <a:bodyPr/>
          <a:lstStyle/>
          <a:p>
            <a:pPr eaLnBrk="1" hangingPunct="1"/>
            <a:r>
              <a:rPr lang="en-US" altLang="en-US" sz="2800" dirty="0" smtClean="0"/>
              <a:t>Thermodynamic and thermo-physical properties </a:t>
            </a:r>
          </a:p>
        </p:txBody>
      </p:sp>
      <p:sp>
        <p:nvSpPr>
          <p:cNvPr id="28675" name="Rectangle 3"/>
          <p:cNvSpPr>
            <a:spLocks noGrp="1" noChangeArrowheads="1"/>
          </p:cNvSpPr>
          <p:nvPr>
            <p:ph type="body" idx="1"/>
          </p:nvPr>
        </p:nvSpPr>
        <p:spPr>
          <a:xfrm>
            <a:off x="369693" y="1274298"/>
            <a:ext cx="8609012" cy="4781550"/>
          </a:xfrm>
        </p:spPr>
        <p:txBody>
          <a:bodyPr/>
          <a:lstStyle/>
          <a:p>
            <a:pPr marL="533400" indent="-533400" eaLnBrk="1" hangingPunct="1">
              <a:lnSpc>
                <a:spcPct val="80000"/>
              </a:lnSpc>
            </a:pPr>
            <a:r>
              <a:rPr lang="en-US" altLang="en-US" sz="2400" dirty="0" smtClean="0"/>
              <a:t>The requirements are:</a:t>
            </a:r>
            <a:endParaRPr lang="hi-IN" altLang="en-US" sz="2400" dirty="0" smtClean="0"/>
          </a:p>
          <a:p>
            <a:pPr marL="533400" indent="-533400" eaLnBrk="1" hangingPunct="1">
              <a:lnSpc>
                <a:spcPct val="80000"/>
              </a:lnSpc>
              <a:buFontTx/>
              <a:buAutoNum type="arabicPeriod"/>
            </a:pPr>
            <a:r>
              <a:rPr lang="en-US" altLang="en-US" sz="2400" dirty="0" smtClean="0"/>
              <a:t>Suction pressure: At a given evaporator temperature, the saturation pressure should be above ambient pressure.</a:t>
            </a:r>
          </a:p>
          <a:p>
            <a:pPr marL="533400" indent="-533400" eaLnBrk="1" hangingPunct="1">
              <a:lnSpc>
                <a:spcPct val="80000"/>
              </a:lnSpc>
              <a:buFontTx/>
              <a:buAutoNum type="arabicPeriod"/>
            </a:pPr>
            <a:r>
              <a:rPr lang="en-US" altLang="en-US" sz="2400" dirty="0" smtClean="0"/>
              <a:t>Discharge pressure: At a given condenser temperature, the discharge pressure should be as small as possible.</a:t>
            </a:r>
          </a:p>
          <a:p>
            <a:pPr marL="533400" indent="-533400" eaLnBrk="1" hangingPunct="1">
              <a:lnSpc>
                <a:spcPct val="80000"/>
              </a:lnSpc>
              <a:buFontTx/>
              <a:buAutoNum type="arabicPeriod"/>
            </a:pPr>
            <a:r>
              <a:rPr lang="en-US" altLang="en-US" sz="2400" dirty="0" smtClean="0"/>
              <a:t>Pressure ratio: Should be as small as possible for compact and low power consumption</a:t>
            </a:r>
            <a:endParaRPr lang="hi-IN" altLang="en-US" sz="2400" dirty="0" smtClean="0"/>
          </a:p>
          <a:p>
            <a:pPr marL="533400" indent="-533400" eaLnBrk="1" hangingPunct="1">
              <a:buFontTx/>
              <a:buNone/>
            </a:pPr>
            <a:r>
              <a:rPr lang="en-US" altLang="en-US" sz="2400" dirty="0" smtClean="0"/>
              <a:t>4.	Latent heat of vaporization: Should be as large as possible so that the required mass flow rate per unit cooling capacity will be small.</a:t>
            </a:r>
            <a:endParaRPr lang="hi-IN" altLang="en-US" sz="2400" dirty="0" smtClean="0"/>
          </a:p>
          <a:p>
            <a:pPr marL="533400" indent="-533400" eaLnBrk="1" hangingPunct="1">
              <a:buFontTx/>
              <a:buNone/>
            </a:pPr>
            <a:r>
              <a:rPr lang="en-US" altLang="en-US" sz="2400" dirty="0" smtClean="0"/>
              <a:t>5.	Isentropic index of compression: Should be as small as possible so that the temperature rise during compression will be small.</a:t>
            </a:r>
          </a:p>
          <a:p>
            <a:pPr marL="533400" indent="-533400" eaLnBrk="1" hangingPunct="1">
              <a:lnSpc>
                <a:spcPct val="80000"/>
              </a:lnSpc>
              <a:buFontTx/>
              <a:buAutoNum type="arabicPeriod"/>
            </a:pPr>
            <a:endParaRPr lang="en-US" altLang="en-US" sz="2400" dirty="0" smtClean="0"/>
          </a:p>
        </p:txBody>
      </p:sp>
      <p:grpSp>
        <p:nvGrpSpPr>
          <p:cNvPr id="18" name="Group 19"/>
          <p:cNvGrpSpPr>
            <a:grpSpLocks/>
          </p:cNvGrpSpPr>
          <p:nvPr/>
        </p:nvGrpSpPr>
        <p:grpSpPr bwMode="auto">
          <a:xfrm>
            <a:off x="0" y="0"/>
            <a:ext cx="9144000" cy="6858000"/>
            <a:chOff x="0" y="0"/>
            <a:chExt cx="9144000" cy="6858000"/>
          </a:xfrm>
        </p:grpSpPr>
        <p:grpSp>
          <p:nvGrpSpPr>
            <p:cNvPr id="19" name="Group 8"/>
            <p:cNvGrpSpPr>
              <a:grpSpLocks/>
            </p:cNvGrpSpPr>
            <p:nvPr/>
          </p:nvGrpSpPr>
          <p:grpSpPr bwMode="auto">
            <a:xfrm>
              <a:off x="0" y="0"/>
              <a:ext cx="9144000" cy="6858000"/>
              <a:chOff x="0" y="0"/>
              <a:chExt cx="5760" cy="4320"/>
            </a:xfrm>
          </p:grpSpPr>
          <p:grpSp>
            <p:nvGrpSpPr>
              <p:cNvPr id="22" name="Group 9"/>
              <p:cNvGrpSpPr>
                <a:grpSpLocks/>
              </p:cNvGrpSpPr>
              <p:nvPr/>
            </p:nvGrpSpPr>
            <p:grpSpPr bwMode="auto">
              <a:xfrm>
                <a:off x="0" y="0"/>
                <a:ext cx="192" cy="4320"/>
                <a:chOff x="0" y="-48"/>
                <a:chExt cx="144" cy="4368"/>
              </a:xfrm>
            </p:grpSpPr>
            <p:sp>
              <p:nvSpPr>
                <p:cNvPr id="3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3" name="Group 12"/>
              <p:cNvGrpSpPr>
                <a:grpSpLocks/>
              </p:cNvGrpSpPr>
              <p:nvPr/>
            </p:nvGrpSpPr>
            <p:grpSpPr bwMode="auto">
              <a:xfrm>
                <a:off x="5674" y="24"/>
                <a:ext cx="86" cy="4296"/>
                <a:chOff x="5616" y="-48"/>
                <a:chExt cx="144" cy="4368"/>
              </a:xfrm>
            </p:grpSpPr>
            <p:sp>
              <p:nvSpPr>
                <p:cNvPr id="3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4" name="Group 15"/>
              <p:cNvGrpSpPr>
                <a:grpSpLocks/>
              </p:cNvGrpSpPr>
              <p:nvPr/>
            </p:nvGrpSpPr>
            <p:grpSpPr bwMode="auto">
              <a:xfrm>
                <a:off x="144" y="0"/>
                <a:ext cx="5616" cy="144"/>
                <a:chOff x="96" y="-48"/>
                <a:chExt cx="5520" cy="144"/>
              </a:xfrm>
            </p:grpSpPr>
            <p:sp>
              <p:nvSpPr>
                <p:cNvPr id="28"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29"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5" name="Group 18"/>
              <p:cNvGrpSpPr>
                <a:grpSpLocks/>
              </p:cNvGrpSpPr>
              <p:nvPr/>
            </p:nvGrpSpPr>
            <p:grpSpPr bwMode="auto">
              <a:xfrm>
                <a:off x="144" y="4234"/>
                <a:ext cx="5616" cy="86"/>
                <a:chOff x="96" y="4176"/>
                <a:chExt cx="5520" cy="144"/>
              </a:xfrm>
            </p:grpSpPr>
            <p:sp>
              <p:nvSpPr>
                <p:cNvPr id="26"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27"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pic>
          <p:nvPicPr>
            <p:cNvPr id="20"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lgn="ctr" eaLnBrk="1" hangingPunct="1">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dissolve">
                                      <p:cBhvr>
                                        <p:cTn id="7" dur="500"/>
                                        <p:tgtEl>
                                          <p:spTgt spid="286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8675">
                                            <p:txEl>
                                              <p:pRg st="1" end="1"/>
                                            </p:txEl>
                                          </p:spTgt>
                                        </p:tgtEl>
                                        <p:attrNameLst>
                                          <p:attrName>style.visibility</p:attrName>
                                        </p:attrNameLst>
                                      </p:cBhvr>
                                      <p:to>
                                        <p:strVal val="visible"/>
                                      </p:to>
                                    </p:set>
                                    <p:animEffect transition="in" filter="dissolve">
                                      <p:cBhvr>
                                        <p:cTn id="12" dur="500"/>
                                        <p:tgtEl>
                                          <p:spTgt spid="2867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8675">
                                            <p:txEl>
                                              <p:pRg st="2" end="2"/>
                                            </p:txEl>
                                          </p:spTgt>
                                        </p:tgtEl>
                                        <p:attrNameLst>
                                          <p:attrName>style.visibility</p:attrName>
                                        </p:attrNameLst>
                                      </p:cBhvr>
                                      <p:to>
                                        <p:strVal val="visible"/>
                                      </p:to>
                                    </p:set>
                                    <p:animEffect transition="in" filter="dissolve">
                                      <p:cBhvr>
                                        <p:cTn id="17" dur="500"/>
                                        <p:tgtEl>
                                          <p:spTgt spid="2867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8675">
                                            <p:txEl>
                                              <p:pRg st="3" end="3"/>
                                            </p:txEl>
                                          </p:spTgt>
                                        </p:tgtEl>
                                        <p:attrNameLst>
                                          <p:attrName>style.visibility</p:attrName>
                                        </p:attrNameLst>
                                      </p:cBhvr>
                                      <p:to>
                                        <p:strVal val="visible"/>
                                      </p:to>
                                    </p:set>
                                    <p:animEffect transition="in" filter="dissolve">
                                      <p:cBhvr>
                                        <p:cTn id="22" dur="500"/>
                                        <p:tgtEl>
                                          <p:spTgt spid="2867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8675">
                                            <p:txEl>
                                              <p:pRg st="4" end="4"/>
                                            </p:txEl>
                                          </p:spTgt>
                                        </p:tgtEl>
                                        <p:attrNameLst>
                                          <p:attrName>style.visibility</p:attrName>
                                        </p:attrNameLst>
                                      </p:cBhvr>
                                      <p:to>
                                        <p:strVal val="visible"/>
                                      </p:to>
                                    </p:set>
                                    <p:animEffect transition="in" filter="dissolve">
                                      <p:cBhvr>
                                        <p:cTn id="27" dur="500"/>
                                        <p:tgtEl>
                                          <p:spTgt spid="2867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8675">
                                            <p:txEl>
                                              <p:pRg st="5" end="5"/>
                                            </p:txEl>
                                          </p:spTgt>
                                        </p:tgtEl>
                                        <p:attrNameLst>
                                          <p:attrName>style.visibility</p:attrName>
                                        </p:attrNameLst>
                                      </p:cBhvr>
                                      <p:to>
                                        <p:strVal val="visible"/>
                                      </p:to>
                                    </p:set>
                                    <p:animEffect transition="in" filter="dissolve">
                                      <p:cBhvr>
                                        <p:cTn id="32" dur="500"/>
                                        <p:tgtEl>
                                          <p:spTgt spid="2867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3"/>
          <p:cNvSpPr>
            <a:spLocks noGrp="1"/>
          </p:cNvSpPr>
          <p:nvPr>
            <p:ph type="title"/>
          </p:nvPr>
        </p:nvSpPr>
        <p:spPr>
          <a:xfrm>
            <a:off x="179388" y="142167"/>
            <a:ext cx="7772400" cy="1143000"/>
          </a:xfrm>
        </p:spPr>
        <p:txBody>
          <a:bodyPr/>
          <a:lstStyle/>
          <a:p>
            <a:r>
              <a:rPr lang="en-IN" sz="2800" dirty="0" smtClean="0"/>
              <a:t>Components of A Refrigeration System</a:t>
            </a:r>
          </a:p>
        </p:txBody>
      </p:sp>
      <p:pic>
        <p:nvPicPr>
          <p:cNvPr id="31748"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6075" y="1303338"/>
            <a:ext cx="8280400" cy="494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 name="Group 19"/>
          <p:cNvGrpSpPr>
            <a:grpSpLocks/>
          </p:cNvGrpSpPr>
          <p:nvPr/>
        </p:nvGrpSpPr>
        <p:grpSpPr bwMode="auto">
          <a:xfrm>
            <a:off x="0" y="0"/>
            <a:ext cx="9144000" cy="6858000"/>
            <a:chOff x="0" y="0"/>
            <a:chExt cx="9144000" cy="6858000"/>
          </a:xfrm>
        </p:grpSpPr>
        <p:grpSp>
          <p:nvGrpSpPr>
            <p:cNvPr id="20" name="Group 8"/>
            <p:cNvGrpSpPr>
              <a:grpSpLocks/>
            </p:cNvGrpSpPr>
            <p:nvPr/>
          </p:nvGrpSpPr>
          <p:grpSpPr bwMode="auto">
            <a:xfrm>
              <a:off x="0" y="0"/>
              <a:ext cx="9144000" cy="6858000"/>
              <a:chOff x="0" y="0"/>
              <a:chExt cx="5760" cy="4320"/>
            </a:xfrm>
          </p:grpSpPr>
          <p:grpSp>
            <p:nvGrpSpPr>
              <p:cNvPr id="23" name="Group 9"/>
              <p:cNvGrpSpPr>
                <a:grpSpLocks/>
              </p:cNvGrpSpPr>
              <p:nvPr/>
            </p:nvGrpSpPr>
            <p:grpSpPr bwMode="auto">
              <a:xfrm>
                <a:off x="0" y="0"/>
                <a:ext cx="192" cy="4320"/>
                <a:chOff x="0" y="-48"/>
                <a:chExt cx="144" cy="4368"/>
              </a:xfrm>
            </p:grpSpPr>
            <p:sp>
              <p:nvSpPr>
                <p:cNvPr id="3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4" name="Group 12"/>
              <p:cNvGrpSpPr>
                <a:grpSpLocks/>
              </p:cNvGrpSpPr>
              <p:nvPr/>
            </p:nvGrpSpPr>
            <p:grpSpPr bwMode="auto">
              <a:xfrm>
                <a:off x="5674" y="24"/>
                <a:ext cx="86" cy="4296"/>
                <a:chOff x="5616" y="-48"/>
                <a:chExt cx="144" cy="4368"/>
              </a:xfrm>
            </p:grpSpPr>
            <p:sp>
              <p:nvSpPr>
                <p:cNvPr id="3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5" name="Group 15"/>
              <p:cNvGrpSpPr>
                <a:grpSpLocks/>
              </p:cNvGrpSpPr>
              <p:nvPr/>
            </p:nvGrpSpPr>
            <p:grpSpPr bwMode="auto">
              <a:xfrm>
                <a:off x="144" y="0"/>
                <a:ext cx="5616" cy="144"/>
                <a:chOff x="96" y="-48"/>
                <a:chExt cx="5520" cy="144"/>
              </a:xfrm>
            </p:grpSpPr>
            <p:sp>
              <p:nvSpPr>
                <p:cNvPr id="29"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0"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6" name="Group 18"/>
              <p:cNvGrpSpPr>
                <a:grpSpLocks/>
              </p:cNvGrpSpPr>
              <p:nvPr/>
            </p:nvGrpSpPr>
            <p:grpSpPr bwMode="auto">
              <a:xfrm>
                <a:off x="144" y="4234"/>
                <a:ext cx="5616" cy="86"/>
                <a:chOff x="96" y="4176"/>
                <a:chExt cx="5520" cy="144"/>
              </a:xfrm>
            </p:grpSpPr>
            <p:sp>
              <p:nvSpPr>
                <p:cNvPr id="2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2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pic>
          <p:nvPicPr>
            <p:cNvPr id="21"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lgn="ctr" eaLnBrk="1" hangingPunct="1">
                <a:defRPr/>
              </a:pPr>
              <a:endParaRPr lang="en-US">
                <a:latin typeface="Times New Roman" charset="0"/>
              </a:endParaRPr>
            </a:p>
          </p:txBody>
        </p:sp>
      </p:gr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3"/>
          <p:cNvSpPr>
            <a:spLocks noGrp="1"/>
          </p:cNvSpPr>
          <p:nvPr>
            <p:ph type="title"/>
          </p:nvPr>
        </p:nvSpPr>
        <p:spPr>
          <a:xfrm>
            <a:off x="679450" y="93663"/>
            <a:ext cx="7772400" cy="1143000"/>
          </a:xfrm>
        </p:spPr>
        <p:txBody>
          <a:bodyPr/>
          <a:lstStyle/>
          <a:p>
            <a:r>
              <a:rPr lang="en-IN" sz="2800" smtClean="0"/>
              <a:t>Types of Compressors</a:t>
            </a:r>
          </a:p>
        </p:txBody>
      </p:sp>
      <p:pic>
        <p:nvPicPr>
          <p:cNvPr id="3277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 y="1233488"/>
            <a:ext cx="88773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 name="Group 19"/>
          <p:cNvGrpSpPr>
            <a:grpSpLocks/>
          </p:cNvGrpSpPr>
          <p:nvPr/>
        </p:nvGrpSpPr>
        <p:grpSpPr bwMode="auto">
          <a:xfrm>
            <a:off x="0" y="0"/>
            <a:ext cx="9144000" cy="6858000"/>
            <a:chOff x="0" y="0"/>
            <a:chExt cx="9144000" cy="6858000"/>
          </a:xfrm>
        </p:grpSpPr>
        <p:grpSp>
          <p:nvGrpSpPr>
            <p:cNvPr id="20" name="Group 8"/>
            <p:cNvGrpSpPr>
              <a:grpSpLocks/>
            </p:cNvGrpSpPr>
            <p:nvPr/>
          </p:nvGrpSpPr>
          <p:grpSpPr bwMode="auto">
            <a:xfrm>
              <a:off x="0" y="0"/>
              <a:ext cx="9144000" cy="6858000"/>
              <a:chOff x="0" y="0"/>
              <a:chExt cx="5760" cy="4320"/>
            </a:xfrm>
          </p:grpSpPr>
          <p:grpSp>
            <p:nvGrpSpPr>
              <p:cNvPr id="23" name="Group 9"/>
              <p:cNvGrpSpPr>
                <a:grpSpLocks/>
              </p:cNvGrpSpPr>
              <p:nvPr/>
            </p:nvGrpSpPr>
            <p:grpSpPr bwMode="auto">
              <a:xfrm>
                <a:off x="0" y="0"/>
                <a:ext cx="192" cy="4320"/>
                <a:chOff x="0" y="-48"/>
                <a:chExt cx="144" cy="4368"/>
              </a:xfrm>
            </p:grpSpPr>
            <p:sp>
              <p:nvSpPr>
                <p:cNvPr id="3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4" name="Group 12"/>
              <p:cNvGrpSpPr>
                <a:grpSpLocks/>
              </p:cNvGrpSpPr>
              <p:nvPr/>
            </p:nvGrpSpPr>
            <p:grpSpPr bwMode="auto">
              <a:xfrm>
                <a:off x="5674" y="24"/>
                <a:ext cx="86" cy="4296"/>
                <a:chOff x="5616" y="-48"/>
                <a:chExt cx="144" cy="4368"/>
              </a:xfrm>
            </p:grpSpPr>
            <p:sp>
              <p:nvSpPr>
                <p:cNvPr id="3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5" name="Group 15"/>
              <p:cNvGrpSpPr>
                <a:grpSpLocks/>
              </p:cNvGrpSpPr>
              <p:nvPr/>
            </p:nvGrpSpPr>
            <p:grpSpPr bwMode="auto">
              <a:xfrm>
                <a:off x="144" y="0"/>
                <a:ext cx="5616" cy="144"/>
                <a:chOff x="96" y="-48"/>
                <a:chExt cx="5520" cy="144"/>
              </a:xfrm>
            </p:grpSpPr>
            <p:sp>
              <p:nvSpPr>
                <p:cNvPr id="29"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0"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6" name="Group 18"/>
              <p:cNvGrpSpPr>
                <a:grpSpLocks/>
              </p:cNvGrpSpPr>
              <p:nvPr/>
            </p:nvGrpSpPr>
            <p:grpSpPr bwMode="auto">
              <a:xfrm>
                <a:off x="144" y="4234"/>
                <a:ext cx="5616" cy="86"/>
                <a:chOff x="96" y="4176"/>
                <a:chExt cx="5520" cy="144"/>
              </a:xfrm>
            </p:grpSpPr>
            <p:sp>
              <p:nvSpPr>
                <p:cNvPr id="2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2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pic>
          <p:nvPicPr>
            <p:cNvPr id="21"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lgn="ctr" eaLnBrk="1" hangingPunct="1">
                <a:defRPr/>
              </a:pPr>
              <a:endParaRPr lang="en-US">
                <a:latin typeface="Times New Roman" charset="0"/>
              </a:endParaRPr>
            </a:p>
          </p:txBody>
        </p:sp>
      </p:gr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88314" y="210344"/>
            <a:ext cx="7772400" cy="777875"/>
          </a:xfrm>
        </p:spPr>
        <p:txBody>
          <a:bodyPr/>
          <a:lstStyle/>
          <a:p>
            <a:r>
              <a:rPr lang="en-IN" sz="2800" smtClean="0"/>
              <a:t>Reciprocating Compressors</a:t>
            </a:r>
          </a:p>
        </p:txBody>
      </p:sp>
      <p:sp>
        <p:nvSpPr>
          <p:cNvPr id="17" name="Rectangle 16"/>
          <p:cNvSpPr/>
          <p:nvPr/>
        </p:nvSpPr>
        <p:spPr>
          <a:xfrm>
            <a:off x="228600" y="1225000"/>
            <a:ext cx="8763000" cy="2678113"/>
          </a:xfrm>
          <a:prstGeom prst="rect">
            <a:avLst/>
          </a:prstGeom>
        </p:spPr>
        <p:txBody>
          <a:bodyPr wrap="square">
            <a:spAutoFit/>
          </a:bodyPr>
          <a:lstStyle/>
          <a:p>
            <a:pPr marL="342900" indent="-342900">
              <a:buFont typeface="Arial" panose="020B0604020202020204" pitchFamily="34" charset="0"/>
              <a:buChar char="•"/>
              <a:defRPr/>
            </a:pPr>
            <a:r>
              <a:rPr lang="en-IN" b="0" dirty="0">
                <a:latin typeface="+mn-lt"/>
              </a:rPr>
              <a:t>A reciprocating compressor is also called a piston compressor.</a:t>
            </a:r>
          </a:p>
          <a:p>
            <a:pPr marL="342900" indent="-342900">
              <a:buFont typeface="Arial" panose="020B0604020202020204" pitchFamily="34" charset="0"/>
              <a:buChar char="•"/>
              <a:defRPr/>
            </a:pPr>
            <a:r>
              <a:rPr lang="en-IN" b="0" dirty="0">
                <a:latin typeface="+mn-lt"/>
              </a:rPr>
              <a:t>This compressor adopts the back and forth piston motion in a cylinder synchronized with suction and discharge valves to compress the vaporized refrigerant from a low pressure and temperature to a high pressure and temperature. </a:t>
            </a:r>
          </a:p>
          <a:p>
            <a:pPr marL="342900" indent="-342900">
              <a:buFont typeface="Arial" panose="020B0604020202020204" pitchFamily="34" charset="0"/>
              <a:buChar char="•"/>
              <a:defRPr/>
            </a:pPr>
            <a:r>
              <a:rPr lang="en-IN" b="0" dirty="0">
                <a:latin typeface="+mn-lt"/>
              </a:rPr>
              <a:t>The motion of the piston is achieved via a crankshaft which converts motor rotations to piston reciprocations.</a:t>
            </a:r>
            <a:endParaRPr lang="en-IN" dirty="0">
              <a:latin typeface="+mn-lt"/>
            </a:endParaRPr>
          </a:p>
        </p:txBody>
      </p:sp>
      <p:pic>
        <p:nvPicPr>
          <p:cNvPr id="18" name="Picture 1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0075" y="3613150"/>
            <a:ext cx="3260725" cy="295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3586163"/>
            <a:ext cx="3475038" cy="294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 name="Group 19"/>
          <p:cNvGrpSpPr>
            <a:grpSpLocks/>
          </p:cNvGrpSpPr>
          <p:nvPr/>
        </p:nvGrpSpPr>
        <p:grpSpPr bwMode="auto">
          <a:xfrm>
            <a:off x="0" y="0"/>
            <a:ext cx="9144000" cy="6858000"/>
            <a:chOff x="0" y="0"/>
            <a:chExt cx="9144000" cy="6858000"/>
          </a:xfrm>
        </p:grpSpPr>
        <p:grpSp>
          <p:nvGrpSpPr>
            <p:cNvPr id="21" name="Group 8"/>
            <p:cNvGrpSpPr>
              <a:grpSpLocks/>
            </p:cNvGrpSpPr>
            <p:nvPr/>
          </p:nvGrpSpPr>
          <p:grpSpPr bwMode="auto">
            <a:xfrm>
              <a:off x="0" y="0"/>
              <a:ext cx="9144000" cy="6858000"/>
              <a:chOff x="0" y="0"/>
              <a:chExt cx="5760" cy="4320"/>
            </a:xfrm>
          </p:grpSpPr>
          <p:grpSp>
            <p:nvGrpSpPr>
              <p:cNvPr id="24" name="Group 9"/>
              <p:cNvGrpSpPr>
                <a:grpSpLocks/>
              </p:cNvGrpSpPr>
              <p:nvPr/>
            </p:nvGrpSpPr>
            <p:grpSpPr bwMode="auto">
              <a:xfrm>
                <a:off x="0" y="0"/>
                <a:ext cx="192" cy="4320"/>
                <a:chOff x="0" y="-48"/>
                <a:chExt cx="144" cy="4368"/>
              </a:xfrm>
            </p:grpSpPr>
            <p:sp>
              <p:nvSpPr>
                <p:cNvPr id="3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5" name="Group 12"/>
              <p:cNvGrpSpPr>
                <a:grpSpLocks/>
              </p:cNvGrpSpPr>
              <p:nvPr/>
            </p:nvGrpSpPr>
            <p:grpSpPr bwMode="auto">
              <a:xfrm>
                <a:off x="5674" y="24"/>
                <a:ext cx="86" cy="4296"/>
                <a:chOff x="5616" y="-48"/>
                <a:chExt cx="144" cy="4368"/>
              </a:xfrm>
            </p:grpSpPr>
            <p:sp>
              <p:nvSpPr>
                <p:cNvPr id="3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6" name="Group 15"/>
              <p:cNvGrpSpPr>
                <a:grpSpLocks/>
              </p:cNvGrpSpPr>
              <p:nvPr/>
            </p:nvGrpSpPr>
            <p:grpSpPr bwMode="auto">
              <a:xfrm>
                <a:off x="144" y="0"/>
                <a:ext cx="5616" cy="144"/>
                <a:chOff x="96" y="-48"/>
                <a:chExt cx="5520" cy="144"/>
              </a:xfrm>
            </p:grpSpPr>
            <p:sp>
              <p:nvSpPr>
                <p:cNvPr id="30"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1"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7" name="Group 18"/>
              <p:cNvGrpSpPr>
                <a:grpSpLocks/>
              </p:cNvGrpSpPr>
              <p:nvPr/>
            </p:nvGrpSpPr>
            <p:grpSpPr bwMode="auto">
              <a:xfrm>
                <a:off x="144" y="4234"/>
                <a:ext cx="5616" cy="86"/>
                <a:chOff x="96" y="4176"/>
                <a:chExt cx="5520" cy="144"/>
              </a:xfrm>
            </p:grpSpPr>
            <p:sp>
              <p:nvSpPr>
                <p:cNvPr id="28"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29"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pic>
          <p:nvPicPr>
            <p:cNvPr id="22" name="Rectangle 1945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lgn="ctr" eaLnBrk="1" hangingPunct="1">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dissolve">
                                      <p:cBhvr>
                                        <p:cTn id="7" dur="500"/>
                                        <p:tgtEl>
                                          <p:spTgt spid="1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
                                            <p:txEl>
                                              <p:pRg st="1" end="1"/>
                                            </p:txEl>
                                          </p:spTgt>
                                        </p:tgtEl>
                                        <p:attrNameLst>
                                          <p:attrName>style.visibility</p:attrName>
                                        </p:attrNameLst>
                                      </p:cBhvr>
                                      <p:to>
                                        <p:strVal val="visible"/>
                                      </p:to>
                                    </p:set>
                                    <p:animEffect transition="in" filter="dissolve">
                                      <p:cBhvr>
                                        <p:cTn id="12" dur="500"/>
                                        <p:tgtEl>
                                          <p:spTgt spid="1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7">
                                            <p:txEl>
                                              <p:pRg st="2" end="2"/>
                                            </p:txEl>
                                          </p:spTgt>
                                        </p:tgtEl>
                                        <p:attrNameLst>
                                          <p:attrName>style.visibility</p:attrName>
                                        </p:attrNameLst>
                                      </p:cBhvr>
                                      <p:to>
                                        <p:strVal val="visible"/>
                                      </p:to>
                                    </p:set>
                                    <p:animEffect transition="in" filter="dissolve">
                                      <p:cBhvr>
                                        <p:cTn id="17" dur="500"/>
                                        <p:tgtEl>
                                          <p:spTgt spid="1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6" presetClass="entr" presetSubtype="16"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circle(in)">
                                      <p:cBhvr>
                                        <p:cTn id="22" dur="500"/>
                                        <p:tgtEl>
                                          <p:spTgt spid="1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6" presetClass="entr" presetSubtype="16"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circle(in)">
                                      <p:cBhvr>
                                        <p:cTn id="2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353219" y="92930"/>
            <a:ext cx="5930900" cy="846138"/>
          </a:xfrm>
        </p:spPr>
        <p:txBody>
          <a:bodyPr/>
          <a:lstStyle/>
          <a:p>
            <a:r>
              <a:rPr lang="en-IN" sz="2800" dirty="0" smtClean="0"/>
              <a:t>Rotary compressors (Positive Displacement)</a:t>
            </a:r>
          </a:p>
        </p:txBody>
      </p:sp>
      <p:pic>
        <p:nvPicPr>
          <p:cNvPr id="17" name="Picture 1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8150" y="1325563"/>
            <a:ext cx="4133850" cy="165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75238" y="909638"/>
            <a:ext cx="3400425" cy="300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18"/>
          <p:cNvSpPr txBox="1">
            <a:spLocks noChangeArrowheads="1"/>
          </p:cNvSpPr>
          <p:nvPr/>
        </p:nvSpPr>
        <p:spPr bwMode="auto">
          <a:xfrm>
            <a:off x="1014413" y="869950"/>
            <a:ext cx="32718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sz="2400" b="0"/>
              <a:t>Rotary Vane Compressor</a:t>
            </a:r>
          </a:p>
        </p:txBody>
      </p:sp>
      <p:sp>
        <p:nvSpPr>
          <p:cNvPr id="20" name="TextBox 19"/>
          <p:cNvSpPr txBox="1">
            <a:spLocks noChangeArrowheads="1"/>
          </p:cNvSpPr>
          <p:nvPr/>
        </p:nvSpPr>
        <p:spPr bwMode="auto">
          <a:xfrm>
            <a:off x="484188" y="3160713"/>
            <a:ext cx="33956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sz="2400" b="0"/>
              <a:t>Rotary Scroll Compressor</a:t>
            </a:r>
          </a:p>
        </p:txBody>
      </p:sp>
      <p:pic>
        <p:nvPicPr>
          <p:cNvPr id="21" name="Picture 2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8150" y="3590925"/>
            <a:ext cx="3295650" cy="307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212975" y="2778125"/>
            <a:ext cx="4048125" cy="168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997450" y="3887788"/>
            <a:ext cx="2525713" cy="277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19"/>
          <p:cNvGrpSpPr>
            <a:grpSpLocks/>
          </p:cNvGrpSpPr>
          <p:nvPr/>
        </p:nvGrpSpPr>
        <p:grpSpPr bwMode="auto">
          <a:xfrm>
            <a:off x="0" y="0"/>
            <a:ext cx="9144000" cy="6858000"/>
            <a:chOff x="0" y="0"/>
            <a:chExt cx="9144000" cy="6858000"/>
          </a:xfrm>
        </p:grpSpPr>
        <p:grpSp>
          <p:nvGrpSpPr>
            <p:cNvPr id="25" name="Group 8"/>
            <p:cNvGrpSpPr>
              <a:grpSpLocks/>
            </p:cNvGrpSpPr>
            <p:nvPr/>
          </p:nvGrpSpPr>
          <p:grpSpPr bwMode="auto">
            <a:xfrm>
              <a:off x="0" y="0"/>
              <a:ext cx="9144000" cy="6858000"/>
              <a:chOff x="0" y="0"/>
              <a:chExt cx="5760" cy="4320"/>
            </a:xfrm>
          </p:grpSpPr>
          <p:grpSp>
            <p:nvGrpSpPr>
              <p:cNvPr id="28" name="Group 9"/>
              <p:cNvGrpSpPr>
                <a:grpSpLocks/>
              </p:cNvGrpSpPr>
              <p:nvPr/>
            </p:nvGrpSpPr>
            <p:grpSpPr bwMode="auto">
              <a:xfrm>
                <a:off x="0" y="0"/>
                <a:ext cx="192" cy="4320"/>
                <a:chOff x="0" y="-48"/>
                <a:chExt cx="144" cy="4368"/>
              </a:xfrm>
            </p:grpSpPr>
            <p:sp>
              <p:nvSpPr>
                <p:cNvPr id="3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9" name="Group 12"/>
              <p:cNvGrpSpPr>
                <a:grpSpLocks/>
              </p:cNvGrpSpPr>
              <p:nvPr/>
            </p:nvGrpSpPr>
            <p:grpSpPr bwMode="auto">
              <a:xfrm>
                <a:off x="5674" y="24"/>
                <a:ext cx="86" cy="4296"/>
                <a:chOff x="5616" y="-48"/>
                <a:chExt cx="144" cy="4368"/>
              </a:xfrm>
            </p:grpSpPr>
            <p:sp>
              <p:nvSpPr>
                <p:cNvPr id="3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30" name="Group 15"/>
              <p:cNvGrpSpPr>
                <a:grpSpLocks/>
              </p:cNvGrpSpPr>
              <p:nvPr/>
            </p:nvGrpSpPr>
            <p:grpSpPr bwMode="auto">
              <a:xfrm>
                <a:off x="144" y="0"/>
                <a:ext cx="5616" cy="144"/>
                <a:chOff x="96" y="-48"/>
                <a:chExt cx="5520" cy="144"/>
              </a:xfrm>
            </p:grpSpPr>
            <p:sp>
              <p:nvSpPr>
                <p:cNvPr id="34"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5"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31" name="Group 18"/>
              <p:cNvGrpSpPr>
                <a:grpSpLocks/>
              </p:cNvGrpSpPr>
              <p:nvPr/>
            </p:nvGrpSpPr>
            <p:grpSpPr bwMode="auto">
              <a:xfrm>
                <a:off x="144" y="4234"/>
                <a:ext cx="5616" cy="86"/>
                <a:chOff x="96" y="4176"/>
                <a:chExt cx="5520" cy="144"/>
              </a:xfrm>
            </p:grpSpPr>
            <p:sp>
              <p:nvSpPr>
                <p:cNvPr id="3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pic>
          <p:nvPicPr>
            <p:cNvPr id="26" name="Rectangle 1945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78675" y="142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21"/>
            <p:cNvSpPr>
              <a:spLocks noChangeArrowheads="1"/>
            </p:cNvSpPr>
            <p:nvPr/>
          </p:nvSpPr>
          <p:spPr bwMode="auto">
            <a:xfrm>
              <a:off x="179388" y="838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lgn="ctr" eaLnBrk="1" hangingPunct="1">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dissolve">
                                      <p:cBhvr>
                                        <p:cTn id="7" dur="500"/>
                                        <p:tgtEl>
                                          <p:spTgt spid="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circle(in)">
                                      <p:cBhvr>
                                        <p:cTn id="12" dur="750"/>
                                        <p:tgtEl>
                                          <p:spTgt spid="1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circle(in)">
                                      <p:cBhvr>
                                        <p:cTn id="17" dur="500"/>
                                        <p:tgtEl>
                                          <p:spTgt spid="1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dissolve">
                                      <p:cBhvr>
                                        <p:cTn id="22" dur="500"/>
                                        <p:tgtEl>
                                          <p:spTgt spid="2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6" presetClass="entr" presetSubtype="16"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circle(in)">
                                      <p:cBhvr>
                                        <p:cTn id="27" dur="500"/>
                                        <p:tgtEl>
                                          <p:spTgt spid="2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6" presetClass="entr" presetSubtype="16" fill="hold"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circle(in)">
                                      <p:cBhvr>
                                        <p:cTn id="32" dur="750"/>
                                        <p:tgtEl>
                                          <p:spTgt spid="22"/>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6" presetClass="entr" presetSubtype="16" fill="hold"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circle(in)">
                                      <p:cBhvr>
                                        <p:cTn id="3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704850" y="69850"/>
            <a:ext cx="7772400" cy="842963"/>
          </a:xfrm>
        </p:spPr>
        <p:txBody>
          <a:bodyPr/>
          <a:lstStyle/>
          <a:p>
            <a:r>
              <a:rPr lang="en-IN" sz="2800" smtClean="0"/>
              <a:t>Centrifugal compressor</a:t>
            </a:r>
          </a:p>
        </p:txBody>
      </p:sp>
      <p:pic>
        <p:nvPicPr>
          <p:cNvPr id="17" name="Picture 1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29138" y="3127375"/>
            <a:ext cx="4219575"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06963" y="882650"/>
            <a:ext cx="2944812"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9400" y="1000125"/>
            <a:ext cx="4035425"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p:cNvSpPr>
            <a:spLocks noChangeArrowheads="1"/>
          </p:cNvSpPr>
          <p:nvPr/>
        </p:nvSpPr>
        <p:spPr bwMode="auto">
          <a:xfrm>
            <a:off x="279400" y="4657725"/>
            <a:ext cx="4572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IN" sz="2400" b="0">
                <a:latin typeface="ArialRoundedMT"/>
              </a:rPr>
              <a:t>Largest capacity which can be up to 10,000 tons (35,000 kW) per unit</a:t>
            </a:r>
            <a:endParaRPr lang="en-IN" sz="2400"/>
          </a:p>
        </p:txBody>
      </p:sp>
      <p:grpSp>
        <p:nvGrpSpPr>
          <p:cNvPr id="22" name="Group 19"/>
          <p:cNvGrpSpPr>
            <a:grpSpLocks/>
          </p:cNvGrpSpPr>
          <p:nvPr/>
        </p:nvGrpSpPr>
        <p:grpSpPr bwMode="auto">
          <a:xfrm>
            <a:off x="0" y="0"/>
            <a:ext cx="9144000" cy="6858000"/>
            <a:chOff x="0" y="0"/>
            <a:chExt cx="9144000" cy="6858000"/>
          </a:xfrm>
        </p:grpSpPr>
        <p:grpSp>
          <p:nvGrpSpPr>
            <p:cNvPr id="23" name="Group 8"/>
            <p:cNvGrpSpPr>
              <a:grpSpLocks/>
            </p:cNvGrpSpPr>
            <p:nvPr/>
          </p:nvGrpSpPr>
          <p:grpSpPr bwMode="auto">
            <a:xfrm>
              <a:off x="0" y="0"/>
              <a:ext cx="9144000" cy="6858000"/>
              <a:chOff x="0" y="0"/>
              <a:chExt cx="5760" cy="4320"/>
            </a:xfrm>
          </p:grpSpPr>
          <p:grpSp>
            <p:nvGrpSpPr>
              <p:cNvPr id="26" name="Group 9"/>
              <p:cNvGrpSpPr>
                <a:grpSpLocks/>
              </p:cNvGrpSpPr>
              <p:nvPr/>
            </p:nvGrpSpPr>
            <p:grpSpPr bwMode="auto">
              <a:xfrm>
                <a:off x="0" y="0"/>
                <a:ext cx="192" cy="4320"/>
                <a:chOff x="0" y="-48"/>
                <a:chExt cx="144" cy="4368"/>
              </a:xfrm>
            </p:grpSpPr>
            <p:sp>
              <p:nvSpPr>
                <p:cNvPr id="3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7" name="Group 12"/>
              <p:cNvGrpSpPr>
                <a:grpSpLocks/>
              </p:cNvGrpSpPr>
              <p:nvPr/>
            </p:nvGrpSpPr>
            <p:grpSpPr bwMode="auto">
              <a:xfrm>
                <a:off x="5674" y="24"/>
                <a:ext cx="86" cy="4296"/>
                <a:chOff x="5616" y="-48"/>
                <a:chExt cx="144" cy="4368"/>
              </a:xfrm>
            </p:grpSpPr>
            <p:sp>
              <p:nvSpPr>
                <p:cNvPr id="3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8" name="Group 15"/>
              <p:cNvGrpSpPr>
                <a:grpSpLocks/>
              </p:cNvGrpSpPr>
              <p:nvPr/>
            </p:nvGrpSpPr>
            <p:grpSpPr bwMode="auto">
              <a:xfrm>
                <a:off x="144" y="0"/>
                <a:ext cx="5616" cy="144"/>
                <a:chOff x="96" y="-48"/>
                <a:chExt cx="5520" cy="144"/>
              </a:xfrm>
            </p:grpSpPr>
            <p:sp>
              <p:nvSpPr>
                <p:cNvPr id="32"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3"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9" name="Group 18"/>
              <p:cNvGrpSpPr>
                <a:grpSpLocks/>
              </p:cNvGrpSpPr>
              <p:nvPr/>
            </p:nvGrpSpPr>
            <p:grpSpPr bwMode="auto">
              <a:xfrm>
                <a:off x="144" y="4234"/>
                <a:ext cx="5616" cy="86"/>
                <a:chOff x="96" y="4176"/>
                <a:chExt cx="5520" cy="144"/>
              </a:xfrm>
            </p:grpSpPr>
            <p:sp>
              <p:nvSpPr>
                <p:cNvPr id="3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pic>
          <p:nvPicPr>
            <p:cNvPr id="24" name="Rectangle 194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lgn="ctr" eaLnBrk="1" hangingPunct="1">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circle(in)">
                                      <p:cBhvr>
                                        <p:cTn id="7" dur="750"/>
                                        <p:tgtEl>
                                          <p:spTgt spid="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circle(in)">
                                      <p:cBhvr>
                                        <p:cTn id="12" dur="750"/>
                                        <p:tgtEl>
                                          <p:spTgt spid="1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circle(in)">
                                      <p:cBhvr>
                                        <p:cTn id="17" dur="750"/>
                                        <p:tgtEl>
                                          <p:spTgt spid="1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dissolv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685800" y="0"/>
            <a:ext cx="7772400" cy="1143000"/>
          </a:xfrm>
        </p:spPr>
        <p:txBody>
          <a:bodyPr/>
          <a:lstStyle/>
          <a:p>
            <a:r>
              <a:rPr lang="en-IN" sz="2800" smtClean="0"/>
              <a:t>Compressor capacity &amp; Applications</a:t>
            </a:r>
          </a:p>
        </p:txBody>
      </p:sp>
      <p:pic>
        <p:nvPicPr>
          <p:cNvPr id="36867"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688" y="1143000"/>
            <a:ext cx="8693150" cy="503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 name="Group 19"/>
          <p:cNvGrpSpPr>
            <a:grpSpLocks/>
          </p:cNvGrpSpPr>
          <p:nvPr/>
        </p:nvGrpSpPr>
        <p:grpSpPr bwMode="auto">
          <a:xfrm>
            <a:off x="0" y="0"/>
            <a:ext cx="9144000" cy="6858000"/>
            <a:chOff x="0" y="0"/>
            <a:chExt cx="9144000" cy="6858000"/>
          </a:xfrm>
        </p:grpSpPr>
        <p:grpSp>
          <p:nvGrpSpPr>
            <p:cNvPr id="19" name="Group 8"/>
            <p:cNvGrpSpPr>
              <a:grpSpLocks/>
            </p:cNvGrpSpPr>
            <p:nvPr/>
          </p:nvGrpSpPr>
          <p:grpSpPr bwMode="auto">
            <a:xfrm>
              <a:off x="0" y="0"/>
              <a:ext cx="9144000" cy="6858000"/>
              <a:chOff x="0" y="0"/>
              <a:chExt cx="5760" cy="4320"/>
            </a:xfrm>
          </p:grpSpPr>
          <p:grpSp>
            <p:nvGrpSpPr>
              <p:cNvPr id="22" name="Group 9"/>
              <p:cNvGrpSpPr>
                <a:grpSpLocks/>
              </p:cNvGrpSpPr>
              <p:nvPr/>
            </p:nvGrpSpPr>
            <p:grpSpPr bwMode="auto">
              <a:xfrm>
                <a:off x="0" y="0"/>
                <a:ext cx="192" cy="4320"/>
                <a:chOff x="0" y="-48"/>
                <a:chExt cx="144" cy="4368"/>
              </a:xfrm>
            </p:grpSpPr>
            <p:sp>
              <p:nvSpPr>
                <p:cNvPr id="3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3" name="Group 12"/>
              <p:cNvGrpSpPr>
                <a:grpSpLocks/>
              </p:cNvGrpSpPr>
              <p:nvPr/>
            </p:nvGrpSpPr>
            <p:grpSpPr bwMode="auto">
              <a:xfrm>
                <a:off x="5674" y="24"/>
                <a:ext cx="86" cy="4296"/>
                <a:chOff x="5616" y="-48"/>
                <a:chExt cx="144" cy="4368"/>
              </a:xfrm>
            </p:grpSpPr>
            <p:sp>
              <p:nvSpPr>
                <p:cNvPr id="3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4" name="Group 15"/>
              <p:cNvGrpSpPr>
                <a:grpSpLocks/>
              </p:cNvGrpSpPr>
              <p:nvPr/>
            </p:nvGrpSpPr>
            <p:grpSpPr bwMode="auto">
              <a:xfrm>
                <a:off x="144" y="0"/>
                <a:ext cx="5616" cy="144"/>
                <a:chOff x="96" y="-48"/>
                <a:chExt cx="5520" cy="144"/>
              </a:xfrm>
            </p:grpSpPr>
            <p:sp>
              <p:nvSpPr>
                <p:cNvPr id="28"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29"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5" name="Group 18"/>
              <p:cNvGrpSpPr>
                <a:grpSpLocks/>
              </p:cNvGrpSpPr>
              <p:nvPr/>
            </p:nvGrpSpPr>
            <p:grpSpPr bwMode="auto">
              <a:xfrm>
                <a:off x="144" y="4234"/>
                <a:ext cx="5616" cy="86"/>
                <a:chOff x="96" y="4176"/>
                <a:chExt cx="5520" cy="144"/>
              </a:xfrm>
            </p:grpSpPr>
            <p:sp>
              <p:nvSpPr>
                <p:cNvPr id="26"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27"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pic>
          <p:nvPicPr>
            <p:cNvPr id="20"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lgn="ctr" eaLnBrk="1" hangingPunct="1">
                <a:defRPr/>
              </a:pPr>
              <a:endParaRPr lang="en-US">
                <a:latin typeface="Times New Roman" charset="0"/>
              </a:endParaRPr>
            </a:p>
          </p:txBody>
        </p:sp>
      </p:gr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530</TotalTime>
  <Words>1032</Words>
  <Application>Microsoft Office PowerPoint</Application>
  <PresentationFormat>On-screen Show (4:3)</PresentationFormat>
  <Paragraphs>166</Paragraphs>
  <Slides>27</Slides>
  <Notes>6</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36" baseType="lpstr">
      <vt:lpstr>Batang</vt:lpstr>
      <vt:lpstr>Arial</vt:lpstr>
      <vt:lpstr>ArialRoundedMT</vt:lpstr>
      <vt:lpstr>Brush Script MT</vt:lpstr>
      <vt:lpstr>Calibri</vt:lpstr>
      <vt:lpstr>Script MT Bold</vt:lpstr>
      <vt:lpstr>Times New Roman</vt:lpstr>
      <vt:lpstr>Default Design</vt:lpstr>
      <vt:lpstr>Equation</vt:lpstr>
      <vt:lpstr>Energy Systems for Exotic Extra-somatic Needs of Urban Humans</vt:lpstr>
      <vt:lpstr>Conditioning of Ambient Atmosphere</vt:lpstr>
      <vt:lpstr>Energy Intensive Psychrometric Processes</vt:lpstr>
      <vt:lpstr>Another Extra-somatic Knowhow: Shelf Life of Food</vt:lpstr>
      <vt:lpstr>Enhancement of Shelf Life of Food</vt:lpstr>
      <vt:lpstr>Identification on Negative Cycle : An Inverse of Rankine Cycle </vt:lpstr>
      <vt:lpstr>The Necessity (mother) Delivered a Dangerous Baby</vt:lpstr>
      <vt:lpstr>Hardware Feasibility of the reversed Rankine cycle for Refrigeration ?</vt:lpstr>
      <vt:lpstr>Simplified Hardware Designs for Development of Inverse Domestic Energy Systems</vt:lpstr>
      <vt:lpstr>Steam Engine to Drive Reciprocating Compressor</vt:lpstr>
      <vt:lpstr>Two Way use of VCR Cycle </vt:lpstr>
      <vt:lpstr>Thermodynamics of  Ideal VCR Cycle</vt:lpstr>
      <vt:lpstr>PowerPoint Presentation</vt:lpstr>
      <vt:lpstr>Units of Refrigeration Capacity</vt:lpstr>
      <vt:lpstr>Performance of Refrigerator</vt:lpstr>
      <vt:lpstr> The Working Fluid : Refrigerant </vt:lpstr>
      <vt:lpstr>PowerPoint Presentation</vt:lpstr>
      <vt:lpstr>Generations of Refrigerants</vt:lpstr>
      <vt:lpstr>Refrigerant selection criteria </vt:lpstr>
      <vt:lpstr>Environmental properties </vt:lpstr>
      <vt:lpstr>Thermodynamic and thermo-physical properties </vt:lpstr>
      <vt:lpstr>Components of A Refrigeration System</vt:lpstr>
      <vt:lpstr>Types of Compressors</vt:lpstr>
      <vt:lpstr>Reciprocating Compressors</vt:lpstr>
      <vt:lpstr>Rotary compressors (Positive Displacement)</vt:lpstr>
      <vt:lpstr>Centrifugal compressor</vt:lpstr>
      <vt:lpstr>Compressor capacity &amp; Applications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Energy Systems for Exotic Extra-somatic Needs of Urban Humans</dc:title>
  <dc:creator>USER</dc:creator>
  <cp:lastModifiedBy>USER</cp:lastModifiedBy>
  <cp:revision>56</cp:revision>
  <dcterms:created xsi:type="dcterms:W3CDTF">2018-04-16T00:09:01Z</dcterms:created>
  <dcterms:modified xsi:type="dcterms:W3CDTF">2020-02-18T01:46:17Z</dcterms:modified>
</cp:coreProperties>
</file>