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sldIdLst>
    <p:sldId id="1311" r:id="rId2"/>
    <p:sldId id="1298" r:id="rId3"/>
    <p:sldId id="1299" r:id="rId4"/>
    <p:sldId id="1314" r:id="rId5"/>
    <p:sldId id="1312" r:id="rId6"/>
    <p:sldId id="1229" r:id="rId7"/>
    <p:sldId id="477" r:id="rId8"/>
    <p:sldId id="478" r:id="rId9"/>
    <p:sldId id="491" r:id="rId10"/>
    <p:sldId id="492" r:id="rId11"/>
    <p:sldId id="481" r:id="rId12"/>
    <p:sldId id="479" r:id="rId13"/>
    <p:sldId id="1202" r:id="rId14"/>
    <p:sldId id="1210" r:id="rId15"/>
    <p:sldId id="1313" r:id="rId16"/>
    <p:sldId id="1231" r:id="rId17"/>
    <p:sldId id="480" r:id="rId18"/>
    <p:sldId id="483" r:id="rId19"/>
    <p:sldId id="484" r:id="rId20"/>
    <p:sldId id="463" r:id="rId21"/>
    <p:sldId id="1235" r:id="rId22"/>
    <p:sldId id="1200" r:id="rId23"/>
    <p:sldId id="1206" r:id="rId24"/>
    <p:sldId id="1207" r:id="rId25"/>
    <p:sldId id="648" r:id="rId26"/>
    <p:sldId id="1213" r:id="rId27"/>
    <p:sldId id="1289" r:id="rId28"/>
    <p:sldId id="1290" r:id="rId29"/>
    <p:sldId id="1288" r:id="rId30"/>
    <p:sldId id="1291" r:id="rId31"/>
    <p:sldId id="815" r:id="rId32"/>
    <p:sldId id="1262" r:id="rId33"/>
    <p:sldId id="1182" r:id="rId34"/>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33CC"/>
    <a:srgbClr val="FF9900"/>
    <a:srgbClr val="3366FF"/>
    <a:srgbClr val="FF0066"/>
    <a:srgbClr val="0000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31" autoAdjust="0"/>
  </p:normalViewPr>
  <p:slideViewPr>
    <p:cSldViewPr>
      <p:cViewPr varScale="1">
        <p:scale>
          <a:sx n="70" d="100"/>
          <a:sy n="70" d="100"/>
        </p:scale>
        <p:origin x="52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8-04T03:31:01.011"/>
    </inkml:context>
    <inkml:brush xml:id="br0">
      <inkml:brushProperty name="width" value="0.05292" units="cm"/>
      <inkml:brushProperty name="height" value="0.05292" units="cm"/>
      <inkml:brushProperty name="color" value="#FF0000"/>
    </inkml:brush>
  </inkml:definitions>
  <inkml:trace contextRef="#ctx0" brushRef="#br0">24061 16025 330 0,'4'-17'134'0,"-8"-1"2"0,-5-6-69 16,4 8-16-16,-5-4-26 16,5 3-15-16,0 7-31 15,-3-4-72-15,8 14-38 16,-6 12-8-16,-4-1 1 15,-1-2-7-15</inkml:trace>
</inkml:ink>
</file>

<file path=ppt/ink/ink2.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12T03:58:39.740"/>
    </inkml:context>
    <inkml:brush xml:id="br0">
      <inkml:brushProperty name="width" value="0.05292" units="cm"/>
      <inkml:brushProperty name="height" value="0.05292" units="cm"/>
      <inkml:brushProperty name="color" value="#FF0000"/>
    </inkml:brush>
  </inkml:definitions>
  <inkml:trace contextRef="#ctx0" brushRef="#br0">18776 5786 252 0,'5'-9'39'0,"-6"0"-28"0,-1-2 20 0,2 3-30 0,6 1 8 0,-7 3-3 15,7 1-16-15,-6-2 9 0,1 2-28 0,4 1-68 16</inkml:trace>
  <inkml:trace contextRef="#ctx0" brushRef="#br0" timeOffset="471.11">18723 5584 760 0,'0'-6'5'0,"1"-2"22"15,2 0-12-15,-2 4 14 0,-1 4-15 0,0 0-9 0,7-6 2 16,-2 5-6-16,2 0-8 0,-1-2 16 0,-2 2-10 16,4-1 10-16,1-2-14 0,1 2 8 0,3 1 1 0,-7 0-1 0,0 0-14 0,-1-1 15 15,-2 0-9-15,1 0 12 16,-3 0 4-16,-1 2 4 0,0 0 12 16,0 0-8-16,0 0-15 0,1 0 22 0,-1 0-15 15,4 3 18-15,-4 0-5 0,-3 0 0 0,-4 3 3 16,7-1-3-16,-3 2-13 0,-3-3 17 0,6 5-4 0,-2 0 9 15,2-1-1-15,0 4-2 0,0-2-2 0,-1 1-1 16,-2 2-13-16,1 2 12 0,1 0-11 0,-1 2 11 16,2 1-23-16,1 2 9 0,-1 2-2 0,0 3 3 15,-1 0-1-15,-4 0-7 0,2 1-6 0,-2 2 1 0,2-2 4 16,-2 3 1-16,3 2 9 0,-2 0-8 16,1 0 5-16,1-1-8 0,-2-1 5 0,-1-1-6 15,2-1 0-15,-1 1 4 0,3-2-2 0,-3-1 3 0,1 2-10 16,-1-3 14-16,2-1-9 0,1-1 13 0,1-3-6 15,-2-1-2-15,2 1 3 0,-1-2-3 0,-1 0-8 16,2 1 10-16,0-3-7 0,-1-2 10 0,1 2-7 0,-1-2 0 16,1-1 1-16,0 1-3 0,-2-5-13 0,2-2 11 15,0-3-11-15,0 0 11 0,2-1-15 0,-2-2-14 16,0 0-8-16,0 0-5 0,0 0-54 0,2-5-50 16,-2 0-43-16,0-4-1 0,2 1-118 0</inkml:trace>
  <inkml:trace contextRef="#ctx0" brushRef="#br0" timeOffset="782.14">18535 6181 1493 0,'-1'-8'23'0,"1"-1"-2"0,2 4 3 0,0 3-5 0,-1 0-13 0,4 4-11 0,-3 2-2 0,4 2-2 16,2 1 9-16,-1 2-4 0,3-1 0 0,-1 1-4 0,1 1-12 16,0 1 12-16,2 1-20 0,0 0 17 0,-1 1-3 15,-3-2 6-15,0 0 13 0,1 1-9 0,-4-1-8 0,1 1 14 16,0 0-4-16,-2 3 6 0,0-3-5 0,-3 0 1 16,2 1 2-16,-2-2 1 0,2 2-6 15,-1-1 8-15,-1-2-10 0,1 1 10 0,1 0 2 16,-2 1-2-16,1-3 4 0,0 0-5 0,1-4 8 0,-2-2-22 15,-1-3-6-15,0 0-10 0,0 0-31 0,1 0-58 16,11-8-21-16,-6 1-16 0,1-4-63 0,0-2-24 16</inkml:trace>
  <inkml:trace contextRef="#ctx0" brushRef="#br0" timeOffset="932.89">18790 6320 160 0,'1'-17'23'0,"-1"3"163"16,0 1 10-16,1 3-14 0,4 2-32 0,-5 5-32 0,0 3-15 16,1-1-4-16,-5 3-59 0,-1 3-18 15,-1 3-5-15,1 6-1 0,-5 2 0 0,3 1-9 16,-3 4 3-16,1-1-6 0,1-2-11 0,0 1 11 0,1-1-4 15,0 1 8-15,2-1-3 0,-2 0-4 0,1-2-1 0,2-6-1 16,-2-1-29-16,2-6-31 0,1 0-44 0,3-3 10 16,0 0-83-16</inkml:trace>
  <inkml:trace contextRef="#ctx0" brushRef="#br0" timeOffset="1296.91">19193 5606 1281 0,'7'-20'212'0,"0"1"-192"15,-2 2-1-15,-1 5 4 0,-1 0 6 0,-3 7-6 16,0 1-1-16,0 4-5 0,0 0-24 0,0 0 3 16,0 0-6-16,10-7 6 0,-10 8-6 0,5 4-4 0,0-1 1 15,-2 4-1-15,2-1 0 0,-1-1 6 16,-3 2-6-16,-1 1 7 0,5 2 5 0,-9-1-2 0,3 0 5 15,0-2-4-15,-3 1 3 16,4-1-8-16,3 2-4 0,-3 0-1 0,3 0 3 16,-1 1 3-16,-3-1 6 0,4 4-4 0,-3 0 12 0,1 2 4 15,3 2 0-15,0 1 0 0,-3 3-4 0,3 2 2 16,-1 1 3-16,-3 1-4 0,9 3-13 0,-6-1 11 0,6 3 2 16,-5 2 5-16,-4-2-8 0,2 3-1 15,-2-1-11-15,3-3 9 0,4 1-2 0,-3 0 3 0,-1-1 2 16,2-1-1-16,-3 2-1 0,0-5-1 0,4-1 3 0,-4-3-2 0,0 0-6 15,1-4 7-15,-2-2-7 0,0-1 7 0,5-1-14 16,0-1-45-16,-4-4-19 0,-2-1-12 0,-4-9-89 16,4 1-59-1</inkml:trace>
  <inkml:trace contextRef="#ctx0" brushRef="#br0" timeOffset="1660.4">19125 6258 548 0,'-11'0'249'0,"3"0"-119"15,-1 2-57-15,5 3 19 16,-2 2-28-16,3 0-20 0,-2 2 3 0,3 0-10 16,2 2-12-16,1-1 11 0,2 1-11 0,1 2 10 0,-1-2-26 0,2 4-3 0,-1-2-2 15,1 1 3-15,0 1 4 0,0-1-9 0,0 1 0 16,-1-2-2-16,0 0 2 0,-2-3-1 0,1 4 5 16,-2-5-5-16,1 0 1 0,-1-1-1 0,-1-4-4 15,1 1 3-15,-1-1 2 0,0-4 4 0,0 0 0 16,0 0-2-16,1 0-18 0,10 5 8 0,-7-10-15 0,-1-2 11 15,3 1-28-15,1-4-11 0,-1-2 0 0,1-4-2 16,0-1 23-16,2 1 4 0,-1 2 11 0,3-1-6 16,-2 4 30-16,1 5-7 0,-2-2 21 0,0 4-16 15,0 2 26-15,-3 0 13 16,0 4-11-16,1 2 12 0,-3 1-19 0,0 3-9 16,1 3 5-16,-2 2-7 0,2 3-14 0,-2 0 8 15,1-1-15-15,0 2 15 0,-2-1 2 0,2 0-14 0,-2-3 12 0,-4-3-13 0,2-1 0 16,0-3-1-16,-1 1-14 0,5-4 8 0,-3-3-29 15,0 0-41-15,2 0-29 0,4-3-9 0,1-4-108 0,-3-2-113 16</inkml:trace>
  <inkml:trace contextRef="#ctx0" brushRef="#br0" timeOffset="2001.54">19689 5689 756 0,'-4'-7'123'0,"0"2"-62"0,4-1 2 16,4 0 1-16,0 4-21 0,1 0 10 0,-1 2-21 0,-4 0 16 16,0 0-41-16,0 0 4 0,0 0-3 0,0 0 0 15,0 1-19-15,5 15 11 0,-2-9-4 0,0 2 8 16,1 1-4-16,-5 0 3 0,2 0 1 0,-1 3 0 16,0 0-4-16,2 3 3 0,4 0-5 0,-1 1 5 15,-1 0 8-15,3 2-11 0,-7-2 10 0,2 2-11 16,2 2-3-16,1-3 17 0,0 3-4 0,2 3 9 0,0-3-6 15,-2 3 1-15,3 1 0 0,-1 1 1 0,-2-3-11 16,-2 1 14-16,2 1-11 0,1 1 13 0,1 0-4 16,-3 0-6-16,0-1 10 0,-4 3-10 0,1-3 2 0,3-2 5 15,-1 2-8-15,1-3 9 0,-3 1-4 0,1 0-3 16,1-1 4-16,1 2-4 0,2-1-6 0,-4-2 2 16,0-4-10-16,0-3 6 0,0-2-17 0,-1-3-32 15,0 0-15-15,0-4-10 0,-1-5-72 0,0 0-50 16,0 0-66-16</inkml:trace>
  <inkml:trace contextRef="#ctx0" brushRef="#br0" timeOffset="2297.77">19752 6342 955 0,'-9'1'74'16,"5"1"28"-16,-4 1-29 0,1 4-27 0,2 0-20 16,-2 1 9-16,1 4-21 0,1 0-1 0,-3 1 2 0,4 1-3 15,2 2-8-15,2-2 5 0,3-1-7 0,-3 1 9 16,2-4 2-16,-1-1-8 0,2 2 5 0,2-1-8 15,-2-1-14-15,-1-3 19 0,4 1-23 0,-4-5 20 16,2 1-24-16,2-2-20 0,-2-3 8 0,0 1-16 0,2-4-6 16,4-2 24-16,1 0-6 0,-3-6 14 0,4-1 19 15,-3-2 5-15,3-3 25 0,1 6-14 0,-2 0 23 16,-5 0 23-16,-1 7-7 0,-5 6 15 0,0 0-16 0,7-2-26 16,-3 9-9-16,0 1-1 0,0 6-7 0,-1 4-5 15,-2 2 6-15,-1 3-7 0,0 1 2 0,-1-1-1 16,-1 0-3-16,1-1 3 0,-1-1 4 0,0-2-11 15,1-2-2-15,-1-6-8 0,0 0-45 0,2-4-56 16,0-4-40-16,0-3 0 0,0-3-88 0</inkml:trace>
  <inkml:trace contextRef="#ctx0" brushRef="#br0" timeOffset="2564.17">20162 5902 1124 0,'0'0'94'0,"0"0"-28"0,0 0 1 0,0 0-9 16,0 0-23-16,0 0-14 15,8 7-9-15,-4-3 5 0,-1 1-1 0,0 1-16 0,-2 2 0 0,5 0-3 0,-3 0 11 16,2 3-11-16,-1-2 6 0,0 2-10 0,6 5-3 16,-2 0 8-16,-1 0-10 0,2 3 10 15,-3-4-2-15,2 3-6 0,2 2 10 0,-1 0-9 0,0 1 1 0,-2 3 14 16,-3 1-6-16,0 1 11 0,0 3 2 15,0-2-2-15,-1-3 8 0,-1-1-6 0,3-1 0 0,-2-1-6 16,0-1-7-16,1-1 3 0,-3-2 3 0,2 1-14 16,-2-2-10-16,0-5-9 0,3 1-66 0,-1-3-118 15,0-4-114-15</inkml:trace>
  <inkml:trace contextRef="#ctx0" brushRef="#br0" timeOffset="2897.97">20179 5997 1354 0,'-8'-18'51'0,"7"-1"-11"0,-7 2 9 0,5 3-12 16,3 3-12-16,0 4-10 0,-1-1-15 0,5-1 7 16,-2 1-3-16,-2 0-6 0,3-1 5 0,1 1-7 0,5 0 2 15,0 0-25-15,1 1 6 0,4 0-11 0,1 2 25 16,0 0-14-16,2 1 10 0,-6 2-13 0,1-1 11 15,2 2 6-15,-2 1-3 0,-2 2 4 0,0 1 1 16,1 1-6-16,0 3 1 0,-3 1-4 0,0 2-4 0,-3 5 19 31,1-1-1-31,-1 2 7 0,-2 4-4 0,-2 0-8 16,-1 2 3-16,-1 1-5 0,-1 0 5 0,-4 0 5 16,-2-1-3-16,0 2 6 0,-2-6 2 0,1-2-2 15,-4-1 10-15,2-4-8 0,1 0 4 0,-4-2 3 16,2-2-11-16,0-2 10 0,2 0 0 0,4-2-13 15,-1-1-4-15,0-2-9 0,2-1-61 0,-1-2-106 16,0-1-133-16</inkml:trace>
  <inkml:trace contextRef="#ctx0" brushRef="#br0" timeOffset="4117.71">20673 6211 1239 0,'6'-12'199'0,"-5"1"-155"0,0 2 10 0,1 3-17 0,-2 1-5 16,4 2-22-16,-4 3-6 0,0 0-3 0,2-3-12 0,-1 3-18 16,-1 0-6-16,0 0-3 0,0 0-17 0,0 0-19 15,0 0-17-15,0 0-2 0,0-1-41 0,-1 0 47 16,0 0 19-16,-18-17 6 0,14 13 54 0,-5-2 32 15,0 0-5-15,4 3 16 0,-1-1 15 0,3 2 2 16,-2-2 11-16,-1 2-9 0,-1-1-20 0,0 1-6 0,3 3-6 16,-5 0 4-16,3 0-15 0,1 3-4 0,0-2-5 15,0 3 2-15,0 0-12 0,3 2 8 0,-4 2-11 16,2-2 10-16,0 3-3 0,-2 1 1 0,5-1 5 16,-3 1-4-16,2 1-17 0,-3 0 19 0,2 2-15 0,3 0 17 15,-1 0 0-15,2 3 6 0,-1-4 9 0,-1 0-5 16,2 0 6-16,-1-3-1 0,2 2 0 0,4-1-1 15,-2-1 1-15,2 2-6 0,-4-4 3 0,2-2-3 16,0-1-4-16,2-3 22 0,-2 1-13 16,2-2 17-16,2 0-6 0,2-4-19 0,7-1 9 0,-6-4-14 0,-1 0-3 15,0 0 7-15,-1-3-8 0,6 0 7 0,2-1-9 16,-4-1 0-16,1 1 3 0,-4 0-1 0,-2 4-5 16,2 2 9-16,-1 2 1 0,-6 2 5 0,-2 3-3 0,0 0 0 15,0 0-5-15,1 0 3 0,12 9-16 0,-11 0 10 16,2 3-12-16,0 2 13 0,-3-2 2 0,1 3 0 15,-2-1 8-15,0-1-7 0,4 1 9 0,-4-4-16 16,3 1 11-16,2-3-10 0,-1-1 11 0,0-3 0 16,0-1 0-16,0-1 1 0,-3-4 0 0,2 1 20 15,2-2-18-15,0-2 18 0,1-2-13 0,1-4-5 16,1-4 14-16,-1-3-13 0,1 1-11 0,-3-4 13 16,1-3-15-16,1-2 15 0,-1-4-4 0,-2-1-9 0,0-2 8 15,-3-3-8-15,-1 1 11 0,0-3-8 0,1 3 8 16,-1 0-8-16,0 2 5 0,0 1-2 0,0-1-4 15,0 4 2-15,0 1-8 0,0 4 7 0,-1 2 1 0,0 5 3 16,-2 4-12-16,0 4 5 0,1 3-5 0,-2 3 5 16,1 1-10-16,-1 1-1 0,1 1-16 0,0 1 10 15,-2 3-12-15,2 2 1 0,-2 3 6 0,-1 3-8 16,2 2-3-16,-1 3 32 0,2 4-13 0,0-1 18 16,0 2-3-16,2 0-6 0,-1 1 9 0,2 0-11 15,1-1-7-15,3 3 17 0,0 0-4 0,-2-2 10 0,3 4 0 16,-3-4-3-16,2 2 7 0,0-3-4 0,-1-1 11 15,1-4-15-15,-1 1-2 0,1 0-2 0,0 0 7 0,1-1 1 16,0-1 4-16,0-2-2 0,1 0 0 0,-1-3-5 16,2-1 1-16,2-3 0 0,-1-1 4 0,1-2-5 15,0-2 1-15,2 0-2 0,-1-2-5 0,1-2 6 16,2-1-2-16,2-3 5 0,3 0 10 0,-3-3-15 16,1-2 8-16,1 2-10 0,-3-3 9 0,0 3-8 15,0 1-3-15,-5 0 0 0,1 2 2 0,-3 1-4 16,0 1 6-16,1 3-6 0,-1 1-4 0,-1 0 2 0,-2 1-3 31,-2 1 2-31,2 2-10 0,-2 0 13 0,-1 3-7 0,4-2 9 0,-5 0-1 0,2 0 1 0,0-2 1 16,-1 1 1-16,0-2 3 0,-1-2 4 0,0 0 1 0,0 0 1 31,1 0 4-31,12-6-4 0,-9 1-5 0,6-1 2 0,-2-3 0 0,-2 0 0 0,4-2 6 0,-1 0-4 16,-1-2 5-16,3 0-16 0,-1-1 5 0,2-1-8 15,0 2 8-15,-3-1-3 16,1 3-1-16,0 3-2 0,-1 3-16 0,-1 2 6 0,0 4-4 0,1 2 5 31,-2 4 3-31,1 4-1 0,0 1 1 0,-2 5-1 16,2-1 4-16,-2 3 4 0,0 3-1 0,-2-1 2 0,1 0 0 15,-1-2 3-15,0-2-4 0,1-1 3 0,-1-2 5 16,2-4-11-16,-3-2 14 0,0-3-13 0,2-1 20 16,0-3 1-16,-1-1 2 0,1-5 0 0,-3-1-5 0,4-3 4 15,-2-2-7-15,3-1 6 0,2-4-6 0,-4 1-6 16,1-2-3-16,-3 0 1 0,-3-2 6 0,2-1-14 15,1 0 9-15,2 1-11 0,0 1 1 0,1 5 1 16,2 0-6-16,-1 6 5 0,1 2-3 0,-4-1-12 16,-2 6-4-16,0-1-2 0,-1 2 7 0,7 6-6 15,-4 0 13-15,1 3-12 0,1 0 12 0,-5 2 12 16,4 1-4-16,-1-1 6 0,-3-1-5 0,2-2-15 16,-3 1-16-16,2-3 0 0,4 0-48 0,-5-1-22 0,1-2-41 15,-4-2 9-15,0-1-83 0,-2 0-127 0</inkml:trace>
  <inkml:trace contextRef="#ctx0" brushRef="#br0" timeOffset="4284.95">20960 6064 735 0,'-8'-12'111'0,"2"1"137"0,-2 2 68 0,4 2-185 0,0 2-47 16,4 2-23-16,3 0-17 0,-1 2 2 0,6 1-49 0,1 0-14 0,3 0-18 0,9-1 5 0,4 0-41 0,11 1-106 15,5 0-39-15,8-4-36 0,1-2-247 0</inkml:trace>
  <inkml:trace contextRef="#ctx0" brushRef="#br0" timeOffset="7634.8">19065 6600 262 0,'0'-4'16'0,"0"1"18"0,0 3 27 0,0 0-2 0,0 0-19 0,0-1-14 0,-1 0-7 0,0 0-1 16,0 0-22-16,0 0 20 0,1 1-10 0,-1 0 16 15,-1 0-6-15,1 0 2 0,0 0 13 0,0-1-8 16,0 0 13-16,0 0 4 0,1 0-1 0,-1 1 6 15,-1-1 1-15,1 0-11 0,0 1-3 0,0 0 0 16,0 0-5-16,0-1-1 0,0 0-7 0,1 0 2 0,-3 1-19 16,2 0 6-16,0 0 0 0,0 0 2 0,0 0-4 0,1 0-6 15,0 0-5-15,0 7 1 0,3-2 11 0,1 0-4 16,-2 0 8-16,0 0-10 16,2 2-18-16,-3 2 21 0,1 0-14 0,1 1 17 0,0 0-10 0,-2 1 4 15,1 2 3-15,2 1-3 0,-1 1-14 0,2 3 14 16,-3-1-11-16,2 1 13 0,-1 2-1 0,0 1-7 15,2 1 8-15,-2 3-10 0,2 0-5 0,-4 3 19 16,2-1-9-16,1-1 12 0,-1 1-10 0,0 0 8 16,1 2 3-16,-1 1 0 0,1 3-11 0,-2-1 10 15,1 2-8-15,2 2 9 0,1-3-2 0,-4 0-6 16,2 9 6-16,0-1-8 0,-1 3 0 16,3 3 1-16,0-1-6 0,-3 2 5 0,3 5 13 0,-5 0-17 0,-1 3 10 0,0 0-13 15,-2 4 0-15,-3 0 9 0,2 1-13 0,-3-1 11 16,1-2-5-16,1-2 4 15,3 0 6-15,-2-2-6 0,1 3-16 0,2-5 25 0,-2 1-12 16,2 0 16-16,0-2-10 0,0 0 9 0,0-1 0 0,1 2 0 16,0 0-16-16,-1 2 16 0,1 0-10 0,-1-1 15 15,0 0-5-15,1 1-6 0,-1-4 4 0,0-1-7 16,-2 1-5-16,1-3 5 0,0 3-3 16,1-2 5-16,0 1 8 0,0-2-9 0,1 1 9 15,0-4-10-15,1 2 5 0,1 0 3 0,-2-3 0 0,0-1 2 16,1-3-2-16,1 3 0 0,-2-4-4 0,-1 0 4 0,1 0-6 0,-1-2 3 15,1-2-2-15,0 4 2 0,-1 2 4 0,-1-4-12 16,-1 0 6-16,-1-4-8 0,0-2-2 0,1 2 10 16,-2 2-6-16,0-5 10 0,0-1-2 0,-1-2-1 15,1-3 0-15,1-1 0 16,-1-3 7-16,0-2-11 0,2-1 3 0,-3-5-5 16,2-3 12-16,-1-2 2 0,1-3 4 0,2-2-3 15,1-1-10-15,0 0 13 0,0 0-8 0,0 0 7 0,-8-10-36 0,8-1-57 0,0-2-33 16,0-5-5-1,1-3-88-15,3-4-171 0</inkml:trace>
  <inkml:trace contextRef="#ctx0" brushRef="#br0" timeOffset="9543.5">19582 6683 201 0,'-4'-4'34'0,"0"3"22"0,4 1-26 0,0 0 46 0,0 0-30 0,0 0-15 15,0 0 2-15,0 0-11 0,0 0-33 0,0 0 14 16,0 0-12-16,0 0 14 0,0 0 2 0,0 0-5 0,0 0 7 16,0 0-9-16,0-1-8 0,0 0 16 0,0 0-7 15,0 0 14-15,0 0 9 0,0 0 1 0,0-1 16 16,0 0-10-16,4-30 11 0,-4 32 11 0,0 0-9 15,0 0 11-15,0-1-4 0,0 0-15 16,0 0 1-16,0 0-8 0,0 0-13 0,0 1 0 0,-1 0-10 0,-1 0 8 16,1 0 3-16,0 0-17 15,0 0 10-15,0 0-14 0,0 0-2 0,1 0 15 16,-1 0-7-16,-1 0 12 0,1 0 6 0,0 0-1 0,0 0 2 16,0 0-3-16,0 0-3 0,1 0-1 0,-1 0-3 15,-1 0 2-15,1 0 2 0,0 0-14 0,0 0 12 0,0 0-13 16,0 0 0-16,1 0 11 0,0 0-10 15,0 0 12-15,0 0-12 0,0 0 2 0,0 1 0 0,0 0 0 16,-8 18 9-16,8-13-15 0,0 0 3 0,1 1-6 0,-1 0 8 16,1 1 5-16,0 0 2 0,0 0-3 0,2 0-11 0,-2 1 11 15,-1-2-6-15,2 1 8 16,-1 1 0-16,1-1-2 0,1 0 7 0,-1 1-8 0,-1-2-3 0,1 1 5 16,0 3-3-16,-1-4 6 0,3 4 6 15,0-1-12-15,-2 0 4 0,3 1-7 0,-4 2-6 16,3 0 17-16,0 0-12 0,-3 1 15 0,2 1-9 0,1-2-4 15,-2 0 3-15,0 0-5 16,3 1 3-16,-1 2 1 0,0 1 4 0,-1 2-3 0,2 0-3 0,-4 1 0 16,4-1-1-16,-2 4 3 15,-1-2 13-15,3 1-17 0,-1 0-1 0,1-1-5 16,3 2 10-16,2 2-3 0,-4-4 11 0,-2 2-12 0,2 5 0 0,-2-6 5 16,1 4-4-16,0 0 6 0,-3-3-4 15,1 1-3-15,1 1 1 0,-2-2-1 0,-2 3 1 0,-1-1 3 16,4 2-7-16,2 0 5 0,-2 1 6 15,-2-3-4-15,0 0 7 0,-1 3-8 0,5-3-4 0,2 3 5 16,-6 0-5-16,6 0 4 0,-5-1 1 0,1 0-2 16,7 3 8-16,-5-2-10 0,2-1-8 0,2 4 13 15,-3-2-6-15,3-1 10 0,-2 1-3 0,4 0-7 0,-3-2 1 16,1 2-3-16,1-3-1 0,0-1 9 0,-1-1-1 0,2 1 5 16,1 2-4-16,-2-2 2 15,2 0 1-15,0-2 1 0,-2 2 5 0,0-1-7 16,2 2 4-16,-2 0-5 0,2 0 7 0,0 1-5 0,-2-2-3 15,1 0 1-15,0-1-4 0,-2-1 5 0,1 2 1 0,1 1 0 16,-2 0-5-16,2 1-3 0,0-3 2 16,2 2 0-16,2-3 11 0,11 21-4 15,-25-45-14-15,21 47 9 0,-11-25-5 0,2 2 1 16,1-2 2-16,1-1 1 0,1-4-1 0,-3 0 2 16,3 1-1-16,0 1 7 0,1 0-12 0,4 1 1 15,-6-2-4-15,1 1 13 0,-2 2-8 0,0-2 0 0,0 0-4 16,-3 1 4-16,0-1 1 0,0 0 2 15,0 1-1-15,1-1-2 0,-2 0 0 0,-1 0 1 0,-1 0-1 0,2 1 0 0,-2-1 2 16,1 1-2-16,1-1 1 16,-2-1-8-16,3 2 13 0,-2-4-6 0,0 1 10 15,2-1-10-15,0-2 2 0,1 1-2 0,0-1 2 16,0 3 3-16,3-1-6 0,0 1 6 0,-1 0-7 16,3-1 2-16,3 2 3 0,-2-3-3 0,-2-2 3 0,3 1-8 15,-3-3 8-15,2 2-5 0,3 2 7 0,-2-2 8 16,1 1-3-16,0 2 9 0,1-1-9 0,-3 0-10 0,2 1 4 15,1 0-4-15,3-1 7 0,1 1-4 0,-1-3-3 16,-3-1 2-16,-1-1-1 16,0 1 4-16,3-1-5 0,0 0-5 0,1 1 2 0,2-2 3 0,-2 0-1 0,-2-1 10 0,-1-1-9 15,1-2 0 1,-3 3 1-16,4 2-1 0,-3-4 3 0,1 2 6 0,-2-2-8 16,0-2 0-16,0 3-1 0,1 1 0 0,2-3 3 15,-6 3 1-15,0-2-1 0,0-1-1 0,0 3-1 16,3-3-2-16,5 3 1 0,-7-2 3 0,2-1 0 15,-2-1 3-15,-1-1-2 0,2 3 8 0,-5-5-10 0,2 5 5 0,-4-1-7 0,-1-3 0 0,1 2 7 16,-3 0-2 0,1-1 5-16,-1 1-4 0,2-1-1 15,-1 2-3-15,-1-3 3 0,0 3 1 0,-2-3-4 16,2 0 5-16,-3 2-5 0,2-2-2 0,-2 0 7 16,2 1-4-16,-3-2 7 0,1 1-2 0,0 1-5 15,0 0 1-15,2 1-2 63,-4-1 3-63,2 0 0 0,-1 1-1 0,0-1 0 0,-3 1-4 0,4-1 5 0,-5-1 0 0,3 1 2 0,-1 0 1 0,0 0-9 15,2 0 5-15,-4-2-5 0,2 3 10 0,1 0-7 0,-1 0 6 0,0-1-6 0,-1-1 8 0,0 0 0 0,1 0-1 0,1 0 1 0,-1 1-7 0,-1-1 8 0,-1 0-7 16,0 1 8-16,1-1-3 0,-1-1-5 0,2 1 5 16,1-2-4-16,-3 0 1 0,0 0-2 0,0 0 2 0,7 2-2 15,-7-2-4-15,0 0 0 0,1 0-3 0,0 0 3 16,0 0 3-16,0 0-3 0,0 0 5 0,0 0-3 15,1 0 1-15,16 7-3 0,-10-5-1 0,-7 0 1 16,1 0 11-16,-1-2-9 0,2 1 0 0,-1 0-2 0,5 2 7 16,-6-2-1-16,4 1-1 0,-5-2-1 0,0 0 3 15,14 4-7-15,-9-4 10 0,4 1-10 0,-6 0 1 16,3 0 0-16,2 2-2 0,-2-2 3 0,4 0 2 0,-4 0-3 16,0 0-1-16,0 0 0 0,-1 0 0 0,-1 0-1 15,3 0-1-15,-6 0-1 16,4 0 1-16,0 0 1 0,-2-1-1 0,-3 0 1 15,0 0 1-15,0 0-6 0,4 5-2 0,2-5-4 0,-6 0-6 0,0 0-22 16,0 0-15-16,0 0-4 0,0 0-40 0,0 0-36 16,0 0-35-16,0 0-7 0,1 0-123 0</inkml:trace>
  <inkml:trace contextRef="#ctx0" brushRef="#br0" timeOffset="10300.34">19235 10038 316 0,'-10'-3'167'0,"4"2"-54"0,-1-1-87 0,2 0 3 0,-2 2-20 0,6 1-9 16,-4 2 4-16,5-3-6 15,0 0-7-15,0 0 26 0,0 0 9 0,0 0 10 16,0 0 43-16,0 0-37 0,0 0 4 0,1 0-16 15,12-1-21-15,-5-1 11 0,-3-4-13 16,1 2 13-16,-1 1-6 0,5-1-7 0,3 5 6 0,-2 0-8 0,-1-1-5 0,-2 3 1 16,-4-3-8-1,8 3 7-15,5 2-3 0,-3-4 2 0,-1 0 6 0,3-1-5 0,-2 1-10 0,8-1 14 16,3 5-9 0,-3-4 11-16,-2-1-5 0,2 0-1 15,1-1 3-15,3 1-4 0,1 0-17 0,0 0 23 16,5 1-9-16,0-1 14 0,1 0 0 0,8-1-5 0,0 0 7 15,6-2-9-15,1 1-13 0,-2 2 16 16,-5 0-6-16,-1 3 11 0,-2 0-5 0,1-1-2 16,8 1 1-16,-7-3-2 0,5 0-8 0,1-1 28 15,-2-3-12-15,4 1 19 0,-1 0-8 0,-5-3-10 16,-2 2 6-16,4 2-8 0,-5-3-4 0,7 0 4 16,6-1 1-16,-1-1 2 0,3-1-1 0,-5 1-9 15,-4 0-1-15,-5 2-2 0,-3-1-1 16,1 1 6-16,-6-1-9 0,0 1 7 0,-4 1 0 15,-5-4-17-15,2 3 3 0,-2-1-13 0,-1 0-21 16,-1 1 6-16,-4-2-13 0,-3 0 6 0,-5 1-32 16,-1-1-84-16</inkml:trace>
  <inkml:trace contextRef="#ctx0" brushRef="#br0" timeOffset="10584.77">20831 9846 665 0,'-16'-3'117'0,"1"0"-23"0,2 1 5 0,0-1 19 0,1 2-21 0,4-1-19 0,-1 1-21 0,9 1 8 16,0 0-28-16,0 0-10 0,5 1 0 0,7 0-5 15,2 0-31-15,5 0 18 0,3-1-17 16,4 1 19-16,1-1-14 0,4 2-5 0,-2-1 1 16,6 2-6-16,-6-2-17 0,-2 0 8 0,2 2 0 15,-4-2 3-15,2 1-1 0,0 3 6 0,1-2-6 16,-11 4 6-16,0-1-12 0,-2 2 26 0,-6 1-14 15,0 1 16-15,-2 2-12 0,-4 1 14 0,-1 1 4 16,-4 1 0-16,-1 0-13 0,-5 0 20 0,-1 0-14 16,-5-1 17-16,1 1-1 0,-4-1-9 0,-2-1 11 15,-1 0-14-15,-4-2-28 0,0-1-45 0,0-2-65 16,-2-3 12-16,-4 0-139 0</inkml:trace>
  <inkml:trace contextRef="#ctx0" brushRef="#br0" timeOffset="10834.82">19194 9626 300 0,'3'-6'120'0,"4"2"-73"0,1-1-195 0</inkml:trace>
  <inkml:trace contextRef="#ctx0" brushRef="#br0" timeOffset="11249.74">19386 9555 762 0,'-3'-3'55'0,"3"3"-5"15,0 0 6-15,0 0-9 0,0 0-41 0,0 0-4 0,0 0-15 16,0 0 9-16,0 0 5 0,8 8-6 0,-2-2 15 16,-1-4-13-16,3 4-9 0,-3-3 15 15,2 1-15-15,2 0 18 0,-4-2 4 0,2 1-11 0,0-2 8 16,-1-1-11-1,1-1-5-15,1 1 21 0,-2 0-14 0,2-1 17 0,2 1 1 0,-1-2 4 16,3 1 16-16,3-1-11 16,0-1-9-16,1-1 14 0,1-2-12 0,2 4 17 15,5-2-4-15,2 1-5 0,0-1 5 0,5-1-7 16,6-2-10-16,4 0-1 0,6 0-10 0,1 1 7 16,-2 0-3-16,-6 1-5 0,2 3 8 0,-5 0-8 0,5 4-8 0,-4 0 10 15,-4-4-4-15,-1-2 8 16,-4-2-8-16,0 2 0 0,1 3-2 0,-4-1 2 15,-4 1-7-15,-4-1 11 0,-1-1-9 0,-2 3 11 16,-3-1-3-16,0 2-3 0,-3 2 10 16,-1-3-9-16,0 1-2 0,-4-4 10 0,2 2-13 0,-1 1 13 15,-3-2-5-15,0 1 5 0,0-2 2 0,1 1-1 16,-3-1-13-16,0 3-4 0,0 0-14 0,0-1 6 16,3-12-27-16,-2 8-47 0,-1 5-25 0,0 0-11 15,-3-12-78-15</inkml:trace>
  <inkml:trace contextRef="#ctx0" brushRef="#br0" timeOffset="11501.58">20217 9373 693 0,'-9'-4'135'0,"1"-3"-17"0,0 2 13 0,2 0-14 16,2 0-28-16,4 5-16 0,0 0-28 0,0 0 15 16,0 0-34-16,10-7-26 0,-1 6 6 0,4 0-12 15,5 1 7-15,4 2-2 0,3 1 0 0,1 0-2 16,-1 0 14-16,-3 0-13 0,2 1 2 0,-6 0-7 15,1-2-7-15,-3 0 9 0,-1 0-10 16,-2 1 10 0,-2 1-3-16,-4-2-1 0,-5 1 3 0,1 0-5 15,-3 4-21-15,0 0 26 0,-4 1-14 0,-2 3 20 16,-3-1 4-16,-2 0-2 0,-2 1 13 0,-2-1-11 16,-2 2-2-16,0 3 3 0,-3-1 2 0,0 1-1 15,0 0-7-15,-5-1-48 0,0-1-39 0,-5 0-1 16,2-3-105-16</inkml:trace>
  <inkml:trace contextRef="#ctx0" brushRef="#br0" timeOffset="12017.05">19364 9048 353 0,'0'-5'70'0,"0"-2"68"0,3 3-32 0,-3 2-21 0,2-4-24 0,2 4 12 0,-2 1-29 0,1 1-25 15,0 0 3-15,0 1-15 0,2 0-18 0,-2 0 16 16,2 0-12-16,0-1 15 0,-1 1-2 0,3 2-13 16,-4 3 10-16,3-2-13 0,3-1 2 0,-5-3 12 15,5 3-13-15,-1-1 14 0,3-1 5 0,0 4-2 16,3-4 17-16,2 4-14 0,2-4-9 0,0 1 12 15,3 1-12-15,1-1 14 0,3 1-3 0,3-3 8 16,4 1 5-16,3-3-2 0,6 1-15 16,7 1 12-16,1-5-18 0,-4 3 16 0,1-1-9 0,-10 0-3 15,1 3 9-15,-7 0-9 0,-2 0-2 0,0 1-4 16,-1-1-2-16,-4-3 1 0,1 1 16 0,-3-3-19 16,-4-1 8-16,-3 2-15 0,1 0-10 0,-3-1-1 15,-5-1-19-15,2 2 11 0,-1-1-28 0,-6-2-62 16,0 2-52-16</inkml:trace>
  <inkml:trace contextRef="#ctx0" brushRef="#br0" timeOffset="12301.79">19936 8934 536 0,'-9'-5'95'0,"-1"0"-10"0,1 0 9 0,0 0 9 0,-1 2-17 15,3 1-5-15,2 1-17 0,5 1 13 0,0 0-18 16,0 0-3-16,0 0-9 0,5-4 2 15,3 4-39-15,6 3-12 16,3-2-6-16,2 0-1 0,3 1 5 0,-1 0 2 16,2 1 4-16,-1 2-2 0,1-1-11 0,0 0 11 15,0-3-8-15,-2 1 8 0,-5-1-10 0,1 0 4 0,1 1-1 0,-5-1 3 16,4 1 9-16,-5 2-14 0,-2-2 0 0,-3 1-8 16,1 1 4-16,-3 0 6 0,-2 2 3 15,1 2-3-15,-4 0-12 0,-1 2 13 0,-2-1 0 0,-5 5 6 16,1-2 5-16,-8 4-4 0,-3-1 5 0,1 2-6 15,-3-1-15-15,-1-1-18 0,4 0-53 0,-8-2 16 16,2 0-123-16</inkml:trace>
  <inkml:trace contextRef="#ctx0" brushRef="#br0" timeOffset="12778.14">19105 8618 644 0,'-7'-9'26'0,"-1"1"36"0,2 0-10 0,-1-2 19 0,0 1-18 0,3 0-23 0,1 0 3 0,2 2-10 0,0 2-16 0,1 0 20 0,0 0-16 0,0 1 18 16,1-3-5-16,1 3-6 0,3-1 12 0,-1 0-15 15,2 2-19-15,1 0 8 0,0-1-13 0,1 3 14 16,0-2-11-16,2 2 3 0,1 1-3 0,2 0 1 0,3 5-19 16,1-2 21-16,-1 1-12 0,2 0 15 0,0-2 2 0,4 2-1 15,-1-3 5-15,-1 0-6 0,4-2-4 0,3 1 6 16,1 0-1-16,3-2 5 0,-1 0 11 0,-3-2-12 16,0-2 7-16,0 2-11 0,-2-1-6 0,-3 1 11 15,-1 0-8-15,1 1 8 0,-2 0-4 0,1 0-2 16,-1-1 7-16,-2 0-7 0,1-2-9 0,0 1 9 15,-3 0-18-15,5-1 14 0,1 1-20 0,-3-1-72 16,4 1-43-16,-4-1-18 0,0-1-181 0</inkml:trace>
  <inkml:trace contextRef="#ctx0" brushRef="#br0" timeOffset="13046.82">19727 8351 691 0,'-5'-2'113'0,"-3"-1"-27"15,-1 0-1-15,9 3 6 0,0 0-5 0,0 0-39 0,0 0 3 16,0 0-18-16,0 0-27 0,0 0 13 0,10 5-10 0,-2-3 12 16,1 1-5-16,9 1-8 0,-1-1 0 0,3 1-3 15,5-1-8-15,-1 0-6 0,-1 0-12 0,-1-2 4 16,-3 2-5-16,-2-3-24 0,-2 2 12 0,-3 0-20 16,0-2 3-16,-3 1 33 0,-1-1-3 0,-3 1 13 0,-1 0 8 15,-2 1-2-15,0 0 0 0,-2 0-2 0,-1 2-2 16,-2 0 25-16,1 2-1 0,-5 2 10 0,1 0-9 0,-4 3-8 15,-2 2-4-15,-1-2 0 0,-1 3-14 0,-2-2 4 16,-2-1-20-16,0 0 10 16,-4-2-37-16,0 0-96 0</inkml:trace>
  <inkml:trace contextRef="#ctx0" brushRef="#br0" timeOffset="13535.04">19133 8059 475 0,'-7'-5'21'16,"1"-1"21"-16,1 4 2 0,2 2 4 0,0-1-12 0,1 1-12 0,2 0-6 0,0 0-2 0,0 0-22 0,0 0 15 0,0 0-7 0,0 0 14 0,0 0 10 0,0 0-18 0,0 0 9 0,0 0-14 0,0 0-3 0,0 0 10 15,0 0-7-15,0 0 10 0,0 0 13 0,0 0-7 16,12-9 7-16,-5 7-10 15,0 0-16-15,3-1 13 0,-2-1-9 0,2 1 12 0,5 2-9 0,-3-1-5 16,5 1 4-16,0 1-6 0,0-1-7 0,5 2 15 0,-3 0-12 16,4 0 13-16,1 1-7 0,1-1 5 0,3 0 6 15,-3 1-6-15,1-1-10 0,0 1 9 16,-1 0-6-16,0-2 10 0,0 0 8 0,-1-1-8 0,-2 0 6 16,0-2-8-1,1 0 2-15,1 0-7 0,-3-2-3 0,-2 3 0 16,3-3 0-16,-4-1 1 0,3 0-1 0,-2 1-3 15,1-1-33-15,-1 0-5 0,0 1-52 0,-3-1 23 16,-4-1-94-16</inkml:trace>
  <inkml:trace contextRef="#ctx0" brushRef="#br0" timeOffset="13774.53">19597 7925 725 0,'-8'-2'90'0,"1"0"-12"0,-1 1 13 0,5 0-15 0,3 1-21 15,0 0-18-15,0 0-16 0,0 0 8 0,0 0-18 0,0 0 16 16,0 0-7-16,8 4 7 0,0-3-28 0,3 1 9 16,5-1-8-16,0 1 8 0,0-1-13 0,3 0 2 15,-2 1-4-15,-2-2 0 0,3 2-22 0,-6-1 7 16,3 2-6-16,-5-1 8 0,1 0 14 0,-2 1-5 16,-5-2 6-16,1 2-8 0,-3 2-1 0,0-2 12 0,-1 2-10 15,-1 0 11-15,-2 1 3 0,-3 1-2 0,-4 0 10 16,-2 1-10-16,2-1 0 0,-2 0 9 0,1 0-10 15,1-1 10-15,-8 1 0 0,-1-1-21 0,1 0-11 16,-7-1-14-16,8 2-102 0,-6-4-173 0</inkml:trace>
  <inkml:trace contextRef="#ctx0" brushRef="#br0" timeOffset="14201.88">19243 7526 210 0,'11'-14'33'0,"-14"2"6"16,2 0 17-16,-6 4-46 0,5 1 9 0,-2 1-14 15,-4 3 2-15,-1 0-8 0,4 2-18 0,-2-1 7 16,2 0-16-16,1 2 13 0,-3-1-4 0,1 1 1 15,-2-1 6-15,0 1-8 0,0 1-7 0,1 0 37 16,0 2-8-16,2-1 17 0,-1-2-4 0,3 1 30 0,-3-2 13 16,3 0 2-16,0 1 8 0,3 0 22 0,0 0-19 15,0 0 22-15,0 0-23 0,0-1-9 0,0 0 6 16,0 0-9-16,0 0-21 0,0 0-1 16,0 0-17-16,0 0 12 0,11-11-12 0,-1 11-12 0,0 0 5 0,5 1-9 15,1-1-9-15,3 1 8 0,2 1-9 0,5-1 9 16,-2 2 0-16,0-2-4 0,-3 1 8 0,1-1-8 15,-3 0 2-15,2 0 2 0,0-1-5 0,-4-2 5 16,3 0-1-16,-3-1 4 0,-2 0 2 0,-2 0-3 16,1 1-19-16,-1 1 7 0,-2 0-21 0,0 0 16 15,-2-2-23-15,0 0-34 0,-3 1-19 0,0 1-11 0,0-3-80 16</inkml:trace>
  <inkml:trace contextRef="#ctx0" brushRef="#br0" timeOffset="14503.05">19480 7335 218 0,'-9'-5'107'0,"-3"0"18"15,0-3-17-15,1 4 19 0,-1 0-25 0,4 3-25 16,8 1 4-16,0 0-8 0,0 0-3 0,-1 0-18 16,0-1-14-16,0 0 4 0,1 1-12 0,0 0-16 15,0 0 7-15,0 0-11 0,6-4 0 0,6 6 4 16,1-2-8-16,3 3 6 0,1 0-6 0,3 0-7 16,0 1 1-16,1 0-5 15,-1 4-9-15,0-2 6 0,-4 1-3 0,2-1 5 16,-1-4 0-16,-2 2-1 0,-2-1-3 0,-1-2 3 0,1 4 6 0,-6-4 1 0,4 1-1 15,-5 1 0-15,-1-3 4 0,2 3-10 0,-3 1 7 0,-2 0-10 16,2 4-5-16,0-2 10 0,-2-1 2 0,1 2 2 16,-3 1 4-16,-1 0-3 0,-1 0 3 0,-5 0-3 15,-2-1-6-15,0 0 14 0,-3 0-16 0,2 0 17 16,0 1-11-16,-2-2-11 0,1 0-6 0,1-2-8 16,2-1-59-16,0-1-78 0,0-1-104 15</inkml:trace>
  <inkml:trace contextRef="#ctx0" brushRef="#br0" timeOffset="14962.76">18956 7170 122 0,'-5'-4'16'0,"-1"0"42"0,2-1 43 0,0 3-86 0,4 2 6 0,0 0-4 0,0 0-22 0,0 0 14 0,0 0-17 0,4 5 8 0,0-3 2 0,-2 1-1 16,5 0-9-16,-7-2 7 0,0-1-11 0,0 0 11 15,0 0 1-15,0 0 3 0,1 0 16 0,0 0-14 16,0 0-8-16,0 0 45 0,23 1-17 0,-20-3 31 15,5-1-6-15,-2 1-6 0,2 0 6 0,0-1-9 16,1 0-20-16,0-2 13 0,3 2-16 0,-2-2 16 0,3 2-17 16,1 0-7-16,1-1-1 0,1 1-3 0,0 0-11 15,4-1 12-15,-1 0-8 0,0 0 10 0,4 0 2 16,-5 2-15-16,-3 0 9 0,-6 0-13 0,-1 1-4 16,-1-1 15-16,1 1-9 0,3-1 11 0,-8 1 0 0,-4 1-2 15,0 0 10-15,0 0-10 0,0 0-16 0,0 0 38 16,0 1-21-16,0 13 29 0,2-8-11 0,-2-1-16 15,0 1 10-15,5 1-14 0,-11-1-6 0,6 2 16 16,0-1-15-16,-1 2 16 0,1-1-6 0,-3-2-1 16,-1 1 11-16,2-5-11 0,-3 4-18 0,5-1 21 15,-1-1-19-15,8 1 21 0,-6-2-18 0,-1 1-14 16,6-1-9-16,-12 0-6 0,6 3-49 0,0-2-32 16,-1 0-68-16</inkml:trace>
  <inkml:trace contextRef="#ctx0" brushRef="#br0" timeOffset="32863.99">22381 8502 318 0,'-4'2'160'0,"1"-2"-45"0,-14-1-64 0,13-2 4 0,4 3-7 0,-1 0-7 15,0 0 17-15,0 0-14 0,0 0 0 0,0 0 13 0,-12-9-16 0,13 9 17 0,0 0-25 16,0 0-4-16,0 0-2 16,0 0-1-16,0-1-19 0,0 0 11 0,5-7-19 0,0 8 15 15,4 0-5-15,1 0-8 0,-4-1 20 0,3 0-19 0,2-1 4 16,3 1 5-16,1-1-12 16,4-1 11-16,-2 0-3 0,8-2-3 0,-1 0 6 0,-1-2-5 15,3 0 6-15,0-2-8 0,-1-2 1 0,0-2-3 16,0 0 11-16,2-2-3 0,-3 0 5 0,2-2-6 0,7-1 1 0,1 0-5 15,3-1 4-15,5 1-3 0,-3-1 5 0,-6 1-10 16,-1-3 1-16,-7 3-2 0,-3 4-2 0,1 1 0 0,-3 3-1 16,-3 1 1-16,-1 0 3 0,-2-2-2 15,-1 1 3-15,-5 1-3 0,4-1-9 0,-4 2 5 0,4 2-11 16,-4-1 9 0,-4 4-8-16,0-2-22 0,-2 0-13 0,1 2-7 0,-3-1-48 0,2 1-2 0,-2 0-15 0,-5 0 4 15,2-2-29-15</inkml:trace>
  <inkml:trace contextRef="#ctx0" brushRef="#br0" timeOffset="33163.62">23035 8095 938 0,'-9'1'126'0,"1"-1"-33"0,1 1-4 16,2-1-7-16,2 2-29 0,3-2-18 0,0 0-3 0,0 0-2 0,0 0-1 15,0 0-5-15,0 0-3 0,0 0 0 0,13-5-9 0,-4 4 2 16,2-2 6-16,1 0-4 0,-1-3-3 0,3 0-4 15,1 0-5-15,1-1 4 0,-3 1-3 16,2-2-9-16,2 0-6 0,-2 2 2 0,1 1 1 0,1 1-8 16,-2 1 9-16,-4 0-11 0,2 1 1 0,-5 1 4 15,-4 0 1-15,5 1 2 0,-5 2 1 0,0 0-11 32,-4 2 0-32,0 3-1 0,0 0 4 0,-8 2 12 15,8 3-10-15,-11 1 12 0,4 1 4 0,-1 2-2 0,-3 4 15 16,2-1-15-16,-3-2-12 0,2 1 20 0,-4-2-14 15,3 3 17-15,3-1-10 0,2 0-2 0,3-4 2 16,2-3-3-16,-1 0-9 0,0-3-36 0,3 0-60 0,0-3 8 16,2-1-183-16</inkml:trace>
  <inkml:trace contextRef="#ctx0" brushRef="#br0" timeOffset="33920.21">23639 7735 803 0,'2'-6'14'0,"-2"3"-27"16,0 3 5-16,0 0-13 0,0 0-3 0,0 0 10 16,0-1-9-16,0 0 11 0,7-8 8 0,-6 9 20 15,0 0 9-15,0 0 1 0,12-8 12 0,-10 7-12 16,-1 1-1-16,-2 2-2 0,-2 3 1 0,2 1 2 15,5-1-1-15,0 3-1 0,0 3-24 0,2 5 12 16,-7 1-9-16,0 0 12 0,3 3-8 0,-5-4-7 0,3 0 5 16,2 5-6-16,-5-4-4 0,-1 3 14 0,-4-1-9 0,-1 0 11 15,1 0 3-15,4-1-1 0,0-1 13 0,-2-2-10 16,-1 0 4-16,-2-1 11 0,-1-2-9 0,1-1 11 16,-3-3-2-16,3-1-1 0,-3-3 2 0,5 0-3 15,-2 0-11-15,-2-4 4 0,3 3-7 0,0 0 7 16,-1-3-2-16,0 0-6 0,-3-2 5 0,1-2-7 15,0-1-7-15,1 0 13 0,2 0-2 0,0-4 7 0,2-1 3 16,-2-2-8-16,2-2 1 0,2-2-2 0,-1 0-1 16,2-3-9-16,1 0-7 0,1 1 4 0,0 0 3 15,2 1-9-15,3 2 9 0,0 1-9 0,0 2 7 16,1-1-4-16,-1 2-2 0,1 2-1 0,0-1-3 0,2 5-2 16,0 0 4-16,1 2-3 0,-1 1-2 0,2-3 2 15,3 4-7-15,-3-2 7 0,5 0 6 0,-1 3-5 16,2-6 6-16,2 1-4 0,-2 1 4 15,-3-3-1-15,4 2 4 0,1-4-4 0,3 2 5 0,6-3 0 16,-1 0 0-16,2 3 1 0,-2-3-6 0,1 1 16 16,-1 0-12-16,3-2 14 0,-3 0 1 0,0-1-16 0,-3 1 10 15,1 0-13-15,-3 2 3 0,0-2-1 0,3 2-5 16,0-1 3-16,-1 1 3 0,-1 1-3 0,0 0 6 16,1 1-6-16,1 1 0 0,-4 0 3 0,1 1-5 15,-5-1 5-15,-1 1-1 0,-2 0 6 0,-2-1 4 0,0 2-2 16,-2 0-2-16,-1 0 4 0,-3 0 2 0,-1 2 0 15,-3-1 2-15,1 0 1 0,1 1-3 0,-2 0 2 16,0-1-8-16,0 0 1 0,-1 3-6 0,0 0 5 16,0 0-6-16,0 0 3 0,0 0 1 0,0-1 0 15,0 0 1-15,0 0-9 0,0 0 1 0,0 1-5 0,0 0 4 16,0 0-2 0,0 0-4-16,-1 0 2 0,0 0 7 0,1 0-8 15,-1 0 7-15,-1 0-10 0,1 0 2 0,0 0-4 16,0 0 2-16,0 1-1 0,0 0 6 0,-2 0-8 0,1 0-8 0,0 0 2 0,1 0-10 0,0 0-21 15,-2 0-6 1,2 0-8-16,0 0-40 0,0 0-18 0,0 0-44 0,1 0 12 0,-1 0-84 0</inkml:trace>
  <inkml:trace contextRef="#ctx0" brushRef="#br0" timeOffset="36699.46">22054 8291 372 0,'-8'-5'61'0,"3"3"21"0,0-1 41 0,5 3-98 0,0 0-6 0,0 0-9 0,0 0-4 0,0 0 2 15,0 0-1-15,0 0 6 0,0 0 4 0,0 0-2 16,0 0-13-16,0-1 17 0,0 0-7 16,0 0 12-16,0 0 2 0,0 0-8 0,0 0 5 15,0 0-5-15,0 0-12 0,0 0-1 0,0 0-11 16,0 0 9-16,0 0 4 0,0 0 6 0,0 0 8 16,0 0-4-16,0 0-6 0,0 0 19 0,0 1-6 15,0 0 12-15,0 0-6 0,0 0-4 0,0 0 10 16,0 0-5-16,13-8 1 0,-4 5 12 0,3 0-14 15,6-3 16-15,5 3-10 0,2-6-14 16,1-3 5-16,4 1-8 0,-3-2 0 0,1 1-12 16,4 1-7-16,-4-3 9 0,-2 4 99 0,2-3-155 15,0 2 72-15,1 1-104 0,0 1 61 0,-4-2 25 16,0 2-13-16,-7 0 17 0,0-3-10 0,-3 3 1 16,-4 0 4-16,-3 3-4 0,-2 1-10 0,-3 2 11 15,0 0-12-15,-3 3 12 0,0 0-4 0,0 0-12 16,-8-3 5-16,0 3-11 0,-1 2-8 0,-2 0 13 15,-1 3-1-15,-2-2 6 0,-2 1 14 0,1 0-11 16,-2 1 8-16,3-1-9 0,-2 0 9 16,7-1-15-16,4 2-8 0,0-1-5 0,5-1-25 0,-6 0-74 15,3-1-62-15,1 2-15 0,5-2-244 0</inkml:trace>
  <inkml:trace contextRef="#ctx0" brushRef="#br0" timeOffset="37188.28">22301 8972 834 0,'-4'-3'51'0,"0"0"-20"0,-3-1 11 0,4 3-16 0,-2-2-21 0,5 3 3 0,0 0-16 0,0 0 13 0,0 0-5 0,0 0 8 0,0 0 7 0,0 0-1 16,0 0 4-16,0 0 2 0,6-6 1 0,1 7 4 15,5 0 24-15,0-2-8 16,-4-1 2-16,3-4-4 0,3 1-1 0,4 0-23 0,5-4 4 0,3 3-11 16,1-2-5-16,4-2 10 0,0 0-6 15,-5-2 8-15,2 2-9 0,0-1-1 16,-3 3-5-16,-1-1 3 0,-2 0 1 0,-4 1-3 15,2 0 4-15,-4 0-6 0,1 1-13 0,-1 2 15 0,0-1-15 16,-7 1 14-16,0 0-30 0,3 3-31 16,-6-2-5-16,2 1-14 0,-2 2-31 0,-3-2-28 15,-3 3-89-15</inkml:trace>
  <inkml:trace contextRef="#ctx0" brushRef="#br0" timeOffset="37902.23">22244 8329 896 0,'-1'-3'3'0,"-1"-1"1"0,-1 0 6 0,3 4-6 0,0 0-22 0,0 0 25 0,0 0-16 0,0-1 23 0,0 0-1 0,0 0 8 0,0 0 8 0,0 0-3 0,1 0-5 0,1 0 3 15,-1 0-4-15,-1 0 4 0,1 0-7 0,0 0 1 16,0 0-2-16,0 0 3 0,0 1-4 0,1 0-1 16,-1 0-4-16,-1 0 3 0,18 8 5 0,-16-2-5 15,3 3 2-15,-2 0-4 0,6 2-13 0,1 4 4 16,1 0-3-16,0 5 4 0,-4 0 7 16,6 4-10-16,-4 0 11 0,2 1-10 0,0 2 0 0,0 2 2 15,0-1-9-15,-2 2 8 0,1 0 13 16,-4-5-13-16,0 2 11 0,1-2-13 0,1 3 2 15,-3-2 11-15,0-1-10 0,-4-1 10 0,-1-3-5 16,2 3 3-16,-3-1 7 0,-1-2-5 0,-2 0-10 16,0-6 13-16,-1-1-4 0,1-4 9 15,-1-1-4-15,-1-5 8 0,0-1 7 0,2-3 0 16,0 0 12-16,-2-2-8 0,6-2 0 0,-3-1-2 16,-2-4-11-16,4-5-7 0,-1-3-6 0,-2-5 2 15,1-4-2-15,-1-3-3 0,1 0-6 0,4-2 3 16,-1 0 3-16,0 1-4 0,-2-2 7 0,-4 2-7 15,2 2 4-15,-3 1-9 0,0 5-2 0,2 1-2 16,1 2 8-16,0 3-4 0,-1-2 4 0,0 4-6 16,-1 2 3-16,4 1 0 0,-1-1 2 0,-2 2 0 15,2-1-1-15,-5 2 0 0,8 3-5 16,-5-1 1-16,1 1-12 0,5 2 16 0,-2 0-7 0,1 1 9 16,0 0-5-16,0 1-3 0,-2-1-2 15,2 1-2-15,0 0-29 0,2 0 27 16,0 1-16-16,2 0 19 0,-1 0-23 0,-2 1-44 0,6 0-38 15,-3 1-8-15,1 0-143 0</inkml:trace>
  <inkml:trace contextRef="#ctx0" brushRef="#br0" timeOffset="38596.81">22132 8307 522 0,'-3'-4'40'0,"3"4"35"0,0 0-11 0,0 0-4 0,0-1 7 0,0 1-5 0,0-1-18 0,0 1 24 0,0-1-14 0,0 0 18 0,1 0-25 0,0 0-11 15,0 0-7-15,21-8 0 0,-15 9-22 0,0 1 4 16,-2 0-5-16,2 2 5 0,-1 0-4 0,1 3-4 16,1-1 0-16,-1 1-1 0,-1 1 1 0,1-1 1 15,-1 1-4-15,1 3 4 0,1-1 3 0,0 2-7 16,0 0 7-16,1-1-8 0,-1 1-1 0,-5 0 6 16,6 2 1-16,1 3 4 0,1-2-6 0,-3 1-2 15,3 3-6-15,-3-3 5 0,5 2 3 0,-4 1-6 16,0-3 5-16,8 6-7 0,-6 0 1 0,5 4 8 15,-4-1-4-15,-3-2 5 0,3 0-16 0,1-1 15 16,0 3-5-16,-5-4 9 0,0 0-1 16,-2-3-5-16,1 1 4 0,-3-1-5 0,-1 0 2 0,2-2 0 31,-1 0 2-31,0-3 0 0,-1-1 7 0,-1-3-4 0,0-1 3 0,-1-2-2 0,-1-5 7 16,0 0-4-16,0 0-5 15,0 0 3-15,0 0 4 0,0 1 1 16,0-1 2-16,0 0-4 0,0 0-7 0,0 0 2 15,0 0-3-15,0 0 2 0,0 0-4 0,0-1-3 0,0 0 3 0,-10-19-4 16,6 14-5-16,0 0 14 0,0-2-4 0,-1 1 9 16,3 0-10-16,-3-1-1 0,2-1-1 0,-4 0 3 15,0-2 4-15,1-1-9 0,-4-1 1 0,2 0-3 16,-4-3 4-16,-3-4 7 0,1 1 1 0,1-6 1 16,-1 0 1-16,2-1 3 0,-2-3-11 0,2 1 8 15,2 1 6-15,-1 0-6 0,3-4 9 0,-4 0-10 16,1-1 8-16,2 0-18 0,-3 2 13 0,8 5-15 15,-1 1 0-15,2 6 2 0,2 4-6 0,0 5 6 16,0 1 1-16,-1 4-8 0,1 1-6 16,1 3-2-1,0 0-16-15,0 0 1 0,0 0-4 0,8 9-1 16,-3-3-17-16,2 6-42 0,-2 0-92 0,7 4 8 16,-3 1-328-16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D9D7ADA-483C-FAB0-CB4E-8DDD3A9143DE}"/>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A49CEEB5-E935-BAD1-335C-FE8AED2D4807}"/>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863CF7BB-6682-4499-B794-177D820A8167}" type="datetimeFigureOut">
              <a:rPr lang="en-US"/>
              <a:pPr>
                <a:defRPr/>
              </a:pPr>
              <a:t>8/12/2025</a:t>
            </a:fld>
            <a:endParaRPr lang="en-US"/>
          </a:p>
        </p:txBody>
      </p:sp>
      <p:sp>
        <p:nvSpPr>
          <p:cNvPr id="4" name="Slide Image Placeholder 3">
            <a:extLst>
              <a:ext uri="{FF2B5EF4-FFF2-40B4-BE49-F238E27FC236}">
                <a16:creationId xmlns:a16="http://schemas.microsoft.com/office/drawing/2014/main" id="{F292661A-E8D0-AE25-C858-2CECC5D3320A}"/>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963503A-16E1-0522-180D-00B5FCC0556E}"/>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05CD078-CBD4-5E39-BDC0-AB1123311966}"/>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07F0D6DE-934A-3577-84E4-CAE7A84F3396}"/>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EF4D888-B9E5-47B8-B2AC-9B84746448E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AB346CA6-E3B9-43F5-9156-1E860CD0F0D6}" type="slidenum">
              <a:rPr lang="en-US" altLang="en-US" smtClean="0"/>
              <a:pPr/>
              <a:t>16</a:t>
            </a:fld>
            <a:endParaRPr lang="en-US" altLang="en-US"/>
          </a:p>
        </p:txBody>
      </p:sp>
    </p:spTree>
    <p:extLst>
      <p:ext uri="{BB962C8B-B14F-4D97-AF65-F5344CB8AC3E}">
        <p14:creationId xmlns:p14="http://schemas.microsoft.com/office/powerpoint/2010/main" val="2967340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9270387-03B4-4F2D-B3C6-9329917708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C8F2628-4A51-160B-93DA-E51F311D96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80B8460-9A3E-A1E6-6A5F-3916517D5FFC}"/>
              </a:ext>
            </a:extLst>
          </p:cNvPr>
          <p:cNvSpPr>
            <a:spLocks noGrp="1" noChangeArrowheads="1"/>
          </p:cNvSpPr>
          <p:nvPr>
            <p:ph type="sldNum" sz="quarter" idx="12"/>
          </p:nvPr>
        </p:nvSpPr>
        <p:spPr>
          <a:ln/>
        </p:spPr>
        <p:txBody>
          <a:bodyPr/>
          <a:lstStyle>
            <a:lvl1pPr>
              <a:defRPr/>
            </a:lvl1pPr>
          </a:lstStyle>
          <a:p>
            <a:pPr>
              <a:defRPr/>
            </a:pPr>
            <a:fld id="{CA1672C0-414E-42EC-B4F7-E8FCDE34EC32}" type="slidenum">
              <a:rPr lang="en-US" altLang="en-US"/>
              <a:pPr>
                <a:defRPr/>
              </a:pPr>
              <a:t>‹#›</a:t>
            </a:fld>
            <a:endParaRPr lang="en-US" altLang="en-US"/>
          </a:p>
        </p:txBody>
      </p:sp>
    </p:spTree>
    <p:extLst>
      <p:ext uri="{BB962C8B-B14F-4D97-AF65-F5344CB8AC3E}">
        <p14:creationId xmlns:p14="http://schemas.microsoft.com/office/powerpoint/2010/main" val="6375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36E1714-4299-8F95-8E53-412218F36E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13BB2D-6714-A6CF-FFAE-49FF23EAA7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B011597-FE38-085E-0F2E-C0B35BA2953E}"/>
              </a:ext>
            </a:extLst>
          </p:cNvPr>
          <p:cNvSpPr>
            <a:spLocks noGrp="1" noChangeArrowheads="1"/>
          </p:cNvSpPr>
          <p:nvPr>
            <p:ph type="sldNum" sz="quarter" idx="12"/>
          </p:nvPr>
        </p:nvSpPr>
        <p:spPr>
          <a:ln/>
        </p:spPr>
        <p:txBody>
          <a:bodyPr/>
          <a:lstStyle>
            <a:lvl1pPr>
              <a:defRPr/>
            </a:lvl1pPr>
          </a:lstStyle>
          <a:p>
            <a:pPr>
              <a:defRPr/>
            </a:pPr>
            <a:fld id="{FF6B39F2-93F6-4811-BA32-834E804E4562}" type="slidenum">
              <a:rPr lang="en-US" altLang="en-US"/>
              <a:pPr>
                <a:defRPr/>
              </a:pPr>
              <a:t>‹#›</a:t>
            </a:fld>
            <a:endParaRPr lang="en-US" altLang="en-US"/>
          </a:p>
        </p:txBody>
      </p:sp>
    </p:spTree>
    <p:extLst>
      <p:ext uri="{BB962C8B-B14F-4D97-AF65-F5344CB8AC3E}">
        <p14:creationId xmlns:p14="http://schemas.microsoft.com/office/powerpoint/2010/main" val="72429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1216F7F-2FBB-C564-21C7-4CA666789C8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E795AA8-46D6-A41E-FC5F-B71A610DC81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C32BC73-A2D7-AA1A-F730-F9B32B1110D7}"/>
              </a:ext>
            </a:extLst>
          </p:cNvPr>
          <p:cNvSpPr>
            <a:spLocks noGrp="1" noChangeArrowheads="1"/>
          </p:cNvSpPr>
          <p:nvPr>
            <p:ph type="sldNum" sz="quarter" idx="12"/>
          </p:nvPr>
        </p:nvSpPr>
        <p:spPr>
          <a:ln/>
        </p:spPr>
        <p:txBody>
          <a:bodyPr/>
          <a:lstStyle>
            <a:lvl1pPr>
              <a:defRPr/>
            </a:lvl1pPr>
          </a:lstStyle>
          <a:p>
            <a:pPr>
              <a:defRPr/>
            </a:pPr>
            <a:fld id="{F5753A28-B5E3-4745-B3E3-5275EBF6F2F4}" type="slidenum">
              <a:rPr lang="en-US" altLang="en-US"/>
              <a:pPr>
                <a:defRPr/>
              </a:pPr>
              <a:t>‹#›</a:t>
            </a:fld>
            <a:endParaRPr lang="en-US" altLang="en-US"/>
          </a:p>
        </p:txBody>
      </p:sp>
    </p:spTree>
    <p:extLst>
      <p:ext uri="{BB962C8B-B14F-4D97-AF65-F5344CB8AC3E}">
        <p14:creationId xmlns:p14="http://schemas.microsoft.com/office/powerpoint/2010/main" val="2314842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1202A31-A61B-5695-5326-335D6CA5CF8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1C00CDE-F1E5-9276-466B-E34839C61C8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95DC2BA-D862-AD72-3EEC-0F0635BC98A8}"/>
              </a:ext>
            </a:extLst>
          </p:cNvPr>
          <p:cNvSpPr>
            <a:spLocks noGrp="1" noChangeArrowheads="1"/>
          </p:cNvSpPr>
          <p:nvPr>
            <p:ph type="sldNum" sz="quarter" idx="12"/>
          </p:nvPr>
        </p:nvSpPr>
        <p:spPr>
          <a:ln/>
        </p:spPr>
        <p:txBody>
          <a:bodyPr/>
          <a:lstStyle>
            <a:lvl1pPr>
              <a:defRPr/>
            </a:lvl1pPr>
          </a:lstStyle>
          <a:p>
            <a:pPr>
              <a:defRPr/>
            </a:pPr>
            <a:fld id="{3FF441FC-D6AB-4670-AE01-F57E34699EE4}" type="slidenum">
              <a:rPr lang="en-US" altLang="en-US"/>
              <a:pPr>
                <a:defRPr/>
              </a:pPr>
              <a:t>‹#›</a:t>
            </a:fld>
            <a:endParaRPr lang="en-US" altLang="en-US"/>
          </a:p>
        </p:txBody>
      </p:sp>
    </p:spTree>
    <p:extLst>
      <p:ext uri="{BB962C8B-B14F-4D97-AF65-F5344CB8AC3E}">
        <p14:creationId xmlns:p14="http://schemas.microsoft.com/office/powerpoint/2010/main" val="2347374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24151C6-F384-4D93-255E-D9DB3EEC8A7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5C10C90-EF7E-3FE8-A142-14C242C338B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94D95DA-D44E-3D3F-DB66-B4A85B51DE29}"/>
              </a:ext>
            </a:extLst>
          </p:cNvPr>
          <p:cNvSpPr>
            <a:spLocks noGrp="1" noChangeArrowheads="1"/>
          </p:cNvSpPr>
          <p:nvPr>
            <p:ph type="sldNum" sz="quarter" idx="12"/>
          </p:nvPr>
        </p:nvSpPr>
        <p:spPr>
          <a:ln/>
        </p:spPr>
        <p:txBody>
          <a:bodyPr/>
          <a:lstStyle>
            <a:lvl1pPr>
              <a:defRPr/>
            </a:lvl1pPr>
          </a:lstStyle>
          <a:p>
            <a:pPr>
              <a:defRPr/>
            </a:pPr>
            <a:fld id="{BEE51420-3945-495B-BE78-198D0FB672BF}" type="slidenum">
              <a:rPr lang="en-US" altLang="en-US"/>
              <a:pPr>
                <a:defRPr/>
              </a:pPr>
              <a:t>‹#›</a:t>
            </a:fld>
            <a:endParaRPr lang="en-US" altLang="en-US"/>
          </a:p>
        </p:txBody>
      </p:sp>
    </p:spTree>
    <p:extLst>
      <p:ext uri="{BB962C8B-B14F-4D97-AF65-F5344CB8AC3E}">
        <p14:creationId xmlns:p14="http://schemas.microsoft.com/office/powerpoint/2010/main" val="1084930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2C052A8-61A9-CAEF-B18F-BFB4B4C141A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434AC73-FEEB-62E0-938A-0BBFF31DC47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43B9C12-6634-6977-D41D-97552D4A7676}"/>
              </a:ext>
            </a:extLst>
          </p:cNvPr>
          <p:cNvSpPr>
            <a:spLocks noGrp="1" noChangeArrowheads="1"/>
          </p:cNvSpPr>
          <p:nvPr>
            <p:ph type="sldNum" sz="quarter" idx="12"/>
          </p:nvPr>
        </p:nvSpPr>
        <p:spPr>
          <a:ln/>
        </p:spPr>
        <p:txBody>
          <a:bodyPr/>
          <a:lstStyle>
            <a:lvl1pPr>
              <a:defRPr/>
            </a:lvl1pPr>
          </a:lstStyle>
          <a:p>
            <a:pPr>
              <a:defRPr/>
            </a:pPr>
            <a:fld id="{B343864E-5149-49D8-8A5E-C608FF96D2B4}" type="slidenum">
              <a:rPr lang="en-US" altLang="en-US"/>
              <a:pPr>
                <a:defRPr/>
              </a:pPr>
              <a:t>‹#›</a:t>
            </a:fld>
            <a:endParaRPr lang="en-US" altLang="en-US"/>
          </a:p>
        </p:txBody>
      </p:sp>
    </p:spTree>
    <p:extLst>
      <p:ext uri="{BB962C8B-B14F-4D97-AF65-F5344CB8AC3E}">
        <p14:creationId xmlns:p14="http://schemas.microsoft.com/office/powerpoint/2010/main" val="230919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2F3A336-4D10-A7B1-76FF-49D3455B8A8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6403460-BAE1-DB13-0286-857E8EB964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6FF6B5E-73F3-4935-F35F-2CF5944B78D0}"/>
              </a:ext>
            </a:extLst>
          </p:cNvPr>
          <p:cNvSpPr>
            <a:spLocks noGrp="1" noChangeArrowheads="1"/>
          </p:cNvSpPr>
          <p:nvPr>
            <p:ph type="sldNum" sz="quarter" idx="12"/>
          </p:nvPr>
        </p:nvSpPr>
        <p:spPr>
          <a:ln/>
        </p:spPr>
        <p:txBody>
          <a:bodyPr/>
          <a:lstStyle>
            <a:lvl1pPr>
              <a:defRPr/>
            </a:lvl1pPr>
          </a:lstStyle>
          <a:p>
            <a:pPr>
              <a:defRPr/>
            </a:pPr>
            <a:fld id="{1232E590-7608-4191-ADC9-56A8778A50A9}" type="slidenum">
              <a:rPr lang="en-US" altLang="en-US"/>
              <a:pPr>
                <a:defRPr/>
              </a:pPr>
              <a:t>‹#›</a:t>
            </a:fld>
            <a:endParaRPr lang="en-US" altLang="en-US"/>
          </a:p>
        </p:txBody>
      </p:sp>
    </p:spTree>
    <p:extLst>
      <p:ext uri="{BB962C8B-B14F-4D97-AF65-F5344CB8AC3E}">
        <p14:creationId xmlns:p14="http://schemas.microsoft.com/office/powerpoint/2010/main" val="4195232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8BCFCD-C0A5-C192-2E3D-40EECB89F26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0C77D6-7FC4-DF01-6D03-E3DC049001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1EE5AC7-FA62-495F-E06B-4548DFBC2685}"/>
              </a:ext>
            </a:extLst>
          </p:cNvPr>
          <p:cNvSpPr>
            <a:spLocks noGrp="1" noChangeArrowheads="1"/>
          </p:cNvSpPr>
          <p:nvPr>
            <p:ph type="sldNum" sz="quarter" idx="12"/>
          </p:nvPr>
        </p:nvSpPr>
        <p:spPr>
          <a:ln/>
        </p:spPr>
        <p:txBody>
          <a:bodyPr/>
          <a:lstStyle>
            <a:lvl1pPr>
              <a:defRPr/>
            </a:lvl1pPr>
          </a:lstStyle>
          <a:p>
            <a:pPr>
              <a:defRPr/>
            </a:pPr>
            <a:fld id="{88C76494-5E48-471C-974E-01DB5DCCF31B}" type="slidenum">
              <a:rPr lang="en-US" altLang="en-US"/>
              <a:pPr>
                <a:defRPr/>
              </a:pPr>
              <a:t>‹#›</a:t>
            </a:fld>
            <a:endParaRPr lang="en-US" altLang="en-US"/>
          </a:p>
        </p:txBody>
      </p:sp>
    </p:spTree>
    <p:extLst>
      <p:ext uri="{BB962C8B-B14F-4D97-AF65-F5344CB8AC3E}">
        <p14:creationId xmlns:p14="http://schemas.microsoft.com/office/powerpoint/2010/main" val="3396263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AAE8FEE-177D-EB51-3127-CB1FD75F93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F44C061-F78B-FD4B-A757-7E9DAB3C7D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EA92C86-2986-8B1D-4508-F546032A5234}"/>
              </a:ext>
            </a:extLst>
          </p:cNvPr>
          <p:cNvSpPr>
            <a:spLocks noGrp="1" noChangeArrowheads="1"/>
          </p:cNvSpPr>
          <p:nvPr>
            <p:ph type="sldNum" sz="quarter" idx="12"/>
          </p:nvPr>
        </p:nvSpPr>
        <p:spPr>
          <a:ln/>
        </p:spPr>
        <p:txBody>
          <a:bodyPr/>
          <a:lstStyle>
            <a:lvl1pPr>
              <a:defRPr/>
            </a:lvl1pPr>
          </a:lstStyle>
          <a:p>
            <a:pPr>
              <a:defRPr/>
            </a:pPr>
            <a:fld id="{3E0A27C2-8250-4467-B0F0-960EF526B239}" type="slidenum">
              <a:rPr lang="en-US" altLang="en-US"/>
              <a:pPr>
                <a:defRPr/>
              </a:pPr>
              <a:t>‹#›</a:t>
            </a:fld>
            <a:endParaRPr lang="en-US" altLang="en-US"/>
          </a:p>
        </p:txBody>
      </p:sp>
    </p:spTree>
    <p:extLst>
      <p:ext uri="{BB962C8B-B14F-4D97-AF65-F5344CB8AC3E}">
        <p14:creationId xmlns:p14="http://schemas.microsoft.com/office/powerpoint/2010/main" val="1679284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CEC98D-F30A-A1F9-CDDE-C146F2EF2D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811A265-E14E-B107-7756-D29E7759B5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BA4EDFE-DA58-B901-2FB5-E8468784B487}"/>
              </a:ext>
            </a:extLst>
          </p:cNvPr>
          <p:cNvSpPr>
            <a:spLocks noGrp="1" noChangeArrowheads="1"/>
          </p:cNvSpPr>
          <p:nvPr>
            <p:ph type="sldNum" sz="quarter" idx="12"/>
          </p:nvPr>
        </p:nvSpPr>
        <p:spPr>
          <a:ln/>
        </p:spPr>
        <p:txBody>
          <a:bodyPr/>
          <a:lstStyle>
            <a:lvl1pPr>
              <a:defRPr/>
            </a:lvl1pPr>
          </a:lstStyle>
          <a:p>
            <a:pPr>
              <a:defRPr/>
            </a:pPr>
            <a:fld id="{DFC09B92-FDB4-47F8-8AFC-4B42EB5BD240}" type="slidenum">
              <a:rPr lang="en-US" altLang="en-US"/>
              <a:pPr>
                <a:defRPr/>
              </a:pPr>
              <a:t>‹#›</a:t>
            </a:fld>
            <a:endParaRPr lang="en-US" altLang="en-US"/>
          </a:p>
        </p:txBody>
      </p:sp>
    </p:spTree>
    <p:extLst>
      <p:ext uri="{BB962C8B-B14F-4D97-AF65-F5344CB8AC3E}">
        <p14:creationId xmlns:p14="http://schemas.microsoft.com/office/powerpoint/2010/main" val="209489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953D07C-DAEE-0A21-0147-9A8C6AEB76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E1C838-97B4-04AE-5AC8-49B41DCEFB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CEF0D52-0325-0F95-82C2-287CFFDB0BEF}"/>
              </a:ext>
            </a:extLst>
          </p:cNvPr>
          <p:cNvSpPr>
            <a:spLocks noGrp="1" noChangeArrowheads="1"/>
          </p:cNvSpPr>
          <p:nvPr>
            <p:ph type="sldNum" sz="quarter" idx="12"/>
          </p:nvPr>
        </p:nvSpPr>
        <p:spPr>
          <a:ln/>
        </p:spPr>
        <p:txBody>
          <a:bodyPr/>
          <a:lstStyle>
            <a:lvl1pPr>
              <a:defRPr/>
            </a:lvl1pPr>
          </a:lstStyle>
          <a:p>
            <a:pPr>
              <a:defRPr/>
            </a:pPr>
            <a:fld id="{CF754338-D581-4635-AEC4-E05025C123BF}" type="slidenum">
              <a:rPr lang="en-US" altLang="en-US"/>
              <a:pPr>
                <a:defRPr/>
              </a:pPr>
              <a:t>‹#›</a:t>
            </a:fld>
            <a:endParaRPr lang="en-US" altLang="en-US"/>
          </a:p>
        </p:txBody>
      </p:sp>
    </p:spTree>
    <p:extLst>
      <p:ext uri="{BB962C8B-B14F-4D97-AF65-F5344CB8AC3E}">
        <p14:creationId xmlns:p14="http://schemas.microsoft.com/office/powerpoint/2010/main" val="360179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822FED1-81F5-9A04-3081-5C29D3EF816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866E373-E729-D25C-7B60-0CE1212843F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EBC60BC-DA15-5E12-960B-B48DB3A0204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6A0C1D3C-A7F2-F634-F6AF-03D7CC6E872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06E6478B-06C8-69E9-6415-8F12E740944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6156A02-4989-46E1-BEC4-6CEEBC0DB7A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customXml" Target="../ink/ink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png"/><Relationship Id="rId7" Type="http://schemas.openxmlformats.org/officeDocument/2006/relationships/image" Target="../media/image220.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3.emf"/><Relationship Id="rId10" Type="http://schemas.openxmlformats.org/officeDocument/2006/relationships/image" Target="../media/image24.jpeg"/><Relationship Id="rId4" Type="http://schemas.openxmlformats.org/officeDocument/2006/relationships/image" Target="../media/image140.png"/><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jpeg"/><Relationship Id="rId7" Type="http://schemas.openxmlformats.org/officeDocument/2006/relationships/image" Target="../media/image34.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7.png"/><Relationship Id="rId5" Type="http://schemas.openxmlformats.org/officeDocument/2006/relationships/image" Target="../media/image32.emf"/><Relationship Id="rId10" Type="http://schemas.openxmlformats.org/officeDocument/2006/relationships/image" Target="../media/image36.png"/><Relationship Id="rId4" Type="http://schemas.openxmlformats.org/officeDocument/2006/relationships/oleObject" Target="../embeddings/oleObject1.bin"/><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3.jpeg"/><Relationship Id="rId7"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45.jpe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7.png"/><Relationship Id="rId7" Type="http://schemas.openxmlformats.org/officeDocument/2006/relationships/customXml" Target="../ink/ink3.xml"/><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56.gif"/><Relationship Id="rId4" Type="http://schemas.openxmlformats.org/officeDocument/2006/relationships/image" Target="../media/image55.gi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7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60.png"/><Relationship Id="rId5" Type="http://schemas.microsoft.com/office/2007/relationships/hdphoto" Target="../media/hdphoto2.wdp"/><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image" Target="../media/image61.jpeg"/><Relationship Id="rId3" Type="http://schemas.microsoft.com/office/2007/relationships/hdphoto" Target="../media/hdphoto3.wdp"/><Relationship Id="rId7" Type="http://schemas.microsoft.com/office/2007/relationships/hdphoto" Target="../media/hdphoto4.wdp"/><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8" Type="http://schemas.openxmlformats.org/officeDocument/2006/relationships/image" Target="../media/image530.png"/><Relationship Id="rId3" Type="http://schemas.microsoft.com/office/2007/relationships/hdphoto" Target="../media/hdphoto3.wdp"/><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630.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880.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870.png"/><Relationship Id="rId5" Type="http://schemas.openxmlformats.org/officeDocument/2006/relationships/image" Target="../media/image860.png"/><Relationship Id="rId4" Type="http://schemas.openxmlformats.org/officeDocument/2006/relationships/image" Target="../media/image850.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t>Portrayal of Surface Tension</a:t>
            </a:r>
            <a:endParaRPr lang="en-US" altLang="en-US" sz="2800" dirty="0">
              <a:solidFill>
                <a:schemeClr val="tx1"/>
              </a:solidFill>
            </a:endParaRP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304800" y="5587425"/>
            <a:ext cx="8610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buFontTx/>
              <a:buNone/>
            </a:pPr>
            <a:r>
              <a:rPr lang="en-US" altLang="en-US" dirty="0">
                <a:solidFill>
                  <a:srgbClr val="0070C0"/>
                </a:solidFill>
                <a:latin typeface="Baguet Script" panose="00000500000000000000" pitchFamily="2" charset="0"/>
                <a:ea typeface="STLiti" panose="02010800040101010101" pitchFamily="2" charset="-122"/>
              </a:rPr>
              <a:t>Forces Leading New Innovations in 21</a:t>
            </a:r>
            <a:r>
              <a:rPr lang="en-US" altLang="en-US" baseline="30000" dirty="0">
                <a:solidFill>
                  <a:srgbClr val="0070C0"/>
                </a:solidFill>
                <a:latin typeface="Baguet Script" panose="00000500000000000000" pitchFamily="2" charset="0"/>
                <a:ea typeface="STLiti" panose="02010800040101010101" pitchFamily="2" charset="-122"/>
              </a:rPr>
              <a:t>st</a:t>
            </a:r>
            <a:r>
              <a:rPr lang="en-US" altLang="en-US" dirty="0">
                <a:solidFill>
                  <a:srgbClr val="0070C0"/>
                </a:solidFill>
                <a:latin typeface="Baguet Script" panose="00000500000000000000" pitchFamily="2" charset="0"/>
                <a:ea typeface="STLiti" panose="02010800040101010101" pitchFamily="2" charset="-122"/>
              </a:rPr>
              <a:t> Century</a:t>
            </a: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EC854F0-E02A-263D-4FDC-BF80703187AC}"/>
                  </a:ext>
                </a:extLst>
              </p14:cNvPr>
              <p14:cNvContentPartPr/>
              <p14:nvPr/>
            </p14:nvContentPartPr>
            <p14:xfrm>
              <a:off x="8637120" y="5720040"/>
              <a:ext cx="26640" cy="49320"/>
            </p14:xfrm>
          </p:contentPart>
        </mc:Choice>
        <mc:Fallback xmlns="">
          <p:pic>
            <p:nvPicPr>
              <p:cNvPr id="2" name="Ink 1">
                <a:extLst>
                  <a:ext uri="{FF2B5EF4-FFF2-40B4-BE49-F238E27FC236}">
                    <a16:creationId xmlns:a16="http://schemas.microsoft.com/office/drawing/2014/main" id="{9EC854F0-E02A-263D-4FDC-BF80703187AC}"/>
                  </a:ext>
                </a:extLst>
              </p:cNvPr>
              <p:cNvPicPr/>
              <p:nvPr/>
            </p:nvPicPr>
            <p:blipFill>
              <a:blip r:embed="rId4"/>
              <a:stretch>
                <a:fillRect/>
              </a:stretch>
            </p:blipFill>
            <p:spPr>
              <a:xfrm>
                <a:off x="8627760" y="5710680"/>
                <a:ext cx="4536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1828800" y="152400"/>
            <a:ext cx="5638800" cy="1143000"/>
          </a:xfrm>
        </p:spPr>
        <p:txBody>
          <a:bodyPr/>
          <a:lstStyle/>
          <a:p>
            <a:r>
              <a:rPr lang="en-US" altLang="en-US" sz="2800" dirty="0"/>
              <a:t>Fluid Pressure Surface Tension in Curved Surfaces</a:t>
            </a:r>
          </a:p>
        </p:txBody>
      </p:sp>
      <p:sp>
        <p:nvSpPr>
          <p:cNvPr id="15" name="TextBox 14">
            <a:extLst>
              <a:ext uri="{FF2B5EF4-FFF2-40B4-BE49-F238E27FC236}">
                <a16:creationId xmlns:a16="http://schemas.microsoft.com/office/drawing/2014/main" id="{478913E2-B68D-B792-1117-15E891413696}"/>
              </a:ext>
            </a:extLst>
          </p:cNvPr>
          <p:cNvSpPr txBox="1"/>
          <p:nvPr/>
        </p:nvSpPr>
        <p:spPr>
          <a:xfrm>
            <a:off x="381000" y="4036852"/>
            <a:ext cx="8458200" cy="1938992"/>
          </a:xfrm>
          <a:prstGeom prst="rect">
            <a:avLst/>
          </a:prstGeom>
          <a:noFill/>
        </p:spPr>
        <p:txBody>
          <a:bodyPr wrap="square">
            <a:spAutoFit/>
          </a:bodyPr>
          <a:lstStyle/>
          <a:p>
            <a:pPr marL="342900" indent="-342900">
              <a:buFont typeface="Arial" panose="020B0604020202020204" pitchFamily="34" charset="0"/>
              <a:buChar char="•"/>
            </a:pPr>
            <a:r>
              <a:rPr lang="en-US" dirty="0"/>
              <a:t>The Young-Laplace (Y-L) equation is an elegant restatement of the balance of forces acting on a </a:t>
            </a:r>
            <a:r>
              <a:rPr lang="en-US" b="1" i="1" dirty="0">
                <a:solidFill>
                  <a:schemeClr val="accent2"/>
                </a:solidFill>
              </a:rPr>
              <a:t>Fluid Surface in Equilibrium</a:t>
            </a:r>
            <a:r>
              <a:rPr lang="en-US" dirty="0"/>
              <a:t>.</a:t>
            </a:r>
            <a:endParaRPr lang="en-US" dirty="0">
              <a:latin typeface="+mn-lt"/>
            </a:endParaRPr>
          </a:p>
          <a:p>
            <a:pPr marL="342900" indent="-342900">
              <a:buFont typeface="Arial" panose="020B0604020202020204" pitchFamily="34" charset="0"/>
              <a:buChar char="•"/>
            </a:pPr>
            <a:r>
              <a:rPr lang="en-US" dirty="0"/>
              <a:t>In general, the mean curvature at a surface point is given in terms of its principal radii of curvature </a:t>
            </a:r>
            <a:r>
              <a:rPr lang="en-US" i="1" dirty="0"/>
              <a:t>R</a:t>
            </a:r>
            <a:r>
              <a:rPr lang="en-US" baseline="-25000" dirty="0"/>
              <a:t>1</a:t>
            </a:r>
            <a:r>
              <a:rPr lang="en-US" dirty="0"/>
              <a:t> and </a:t>
            </a:r>
            <a:r>
              <a:rPr lang="en-US" i="1" dirty="0"/>
              <a:t>R</a:t>
            </a:r>
            <a:r>
              <a:rPr lang="en-US" baseline="-25000" dirty="0"/>
              <a:t>2</a:t>
            </a:r>
            <a:r>
              <a:rPr lang="en-US" dirty="0"/>
              <a:t> by the expression:</a:t>
            </a:r>
            <a:endParaRPr lang="en-US" sz="2400" b="0" i="0" u="none" strike="noStrike" baseline="0" dirty="0">
              <a:latin typeface="+mn-lt"/>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AC0FBE0-A131-FD28-6C14-0ADF0CE206C7}"/>
                  </a:ext>
                </a:extLst>
              </p:cNvPr>
              <p:cNvSpPr txBox="1"/>
              <p:nvPr/>
            </p:nvSpPr>
            <p:spPr>
              <a:xfrm>
                <a:off x="3200400" y="5560852"/>
                <a:ext cx="2819400" cy="9161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i="1" smtClean="0">
                          <a:solidFill>
                            <a:srgbClr val="0070C0"/>
                          </a:solidFill>
                          <a:latin typeface="Cambria Math" panose="02040503050406030204" pitchFamily="18" charset="0"/>
                          <a:ea typeface="Cambria Math" panose="02040503050406030204" pitchFamily="18" charset="0"/>
                        </a:rPr>
                        <m:t>C</m:t>
                      </m:r>
                      <m:r>
                        <a:rPr lang="en-US" b="0" i="1" smtClean="0">
                          <a:solidFill>
                            <a:srgbClr val="0070C0"/>
                          </a:solidFill>
                          <a:latin typeface="Cambria Math" panose="02040503050406030204" pitchFamily="18" charset="0"/>
                          <a:ea typeface="Cambria Math" panose="02040503050406030204" pitchFamily="18" charset="0"/>
                        </a:rPr>
                        <m:t>=</m:t>
                      </m:r>
                      <m:d>
                        <m:dPr>
                          <m:begChr m:val="{"/>
                          <m:endChr m:val="}"/>
                          <m:ctrlPr>
                            <a:rPr lang="en-US" i="1" smtClean="0">
                              <a:solidFill>
                                <a:srgbClr val="0070C0"/>
                              </a:solidFill>
                              <a:latin typeface="Cambria Math" panose="02040503050406030204" pitchFamily="18" charset="0"/>
                              <a:ea typeface="Cambria Math" panose="02040503050406030204" pitchFamily="18" charset="0"/>
                            </a:rPr>
                          </m:ctrlPr>
                        </m:dPr>
                        <m:e>
                          <m:f>
                            <m:fPr>
                              <m:ctrlPr>
                                <a:rPr lang="en-US" i="1" smtClean="0">
                                  <a:solidFill>
                                    <a:srgbClr val="0070C0"/>
                                  </a:solidFill>
                                  <a:latin typeface="Cambria Math" panose="02040503050406030204" pitchFamily="18" charset="0"/>
                                  <a:ea typeface="Cambria Math" panose="02040503050406030204" pitchFamily="18" charset="0"/>
                                </a:rPr>
                              </m:ctrlPr>
                            </m:fPr>
                            <m:num>
                              <m:r>
                                <a:rPr lang="en-US" b="0" i="1" smtClean="0">
                                  <a:solidFill>
                                    <a:srgbClr val="0070C0"/>
                                  </a:solidFill>
                                  <a:latin typeface="Cambria Math" panose="02040503050406030204" pitchFamily="18" charset="0"/>
                                  <a:ea typeface="Cambria Math" panose="02040503050406030204" pitchFamily="18" charset="0"/>
                                </a:rPr>
                                <m:t>1</m:t>
                              </m:r>
                            </m:num>
                            <m:den>
                              <m:sSub>
                                <m:sSubPr>
                                  <m:ctrlPr>
                                    <a:rPr lang="en-US" i="1" smtClean="0">
                                      <a:solidFill>
                                        <a:srgbClr val="0070C0"/>
                                      </a:solidFill>
                                      <a:latin typeface="Cambria Math" panose="02040503050406030204" pitchFamily="18" charset="0"/>
                                      <a:ea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𝑅</m:t>
                                  </m:r>
                                </m:e>
                                <m:sub>
                                  <m:r>
                                    <a:rPr lang="en-US" b="0" i="1" smtClean="0">
                                      <a:solidFill>
                                        <a:srgbClr val="0070C0"/>
                                      </a:solidFill>
                                      <a:latin typeface="Cambria Math" panose="02040503050406030204" pitchFamily="18" charset="0"/>
                                      <a:ea typeface="Cambria Math" panose="02040503050406030204" pitchFamily="18" charset="0"/>
                                    </a:rPr>
                                    <m:t>1</m:t>
                                  </m:r>
                                </m:sub>
                              </m:sSub>
                            </m:den>
                          </m:f>
                          <m:r>
                            <a:rPr lang="en-US" b="0" i="1" smtClean="0">
                              <a:solidFill>
                                <a:srgbClr val="0070C0"/>
                              </a:solidFill>
                              <a:latin typeface="Cambria Math" panose="02040503050406030204" pitchFamily="18" charset="0"/>
                              <a:ea typeface="Cambria Math" panose="02040503050406030204" pitchFamily="18" charset="0"/>
                            </a:rPr>
                            <m:t>+</m:t>
                          </m:r>
                          <m:f>
                            <m:fPr>
                              <m:ctrlPr>
                                <a:rPr lang="en-US" b="0" i="1" smtClean="0">
                                  <a:solidFill>
                                    <a:srgbClr val="0070C0"/>
                                  </a:solidFill>
                                  <a:latin typeface="Cambria Math" panose="02040503050406030204" pitchFamily="18" charset="0"/>
                                  <a:ea typeface="Cambria Math" panose="02040503050406030204" pitchFamily="18" charset="0"/>
                                </a:rPr>
                              </m:ctrlPr>
                            </m:fPr>
                            <m:num>
                              <m:r>
                                <a:rPr lang="en-US" b="0" i="1" smtClean="0">
                                  <a:solidFill>
                                    <a:srgbClr val="0070C0"/>
                                  </a:solidFill>
                                  <a:latin typeface="Cambria Math" panose="02040503050406030204" pitchFamily="18" charset="0"/>
                                  <a:ea typeface="Cambria Math" panose="02040503050406030204" pitchFamily="18" charset="0"/>
                                </a:rPr>
                                <m:t>1</m:t>
                              </m:r>
                            </m:num>
                            <m:den>
                              <m:sSub>
                                <m:sSubPr>
                                  <m:ctrlPr>
                                    <a:rPr lang="en-US" b="0" i="1" smtClean="0">
                                      <a:solidFill>
                                        <a:srgbClr val="0070C0"/>
                                      </a:solidFill>
                                      <a:latin typeface="Cambria Math" panose="02040503050406030204" pitchFamily="18" charset="0"/>
                                      <a:ea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𝑅</m:t>
                                  </m:r>
                                </m:e>
                                <m:sub>
                                  <m:r>
                                    <a:rPr lang="en-US" b="0" i="1" smtClean="0">
                                      <a:solidFill>
                                        <a:srgbClr val="0070C0"/>
                                      </a:solidFill>
                                      <a:latin typeface="Cambria Math" panose="02040503050406030204" pitchFamily="18" charset="0"/>
                                      <a:ea typeface="Cambria Math" panose="02040503050406030204" pitchFamily="18" charset="0"/>
                                    </a:rPr>
                                    <m:t>2</m:t>
                                  </m:r>
                                </m:sub>
                              </m:sSub>
                            </m:den>
                          </m:f>
                        </m:e>
                      </m:d>
                    </m:oMath>
                  </m:oMathPara>
                </a14:m>
                <a:endParaRPr lang="en-IN" dirty="0">
                  <a:solidFill>
                    <a:srgbClr val="0070C0"/>
                  </a:solidFill>
                </a:endParaRPr>
              </a:p>
            </p:txBody>
          </p:sp>
        </mc:Choice>
        <mc:Fallback xmlns="">
          <p:sp>
            <p:nvSpPr>
              <p:cNvPr id="19" name="TextBox 18">
                <a:extLst>
                  <a:ext uri="{FF2B5EF4-FFF2-40B4-BE49-F238E27FC236}">
                    <a16:creationId xmlns:a16="http://schemas.microsoft.com/office/drawing/2014/main" id="{9AC0FBE0-A131-FD28-6C14-0ADF0CE206C7}"/>
                  </a:ext>
                </a:extLst>
              </p:cNvPr>
              <p:cNvSpPr txBox="1">
                <a:spLocks noRot="1" noChangeAspect="1" noMove="1" noResize="1" noEditPoints="1" noAdjustHandles="1" noChangeArrowheads="1" noChangeShapeType="1" noTextEdit="1"/>
              </p:cNvSpPr>
              <p:nvPr/>
            </p:nvSpPr>
            <p:spPr>
              <a:xfrm>
                <a:off x="3200400" y="5560852"/>
                <a:ext cx="2819400" cy="916148"/>
              </a:xfrm>
              <a:prstGeom prst="rect">
                <a:avLst/>
              </a:prstGeom>
              <a:blipFill>
                <a:blip r:embed="rId2"/>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018D280B-252A-F5FE-4D7E-9484AC72438C}"/>
              </a:ext>
            </a:extLst>
          </p:cNvPr>
          <p:cNvGrpSpPr/>
          <p:nvPr/>
        </p:nvGrpSpPr>
        <p:grpSpPr>
          <a:xfrm>
            <a:off x="651458" y="1287207"/>
            <a:ext cx="3349042" cy="2446593"/>
            <a:chOff x="651458" y="1287207"/>
            <a:chExt cx="3349042" cy="2446593"/>
          </a:xfrm>
        </p:grpSpPr>
        <p:grpSp>
          <p:nvGrpSpPr>
            <p:cNvPr id="11" name="Group 10">
              <a:extLst>
                <a:ext uri="{FF2B5EF4-FFF2-40B4-BE49-F238E27FC236}">
                  <a16:creationId xmlns:a16="http://schemas.microsoft.com/office/drawing/2014/main" id="{76D937AC-A8D5-1B02-430C-55E99807BEF6}"/>
                </a:ext>
              </a:extLst>
            </p:cNvPr>
            <p:cNvGrpSpPr/>
            <p:nvPr/>
          </p:nvGrpSpPr>
          <p:grpSpPr>
            <a:xfrm>
              <a:off x="651458" y="1287207"/>
              <a:ext cx="3349042" cy="2446593"/>
              <a:chOff x="651458" y="1287207"/>
              <a:chExt cx="3349042" cy="2446593"/>
            </a:xfrm>
          </p:grpSpPr>
          <p:pic>
            <p:nvPicPr>
              <p:cNvPr id="5" name="Picture 4">
                <a:extLst>
                  <a:ext uri="{FF2B5EF4-FFF2-40B4-BE49-F238E27FC236}">
                    <a16:creationId xmlns:a16="http://schemas.microsoft.com/office/drawing/2014/main" id="{432525B3-732E-1733-DFA5-407AE6625812}"/>
                  </a:ext>
                </a:extLst>
              </p:cNvPr>
              <p:cNvPicPr>
                <a:picLocks noChangeAspect="1"/>
              </p:cNvPicPr>
              <p:nvPr/>
            </p:nvPicPr>
            <p:blipFill>
              <a:blip r:embed="rId3"/>
              <a:stretch>
                <a:fillRect/>
              </a:stretch>
            </p:blipFill>
            <p:spPr>
              <a:xfrm>
                <a:off x="651458" y="1287207"/>
                <a:ext cx="2548942" cy="2446593"/>
              </a:xfrm>
              <a:prstGeom prst="rect">
                <a:avLst/>
              </a:prstGeom>
            </p:spPr>
          </p:pic>
          <p:sp>
            <p:nvSpPr>
              <p:cNvPr id="10" name="TextBox 9">
                <a:extLst>
                  <a:ext uri="{FF2B5EF4-FFF2-40B4-BE49-F238E27FC236}">
                    <a16:creationId xmlns:a16="http://schemas.microsoft.com/office/drawing/2014/main" id="{BD35B7A4-3251-04A3-9E14-0EAAE258C110}"/>
                  </a:ext>
                </a:extLst>
              </p:cNvPr>
              <p:cNvSpPr txBox="1"/>
              <p:nvPr/>
            </p:nvSpPr>
            <p:spPr>
              <a:xfrm>
                <a:off x="2247900" y="1295400"/>
                <a:ext cx="1752600" cy="830997"/>
              </a:xfrm>
              <a:prstGeom prst="rect">
                <a:avLst/>
              </a:prstGeom>
              <a:noFill/>
            </p:spPr>
            <p:txBody>
              <a:bodyPr wrap="square" rtlCol="0">
                <a:spAutoFit/>
              </a:bodyPr>
              <a:lstStyle/>
              <a:p>
                <a:pPr algn="ctr"/>
                <a:r>
                  <a:rPr lang="en-US" dirty="0"/>
                  <a:t>Spherical Organ</a:t>
                </a:r>
                <a:endParaRPr lang="en-IN" dirty="0"/>
              </a:p>
            </p:txBody>
          </p:sp>
        </p:grpSp>
        <p:sp>
          <p:nvSpPr>
            <p:cNvPr id="12" name="TextBox 11">
              <a:extLst>
                <a:ext uri="{FF2B5EF4-FFF2-40B4-BE49-F238E27FC236}">
                  <a16:creationId xmlns:a16="http://schemas.microsoft.com/office/drawing/2014/main" id="{BCD5941F-50B3-A593-8752-A3F5C788B379}"/>
                </a:ext>
              </a:extLst>
            </p:cNvPr>
            <p:cNvSpPr txBox="1"/>
            <p:nvPr/>
          </p:nvSpPr>
          <p:spPr>
            <a:xfrm>
              <a:off x="1981200" y="1825823"/>
              <a:ext cx="590226" cy="307777"/>
            </a:xfrm>
            <a:prstGeom prst="rect">
              <a:avLst/>
            </a:prstGeom>
            <a:solidFill>
              <a:schemeClr val="bg1"/>
            </a:solidFill>
          </p:spPr>
          <p:txBody>
            <a:bodyPr wrap="none" rtlCol="0">
              <a:spAutoFit/>
            </a:bodyPr>
            <a:lstStyle/>
            <a:p>
              <a:r>
                <a:rPr lang="en-IN" sz="1400" i="1" dirty="0">
                  <a:sym typeface="Symbol" panose="05050102010706020507" pitchFamily="18" charset="2"/>
                </a:rPr>
                <a:t>2R</a:t>
              </a:r>
              <a:endParaRPr lang="en-IN" sz="1400" i="1" dirty="0"/>
            </a:p>
          </p:txBody>
        </p:sp>
      </p:grpSp>
      <p:grpSp>
        <p:nvGrpSpPr>
          <p:cNvPr id="7" name="Group 6">
            <a:extLst>
              <a:ext uri="{FF2B5EF4-FFF2-40B4-BE49-F238E27FC236}">
                <a16:creationId xmlns:a16="http://schemas.microsoft.com/office/drawing/2014/main" id="{B4804F58-24F0-AF67-DD44-939CC3471A02}"/>
              </a:ext>
            </a:extLst>
          </p:cNvPr>
          <p:cNvGrpSpPr/>
          <p:nvPr/>
        </p:nvGrpSpPr>
        <p:grpSpPr>
          <a:xfrm>
            <a:off x="4477332" y="1278049"/>
            <a:ext cx="3703941" cy="2310553"/>
            <a:chOff x="4477332" y="1278049"/>
            <a:chExt cx="3703941" cy="2310553"/>
          </a:xfrm>
        </p:grpSpPr>
        <p:pic>
          <p:nvPicPr>
            <p:cNvPr id="9" name="Picture 8">
              <a:extLst>
                <a:ext uri="{FF2B5EF4-FFF2-40B4-BE49-F238E27FC236}">
                  <a16:creationId xmlns:a16="http://schemas.microsoft.com/office/drawing/2014/main" id="{E8B15E10-9399-2B6F-D735-59BFAA4070A3}"/>
                </a:ext>
              </a:extLst>
            </p:cNvPr>
            <p:cNvPicPr>
              <a:picLocks noChangeAspect="1"/>
            </p:cNvPicPr>
            <p:nvPr/>
          </p:nvPicPr>
          <p:blipFill>
            <a:blip r:embed="rId4"/>
            <a:stretch>
              <a:fillRect/>
            </a:stretch>
          </p:blipFill>
          <p:spPr>
            <a:xfrm>
              <a:off x="4477332" y="1278049"/>
              <a:ext cx="3703941" cy="2310553"/>
            </a:xfrm>
            <a:prstGeom prst="rect">
              <a:avLst/>
            </a:prstGeom>
          </p:spPr>
        </p:pic>
        <p:sp>
          <p:nvSpPr>
            <p:cNvPr id="2" name="TextBox 1">
              <a:extLst>
                <a:ext uri="{FF2B5EF4-FFF2-40B4-BE49-F238E27FC236}">
                  <a16:creationId xmlns:a16="http://schemas.microsoft.com/office/drawing/2014/main" id="{E08C3978-BE40-8F5E-4DD8-7AA9787FE8A2}"/>
                </a:ext>
              </a:extLst>
            </p:cNvPr>
            <p:cNvSpPr txBox="1"/>
            <p:nvPr/>
          </p:nvSpPr>
          <p:spPr>
            <a:xfrm>
              <a:off x="4743774" y="1978223"/>
              <a:ext cx="542136" cy="307777"/>
            </a:xfrm>
            <a:prstGeom prst="rect">
              <a:avLst/>
            </a:prstGeom>
            <a:solidFill>
              <a:schemeClr val="bg1"/>
            </a:solidFill>
          </p:spPr>
          <p:txBody>
            <a:bodyPr wrap="none" rtlCol="0">
              <a:spAutoFit/>
            </a:bodyPr>
            <a:lstStyle/>
            <a:p>
              <a:r>
                <a:rPr lang="en-IN" sz="1400" i="1" dirty="0">
                  <a:sym typeface="Symbol" panose="05050102010706020507" pitchFamily="18" charset="2"/>
                </a:rPr>
                <a:t>dL</a:t>
              </a:r>
              <a:r>
                <a:rPr lang="en-IN" sz="1400" i="1" baseline="-25000" dirty="0">
                  <a:sym typeface="Symbol" panose="05050102010706020507" pitchFamily="18" charset="2"/>
                </a:rPr>
                <a:t>2</a:t>
              </a:r>
              <a:endParaRPr lang="en-IN" sz="1400" i="1" baseline="-25000" dirty="0"/>
            </a:p>
          </p:txBody>
        </p:sp>
        <p:sp>
          <p:nvSpPr>
            <p:cNvPr id="3" name="TextBox 2">
              <a:extLst>
                <a:ext uri="{FF2B5EF4-FFF2-40B4-BE49-F238E27FC236}">
                  <a16:creationId xmlns:a16="http://schemas.microsoft.com/office/drawing/2014/main" id="{D92FE59D-4346-D4BE-F515-6CE1B2A2A915}"/>
                </a:ext>
              </a:extLst>
            </p:cNvPr>
            <p:cNvSpPr txBox="1"/>
            <p:nvPr/>
          </p:nvSpPr>
          <p:spPr>
            <a:xfrm>
              <a:off x="7611264" y="2892623"/>
              <a:ext cx="542136" cy="307777"/>
            </a:xfrm>
            <a:prstGeom prst="rect">
              <a:avLst/>
            </a:prstGeom>
            <a:solidFill>
              <a:schemeClr val="bg1"/>
            </a:solidFill>
          </p:spPr>
          <p:txBody>
            <a:bodyPr wrap="none" rtlCol="0">
              <a:spAutoFit/>
            </a:bodyPr>
            <a:lstStyle/>
            <a:p>
              <a:r>
                <a:rPr lang="en-IN" sz="1400" i="1" dirty="0">
                  <a:sym typeface="Symbol" panose="05050102010706020507" pitchFamily="18" charset="2"/>
                </a:rPr>
                <a:t>dL</a:t>
              </a:r>
              <a:r>
                <a:rPr lang="en-IN" sz="1400" i="1" baseline="-25000" dirty="0">
                  <a:sym typeface="Symbol" panose="05050102010706020507" pitchFamily="18" charset="2"/>
                </a:rPr>
                <a:t>2</a:t>
              </a:r>
              <a:endParaRPr lang="en-IN" sz="1400" i="1" baseline="-25000" dirty="0"/>
            </a:p>
          </p:txBody>
        </p:sp>
        <p:sp>
          <p:nvSpPr>
            <p:cNvPr id="4" name="TextBox 3">
              <a:extLst>
                <a:ext uri="{FF2B5EF4-FFF2-40B4-BE49-F238E27FC236}">
                  <a16:creationId xmlns:a16="http://schemas.microsoft.com/office/drawing/2014/main" id="{D4B286E9-A562-BC71-58EC-3274F0955FAB}"/>
                </a:ext>
              </a:extLst>
            </p:cNvPr>
            <p:cNvSpPr txBox="1"/>
            <p:nvPr/>
          </p:nvSpPr>
          <p:spPr>
            <a:xfrm>
              <a:off x="4639464" y="3273623"/>
              <a:ext cx="542136" cy="307777"/>
            </a:xfrm>
            <a:prstGeom prst="rect">
              <a:avLst/>
            </a:prstGeom>
            <a:solidFill>
              <a:schemeClr val="bg1"/>
            </a:solidFill>
          </p:spPr>
          <p:txBody>
            <a:bodyPr wrap="none" rtlCol="0">
              <a:spAutoFit/>
            </a:bodyPr>
            <a:lstStyle/>
            <a:p>
              <a:r>
                <a:rPr lang="en-IN" sz="1400" i="1" dirty="0">
                  <a:sym typeface="Symbol" panose="05050102010706020507" pitchFamily="18" charset="2"/>
                </a:rPr>
                <a:t>dL</a:t>
              </a:r>
              <a:r>
                <a:rPr lang="en-IN" sz="1400" i="1" baseline="-25000" dirty="0">
                  <a:sym typeface="Symbol" panose="05050102010706020507" pitchFamily="18" charset="2"/>
                </a:rPr>
                <a:t>1</a:t>
              </a:r>
              <a:endParaRPr lang="en-IN" sz="1400" i="1" baseline="-25000" dirty="0"/>
            </a:p>
          </p:txBody>
        </p:sp>
        <p:sp>
          <p:nvSpPr>
            <p:cNvPr id="6" name="TextBox 5">
              <a:extLst>
                <a:ext uri="{FF2B5EF4-FFF2-40B4-BE49-F238E27FC236}">
                  <a16:creationId xmlns:a16="http://schemas.microsoft.com/office/drawing/2014/main" id="{AEEF05FB-0F8A-C346-4718-2FF9BB41D6F3}"/>
                </a:ext>
              </a:extLst>
            </p:cNvPr>
            <p:cNvSpPr txBox="1"/>
            <p:nvPr/>
          </p:nvSpPr>
          <p:spPr>
            <a:xfrm>
              <a:off x="6849264" y="1749623"/>
              <a:ext cx="542136" cy="307777"/>
            </a:xfrm>
            <a:prstGeom prst="rect">
              <a:avLst/>
            </a:prstGeom>
            <a:solidFill>
              <a:schemeClr val="bg1"/>
            </a:solidFill>
          </p:spPr>
          <p:txBody>
            <a:bodyPr wrap="none" rtlCol="0">
              <a:spAutoFit/>
            </a:bodyPr>
            <a:lstStyle/>
            <a:p>
              <a:r>
                <a:rPr lang="en-IN" sz="1400" i="1" dirty="0">
                  <a:sym typeface="Symbol" panose="05050102010706020507" pitchFamily="18" charset="2"/>
                </a:rPr>
                <a:t>dL</a:t>
              </a:r>
              <a:r>
                <a:rPr lang="en-IN" sz="1400" i="1" baseline="-25000" dirty="0">
                  <a:sym typeface="Symbol" panose="05050102010706020507" pitchFamily="18" charset="2"/>
                </a:rPr>
                <a:t>1</a:t>
              </a:r>
              <a:endParaRPr lang="en-IN" sz="1400" i="1" baseline="-25000" dirty="0"/>
            </a:p>
          </p:txBody>
        </p:sp>
      </p:grpSp>
      <p:grpSp>
        <p:nvGrpSpPr>
          <p:cNvPr id="16" name="Group 15">
            <a:extLst>
              <a:ext uri="{FF2B5EF4-FFF2-40B4-BE49-F238E27FC236}">
                <a16:creationId xmlns:a16="http://schemas.microsoft.com/office/drawing/2014/main" id="{64740915-B006-CEF6-33B8-43E25111760D}"/>
              </a:ext>
            </a:extLst>
          </p:cNvPr>
          <p:cNvGrpSpPr/>
          <p:nvPr/>
        </p:nvGrpSpPr>
        <p:grpSpPr>
          <a:xfrm>
            <a:off x="0" y="0"/>
            <a:ext cx="9144000" cy="6858000"/>
            <a:chOff x="0" y="0"/>
            <a:chExt cx="9144000" cy="6858000"/>
          </a:xfrm>
        </p:grpSpPr>
        <p:pic>
          <p:nvPicPr>
            <p:cNvPr id="17" name="Picture 22" descr="Logo usage Guidelines">
              <a:extLst>
                <a:ext uri="{FF2B5EF4-FFF2-40B4-BE49-F238E27FC236}">
                  <a16:creationId xmlns:a16="http://schemas.microsoft.com/office/drawing/2014/main" id="{C10FEDC4-4F01-917E-E670-8CEB562835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38">
              <a:extLst>
                <a:ext uri="{FF2B5EF4-FFF2-40B4-BE49-F238E27FC236}">
                  <a16:creationId xmlns:a16="http://schemas.microsoft.com/office/drawing/2014/main" id="{FCBE2F13-F25E-CFE9-5BC2-4AC2DFB85222}"/>
                </a:ext>
              </a:extLst>
            </p:cNvPr>
            <p:cNvGrpSpPr>
              <a:grpSpLocks/>
            </p:cNvGrpSpPr>
            <p:nvPr/>
          </p:nvGrpSpPr>
          <p:grpSpPr bwMode="auto">
            <a:xfrm>
              <a:off x="0" y="0"/>
              <a:ext cx="9144000" cy="6858000"/>
              <a:chOff x="0" y="0"/>
              <a:chExt cx="9144000" cy="6858000"/>
            </a:xfrm>
          </p:grpSpPr>
          <p:grpSp>
            <p:nvGrpSpPr>
              <p:cNvPr id="20" name="Group 19">
                <a:extLst>
                  <a:ext uri="{FF2B5EF4-FFF2-40B4-BE49-F238E27FC236}">
                    <a16:creationId xmlns:a16="http://schemas.microsoft.com/office/drawing/2014/main" id="{FDF2A87B-9A75-DE58-07B7-5C208D9CB248}"/>
                  </a:ext>
                </a:extLst>
              </p:cNvPr>
              <p:cNvGrpSpPr>
                <a:grpSpLocks/>
              </p:cNvGrpSpPr>
              <p:nvPr/>
            </p:nvGrpSpPr>
            <p:grpSpPr bwMode="auto">
              <a:xfrm>
                <a:off x="0" y="0"/>
                <a:ext cx="9144000" cy="6858000"/>
                <a:chOff x="0" y="0"/>
                <a:chExt cx="9144000" cy="6858000"/>
              </a:xfrm>
            </p:grpSpPr>
            <p:grpSp>
              <p:nvGrpSpPr>
                <p:cNvPr id="22" name="Group 21">
                  <a:extLst>
                    <a:ext uri="{FF2B5EF4-FFF2-40B4-BE49-F238E27FC236}">
                      <a16:creationId xmlns:a16="http://schemas.microsoft.com/office/drawing/2014/main" id="{17A5C293-3C4D-23AE-A1C2-537629ACB9A1}"/>
                    </a:ext>
                  </a:extLst>
                </p:cNvPr>
                <p:cNvGrpSpPr>
                  <a:grpSpLocks/>
                </p:cNvGrpSpPr>
                <p:nvPr/>
              </p:nvGrpSpPr>
              <p:grpSpPr bwMode="auto">
                <a:xfrm>
                  <a:off x="0" y="0"/>
                  <a:ext cx="9144000" cy="6858000"/>
                  <a:chOff x="0" y="0"/>
                  <a:chExt cx="5760" cy="4320"/>
                </a:xfrm>
              </p:grpSpPr>
              <p:grpSp>
                <p:nvGrpSpPr>
                  <p:cNvPr id="24" name="Group 23">
                    <a:extLst>
                      <a:ext uri="{FF2B5EF4-FFF2-40B4-BE49-F238E27FC236}">
                        <a16:creationId xmlns:a16="http://schemas.microsoft.com/office/drawing/2014/main" id="{CD71D7F9-EFD3-DA2D-EC53-6230D3934B12}"/>
                      </a:ext>
                    </a:extLst>
                  </p:cNvPr>
                  <p:cNvGrpSpPr>
                    <a:grpSpLocks/>
                  </p:cNvGrpSpPr>
                  <p:nvPr/>
                </p:nvGrpSpPr>
                <p:grpSpPr bwMode="auto">
                  <a:xfrm>
                    <a:off x="0" y="0"/>
                    <a:ext cx="192" cy="4320"/>
                    <a:chOff x="0" y="-48"/>
                    <a:chExt cx="144" cy="4368"/>
                  </a:xfrm>
                </p:grpSpPr>
                <p:sp>
                  <p:nvSpPr>
                    <p:cNvPr id="43011" name="Rectangle 10">
                      <a:extLst>
                        <a:ext uri="{FF2B5EF4-FFF2-40B4-BE49-F238E27FC236}">
                          <a16:creationId xmlns:a16="http://schemas.microsoft.com/office/drawing/2014/main" id="{19DC67B5-8FAF-85BC-583B-C2CF531457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13" name="Rectangle 11">
                      <a:extLst>
                        <a:ext uri="{FF2B5EF4-FFF2-40B4-BE49-F238E27FC236}">
                          <a16:creationId xmlns:a16="http://schemas.microsoft.com/office/drawing/2014/main" id="{86774252-A78C-FFF7-4001-1A10FA5330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24">
                    <a:extLst>
                      <a:ext uri="{FF2B5EF4-FFF2-40B4-BE49-F238E27FC236}">
                        <a16:creationId xmlns:a16="http://schemas.microsoft.com/office/drawing/2014/main" id="{590740A1-560E-19FB-A46A-786D58F581A0}"/>
                      </a:ext>
                    </a:extLst>
                  </p:cNvPr>
                  <p:cNvGrpSpPr>
                    <a:grpSpLocks/>
                  </p:cNvGrpSpPr>
                  <p:nvPr/>
                </p:nvGrpSpPr>
                <p:grpSpPr bwMode="auto">
                  <a:xfrm>
                    <a:off x="5674" y="24"/>
                    <a:ext cx="86" cy="4296"/>
                    <a:chOff x="5616" y="-48"/>
                    <a:chExt cx="144" cy="4368"/>
                  </a:xfrm>
                </p:grpSpPr>
                <p:sp>
                  <p:nvSpPr>
                    <p:cNvPr id="43008" name="Rectangle 13">
                      <a:extLst>
                        <a:ext uri="{FF2B5EF4-FFF2-40B4-BE49-F238E27FC236}">
                          <a16:creationId xmlns:a16="http://schemas.microsoft.com/office/drawing/2014/main" id="{23495009-9B46-FFB2-7561-6F96C242E3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09" name="Rectangle 14">
                      <a:extLst>
                        <a:ext uri="{FF2B5EF4-FFF2-40B4-BE49-F238E27FC236}">
                          <a16:creationId xmlns:a16="http://schemas.microsoft.com/office/drawing/2014/main" id="{21114110-6D2A-CCBD-9A21-3D7F98358D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25">
                    <a:extLst>
                      <a:ext uri="{FF2B5EF4-FFF2-40B4-BE49-F238E27FC236}">
                        <a16:creationId xmlns:a16="http://schemas.microsoft.com/office/drawing/2014/main" id="{11BC6E1E-205F-3D35-1518-58ACE9A0061F}"/>
                      </a:ext>
                    </a:extLst>
                  </p:cNvPr>
                  <p:cNvGrpSpPr>
                    <a:grpSpLocks/>
                  </p:cNvGrpSpPr>
                  <p:nvPr/>
                </p:nvGrpSpPr>
                <p:grpSpPr bwMode="auto">
                  <a:xfrm>
                    <a:off x="144" y="0"/>
                    <a:ext cx="5616" cy="144"/>
                    <a:chOff x="96" y="-48"/>
                    <a:chExt cx="5520" cy="144"/>
                  </a:xfrm>
                </p:grpSpPr>
                <p:sp>
                  <p:nvSpPr>
                    <p:cNvPr id="30" name="Rectangle 29">
                      <a:extLst>
                        <a:ext uri="{FF2B5EF4-FFF2-40B4-BE49-F238E27FC236}">
                          <a16:creationId xmlns:a16="http://schemas.microsoft.com/office/drawing/2014/main" id="{571F7A18-7E02-75A3-C285-CCD8C526634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1B6C0B17-42D6-64FD-2847-4BC859E134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8">
                    <a:extLst>
                      <a:ext uri="{FF2B5EF4-FFF2-40B4-BE49-F238E27FC236}">
                        <a16:creationId xmlns:a16="http://schemas.microsoft.com/office/drawing/2014/main" id="{3D468FB6-0627-6BB7-C230-286A00431C2E}"/>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0E1655AE-BFE7-0E08-2508-A552EE3F428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4FF21F1E-BD2B-4AC2-DCC3-83FF53C507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1F71D92B-0F9F-B5EE-4877-278B57234CC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1" name="Picture 42" descr="A picture containing shape&#10;&#10;Description automatically generated">
                <a:extLst>
                  <a:ext uri="{FF2B5EF4-FFF2-40B4-BE49-F238E27FC236}">
                    <a16:creationId xmlns:a16="http://schemas.microsoft.com/office/drawing/2014/main" id="{BB70BCAE-C85D-7286-7FE0-57E15CE6FB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63429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dissolv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1828800" y="152400"/>
            <a:ext cx="5638800" cy="1143000"/>
          </a:xfrm>
        </p:spPr>
        <p:txBody>
          <a:bodyPr/>
          <a:lstStyle/>
          <a:p>
            <a:r>
              <a:rPr lang="en-US" altLang="en-US" sz="2800" dirty="0"/>
              <a:t>Fluid Pressure Surface Tension in Curved Surfaces</a:t>
            </a:r>
          </a:p>
        </p:txBody>
      </p:sp>
      <p:sp>
        <p:nvSpPr>
          <p:cNvPr id="15" name="TextBox 14">
            <a:extLst>
              <a:ext uri="{FF2B5EF4-FFF2-40B4-BE49-F238E27FC236}">
                <a16:creationId xmlns:a16="http://schemas.microsoft.com/office/drawing/2014/main" id="{478913E2-B68D-B792-1117-15E891413696}"/>
              </a:ext>
            </a:extLst>
          </p:cNvPr>
          <p:cNvSpPr txBox="1"/>
          <p:nvPr/>
        </p:nvSpPr>
        <p:spPr>
          <a:xfrm>
            <a:off x="228599" y="4572000"/>
            <a:ext cx="8702427" cy="1938992"/>
          </a:xfrm>
          <a:prstGeom prst="rect">
            <a:avLst/>
          </a:prstGeom>
          <a:noFill/>
        </p:spPr>
        <p:txBody>
          <a:bodyPr wrap="square">
            <a:spAutoFit/>
          </a:bodyPr>
          <a:lstStyle/>
          <a:p>
            <a:pPr marL="342900" indent="-342900">
              <a:buFont typeface="Arial" panose="020B0604020202020204" pitchFamily="34" charset="0"/>
              <a:buChar char="•"/>
            </a:pPr>
            <a:r>
              <a:rPr lang="en-US" dirty="0"/>
              <a:t> </a:t>
            </a:r>
            <a:r>
              <a:rPr lang="en-US" dirty="0">
                <a:highlight>
                  <a:srgbClr val="FFFFFF"/>
                </a:highlight>
              </a:rPr>
              <a:t>It is to be noted that; the principal radii of curvature </a:t>
            </a:r>
            <a:r>
              <a:rPr lang="en-US" i="1" dirty="0">
                <a:highlight>
                  <a:srgbClr val="FFFFFF"/>
                </a:highlight>
              </a:rPr>
              <a:t>R</a:t>
            </a:r>
            <a:r>
              <a:rPr lang="en-US" baseline="-25000" dirty="0">
                <a:highlight>
                  <a:srgbClr val="FFFFFF"/>
                </a:highlight>
              </a:rPr>
              <a:t>1</a:t>
            </a:r>
            <a:r>
              <a:rPr lang="en-US" dirty="0">
                <a:highlight>
                  <a:srgbClr val="FFFFFF"/>
                </a:highlight>
              </a:rPr>
              <a:t> and </a:t>
            </a:r>
            <a:r>
              <a:rPr lang="en-US" i="1" dirty="0">
                <a:highlight>
                  <a:srgbClr val="FFFFFF"/>
                </a:highlight>
              </a:rPr>
              <a:t>R</a:t>
            </a:r>
            <a:r>
              <a:rPr lang="en-US" baseline="-25000" dirty="0">
                <a:highlight>
                  <a:srgbClr val="FFFFFF"/>
                </a:highlight>
              </a:rPr>
              <a:t>2</a:t>
            </a:r>
            <a:r>
              <a:rPr lang="en-US" dirty="0">
                <a:highlight>
                  <a:srgbClr val="FFFFFF"/>
                </a:highlight>
              </a:rPr>
              <a:t> are;</a:t>
            </a:r>
          </a:p>
          <a:p>
            <a:pPr marL="342900" indent="-342900">
              <a:buFont typeface="Arial" panose="020B0604020202020204" pitchFamily="34" charset="0"/>
              <a:buChar char="•"/>
            </a:pPr>
            <a:r>
              <a:rPr lang="en-US" dirty="0">
                <a:highlight>
                  <a:srgbClr val="FFFFFF"/>
                </a:highlight>
              </a:rPr>
              <a:t> positive for a convex surface</a:t>
            </a:r>
          </a:p>
          <a:p>
            <a:pPr marL="342900" indent="-342900">
              <a:buFont typeface="Arial" panose="020B0604020202020204" pitchFamily="34" charset="0"/>
              <a:buChar char="•"/>
            </a:pPr>
            <a:r>
              <a:rPr lang="en-US" dirty="0">
                <a:highlight>
                  <a:srgbClr val="FFFFFF"/>
                </a:highlight>
              </a:rPr>
              <a:t> negative for a concave surface. </a:t>
            </a:r>
            <a:endParaRPr lang="en-IN" dirty="0"/>
          </a:p>
          <a:p>
            <a:pPr marL="342900" indent="-342900">
              <a:buFont typeface="Arial" panose="020B0604020202020204" pitchFamily="34" charset="0"/>
              <a:buChar char="•"/>
            </a:pPr>
            <a:r>
              <a:rPr lang="en-US" dirty="0"/>
              <a:t> For a saddle point, one principal radius is positive and the other negative. </a:t>
            </a:r>
          </a:p>
        </p:txBody>
      </p:sp>
      <p:grpSp>
        <p:nvGrpSpPr>
          <p:cNvPr id="16" name="Group 15">
            <a:extLst>
              <a:ext uri="{FF2B5EF4-FFF2-40B4-BE49-F238E27FC236}">
                <a16:creationId xmlns:a16="http://schemas.microsoft.com/office/drawing/2014/main" id="{64740915-B006-CEF6-33B8-43E25111760D}"/>
              </a:ext>
            </a:extLst>
          </p:cNvPr>
          <p:cNvGrpSpPr/>
          <p:nvPr/>
        </p:nvGrpSpPr>
        <p:grpSpPr>
          <a:xfrm>
            <a:off x="0" y="0"/>
            <a:ext cx="9144000" cy="6858000"/>
            <a:chOff x="0" y="0"/>
            <a:chExt cx="9144000" cy="6858000"/>
          </a:xfrm>
        </p:grpSpPr>
        <p:pic>
          <p:nvPicPr>
            <p:cNvPr id="17" name="Picture 22" descr="Logo usage Guidelines">
              <a:extLst>
                <a:ext uri="{FF2B5EF4-FFF2-40B4-BE49-F238E27FC236}">
                  <a16:creationId xmlns:a16="http://schemas.microsoft.com/office/drawing/2014/main" id="{C10FEDC4-4F01-917E-E670-8CEB562835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38">
              <a:extLst>
                <a:ext uri="{FF2B5EF4-FFF2-40B4-BE49-F238E27FC236}">
                  <a16:creationId xmlns:a16="http://schemas.microsoft.com/office/drawing/2014/main" id="{FCBE2F13-F25E-CFE9-5BC2-4AC2DFB85222}"/>
                </a:ext>
              </a:extLst>
            </p:cNvPr>
            <p:cNvGrpSpPr>
              <a:grpSpLocks/>
            </p:cNvGrpSpPr>
            <p:nvPr/>
          </p:nvGrpSpPr>
          <p:grpSpPr bwMode="auto">
            <a:xfrm>
              <a:off x="0" y="0"/>
              <a:ext cx="9144000" cy="6858000"/>
              <a:chOff x="0" y="0"/>
              <a:chExt cx="9144000" cy="6858000"/>
            </a:xfrm>
          </p:grpSpPr>
          <p:grpSp>
            <p:nvGrpSpPr>
              <p:cNvPr id="20" name="Group 19">
                <a:extLst>
                  <a:ext uri="{FF2B5EF4-FFF2-40B4-BE49-F238E27FC236}">
                    <a16:creationId xmlns:a16="http://schemas.microsoft.com/office/drawing/2014/main" id="{FDF2A87B-9A75-DE58-07B7-5C208D9CB248}"/>
                  </a:ext>
                </a:extLst>
              </p:cNvPr>
              <p:cNvGrpSpPr>
                <a:grpSpLocks/>
              </p:cNvGrpSpPr>
              <p:nvPr/>
            </p:nvGrpSpPr>
            <p:grpSpPr bwMode="auto">
              <a:xfrm>
                <a:off x="0" y="0"/>
                <a:ext cx="9144000" cy="6858000"/>
                <a:chOff x="0" y="0"/>
                <a:chExt cx="9144000" cy="6858000"/>
              </a:xfrm>
            </p:grpSpPr>
            <p:grpSp>
              <p:nvGrpSpPr>
                <p:cNvPr id="22" name="Group 21">
                  <a:extLst>
                    <a:ext uri="{FF2B5EF4-FFF2-40B4-BE49-F238E27FC236}">
                      <a16:creationId xmlns:a16="http://schemas.microsoft.com/office/drawing/2014/main" id="{17A5C293-3C4D-23AE-A1C2-537629ACB9A1}"/>
                    </a:ext>
                  </a:extLst>
                </p:cNvPr>
                <p:cNvGrpSpPr>
                  <a:grpSpLocks/>
                </p:cNvGrpSpPr>
                <p:nvPr/>
              </p:nvGrpSpPr>
              <p:grpSpPr bwMode="auto">
                <a:xfrm>
                  <a:off x="0" y="0"/>
                  <a:ext cx="9144000" cy="6858000"/>
                  <a:chOff x="0" y="0"/>
                  <a:chExt cx="5760" cy="4320"/>
                </a:xfrm>
              </p:grpSpPr>
              <p:grpSp>
                <p:nvGrpSpPr>
                  <p:cNvPr id="24" name="Group 23">
                    <a:extLst>
                      <a:ext uri="{FF2B5EF4-FFF2-40B4-BE49-F238E27FC236}">
                        <a16:creationId xmlns:a16="http://schemas.microsoft.com/office/drawing/2014/main" id="{CD71D7F9-EFD3-DA2D-EC53-6230D3934B12}"/>
                      </a:ext>
                    </a:extLst>
                  </p:cNvPr>
                  <p:cNvGrpSpPr>
                    <a:grpSpLocks/>
                  </p:cNvGrpSpPr>
                  <p:nvPr/>
                </p:nvGrpSpPr>
                <p:grpSpPr bwMode="auto">
                  <a:xfrm>
                    <a:off x="0" y="0"/>
                    <a:ext cx="192" cy="4320"/>
                    <a:chOff x="0" y="-48"/>
                    <a:chExt cx="144" cy="4368"/>
                  </a:xfrm>
                </p:grpSpPr>
                <p:sp>
                  <p:nvSpPr>
                    <p:cNvPr id="43011" name="Rectangle 10">
                      <a:extLst>
                        <a:ext uri="{FF2B5EF4-FFF2-40B4-BE49-F238E27FC236}">
                          <a16:creationId xmlns:a16="http://schemas.microsoft.com/office/drawing/2014/main" id="{19DC67B5-8FAF-85BC-583B-C2CF531457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13" name="Rectangle 11">
                      <a:extLst>
                        <a:ext uri="{FF2B5EF4-FFF2-40B4-BE49-F238E27FC236}">
                          <a16:creationId xmlns:a16="http://schemas.microsoft.com/office/drawing/2014/main" id="{86774252-A78C-FFF7-4001-1A10FA53302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24">
                    <a:extLst>
                      <a:ext uri="{FF2B5EF4-FFF2-40B4-BE49-F238E27FC236}">
                        <a16:creationId xmlns:a16="http://schemas.microsoft.com/office/drawing/2014/main" id="{590740A1-560E-19FB-A46A-786D58F581A0}"/>
                      </a:ext>
                    </a:extLst>
                  </p:cNvPr>
                  <p:cNvGrpSpPr>
                    <a:grpSpLocks/>
                  </p:cNvGrpSpPr>
                  <p:nvPr/>
                </p:nvGrpSpPr>
                <p:grpSpPr bwMode="auto">
                  <a:xfrm>
                    <a:off x="5674" y="24"/>
                    <a:ext cx="86" cy="4296"/>
                    <a:chOff x="5616" y="-48"/>
                    <a:chExt cx="144" cy="4368"/>
                  </a:xfrm>
                </p:grpSpPr>
                <p:sp>
                  <p:nvSpPr>
                    <p:cNvPr id="43008" name="Rectangle 13">
                      <a:extLst>
                        <a:ext uri="{FF2B5EF4-FFF2-40B4-BE49-F238E27FC236}">
                          <a16:creationId xmlns:a16="http://schemas.microsoft.com/office/drawing/2014/main" id="{23495009-9B46-FFB2-7561-6F96C242E3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09" name="Rectangle 14">
                      <a:extLst>
                        <a:ext uri="{FF2B5EF4-FFF2-40B4-BE49-F238E27FC236}">
                          <a16:creationId xmlns:a16="http://schemas.microsoft.com/office/drawing/2014/main" id="{21114110-6D2A-CCBD-9A21-3D7F98358D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25">
                    <a:extLst>
                      <a:ext uri="{FF2B5EF4-FFF2-40B4-BE49-F238E27FC236}">
                        <a16:creationId xmlns:a16="http://schemas.microsoft.com/office/drawing/2014/main" id="{11BC6E1E-205F-3D35-1518-58ACE9A0061F}"/>
                      </a:ext>
                    </a:extLst>
                  </p:cNvPr>
                  <p:cNvGrpSpPr>
                    <a:grpSpLocks/>
                  </p:cNvGrpSpPr>
                  <p:nvPr/>
                </p:nvGrpSpPr>
                <p:grpSpPr bwMode="auto">
                  <a:xfrm>
                    <a:off x="144" y="0"/>
                    <a:ext cx="5616" cy="144"/>
                    <a:chOff x="96" y="-48"/>
                    <a:chExt cx="5520" cy="144"/>
                  </a:xfrm>
                </p:grpSpPr>
                <p:sp>
                  <p:nvSpPr>
                    <p:cNvPr id="30" name="Rectangle 29">
                      <a:extLst>
                        <a:ext uri="{FF2B5EF4-FFF2-40B4-BE49-F238E27FC236}">
                          <a16:creationId xmlns:a16="http://schemas.microsoft.com/office/drawing/2014/main" id="{571F7A18-7E02-75A3-C285-CCD8C526634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1B6C0B17-42D6-64FD-2847-4BC859E1347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8">
                    <a:extLst>
                      <a:ext uri="{FF2B5EF4-FFF2-40B4-BE49-F238E27FC236}">
                        <a16:creationId xmlns:a16="http://schemas.microsoft.com/office/drawing/2014/main" id="{3D468FB6-0627-6BB7-C230-286A00431C2E}"/>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0E1655AE-BFE7-0E08-2508-A552EE3F428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4FF21F1E-BD2B-4AC2-DCC3-83FF53C507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1F71D92B-0F9F-B5EE-4877-278B57234CC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1" name="Picture 42" descr="A picture containing shape&#10;&#10;Description automatically generated">
                <a:extLst>
                  <a:ext uri="{FF2B5EF4-FFF2-40B4-BE49-F238E27FC236}">
                    <a16:creationId xmlns:a16="http://schemas.microsoft.com/office/drawing/2014/main" id="{BB70BCAE-C85D-7286-7FE0-57E15CE6FB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4" name="Picture 13">
            <a:extLst>
              <a:ext uri="{FF2B5EF4-FFF2-40B4-BE49-F238E27FC236}">
                <a16:creationId xmlns:a16="http://schemas.microsoft.com/office/drawing/2014/main" id="{2E336CD8-48CC-6DA4-EB3D-B0345B875FC8}"/>
              </a:ext>
            </a:extLst>
          </p:cNvPr>
          <p:cNvPicPr>
            <a:picLocks noChangeAspect="1"/>
          </p:cNvPicPr>
          <p:nvPr/>
        </p:nvPicPr>
        <p:blipFill>
          <a:blip r:embed="rId4"/>
          <a:stretch>
            <a:fillRect/>
          </a:stretch>
        </p:blipFill>
        <p:spPr>
          <a:xfrm>
            <a:off x="894284" y="1777831"/>
            <a:ext cx="7640116" cy="2870369"/>
          </a:xfrm>
          <a:prstGeom prst="rect">
            <a:avLst/>
          </a:prstGeom>
        </p:spPr>
      </p:pic>
      <p:sp>
        <p:nvSpPr>
          <p:cNvPr id="32" name="TextBox 31">
            <a:extLst>
              <a:ext uri="{FF2B5EF4-FFF2-40B4-BE49-F238E27FC236}">
                <a16:creationId xmlns:a16="http://schemas.microsoft.com/office/drawing/2014/main" id="{DE234DFF-578F-52F8-B09F-0D0FF69AE689}"/>
              </a:ext>
            </a:extLst>
          </p:cNvPr>
          <p:cNvSpPr txBox="1"/>
          <p:nvPr/>
        </p:nvSpPr>
        <p:spPr>
          <a:xfrm>
            <a:off x="1143000" y="1447800"/>
            <a:ext cx="2225289" cy="461665"/>
          </a:xfrm>
          <a:prstGeom prst="rect">
            <a:avLst/>
          </a:prstGeom>
          <a:noFill/>
        </p:spPr>
        <p:txBody>
          <a:bodyPr wrap="none" rtlCol="0">
            <a:spAutoFit/>
          </a:bodyPr>
          <a:lstStyle/>
          <a:p>
            <a:r>
              <a:rPr lang="en-US" dirty="0"/>
              <a:t>Concave surface</a:t>
            </a:r>
          </a:p>
        </p:txBody>
      </p:sp>
      <p:sp>
        <p:nvSpPr>
          <p:cNvPr id="33" name="TextBox 32">
            <a:extLst>
              <a:ext uri="{FF2B5EF4-FFF2-40B4-BE49-F238E27FC236}">
                <a16:creationId xmlns:a16="http://schemas.microsoft.com/office/drawing/2014/main" id="{54A75475-02D8-672B-A209-EF39D40224F1}"/>
              </a:ext>
            </a:extLst>
          </p:cNvPr>
          <p:cNvSpPr txBox="1"/>
          <p:nvPr/>
        </p:nvSpPr>
        <p:spPr>
          <a:xfrm>
            <a:off x="3642111" y="1447800"/>
            <a:ext cx="2106667" cy="461665"/>
          </a:xfrm>
          <a:prstGeom prst="rect">
            <a:avLst/>
          </a:prstGeom>
          <a:noFill/>
        </p:spPr>
        <p:txBody>
          <a:bodyPr wrap="none" rtlCol="0">
            <a:spAutoFit/>
          </a:bodyPr>
          <a:lstStyle/>
          <a:p>
            <a:r>
              <a:rPr lang="en-US" dirty="0"/>
              <a:t>Convex surface</a:t>
            </a:r>
          </a:p>
        </p:txBody>
      </p:sp>
      <p:sp>
        <p:nvSpPr>
          <p:cNvPr id="34" name="TextBox 33">
            <a:extLst>
              <a:ext uri="{FF2B5EF4-FFF2-40B4-BE49-F238E27FC236}">
                <a16:creationId xmlns:a16="http://schemas.microsoft.com/office/drawing/2014/main" id="{EDC3EABA-9EA0-DE47-9D89-32E327CF6284}"/>
              </a:ext>
            </a:extLst>
          </p:cNvPr>
          <p:cNvSpPr txBox="1"/>
          <p:nvPr/>
        </p:nvSpPr>
        <p:spPr>
          <a:xfrm>
            <a:off x="6046733" y="1447800"/>
            <a:ext cx="2712602" cy="461665"/>
          </a:xfrm>
          <a:prstGeom prst="rect">
            <a:avLst/>
          </a:prstGeom>
          <a:noFill/>
        </p:spPr>
        <p:txBody>
          <a:bodyPr wrap="none" rtlCol="0">
            <a:spAutoFit/>
          </a:bodyPr>
          <a:lstStyle/>
          <a:p>
            <a:r>
              <a:rPr lang="en-US" dirty="0"/>
              <a:t>Saddle Point surface</a:t>
            </a:r>
          </a:p>
        </p:txBody>
      </p:sp>
    </p:spTree>
    <p:extLst>
      <p:ext uri="{BB962C8B-B14F-4D97-AF65-F5344CB8AC3E}">
        <p14:creationId xmlns:p14="http://schemas.microsoft.com/office/powerpoint/2010/main" val="241782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dissolv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dissolv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dissolve">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6F198-B822-5B29-2B5F-A0124FB65713}"/>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id="{C8C01EDD-E1C5-8075-DAC2-E9CC37561C2E}"/>
              </a:ext>
            </a:extLst>
          </p:cNvPr>
          <p:cNvSpPr>
            <a:spLocks noGrp="1" noChangeArrowheads="1"/>
          </p:cNvSpPr>
          <p:nvPr>
            <p:ph type="title"/>
          </p:nvPr>
        </p:nvSpPr>
        <p:spPr>
          <a:xfrm>
            <a:off x="1828800" y="152400"/>
            <a:ext cx="5638800" cy="1143000"/>
          </a:xfrm>
        </p:spPr>
        <p:txBody>
          <a:bodyPr/>
          <a:lstStyle/>
          <a:p>
            <a:r>
              <a:rPr lang="en-US" altLang="en-US" sz="2800" dirty="0"/>
              <a:t>Fluid Pressure Surface Tension in Curved Surfaces</a:t>
            </a:r>
          </a:p>
        </p:txBody>
      </p:sp>
      <p:sp>
        <p:nvSpPr>
          <p:cNvPr id="15" name="TextBox 14">
            <a:extLst>
              <a:ext uri="{FF2B5EF4-FFF2-40B4-BE49-F238E27FC236}">
                <a16:creationId xmlns:a16="http://schemas.microsoft.com/office/drawing/2014/main" id="{3DEFF940-0A26-16B6-74F9-6379FADE0615}"/>
              </a:ext>
            </a:extLst>
          </p:cNvPr>
          <p:cNvSpPr txBox="1"/>
          <p:nvPr/>
        </p:nvSpPr>
        <p:spPr>
          <a:xfrm>
            <a:off x="228599" y="4233208"/>
            <a:ext cx="8702427" cy="1938992"/>
          </a:xfrm>
          <a:prstGeom prst="rect">
            <a:avLst/>
          </a:prstGeom>
          <a:noFill/>
        </p:spPr>
        <p:txBody>
          <a:bodyPr wrap="square">
            <a:spAutoFit/>
          </a:bodyPr>
          <a:lstStyle/>
          <a:p>
            <a:pPr marL="342900" indent="-342900">
              <a:buFont typeface="Arial" panose="020B0604020202020204" pitchFamily="34" charset="0"/>
              <a:buChar char="•"/>
            </a:pPr>
            <a:r>
              <a:rPr lang="en-US" dirty="0"/>
              <a:t>The Young-Laplace equation gives the pressure difference </a:t>
            </a:r>
            <a:r>
              <a:rPr lang="en-US" dirty="0" err="1"/>
              <a:t>Δ</a:t>
            </a:r>
            <a:r>
              <a:rPr lang="en-US" i="1" dirty="0" err="1"/>
              <a:t>p</a:t>
            </a:r>
            <a:r>
              <a:rPr lang="en-US" dirty="0"/>
              <a:t> across the liquid surface at any point in terms of the surface tension γ and the two principal radii of curvatures at that point.</a:t>
            </a:r>
          </a:p>
          <a:p>
            <a:pPr marL="342900" indent="-342900">
              <a:buFont typeface="Arial" panose="020B0604020202020204" pitchFamily="34" charset="0"/>
              <a:buChar char="•"/>
            </a:pPr>
            <a:r>
              <a:rPr lang="en-US" sz="2400" b="0" i="0" u="none" strike="noStrike" baseline="0" dirty="0">
                <a:latin typeface="+mn-lt"/>
              </a:rPr>
              <a:t>A force balance normal to the surface will show that the pressure increase on the concave side is</a:t>
            </a:r>
            <a:endParaRPr lang="en-IN" dirty="0">
              <a:latin typeface="+mn-lt"/>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41D6A71-A847-9B6F-38C7-3E4A9E19A59C}"/>
                  </a:ext>
                </a:extLst>
              </p:cNvPr>
              <p:cNvSpPr txBox="1"/>
              <p:nvPr/>
            </p:nvSpPr>
            <p:spPr>
              <a:xfrm>
                <a:off x="5029200" y="5713252"/>
                <a:ext cx="2819400" cy="9161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ea typeface="Cambria Math" panose="02040503050406030204" pitchFamily="18" charset="0"/>
                        </a:rPr>
                        <m:t>∆</m:t>
                      </m:r>
                      <m:r>
                        <a:rPr lang="en-US" b="0" i="1" smtClean="0">
                          <a:solidFill>
                            <a:srgbClr val="0070C0"/>
                          </a:solidFill>
                          <a:latin typeface="Cambria Math" panose="02040503050406030204" pitchFamily="18" charset="0"/>
                          <a:ea typeface="Cambria Math" panose="02040503050406030204" pitchFamily="18" charset="0"/>
                        </a:rPr>
                        <m:t>𝑝</m:t>
                      </m:r>
                      <m:r>
                        <a:rPr lang="en-US" b="0" i="1" smtClean="0">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𝜎</m:t>
                      </m:r>
                      <m:d>
                        <m:dPr>
                          <m:begChr m:val="{"/>
                          <m:endChr m:val="}"/>
                          <m:ctrlPr>
                            <a:rPr lang="en-US" i="1" smtClean="0">
                              <a:solidFill>
                                <a:srgbClr val="0070C0"/>
                              </a:solidFill>
                              <a:latin typeface="Cambria Math" panose="02040503050406030204" pitchFamily="18" charset="0"/>
                              <a:ea typeface="Cambria Math" panose="02040503050406030204" pitchFamily="18" charset="0"/>
                            </a:rPr>
                          </m:ctrlPr>
                        </m:dPr>
                        <m:e>
                          <m:f>
                            <m:fPr>
                              <m:ctrlPr>
                                <a:rPr lang="en-US" i="1" smtClean="0">
                                  <a:solidFill>
                                    <a:srgbClr val="0070C0"/>
                                  </a:solidFill>
                                  <a:latin typeface="Cambria Math" panose="02040503050406030204" pitchFamily="18" charset="0"/>
                                  <a:ea typeface="Cambria Math" panose="02040503050406030204" pitchFamily="18" charset="0"/>
                                </a:rPr>
                              </m:ctrlPr>
                            </m:fPr>
                            <m:num>
                              <m:r>
                                <a:rPr lang="en-US" b="0" i="1" smtClean="0">
                                  <a:solidFill>
                                    <a:srgbClr val="0070C0"/>
                                  </a:solidFill>
                                  <a:latin typeface="Cambria Math" panose="02040503050406030204" pitchFamily="18" charset="0"/>
                                  <a:ea typeface="Cambria Math" panose="02040503050406030204" pitchFamily="18" charset="0"/>
                                </a:rPr>
                                <m:t>1</m:t>
                              </m:r>
                            </m:num>
                            <m:den>
                              <m:sSub>
                                <m:sSubPr>
                                  <m:ctrlPr>
                                    <a:rPr lang="en-US" i="1" smtClean="0">
                                      <a:solidFill>
                                        <a:srgbClr val="0070C0"/>
                                      </a:solidFill>
                                      <a:latin typeface="Cambria Math" panose="02040503050406030204" pitchFamily="18" charset="0"/>
                                      <a:ea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𝑅</m:t>
                                  </m:r>
                                </m:e>
                                <m:sub>
                                  <m:r>
                                    <a:rPr lang="en-US" b="0" i="1" smtClean="0">
                                      <a:solidFill>
                                        <a:srgbClr val="0070C0"/>
                                      </a:solidFill>
                                      <a:latin typeface="Cambria Math" panose="02040503050406030204" pitchFamily="18" charset="0"/>
                                      <a:ea typeface="Cambria Math" panose="02040503050406030204" pitchFamily="18" charset="0"/>
                                    </a:rPr>
                                    <m:t>1</m:t>
                                  </m:r>
                                </m:sub>
                              </m:sSub>
                            </m:den>
                          </m:f>
                          <m:r>
                            <a:rPr lang="en-US" b="0" i="1" smtClean="0">
                              <a:solidFill>
                                <a:srgbClr val="0070C0"/>
                              </a:solidFill>
                              <a:latin typeface="Cambria Math" panose="02040503050406030204" pitchFamily="18" charset="0"/>
                              <a:ea typeface="Cambria Math" panose="02040503050406030204" pitchFamily="18" charset="0"/>
                            </a:rPr>
                            <m:t>+</m:t>
                          </m:r>
                          <m:f>
                            <m:fPr>
                              <m:ctrlPr>
                                <a:rPr lang="en-US" b="0" i="1" smtClean="0">
                                  <a:solidFill>
                                    <a:srgbClr val="0070C0"/>
                                  </a:solidFill>
                                  <a:latin typeface="Cambria Math" panose="02040503050406030204" pitchFamily="18" charset="0"/>
                                  <a:ea typeface="Cambria Math" panose="02040503050406030204" pitchFamily="18" charset="0"/>
                                </a:rPr>
                              </m:ctrlPr>
                            </m:fPr>
                            <m:num>
                              <m:r>
                                <a:rPr lang="en-US" b="0" i="1" smtClean="0">
                                  <a:solidFill>
                                    <a:srgbClr val="0070C0"/>
                                  </a:solidFill>
                                  <a:latin typeface="Cambria Math" panose="02040503050406030204" pitchFamily="18" charset="0"/>
                                  <a:ea typeface="Cambria Math" panose="02040503050406030204" pitchFamily="18" charset="0"/>
                                </a:rPr>
                                <m:t>1</m:t>
                              </m:r>
                            </m:num>
                            <m:den>
                              <m:sSub>
                                <m:sSubPr>
                                  <m:ctrlPr>
                                    <a:rPr lang="en-US" b="0" i="1" smtClean="0">
                                      <a:solidFill>
                                        <a:srgbClr val="0070C0"/>
                                      </a:solidFill>
                                      <a:latin typeface="Cambria Math" panose="02040503050406030204" pitchFamily="18" charset="0"/>
                                      <a:ea typeface="Cambria Math" panose="02040503050406030204" pitchFamily="18" charset="0"/>
                                    </a:rPr>
                                  </m:ctrlPr>
                                </m:sSubPr>
                                <m:e>
                                  <m:r>
                                    <a:rPr lang="en-US" b="0" i="1" smtClean="0">
                                      <a:solidFill>
                                        <a:srgbClr val="0070C0"/>
                                      </a:solidFill>
                                      <a:latin typeface="Cambria Math" panose="02040503050406030204" pitchFamily="18" charset="0"/>
                                      <a:ea typeface="Cambria Math" panose="02040503050406030204" pitchFamily="18" charset="0"/>
                                    </a:rPr>
                                    <m:t>𝑅</m:t>
                                  </m:r>
                                </m:e>
                                <m:sub>
                                  <m:r>
                                    <a:rPr lang="en-US" b="0" i="1" smtClean="0">
                                      <a:solidFill>
                                        <a:srgbClr val="0070C0"/>
                                      </a:solidFill>
                                      <a:latin typeface="Cambria Math" panose="02040503050406030204" pitchFamily="18" charset="0"/>
                                      <a:ea typeface="Cambria Math" panose="02040503050406030204" pitchFamily="18" charset="0"/>
                                    </a:rPr>
                                    <m:t>2</m:t>
                                  </m:r>
                                </m:sub>
                              </m:sSub>
                            </m:den>
                          </m:f>
                        </m:e>
                      </m:d>
                    </m:oMath>
                  </m:oMathPara>
                </a14:m>
                <a:endParaRPr lang="en-IN" dirty="0">
                  <a:solidFill>
                    <a:srgbClr val="0070C0"/>
                  </a:solidFill>
                </a:endParaRPr>
              </a:p>
            </p:txBody>
          </p:sp>
        </mc:Choice>
        <mc:Fallback xmlns="">
          <p:sp>
            <p:nvSpPr>
              <p:cNvPr id="19" name="TextBox 18">
                <a:extLst>
                  <a:ext uri="{FF2B5EF4-FFF2-40B4-BE49-F238E27FC236}">
                    <a16:creationId xmlns:a16="http://schemas.microsoft.com/office/drawing/2014/main" id="{041D6A71-A847-9B6F-38C7-3E4A9E19A59C}"/>
                  </a:ext>
                </a:extLst>
              </p:cNvPr>
              <p:cNvSpPr txBox="1">
                <a:spLocks noRot="1" noChangeAspect="1" noMove="1" noResize="1" noEditPoints="1" noAdjustHandles="1" noChangeArrowheads="1" noChangeShapeType="1" noTextEdit="1"/>
              </p:cNvSpPr>
              <p:nvPr/>
            </p:nvSpPr>
            <p:spPr>
              <a:xfrm>
                <a:off x="5029200" y="5713252"/>
                <a:ext cx="2819400" cy="916148"/>
              </a:xfrm>
              <a:prstGeom prst="rect">
                <a:avLst/>
              </a:prstGeom>
              <a:blipFill>
                <a:blip r:embed="rId2"/>
                <a:stretch>
                  <a:fillRect/>
                </a:stretch>
              </a:blipFill>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CBB0074F-EA7E-7BDB-0BD6-E84F46EC7EB7}"/>
              </a:ext>
            </a:extLst>
          </p:cNvPr>
          <p:cNvGrpSpPr/>
          <p:nvPr/>
        </p:nvGrpSpPr>
        <p:grpSpPr>
          <a:xfrm>
            <a:off x="0" y="0"/>
            <a:ext cx="9144000" cy="6858000"/>
            <a:chOff x="0" y="0"/>
            <a:chExt cx="9144000" cy="6858000"/>
          </a:xfrm>
        </p:grpSpPr>
        <p:pic>
          <p:nvPicPr>
            <p:cNvPr id="17" name="Picture 22" descr="Logo usage Guidelines">
              <a:extLst>
                <a:ext uri="{FF2B5EF4-FFF2-40B4-BE49-F238E27FC236}">
                  <a16:creationId xmlns:a16="http://schemas.microsoft.com/office/drawing/2014/main" id="{2522F634-2BE3-EDD9-5D8B-550F66873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38">
              <a:extLst>
                <a:ext uri="{FF2B5EF4-FFF2-40B4-BE49-F238E27FC236}">
                  <a16:creationId xmlns:a16="http://schemas.microsoft.com/office/drawing/2014/main" id="{756F7D46-C7C1-6522-C4C8-94C7C06A9F29}"/>
                </a:ext>
              </a:extLst>
            </p:cNvPr>
            <p:cNvGrpSpPr>
              <a:grpSpLocks/>
            </p:cNvGrpSpPr>
            <p:nvPr/>
          </p:nvGrpSpPr>
          <p:grpSpPr bwMode="auto">
            <a:xfrm>
              <a:off x="0" y="0"/>
              <a:ext cx="9144000" cy="6858000"/>
              <a:chOff x="0" y="0"/>
              <a:chExt cx="9144000" cy="6858000"/>
            </a:xfrm>
          </p:grpSpPr>
          <p:grpSp>
            <p:nvGrpSpPr>
              <p:cNvPr id="20" name="Group 19">
                <a:extLst>
                  <a:ext uri="{FF2B5EF4-FFF2-40B4-BE49-F238E27FC236}">
                    <a16:creationId xmlns:a16="http://schemas.microsoft.com/office/drawing/2014/main" id="{08F22359-D204-9A13-EEF3-17779A85A360}"/>
                  </a:ext>
                </a:extLst>
              </p:cNvPr>
              <p:cNvGrpSpPr>
                <a:grpSpLocks/>
              </p:cNvGrpSpPr>
              <p:nvPr/>
            </p:nvGrpSpPr>
            <p:grpSpPr bwMode="auto">
              <a:xfrm>
                <a:off x="0" y="0"/>
                <a:ext cx="9144000" cy="6858000"/>
                <a:chOff x="0" y="0"/>
                <a:chExt cx="9144000" cy="6858000"/>
              </a:xfrm>
            </p:grpSpPr>
            <p:grpSp>
              <p:nvGrpSpPr>
                <p:cNvPr id="22" name="Group 21">
                  <a:extLst>
                    <a:ext uri="{FF2B5EF4-FFF2-40B4-BE49-F238E27FC236}">
                      <a16:creationId xmlns:a16="http://schemas.microsoft.com/office/drawing/2014/main" id="{02E2298E-07EA-FFE1-9DBF-01BEE2753BC4}"/>
                    </a:ext>
                  </a:extLst>
                </p:cNvPr>
                <p:cNvGrpSpPr>
                  <a:grpSpLocks/>
                </p:cNvGrpSpPr>
                <p:nvPr/>
              </p:nvGrpSpPr>
              <p:grpSpPr bwMode="auto">
                <a:xfrm>
                  <a:off x="0" y="0"/>
                  <a:ext cx="9144000" cy="6858000"/>
                  <a:chOff x="0" y="0"/>
                  <a:chExt cx="5760" cy="4320"/>
                </a:xfrm>
              </p:grpSpPr>
              <p:grpSp>
                <p:nvGrpSpPr>
                  <p:cNvPr id="24" name="Group 23">
                    <a:extLst>
                      <a:ext uri="{FF2B5EF4-FFF2-40B4-BE49-F238E27FC236}">
                        <a16:creationId xmlns:a16="http://schemas.microsoft.com/office/drawing/2014/main" id="{C88C4C1D-6EE8-082A-B3FA-0F9511620E94}"/>
                      </a:ext>
                    </a:extLst>
                  </p:cNvPr>
                  <p:cNvGrpSpPr>
                    <a:grpSpLocks/>
                  </p:cNvGrpSpPr>
                  <p:nvPr/>
                </p:nvGrpSpPr>
                <p:grpSpPr bwMode="auto">
                  <a:xfrm>
                    <a:off x="0" y="0"/>
                    <a:ext cx="192" cy="4320"/>
                    <a:chOff x="0" y="-48"/>
                    <a:chExt cx="144" cy="4368"/>
                  </a:xfrm>
                </p:grpSpPr>
                <p:sp>
                  <p:nvSpPr>
                    <p:cNvPr id="43011" name="Rectangle 10">
                      <a:extLst>
                        <a:ext uri="{FF2B5EF4-FFF2-40B4-BE49-F238E27FC236}">
                          <a16:creationId xmlns:a16="http://schemas.microsoft.com/office/drawing/2014/main" id="{D3E19030-C85D-4F3B-C224-E371F30AAA1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13" name="Rectangle 11">
                      <a:extLst>
                        <a:ext uri="{FF2B5EF4-FFF2-40B4-BE49-F238E27FC236}">
                          <a16:creationId xmlns:a16="http://schemas.microsoft.com/office/drawing/2014/main" id="{C89DC62D-CEA1-E4C2-12C7-6E549ED191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 name="Group 24">
                    <a:extLst>
                      <a:ext uri="{FF2B5EF4-FFF2-40B4-BE49-F238E27FC236}">
                        <a16:creationId xmlns:a16="http://schemas.microsoft.com/office/drawing/2014/main" id="{34261D1B-BF09-472A-8709-AA5F30E8ED75}"/>
                      </a:ext>
                    </a:extLst>
                  </p:cNvPr>
                  <p:cNvGrpSpPr>
                    <a:grpSpLocks/>
                  </p:cNvGrpSpPr>
                  <p:nvPr/>
                </p:nvGrpSpPr>
                <p:grpSpPr bwMode="auto">
                  <a:xfrm>
                    <a:off x="5674" y="24"/>
                    <a:ext cx="86" cy="4296"/>
                    <a:chOff x="5616" y="-48"/>
                    <a:chExt cx="144" cy="4368"/>
                  </a:xfrm>
                </p:grpSpPr>
                <p:sp>
                  <p:nvSpPr>
                    <p:cNvPr id="43008" name="Rectangle 13">
                      <a:extLst>
                        <a:ext uri="{FF2B5EF4-FFF2-40B4-BE49-F238E27FC236}">
                          <a16:creationId xmlns:a16="http://schemas.microsoft.com/office/drawing/2014/main" id="{24ADC732-A6B9-316A-B8B9-99DD447C077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09" name="Rectangle 14">
                      <a:extLst>
                        <a:ext uri="{FF2B5EF4-FFF2-40B4-BE49-F238E27FC236}">
                          <a16:creationId xmlns:a16="http://schemas.microsoft.com/office/drawing/2014/main" id="{BF21EC8A-C4AC-E344-F8F5-723BC2720C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25">
                    <a:extLst>
                      <a:ext uri="{FF2B5EF4-FFF2-40B4-BE49-F238E27FC236}">
                        <a16:creationId xmlns:a16="http://schemas.microsoft.com/office/drawing/2014/main" id="{ECE97FFC-0201-F741-7C63-099FA8432EE5}"/>
                      </a:ext>
                    </a:extLst>
                  </p:cNvPr>
                  <p:cNvGrpSpPr>
                    <a:grpSpLocks/>
                  </p:cNvGrpSpPr>
                  <p:nvPr/>
                </p:nvGrpSpPr>
                <p:grpSpPr bwMode="auto">
                  <a:xfrm>
                    <a:off x="144" y="0"/>
                    <a:ext cx="5616" cy="144"/>
                    <a:chOff x="96" y="-48"/>
                    <a:chExt cx="5520" cy="144"/>
                  </a:xfrm>
                </p:grpSpPr>
                <p:sp>
                  <p:nvSpPr>
                    <p:cNvPr id="30" name="Rectangle 29">
                      <a:extLst>
                        <a:ext uri="{FF2B5EF4-FFF2-40B4-BE49-F238E27FC236}">
                          <a16:creationId xmlns:a16="http://schemas.microsoft.com/office/drawing/2014/main" id="{54676C6A-71B9-B91D-4D8F-1F686A3B46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30">
                      <a:extLst>
                        <a:ext uri="{FF2B5EF4-FFF2-40B4-BE49-F238E27FC236}">
                          <a16:creationId xmlns:a16="http://schemas.microsoft.com/office/drawing/2014/main" id="{D15AE8C8-3EBC-B46A-93EE-2F1BA5BD1C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18">
                    <a:extLst>
                      <a:ext uri="{FF2B5EF4-FFF2-40B4-BE49-F238E27FC236}">
                        <a16:creationId xmlns:a16="http://schemas.microsoft.com/office/drawing/2014/main" id="{1E7DA9C9-2AA3-FD38-2EE9-20169ADC7260}"/>
                      </a:ext>
                    </a:extLst>
                  </p:cNvPr>
                  <p:cNvGrpSpPr>
                    <a:grpSpLocks/>
                  </p:cNvGrpSpPr>
                  <p:nvPr/>
                </p:nvGrpSpPr>
                <p:grpSpPr bwMode="auto">
                  <a:xfrm>
                    <a:off x="144" y="4234"/>
                    <a:ext cx="5616" cy="86"/>
                    <a:chOff x="96" y="4176"/>
                    <a:chExt cx="5520" cy="144"/>
                  </a:xfrm>
                </p:grpSpPr>
                <p:sp>
                  <p:nvSpPr>
                    <p:cNvPr id="28" name="Rectangle 19">
                      <a:extLst>
                        <a:ext uri="{FF2B5EF4-FFF2-40B4-BE49-F238E27FC236}">
                          <a16:creationId xmlns:a16="http://schemas.microsoft.com/office/drawing/2014/main" id="{774DCB89-CC0E-CA8B-E6F8-6F499C2270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20">
                      <a:extLst>
                        <a:ext uri="{FF2B5EF4-FFF2-40B4-BE49-F238E27FC236}">
                          <a16:creationId xmlns:a16="http://schemas.microsoft.com/office/drawing/2014/main" id="{138409B7-7095-C23E-B661-1090076002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3" name="Rectangle 21">
                  <a:extLst>
                    <a:ext uri="{FF2B5EF4-FFF2-40B4-BE49-F238E27FC236}">
                      <a16:creationId xmlns:a16="http://schemas.microsoft.com/office/drawing/2014/main" id="{0AB265A6-C6BF-9156-552B-548712B3E4C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1" name="Picture 42" descr="A picture containing shape&#10;&#10;Description automatically generated">
                <a:extLst>
                  <a:ext uri="{FF2B5EF4-FFF2-40B4-BE49-F238E27FC236}">
                    <a16:creationId xmlns:a16="http://schemas.microsoft.com/office/drawing/2014/main" id="{0774F702-5774-A687-5919-AF8F34D81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4" name="Picture 13">
            <a:extLst>
              <a:ext uri="{FF2B5EF4-FFF2-40B4-BE49-F238E27FC236}">
                <a16:creationId xmlns:a16="http://schemas.microsoft.com/office/drawing/2014/main" id="{DF9F5FCD-AA03-2B04-DA21-22082A7AB086}"/>
              </a:ext>
            </a:extLst>
          </p:cNvPr>
          <p:cNvPicPr>
            <a:picLocks noChangeAspect="1"/>
          </p:cNvPicPr>
          <p:nvPr/>
        </p:nvPicPr>
        <p:blipFill>
          <a:blip r:embed="rId5"/>
          <a:stretch>
            <a:fillRect/>
          </a:stretch>
        </p:blipFill>
        <p:spPr>
          <a:xfrm>
            <a:off x="685800" y="1704628"/>
            <a:ext cx="7640116" cy="2486372"/>
          </a:xfrm>
          <a:prstGeom prst="rect">
            <a:avLst/>
          </a:prstGeom>
        </p:spPr>
      </p:pic>
      <p:sp>
        <p:nvSpPr>
          <p:cNvPr id="2" name="TextBox 1">
            <a:extLst>
              <a:ext uri="{FF2B5EF4-FFF2-40B4-BE49-F238E27FC236}">
                <a16:creationId xmlns:a16="http://schemas.microsoft.com/office/drawing/2014/main" id="{07F8A366-26E6-AC5B-A7CF-E72C7FC7BCAA}"/>
              </a:ext>
            </a:extLst>
          </p:cNvPr>
          <p:cNvSpPr txBox="1"/>
          <p:nvPr/>
        </p:nvSpPr>
        <p:spPr>
          <a:xfrm>
            <a:off x="1066800" y="1295400"/>
            <a:ext cx="2225289" cy="461665"/>
          </a:xfrm>
          <a:prstGeom prst="rect">
            <a:avLst/>
          </a:prstGeom>
          <a:noFill/>
        </p:spPr>
        <p:txBody>
          <a:bodyPr wrap="none" rtlCol="0">
            <a:spAutoFit/>
          </a:bodyPr>
          <a:lstStyle/>
          <a:p>
            <a:r>
              <a:rPr lang="en-US" dirty="0"/>
              <a:t>Concave surface</a:t>
            </a:r>
          </a:p>
        </p:txBody>
      </p:sp>
      <p:sp>
        <p:nvSpPr>
          <p:cNvPr id="3" name="TextBox 2">
            <a:extLst>
              <a:ext uri="{FF2B5EF4-FFF2-40B4-BE49-F238E27FC236}">
                <a16:creationId xmlns:a16="http://schemas.microsoft.com/office/drawing/2014/main" id="{66CD873A-50D3-F3BA-E8F0-3231555FE7CF}"/>
              </a:ext>
            </a:extLst>
          </p:cNvPr>
          <p:cNvSpPr txBox="1"/>
          <p:nvPr/>
        </p:nvSpPr>
        <p:spPr>
          <a:xfrm>
            <a:off x="3565911" y="1295400"/>
            <a:ext cx="2106667" cy="461665"/>
          </a:xfrm>
          <a:prstGeom prst="rect">
            <a:avLst/>
          </a:prstGeom>
          <a:noFill/>
        </p:spPr>
        <p:txBody>
          <a:bodyPr wrap="none" rtlCol="0">
            <a:spAutoFit/>
          </a:bodyPr>
          <a:lstStyle/>
          <a:p>
            <a:r>
              <a:rPr lang="en-US" dirty="0"/>
              <a:t>Convex surface</a:t>
            </a:r>
          </a:p>
        </p:txBody>
      </p:sp>
      <p:sp>
        <p:nvSpPr>
          <p:cNvPr id="4" name="TextBox 3">
            <a:extLst>
              <a:ext uri="{FF2B5EF4-FFF2-40B4-BE49-F238E27FC236}">
                <a16:creationId xmlns:a16="http://schemas.microsoft.com/office/drawing/2014/main" id="{A56E04A6-0A8A-875F-D899-7C9159A02558}"/>
              </a:ext>
            </a:extLst>
          </p:cNvPr>
          <p:cNvSpPr txBox="1"/>
          <p:nvPr/>
        </p:nvSpPr>
        <p:spPr>
          <a:xfrm>
            <a:off x="5970533" y="1295400"/>
            <a:ext cx="2712602" cy="461665"/>
          </a:xfrm>
          <a:prstGeom prst="rect">
            <a:avLst/>
          </a:prstGeom>
          <a:noFill/>
        </p:spPr>
        <p:txBody>
          <a:bodyPr wrap="none" rtlCol="0">
            <a:spAutoFit/>
          </a:bodyPr>
          <a:lstStyle/>
          <a:p>
            <a:r>
              <a:rPr lang="en-US" dirty="0"/>
              <a:t>Saddle Point surface</a:t>
            </a:r>
          </a:p>
        </p:txBody>
      </p:sp>
    </p:spTree>
    <p:extLst>
      <p:ext uri="{BB962C8B-B14F-4D97-AF65-F5344CB8AC3E}">
        <p14:creationId xmlns:p14="http://schemas.microsoft.com/office/powerpoint/2010/main" val="301456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dissolv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CC6C2-856E-1914-1F1C-77E4F7063C2A}"/>
            </a:ext>
          </a:extLst>
        </p:cNvPr>
        <p:cNvGrpSpPr/>
        <p:nvPr/>
      </p:nvGrpSpPr>
      <p:grpSpPr>
        <a:xfrm>
          <a:off x="0" y="0"/>
          <a:ext cx="0" cy="0"/>
          <a:chOff x="0" y="0"/>
          <a:chExt cx="0" cy="0"/>
        </a:xfrm>
      </p:grpSpPr>
      <p:sp>
        <p:nvSpPr>
          <p:cNvPr id="43010" name="Title 1">
            <a:extLst>
              <a:ext uri="{FF2B5EF4-FFF2-40B4-BE49-F238E27FC236}">
                <a16:creationId xmlns:a16="http://schemas.microsoft.com/office/drawing/2014/main" id="{C650914B-7BC9-A45E-C7A2-4EB2C445B5D0}"/>
              </a:ext>
            </a:extLst>
          </p:cNvPr>
          <p:cNvSpPr>
            <a:spLocks noGrp="1" noChangeArrowheads="1"/>
          </p:cNvSpPr>
          <p:nvPr>
            <p:ph type="title"/>
          </p:nvPr>
        </p:nvSpPr>
        <p:spPr>
          <a:xfrm>
            <a:off x="1918320" y="171448"/>
            <a:ext cx="5854080" cy="1047752"/>
          </a:xfrm>
        </p:spPr>
        <p:txBody>
          <a:bodyPr/>
          <a:lstStyle/>
          <a:p>
            <a:r>
              <a:rPr lang="en-US" altLang="en-US" sz="2800" dirty="0"/>
              <a:t>Surface Tension as Capillary Action</a:t>
            </a:r>
          </a:p>
        </p:txBody>
      </p:sp>
      <p:sp>
        <p:nvSpPr>
          <p:cNvPr id="6" name="TextBox 5">
            <a:extLst>
              <a:ext uri="{FF2B5EF4-FFF2-40B4-BE49-F238E27FC236}">
                <a16:creationId xmlns:a16="http://schemas.microsoft.com/office/drawing/2014/main" id="{348D5A9D-438B-8F2D-3969-B0AB0B087054}"/>
              </a:ext>
            </a:extLst>
          </p:cNvPr>
          <p:cNvSpPr txBox="1"/>
          <p:nvPr/>
        </p:nvSpPr>
        <p:spPr>
          <a:xfrm>
            <a:off x="1981200" y="5429071"/>
            <a:ext cx="6081348" cy="1200329"/>
          </a:xfrm>
          <a:prstGeom prst="rect">
            <a:avLst/>
          </a:prstGeom>
          <a:noFill/>
        </p:spPr>
        <p:txBody>
          <a:bodyPr wrap="square">
            <a:spAutoFit/>
          </a:bodyPr>
          <a:lstStyle/>
          <a:p>
            <a:pPr algn="ctr"/>
            <a:r>
              <a:rPr lang="en-US" sz="2400" b="0" i="0" u="none" strike="noStrike" baseline="0" dirty="0">
                <a:latin typeface="+mn-lt"/>
              </a:rPr>
              <a:t>Capillarity broadly refers to the interfacial interaction between liquid and another </a:t>
            </a:r>
            <a:r>
              <a:rPr lang="en-US" dirty="0">
                <a:latin typeface="+mn-lt"/>
              </a:rPr>
              <a:t>medium</a:t>
            </a:r>
            <a:r>
              <a:rPr lang="en-US" sz="2400" b="0" i="0" u="none" strike="noStrike" baseline="0" dirty="0">
                <a:latin typeface="+mn-lt"/>
              </a:rPr>
              <a:t> arising from cohesion within the liquid.</a:t>
            </a:r>
            <a:endParaRPr lang="en-IN" dirty="0">
              <a:latin typeface="+mn-lt"/>
            </a:endParaRPr>
          </a:p>
        </p:txBody>
      </p:sp>
      <p:grpSp>
        <p:nvGrpSpPr>
          <p:cNvPr id="4" name="Group 3">
            <a:extLst>
              <a:ext uri="{FF2B5EF4-FFF2-40B4-BE49-F238E27FC236}">
                <a16:creationId xmlns:a16="http://schemas.microsoft.com/office/drawing/2014/main" id="{655758B1-040E-4241-F0A9-68956D287296}"/>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416A67B-5FBC-AB39-AF65-3DA5E7EE1C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4E3CDCC1-7A34-350E-FBFC-FFDD98C83F98}"/>
                </a:ext>
              </a:extLst>
            </p:cNvPr>
            <p:cNvGrpSpPr>
              <a:grpSpLocks/>
            </p:cNvGrpSpPr>
            <p:nvPr/>
          </p:nvGrpSpPr>
          <p:grpSpPr bwMode="auto">
            <a:xfrm>
              <a:off x="0" y="0"/>
              <a:ext cx="9144000" cy="6858000"/>
              <a:chOff x="0" y="0"/>
              <a:chExt cx="9144000" cy="6858000"/>
            </a:xfrm>
          </p:grpSpPr>
          <p:grpSp>
            <p:nvGrpSpPr>
              <p:cNvPr id="16" name="Group 19">
                <a:extLst>
                  <a:ext uri="{FF2B5EF4-FFF2-40B4-BE49-F238E27FC236}">
                    <a16:creationId xmlns:a16="http://schemas.microsoft.com/office/drawing/2014/main" id="{B7A1EB50-E5FB-0FBD-A09F-4B841A12F099}"/>
                  </a:ext>
                </a:extLst>
              </p:cNvPr>
              <p:cNvGrpSpPr>
                <a:grpSpLocks/>
              </p:cNvGrpSpPr>
              <p:nvPr/>
            </p:nvGrpSpPr>
            <p:grpSpPr bwMode="auto">
              <a:xfrm>
                <a:off x="0" y="0"/>
                <a:ext cx="9144000" cy="6858000"/>
                <a:chOff x="0" y="0"/>
                <a:chExt cx="9144000" cy="6858000"/>
              </a:xfrm>
            </p:grpSpPr>
            <p:grpSp>
              <p:nvGrpSpPr>
                <p:cNvPr id="19" name="Group 18">
                  <a:extLst>
                    <a:ext uri="{FF2B5EF4-FFF2-40B4-BE49-F238E27FC236}">
                      <a16:creationId xmlns:a16="http://schemas.microsoft.com/office/drawing/2014/main" id="{4512463B-1A8B-833C-8AB6-A83CDC3EB27D}"/>
                    </a:ext>
                  </a:extLst>
                </p:cNvPr>
                <p:cNvGrpSpPr>
                  <a:grpSpLocks/>
                </p:cNvGrpSpPr>
                <p:nvPr/>
              </p:nvGrpSpPr>
              <p:grpSpPr bwMode="auto">
                <a:xfrm>
                  <a:off x="0" y="0"/>
                  <a:ext cx="9144000" cy="6858000"/>
                  <a:chOff x="0" y="0"/>
                  <a:chExt cx="5760" cy="4320"/>
                </a:xfrm>
              </p:grpSpPr>
              <p:grpSp>
                <p:nvGrpSpPr>
                  <p:cNvPr id="21" name="Group 20">
                    <a:extLst>
                      <a:ext uri="{FF2B5EF4-FFF2-40B4-BE49-F238E27FC236}">
                        <a16:creationId xmlns:a16="http://schemas.microsoft.com/office/drawing/2014/main" id="{B26DAB86-05AE-D202-6280-CC31F2352983}"/>
                      </a:ext>
                    </a:extLst>
                  </p:cNvPr>
                  <p:cNvGrpSpPr>
                    <a:grpSpLocks/>
                  </p:cNvGrpSpPr>
                  <p:nvPr/>
                </p:nvGrpSpPr>
                <p:grpSpPr bwMode="auto">
                  <a:xfrm>
                    <a:off x="0" y="0"/>
                    <a:ext cx="192" cy="4320"/>
                    <a:chOff x="0" y="-48"/>
                    <a:chExt cx="144" cy="4368"/>
                  </a:xfrm>
                </p:grpSpPr>
                <p:sp>
                  <p:nvSpPr>
                    <p:cNvPr id="31" name="Rectangle 10">
                      <a:extLst>
                        <a:ext uri="{FF2B5EF4-FFF2-40B4-BE49-F238E27FC236}">
                          <a16:creationId xmlns:a16="http://schemas.microsoft.com/office/drawing/2014/main" id="{2E1DDD48-6791-98F0-4CDB-E56B79554D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08" name="Rectangle 11">
                      <a:extLst>
                        <a:ext uri="{FF2B5EF4-FFF2-40B4-BE49-F238E27FC236}">
                          <a16:creationId xmlns:a16="http://schemas.microsoft.com/office/drawing/2014/main" id="{14C4BAF8-74D2-30DA-676E-ABE9DA85293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21">
                    <a:extLst>
                      <a:ext uri="{FF2B5EF4-FFF2-40B4-BE49-F238E27FC236}">
                        <a16:creationId xmlns:a16="http://schemas.microsoft.com/office/drawing/2014/main" id="{CE3474DE-D61D-3468-166A-2D9A8E146200}"/>
                      </a:ext>
                    </a:extLst>
                  </p:cNvPr>
                  <p:cNvGrpSpPr>
                    <a:grpSpLocks/>
                  </p:cNvGrpSpPr>
                  <p:nvPr/>
                </p:nvGrpSpPr>
                <p:grpSpPr bwMode="auto">
                  <a:xfrm>
                    <a:off x="5674" y="24"/>
                    <a:ext cx="86" cy="4296"/>
                    <a:chOff x="5616" y="-48"/>
                    <a:chExt cx="144" cy="4368"/>
                  </a:xfrm>
                </p:grpSpPr>
                <p:sp>
                  <p:nvSpPr>
                    <p:cNvPr id="29" name="Rectangle 13">
                      <a:extLst>
                        <a:ext uri="{FF2B5EF4-FFF2-40B4-BE49-F238E27FC236}">
                          <a16:creationId xmlns:a16="http://schemas.microsoft.com/office/drawing/2014/main" id="{5C0EC8C4-BCD9-1FA0-AC42-E06F6F99F3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4">
                      <a:extLst>
                        <a:ext uri="{FF2B5EF4-FFF2-40B4-BE49-F238E27FC236}">
                          <a16:creationId xmlns:a16="http://schemas.microsoft.com/office/drawing/2014/main" id="{9DD7B8FE-2D5A-1DDD-EA06-52F607D3709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22">
                    <a:extLst>
                      <a:ext uri="{FF2B5EF4-FFF2-40B4-BE49-F238E27FC236}">
                        <a16:creationId xmlns:a16="http://schemas.microsoft.com/office/drawing/2014/main" id="{BE1C0B60-1214-0DF0-224C-36684888F63C}"/>
                      </a:ext>
                    </a:extLst>
                  </p:cNvPr>
                  <p:cNvGrpSpPr>
                    <a:grpSpLocks/>
                  </p:cNvGrpSpPr>
                  <p:nvPr/>
                </p:nvGrpSpPr>
                <p:grpSpPr bwMode="auto">
                  <a:xfrm>
                    <a:off x="144" y="0"/>
                    <a:ext cx="5616" cy="144"/>
                    <a:chOff x="96" y="-48"/>
                    <a:chExt cx="5520" cy="144"/>
                  </a:xfrm>
                </p:grpSpPr>
                <p:sp>
                  <p:nvSpPr>
                    <p:cNvPr id="27" name="Rectangle 26">
                      <a:extLst>
                        <a:ext uri="{FF2B5EF4-FFF2-40B4-BE49-F238E27FC236}">
                          <a16:creationId xmlns:a16="http://schemas.microsoft.com/office/drawing/2014/main" id="{B8876E04-0404-834F-F3AD-0275675DDCE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27">
                      <a:extLst>
                        <a:ext uri="{FF2B5EF4-FFF2-40B4-BE49-F238E27FC236}">
                          <a16:creationId xmlns:a16="http://schemas.microsoft.com/office/drawing/2014/main" id="{F83CBF0D-2C35-196B-23DD-3D3B3EA2C8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8">
                    <a:extLst>
                      <a:ext uri="{FF2B5EF4-FFF2-40B4-BE49-F238E27FC236}">
                        <a16:creationId xmlns:a16="http://schemas.microsoft.com/office/drawing/2014/main" id="{F4343CEE-301D-6C23-F3A9-6000882B83BF}"/>
                      </a:ext>
                    </a:extLst>
                  </p:cNvPr>
                  <p:cNvGrpSpPr>
                    <a:grpSpLocks/>
                  </p:cNvGrpSpPr>
                  <p:nvPr/>
                </p:nvGrpSpPr>
                <p:grpSpPr bwMode="auto">
                  <a:xfrm>
                    <a:off x="144" y="4234"/>
                    <a:ext cx="5616" cy="86"/>
                    <a:chOff x="96" y="4176"/>
                    <a:chExt cx="5520" cy="144"/>
                  </a:xfrm>
                </p:grpSpPr>
                <p:sp>
                  <p:nvSpPr>
                    <p:cNvPr id="25" name="Rectangle 19">
                      <a:extLst>
                        <a:ext uri="{FF2B5EF4-FFF2-40B4-BE49-F238E27FC236}">
                          <a16:creationId xmlns:a16="http://schemas.microsoft.com/office/drawing/2014/main" id="{962F7D30-F0EC-902F-3DAB-43F695DDFA8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0">
                      <a:extLst>
                        <a:ext uri="{FF2B5EF4-FFF2-40B4-BE49-F238E27FC236}">
                          <a16:creationId xmlns:a16="http://schemas.microsoft.com/office/drawing/2014/main" id="{87AA16B8-C0DA-A6E2-5EE4-B4D65B769A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AD954F72-2395-DDCE-C945-003F683D5A10}"/>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8" name="Picture 42" descr="A picture containing shape&#10;&#10;Description automatically generated">
                <a:extLst>
                  <a:ext uri="{FF2B5EF4-FFF2-40B4-BE49-F238E27FC236}">
                    <a16:creationId xmlns:a16="http://schemas.microsoft.com/office/drawing/2014/main" id="{87702B4E-0D50-594A-7D29-06604F611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5" name="Picture 4">
            <a:extLst>
              <a:ext uri="{FF2B5EF4-FFF2-40B4-BE49-F238E27FC236}">
                <a16:creationId xmlns:a16="http://schemas.microsoft.com/office/drawing/2014/main" id="{82C7F3D8-9370-DF2B-F7D5-0D8DF25C3CF2}"/>
              </a:ext>
            </a:extLst>
          </p:cNvPr>
          <p:cNvPicPr>
            <a:picLocks noChangeAspect="1"/>
          </p:cNvPicPr>
          <p:nvPr/>
        </p:nvPicPr>
        <p:blipFill>
          <a:blip r:embed="rId4"/>
          <a:stretch>
            <a:fillRect/>
          </a:stretch>
        </p:blipFill>
        <p:spPr>
          <a:xfrm>
            <a:off x="683246" y="1324742"/>
            <a:ext cx="2100264" cy="3018658"/>
          </a:xfrm>
          <a:prstGeom prst="rect">
            <a:avLst/>
          </a:prstGeom>
        </p:spPr>
      </p:pic>
      <p:pic>
        <p:nvPicPr>
          <p:cNvPr id="9" name="Picture 8">
            <a:extLst>
              <a:ext uri="{FF2B5EF4-FFF2-40B4-BE49-F238E27FC236}">
                <a16:creationId xmlns:a16="http://schemas.microsoft.com/office/drawing/2014/main" id="{781BF42F-65D6-BBEF-8536-EA0048423801}"/>
              </a:ext>
            </a:extLst>
          </p:cNvPr>
          <p:cNvPicPr>
            <a:picLocks noChangeAspect="1"/>
          </p:cNvPicPr>
          <p:nvPr/>
        </p:nvPicPr>
        <p:blipFill>
          <a:blip r:embed="rId5"/>
          <a:stretch>
            <a:fillRect/>
          </a:stretch>
        </p:blipFill>
        <p:spPr>
          <a:xfrm>
            <a:off x="4466601" y="1352549"/>
            <a:ext cx="2100264" cy="2824745"/>
          </a:xfrm>
          <a:prstGeom prst="rect">
            <a:avLst/>
          </a:prstGeom>
        </p:spPr>
      </p:pic>
      <p:sp>
        <p:nvSpPr>
          <p:cNvPr id="3" name="TextBox 2">
            <a:extLst>
              <a:ext uri="{FF2B5EF4-FFF2-40B4-BE49-F238E27FC236}">
                <a16:creationId xmlns:a16="http://schemas.microsoft.com/office/drawing/2014/main" id="{06342DDB-B53A-B0EE-1155-2FAA8E488961}"/>
              </a:ext>
            </a:extLst>
          </p:cNvPr>
          <p:cNvSpPr txBox="1"/>
          <p:nvPr/>
        </p:nvSpPr>
        <p:spPr>
          <a:xfrm>
            <a:off x="853828" y="4426803"/>
            <a:ext cx="7604372" cy="954107"/>
          </a:xfrm>
          <a:prstGeom prst="rect">
            <a:avLst/>
          </a:prstGeom>
          <a:noFill/>
        </p:spPr>
        <p:txBody>
          <a:bodyPr wrap="square">
            <a:spAutoFit/>
          </a:bodyPr>
          <a:lstStyle/>
          <a:p>
            <a:pPr algn="ctr"/>
            <a:r>
              <a:rPr lang="en-US" altLang="en-US" sz="2800" dirty="0">
                <a:solidFill>
                  <a:schemeClr val="accent2"/>
                </a:solidFill>
                <a:latin typeface="Script MT Bold" panose="03040602040607080904" pitchFamily="66" charset="0"/>
              </a:rPr>
              <a:t>Every system in this universe spontaneously moves towards equilibrium.</a:t>
            </a:r>
          </a:p>
        </p:txBody>
      </p:sp>
    </p:spTree>
    <p:extLst>
      <p:ext uri="{BB962C8B-B14F-4D97-AF65-F5344CB8AC3E}">
        <p14:creationId xmlns:p14="http://schemas.microsoft.com/office/powerpoint/2010/main" val="344436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circle(in)">
                                      <p:cBhvr>
                                        <p:cTn id="2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a:extLst>
              <a:ext uri="{FF2B5EF4-FFF2-40B4-BE49-F238E27FC236}">
                <a16:creationId xmlns:a16="http://schemas.microsoft.com/office/drawing/2014/main" id="{C28D7469-867D-4236-077B-B2519992A357}"/>
              </a:ext>
            </a:extLst>
          </p:cNvPr>
          <p:cNvSpPr>
            <a:spLocks noGrp="1" noChangeArrowheads="1"/>
          </p:cNvSpPr>
          <p:nvPr>
            <p:ph type="title"/>
          </p:nvPr>
        </p:nvSpPr>
        <p:spPr>
          <a:xfrm>
            <a:off x="1631101" y="229763"/>
            <a:ext cx="6490071" cy="838200"/>
          </a:xfrm>
        </p:spPr>
        <p:txBody>
          <a:bodyPr/>
          <a:lstStyle/>
          <a:p>
            <a:r>
              <a:rPr lang="en-US" altLang="en-US" sz="2800" dirty="0"/>
              <a:t>Challenge in Field-use of Smart Phones</a:t>
            </a:r>
          </a:p>
        </p:txBody>
      </p:sp>
      <p:sp>
        <p:nvSpPr>
          <p:cNvPr id="18435" name="Content Placeholder 5">
            <a:extLst>
              <a:ext uri="{FF2B5EF4-FFF2-40B4-BE49-F238E27FC236}">
                <a16:creationId xmlns:a16="http://schemas.microsoft.com/office/drawing/2014/main" id="{CBE94669-2011-3594-CE98-A7342B7AFCD0}"/>
              </a:ext>
            </a:extLst>
          </p:cNvPr>
          <p:cNvSpPr>
            <a:spLocks noGrp="1"/>
          </p:cNvSpPr>
          <p:nvPr>
            <p:ph idx="1"/>
          </p:nvPr>
        </p:nvSpPr>
        <p:spPr>
          <a:xfrm>
            <a:off x="304799" y="1375402"/>
            <a:ext cx="8812213" cy="1215398"/>
          </a:xfrm>
        </p:spPr>
        <p:txBody>
          <a:bodyPr/>
          <a:lstStyle/>
          <a:p>
            <a:pPr>
              <a:spcBef>
                <a:spcPct val="50000"/>
              </a:spcBef>
            </a:pPr>
            <a:r>
              <a:rPr lang="en-US" sz="2400" dirty="0"/>
              <a:t>Around 1990 introduction of compact, high-performance communication devices such as smart phones were invented</a:t>
            </a:r>
            <a:endParaRPr lang="en-US" altLang="en-US" sz="2400" dirty="0"/>
          </a:p>
        </p:txBody>
      </p:sp>
      <p:grpSp>
        <p:nvGrpSpPr>
          <p:cNvPr id="18" name="Group 17">
            <a:extLst>
              <a:ext uri="{FF2B5EF4-FFF2-40B4-BE49-F238E27FC236}">
                <a16:creationId xmlns:a16="http://schemas.microsoft.com/office/drawing/2014/main" id="{E9A209B5-A42E-6C34-9546-12ABEEC53317}"/>
              </a:ext>
            </a:extLst>
          </p:cNvPr>
          <p:cNvGrpSpPr/>
          <p:nvPr/>
        </p:nvGrpSpPr>
        <p:grpSpPr>
          <a:xfrm>
            <a:off x="0" y="0"/>
            <a:ext cx="9144000" cy="6858000"/>
            <a:chOff x="0" y="0"/>
            <a:chExt cx="9144000" cy="6858000"/>
          </a:xfrm>
        </p:grpSpPr>
        <p:pic>
          <p:nvPicPr>
            <p:cNvPr id="19" name="Picture 22" descr="Logo usage Guidelines">
              <a:extLst>
                <a:ext uri="{FF2B5EF4-FFF2-40B4-BE49-F238E27FC236}">
                  <a16:creationId xmlns:a16="http://schemas.microsoft.com/office/drawing/2014/main" id="{B0E97AE7-2FC1-4C34-F69A-0394CDD4C4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38">
              <a:extLst>
                <a:ext uri="{FF2B5EF4-FFF2-40B4-BE49-F238E27FC236}">
                  <a16:creationId xmlns:a16="http://schemas.microsoft.com/office/drawing/2014/main" id="{BF223253-0716-F28D-641F-879993AA8158}"/>
                </a:ext>
              </a:extLst>
            </p:cNvPr>
            <p:cNvGrpSpPr>
              <a:grpSpLocks/>
            </p:cNvGrpSpPr>
            <p:nvPr/>
          </p:nvGrpSpPr>
          <p:grpSpPr bwMode="auto">
            <a:xfrm>
              <a:off x="0" y="0"/>
              <a:ext cx="9144000" cy="6858000"/>
              <a:chOff x="0" y="0"/>
              <a:chExt cx="9144000" cy="6858000"/>
            </a:xfrm>
          </p:grpSpPr>
          <p:grpSp>
            <p:nvGrpSpPr>
              <p:cNvPr id="21" name="Group 19">
                <a:extLst>
                  <a:ext uri="{FF2B5EF4-FFF2-40B4-BE49-F238E27FC236}">
                    <a16:creationId xmlns:a16="http://schemas.microsoft.com/office/drawing/2014/main" id="{77BA709C-43A3-2D7A-41B2-DCF4CD7EE9F0}"/>
                  </a:ext>
                </a:extLst>
              </p:cNvPr>
              <p:cNvGrpSpPr>
                <a:grpSpLocks/>
              </p:cNvGrpSpPr>
              <p:nvPr/>
            </p:nvGrpSpPr>
            <p:grpSpPr bwMode="auto">
              <a:xfrm>
                <a:off x="0" y="0"/>
                <a:ext cx="9144000" cy="6858000"/>
                <a:chOff x="0" y="0"/>
                <a:chExt cx="9144000" cy="6858000"/>
              </a:xfrm>
            </p:grpSpPr>
            <p:grpSp>
              <p:nvGrpSpPr>
                <p:cNvPr id="23" name="Group 22">
                  <a:extLst>
                    <a:ext uri="{FF2B5EF4-FFF2-40B4-BE49-F238E27FC236}">
                      <a16:creationId xmlns:a16="http://schemas.microsoft.com/office/drawing/2014/main" id="{6BAD6AED-0D6B-C39E-CC1F-112F78BC7CD4}"/>
                    </a:ext>
                  </a:extLst>
                </p:cNvPr>
                <p:cNvGrpSpPr>
                  <a:grpSpLocks/>
                </p:cNvGrpSpPr>
                <p:nvPr/>
              </p:nvGrpSpPr>
              <p:grpSpPr bwMode="auto">
                <a:xfrm>
                  <a:off x="0" y="0"/>
                  <a:ext cx="9144000" cy="6858000"/>
                  <a:chOff x="0" y="0"/>
                  <a:chExt cx="5760" cy="4320"/>
                </a:xfrm>
              </p:grpSpPr>
              <p:grpSp>
                <p:nvGrpSpPr>
                  <p:cNvPr id="25" name="Group 24">
                    <a:extLst>
                      <a:ext uri="{FF2B5EF4-FFF2-40B4-BE49-F238E27FC236}">
                        <a16:creationId xmlns:a16="http://schemas.microsoft.com/office/drawing/2014/main" id="{188BD045-33F6-201D-DE1C-43BE3AA154FE}"/>
                      </a:ext>
                    </a:extLst>
                  </p:cNvPr>
                  <p:cNvGrpSpPr>
                    <a:grpSpLocks/>
                  </p:cNvGrpSpPr>
                  <p:nvPr/>
                </p:nvGrpSpPr>
                <p:grpSpPr bwMode="auto">
                  <a:xfrm>
                    <a:off x="0" y="0"/>
                    <a:ext cx="192" cy="4320"/>
                    <a:chOff x="0" y="-48"/>
                    <a:chExt cx="144" cy="4368"/>
                  </a:xfrm>
                </p:grpSpPr>
                <p:sp>
                  <p:nvSpPr>
                    <p:cNvPr id="18437" name="Rectangle 10">
                      <a:extLst>
                        <a:ext uri="{FF2B5EF4-FFF2-40B4-BE49-F238E27FC236}">
                          <a16:creationId xmlns:a16="http://schemas.microsoft.com/office/drawing/2014/main" id="{1553B302-3993-68A5-4216-6A73B62B8C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8" name="Rectangle 11">
                      <a:extLst>
                        <a:ext uri="{FF2B5EF4-FFF2-40B4-BE49-F238E27FC236}">
                          <a16:creationId xmlns:a16="http://schemas.microsoft.com/office/drawing/2014/main" id="{B4F2A2A5-959E-82A4-E85D-BCE4F63ED0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25">
                    <a:extLst>
                      <a:ext uri="{FF2B5EF4-FFF2-40B4-BE49-F238E27FC236}">
                        <a16:creationId xmlns:a16="http://schemas.microsoft.com/office/drawing/2014/main" id="{10EBC65E-0316-F7F6-2937-D2628E359F31}"/>
                      </a:ext>
                    </a:extLst>
                  </p:cNvPr>
                  <p:cNvGrpSpPr>
                    <a:grpSpLocks/>
                  </p:cNvGrpSpPr>
                  <p:nvPr/>
                </p:nvGrpSpPr>
                <p:grpSpPr bwMode="auto">
                  <a:xfrm>
                    <a:off x="5674" y="24"/>
                    <a:ext cx="86" cy="4296"/>
                    <a:chOff x="5616" y="-48"/>
                    <a:chExt cx="144" cy="4368"/>
                  </a:xfrm>
                </p:grpSpPr>
                <p:sp>
                  <p:nvSpPr>
                    <p:cNvPr id="18433" name="Rectangle 13">
                      <a:extLst>
                        <a:ext uri="{FF2B5EF4-FFF2-40B4-BE49-F238E27FC236}">
                          <a16:creationId xmlns:a16="http://schemas.microsoft.com/office/drawing/2014/main" id="{8BFD3714-A62A-869D-7A0D-6AC72E0ADC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6" name="Rectangle 14">
                      <a:extLst>
                        <a:ext uri="{FF2B5EF4-FFF2-40B4-BE49-F238E27FC236}">
                          <a16:creationId xmlns:a16="http://schemas.microsoft.com/office/drawing/2014/main" id="{0442E8D3-0A87-56FC-2704-5D69299F28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2803AD3A-B515-3475-C4EA-792D19AC1DD7}"/>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1D12111C-23D8-8500-FB13-099188CD021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32" name="Rectangle 18431">
                      <a:extLst>
                        <a:ext uri="{FF2B5EF4-FFF2-40B4-BE49-F238E27FC236}">
                          <a16:creationId xmlns:a16="http://schemas.microsoft.com/office/drawing/2014/main" id="{D57A7A3D-002E-29BE-068B-05E4656993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8">
                    <a:extLst>
                      <a:ext uri="{FF2B5EF4-FFF2-40B4-BE49-F238E27FC236}">
                        <a16:creationId xmlns:a16="http://schemas.microsoft.com/office/drawing/2014/main" id="{A1C4AFD8-D716-6E06-84B3-93C5C16A3753}"/>
                      </a:ext>
                    </a:extLst>
                  </p:cNvPr>
                  <p:cNvGrpSpPr>
                    <a:grpSpLocks/>
                  </p:cNvGrpSpPr>
                  <p:nvPr/>
                </p:nvGrpSpPr>
                <p:grpSpPr bwMode="auto">
                  <a:xfrm>
                    <a:off x="144" y="4234"/>
                    <a:ext cx="5616" cy="86"/>
                    <a:chOff x="96" y="4176"/>
                    <a:chExt cx="5520" cy="144"/>
                  </a:xfrm>
                </p:grpSpPr>
                <p:sp>
                  <p:nvSpPr>
                    <p:cNvPr id="29" name="Rectangle 19">
                      <a:extLst>
                        <a:ext uri="{FF2B5EF4-FFF2-40B4-BE49-F238E27FC236}">
                          <a16:creationId xmlns:a16="http://schemas.microsoft.com/office/drawing/2014/main" id="{5C2A5B38-FBFE-2670-3BD3-1DD27614EDC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20">
                      <a:extLst>
                        <a:ext uri="{FF2B5EF4-FFF2-40B4-BE49-F238E27FC236}">
                          <a16:creationId xmlns:a16="http://schemas.microsoft.com/office/drawing/2014/main" id="{AE9E052D-3EC4-CF22-D94A-F27FD714AB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4" name="Rectangle 21">
                  <a:extLst>
                    <a:ext uri="{FF2B5EF4-FFF2-40B4-BE49-F238E27FC236}">
                      <a16:creationId xmlns:a16="http://schemas.microsoft.com/office/drawing/2014/main" id="{1824624D-8E31-95D5-C702-05D8E82C2963}"/>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2" name="Picture 42" descr="A picture containing shape&#10;&#10;Description automatically generated">
                <a:extLst>
                  <a:ext uri="{FF2B5EF4-FFF2-40B4-BE49-F238E27FC236}">
                    <a16:creationId xmlns:a16="http://schemas.microsoft.com/office/drawing/2014/main" id="{1752CECF-D98E-34DE-7807-A5334A035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8440" name="Picture 18439">
            <a:extLst>
              <a:ext uri="{FF2B5EF4-FFF2-40B4-BE49-F238E27FC236}">
                <a16:creationId xmlns:a16="http://schemas.microsoft.com/office/drawing/2014/main" id="{887740B0-93F8-D1EE-6857-547994B3F2AC}"/>
              </a:ext>
            </a:extLst>
          </p:cNvPr>
          <p:cNvPicPr>
            <a:picLocks noChangeAspect="1"/>
          </p:cNvPicPr>
          <p:nvPr/>
        </p:nvPicPr>
        <p:blipFill>
          <a:blip r:embed="rId4"/>
          <a:stretch>
            <a:fillRect/>
          </a:stretch>
        </p:blipFill>
        <p:spPr>
          <a:xfrm>
            <a:off x="1295399" y="2494416"/>
            <a:ext cx="6317403" cy="3672254"/>
          </a:xfrm>
          <a:prstGeom prst="ellipse">
            <a:avLst/>
          </a:prstGeom>
          <a:ln>
            <a:noFill/>
          </a:ln>
          <a:effectLst>
            <a:softEdge rad="112500"/>
          </a:effectLst>
        </p:spPr>
      </p:pic>
    </p:spTree>
    <p:extLst>
      <p:ext uri="{BB962C8B-B14F-4D97-AF65-F5344CB8AC3E}">
        <p14:creationId xmlns:p14="http://schemas.microsoft.com/office/powerpoint/2010/main" val="1232425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dissolv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8440"/>
                                        </p:tgtEl>
                                        <p:attrNameLst>
                                          <p:attrName>style.visibility</p:attrName>
                                        </p:attrNameLst>
                                      </p:cBhvr>
                                      <p:to>
                                        <p:strVal val="visible"/>
                                      </p:to>
                                    </p:set>
                                    <p:animEffect transition="in" filter="wipe(down)">
                                      <p:cBhvr>
                                        <p:cTn id="12" dur="870">
                                          <p:stCondLst>
                                            <p:cond delay="0"/>
                                          </p:stCondLst>
                                        </p:cTn>
                                        <p:tgtEl>
                                          <p:spTgt spid="18440"/>
                                        </p:tgtEl>
                                      </p:cBhvr>
                                    </p:animEffect>
                                    <p:anim calcmode="lin" valueType="num">
                                      <p:cBhvr>
                                        <p:cTn id="13" dur="2733" tmFilter="0,0; 0.14,0.36; 0.43,0.73; 0.71,0.91; 1.0,1.0">
                                          <p:stCondLst>
                                            <p:cond delay="0"/>
                                          </p:stCondLst>
                                        </p:cTn>
                                        <p:tgtEl>
                                          <p:spTgt spid="18440"/>
                                        </p:tgtEl>
                                        <p:attrNameLst>
                                          <p:attrName>ppt_x</p:attrName>
                                        </p:attrNameLst>
                                      </p:cBhvr>
                                      <p:tavLst>
                                        <p:tav tm="0">
                                          <p:val>
                                            <p:strVal val="#ppt_x-0.25"/>
                                          </p:val>
                                        </p:tav>
                                        <p:tav tm="100000">
                                          <p:val>
                                            <p:strVal val="#ppt_x"/>
                                          </p:val>
                                        </p:tav>
                                      </p:tavLst>
                                    </p:anim>
                                    <p:anim calcmode="lin" valueType="num">
                                      <p:cBhvr>
                                        <p:cTn id="14" dur="996" tmFilter="0.0,0.0; 0.25,0.07; 0.50,0.2; 0.75,0.467; 1.0,1.0">
                                          <p:stCondLst>
                                            <p:cond delay="0"/>
                                          </p:stCondLst>
                                        </p:cTn>
                                        <p:tgtEl>
                                          <p:spTgt spid="18440"/>
                                        </p:tgtEl>
                                        <p:attrNameLst>
                                          <p:attrName>ppt_y</p:attrName>
                                        </p:attrNameLst>
                                      </p:cBhvr>
                                      <p:tavLst>
                                        <p:tav tm="0" fmla="#ppt_y-sin(pi*$)/3">
                                          <p:val>
                                            <p:fltVal val="0.5"/>
                                          </p:val>
                                        </p:tav>
                                        <p:tav tm="100000">
                                          <p:val>
                                            <p:fltVal val="1"/>
                                          </p:val>
                                        </p:tav>
                                      </p:tavLst>
                                    </p:anim>
                                    <p:anim calcmode="lin" valueType="num">
                                      <p:cBhvr>
                                        <p:cTn id="15" dur="996" tmFilter="0, 0; 0.125,0.2665; 0.25,0.4; 0.375,0.465; 0.5,0.5;  0.625,0.535; 0.75,0.6; 0.875,0.7335; 1,1">
                                          <p:stCondLst>
                                            <p:cond delay="996"/>
                                          </p:stCondLst>
                                        </p:cTn>
                                        <p:tgtEl>
                                          <p:spTgt spid="18440"/>
                                        </p:tgtEl>
                                        <p:attrNameLst>
                                          <p:attrName>ppt_y</p:attrName>
                                        </p:attrNameLst>
                                      </p:cBhvr>
                                      <p:tavLst>
                                        <p:tav tm="0" fmla="#ppt_y-sin(pi*$)/9">
                                          <p:val>
                                            <p:fltVal val="0"/>
                                          </p:val>
                                        </p:tav>
                                        <p:tav tm="100000">
                                          <p:val>
                                            <p:fltVal val="1"/>
                                          </p:val>
                                        </p:tav>
                                      </p:tavLst>
                                    </p:anim>
                                    <p:anim calcmode="lin" valueType="num">
                                      <p:cBhvr>
                                        <p:cTn id="16" dur="498" tmFilter="0, 0; 0.125,0.2665; 0.25,0.4; 0.375,0.465; 0.5,0.5;  0.625,0.535; 0.75,0.6; 0.875,0.7335; 1,1">
                                          <p:stCondLst>
                                            <p:cond delay="1986"/>
                                          </p:stCondLst>
                                        </p:cTn>
                                        <p:tgtEl>
                                          <p:spTgt spid="18440"/>
                                        </p:tgtEl>
                                        <p:attrNameLst>
                                          <p:attrName>ppt_y</p:attrName>
                                        </p:attrNameLst>
                                      </p:cBhvr>
                                      <p:tavLst>
                                        <p:tav tm="0" fmla="#ppt_y-sin(pi*$)/27">
                                          <p:val>
                                            <p:fltVal val="0"/>
                                          </p:val>
                                        </p:tav>
                                        <p:tav tm="100000">
                                          <p:val>
                                            <p:fltVal val="1"/>
                                          </p:val>
                                        </p:tav>
                                      </p:tavLst>
                                    </p:anim>
                                    <p:anim calcmode="lin" valueType="num">
                                      <p:cBhvr>
                                        <p:cTn id="17" dur="246" tmFilter="0, 0; 0.125,0.2665; 0.25,0.4; 0.375,0.465; 0.5,0.5;  0.625,0.535; 0.75,0.6; 0.875,0.7335; 1,1">
                                          <p:stCondLst>
                                            <p:cond delay="2484"/>
                                          </p:stCondLst>
                                        </p:cTn>
                                        <p:tgtEl>
                                          <p:spTgt spid="18440"/>
                                        </p:tgtEl>
                                        <p:attrNameLst>
                                          <p:attrName>ppt_y</p:attrName>
                                        </p:attrNameLst>
                                      </p:cBhvr>
                                      <p:tavLst>
                                        <p:tav tm="0" fmla="#ppt_y-sin(pi*$)/81">
                                          <p:val>
                                            <p:fltVal val="0"/>
                                          </p:val>
                                        </p:tav>
                                        <p:tav tm="100000">
                                          <p:val>
                                            <p:fltVal val="1"/>
                                          </p:val>
                                        </p:tav>
                                      </p:tavLst>
                                    </p:anim>
                                    <p:animScale>
                                      <p:cBhvr>
                                        <p:cTn id="18" dur="39">
                                          <p:stCondLst>
                                            <p:cond delay="975"/>
                                          </p:stCondLst>
                                        </p:cTn>
                                        <p:tgtEl>
                                          <p:spTgt spid="18440"/>
                                        </p:tgtEl>
                                      </p:cBhvr>
                                      <p:to x="100000" y="60000"/>
                                    </p:animScale>
                                    <p:animScale>
                                      <p:cBhvr>
                                        <p:cTn id="19" dur="249" decel="50000">
                                          <p:stCondLst>
                                            <p:cond delay="1014"/>
                                          </p:stCondLst>
                                        </p:cTn>
                                        <p:tgtEl>
                                          <p:spTgt spid="18440"/>
                                        </p:tgtEl>
                                      </p:cBhvr>
                                      <p:to x="100000" y="100000"/>
                                    </p:animScale>
                                    <p:animScale>
                                      <p:cBhvr>
                                        <p:cTn id="20" dur="39">
                                          <p:stCondLst>
                                            <p:cond delay="1968"/>
                                          </p:stCondLst>
                                        </p:cTn>
                                        <p:tgtEl>
                                          <p:spTgt spid="18440"/>
                                        </p:tgtEl>
                                      </p:cBhvr>
                                      <p:to x="100000" y="80000"/>
                                    </p:animScale>
                                    <p:animScale>
                                      <p:cBhvr>
                                        <p:cTn id="21" dur="249" decel="50000">
                                          <p:stCondLst>
                                            <p:cond delay="2007"/>
                                          </p:stCondLst>
                                        </p:cTn>
                                        <p:tgtEl>
                                          <p:spTgt spid="18440"/>
                                        </p:tgtEl>
                                      </p:cBhvr>
                                      <p:to x="100000" y="100000"/>
                                    </p:animScale>
                                    <p:animScale>
                                      <p:cBhvr>
                                        <p:cTn id="22" dur="39">
                                          <p:stCondLst>
                                            <p:cond delay="2463"/>
                                          </p:stCondLst>
                                        </p:cTn>
                                        <p:tgtEl>
                                          <p:spTgt spid="18440"/>
                                        </p:tgtEl>
                                      </p:cBhvr>
                                      <p:to x="100000" y="90000"/>
                                    </p:animScale>
                                    <p:animScale>
                                      <p:cBhvr>
                                        <p:cTn id="23" dur="249" decel="50000">
                                          <p:stCondLst>
                                            <p:cond delay="2502"/>
                                          </p:stCondLst>
                                        </p:cTn>
                                        <p:tgtEl>
                                          <p:spTgt spid="18440"/>
                                        </p:tgtEl>
                                      </p:cBhvr>
                                      <p:to x="100000" y="100000"/>
                                    </p:animScale>
                                    <p:animScale>
                                      <p:cBhvr>
                                        <p:cTn id="24" dur="39">
                                          <p:stCondLst>
                                            <p:cond delay="2712"/>
                                          </p:stCondLst>
                                        </p:cTn>
                                        <p:tgtEl>
                                          <p:spTgt spid="18440"/>
                                        </p:tgtEl>
                                      </p:cBhvr>
                                      <p:to x="100000" y="95000"/>
                                    </p:animScale>
                                    <p:animScale>
                                      <p:cBhvr>
                                        <p:cTn id="25" dur="249" decel="50000">
                                          <p:stCondLst>
                                            <p:cond delay="2751"/>
                                          </p:stCondLst>
                                        </p:cTn>
                                        <p:tgtEl>
                                          <p:spTgt spid="1844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0" y="0"/>
            <a:ext cx="7772400" cy="1143000"/>
          </a:xfrm>
        </p:spPr>
        <p:txBody>
          <a:bodyPr/>
          <a:lstStyle/>
          <a:p>
            <a:r>
              <a:rPr lang="en-US" sz="2800" dirty="0">
                <a:solidFill>
                  <a:srgbClr val="000000"/>
                </a:solidFill>
              </a:rPr>
              <a:t>T</a:t>
            </a:r>
            <a:r>
              <a:rPr lang="en-US" sz="2800" b="0" i="0" u="none" strike="noStrike" baseline="0" dirty="0">
                <a:solidFill>
                  <a:srgbClr val="000000"/>
                </a:solidFill>
              </a:rPr>
              <a:t>hermo-graphic view of a smart phone skin temperature </a:t>
            </a:r>
            <a:endParaRPr lang="en-US" altLang="en-US" sz="2800" dirty="0"/>
          </a:p>
        </p:txBody>
      </p:sp>
      <p:pic>
        <p:nvPicPr>
          <p:cNvPr id="20" name="Content Placeholder 19">
            <a:extLst>
              <a:ext uri="{FF2B5EF4-FFF2-40B4-BE49-F238E27FC236}">
                <a16:creationId xmlns:a16="http://schemas.microsoft.com/office/drawing/2014/main" id="{73BE8681-A818-87D0-3CF5-F5A04193B49B}"/>
              </a:ext>
            </a:extLst>
          </p:cNvPr>
          <p:cNvPicPr>
            <a:picLocks noGrp="1" noChangeAspect="1"/>
          </p:cNvPicPr>
          <p:nvPr>
            <p:ph idx="1"/>
          </p:nvPr>
        </p:nvPicPr>
        <p:blipFill>
          <a:blip r:embed="rId2"/>
          <a:stretch>
            <a:fillRect/>
          </a:stretch>
        </p:blipFill>
        <p:spPr>
          <a:xfrm>
            <a:off x="381000" y="2040077"/>
            <a:ext cx="8321742" cy="4143533"/>
          </a:xfrm>
        </p:spPr>
      </p:pic>
      <p:grpSp>
        <p:nvGrpSpPr>
          <p:cNvPr id="2" name="Group 46">
            <a:extLst>
              <a:ext uri="{FF2B5EF4-FFF2-40B4-BE49-F238E27FC236}">
                <a16:creationId xmlns:a16="http://schemas.microsoft.com/office/drawing/2014/main" id="{B9DD81BA-F357-084D-1ECC-372D49096D30}"/>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EF3E947-B723-97FA-0CA5-F606B546A16E}"/>
                </a:ext>
              </a:extLst>
            </p:cNvPr>
            <p:cNvGrpSpPr>
              <a:grpSpLocks/>
            </p:cNvGrpSpPr>
            <p:nvPr/>
          </p:nvGrpSpPr>
          <p:grpSpPr bwMode="auto">
            <a:xfrm>
              <a:off x="0" y="0"/>
              <a:ext cx="9144000" cy="6858000"/>
              <a:chOff x="0" y="0"/>
              <a:chExt cx="5760" cy="4320"/>
            </a:xfrm>
          </p:grpSpPr>
          <p:grpSp>
            <p:nvGrpSpPr>
              <p:cNvPr id="7" name="Group 27">
                <a:extLst>
                  <a:ext uri="{FF2B5EF4-FFF2-40B4-BE49-F238E27FC236}">
                    <a16:creationId xmlns:a16="http://schemas.microsoft.com/office/drawing/2014/main" id="{76180813-25DE-E443-46FA-AE574998513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7EE6B10-E605-8DF0-3B55-F3E52FCF24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 name="Rectangle 11">
                  <a:extLst>
                    <a:ext uri="{FF2B5EF4-FFF2-40B4-BE49-F238E27FC236}">
                      <a16:creationId xmlns:a16="http://schemas.microsoft.com/office/drawing/2014/main" id="{57F7FA7A-A70C-C72D-FEB1-117D017E6C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2">
                <a:extLst>
                  <a:ext uri="{FF2B5EF4-FFF2-40B4-BE49-F238E27FC236}">
                    <a16:creationId xmlns:a16="http://schemas.microsoft.com/office/drawing/2014/main" id="{412E57E4-0C81-86EE-711C-DA528FE8DB01}"/>
                  </a:ext>
                </a:extLst>
              </p:cNvPr>
              <p:cNvGrpSpPr>
                <a:grpSpLocks/>
              </p:cNvGrpSpPr>
              <p:nvPr/>
            </p:nvGrpSpPr>
            <p:grpSpPr bwMode="auto">
              <a:xfrm>
                <a:off x="5674" y="24"/>
                <a:ext cx="86" cy="4296"/>
                <a:chOff x="5616" y="-48"/>
                <a:chExt cx="144" cy="4368"/>
              </a:xfrm>
            </p:grpSpPr>
            <p:sp>
              <p:nvSpPr>
                <p:cNvPr id="15" name="Rectangle 14">
                  <a:extLst>
                    <a:ext uri="{FF2B5EF4-FFF2-40B4-BE49-F238E27FC236}">
                      <a16:creationId xmlns:a16="http://schemas.microsoft.com/office/drawing/2014/main" id="{192CC488-1942-739E-9719-5664D9777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 name="Rectangle 15">
                  <a:extLst>
                    <a:ext uri="{FF2B5EF4-FFF2-40B4-BE49-F238E27FC236}">
                      <a16:creationId xmlns:a16="http://schemas.microsoft.com/office/drawing/2014/main" id="{DA6F819C-4C2D-F8EF-B76D-60EBB5B24A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5">
                <a:extLst>
                  <a:ext uri="{FF2B5EF4-FFF2-40B4-BE49-F238E27FC236}">
                    <a16:creationId xmlns:a16="http://schemas.microsoft.com/office/drawing/2014/main" id="{D1628A44-D2F5-FD95-FEC2-0F0A21A8468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F1B2F57-5153-6E3B-05D7-2E88331702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 name="Rectangle 13">
                  <a:extLst>
                    <a:ext uri="{FF2B5EF4-FFF2-40B4-BE49-F238E27FC236}">
                      <a16:creationId xmlns:a16="http://schemas.microsoft.com/office/drawing/2014/main" id="{439881E4-4F6D-5137-497E-3C1B6EAC8C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8">
                <a:extLst>
                  <a:ext uri="{FF2B5EF4-FFF2-40B4-BE49-F238E27FC236}">
                    <a16:creationId xmlns:a16="http://schemas.microsoft.com/office/drawing/2014/main" id="{B9F1C74E-7D18-DF57-40E5-EBFEF7084E0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2C5BF91-9A7A-EE30-0CA6-F8040F1635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 name="Rectangle 20">
                  <a:extLst>
                    <a:ext uri="{FF2B5EF4-FFF2-40B4-BE49-F238E27FC236}">
                      <a16:creationId xmlns:a16="http://schemas.microsoft.com/office/drawing/2014/main" id="{397BC63D-A8D2-2422-88D7-B6C5F4F049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5" name="Rectangle 19458">
              <a:extLst>
                <a:ext uri="{FF2B5EF4-FFF2-40B4-BE49-F238E27FC236}">
                  <a16:creationId xmlns:a16="http://schemas.microsoft.com/office/drawing/2014/main" id="{9158A96A-B980-20B5-C105-838EFB77E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1">
              <a:extLst>
                <a:ext uri="{FF2B5EF4-FFF2-40B4-BE49-F238E27FC236}">
                  <a16:creationId xmlns:a16="http://schemas.microsoft.com/office/drawing/2014/main" id="{25BDC275-9F0B-5209-E379-903D9660674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2" name="TextBox 21">
            <a:extLst>
              <a:ext uri="{FF2B5EF4-FFF2-40B4-BE49-F238E27FC236}">
                <a16:creationId xmlns:a16="http://schemas.microsoft.com/office/drawing/2014/main" id="{CFE3119C-0176-3778-6975-5AEC4CDBA5DA}"/>
              </a:ext>
            </a:extLst>
          </p:cNvPr>
          <p:cNvSpPr txBox="1"/>
          <p:nvPr/>
        </p:nvSpPr>
        <p:spPr>
          <a:xfrm>
            <a:off x="685800" y="1143000"/>
            <a:ext cx="4572000" cy="461665"/>
          </a:xfrm>
          <a:prstGeom prst="rect">
            <a:avLst/>
          </a:prstGeom>
          <a:noFill/>
        </p:spPr>
        <p:txBody>
          <a:bodyPr wrap="square">
            <a:spAutoFit/>
          </a:bodyPr>
          <a:lstStyle/>
          <a:p>
            <a:r>
              <a:rPr lang="en-US" dirty="0">
                <a:solidFill>
                  <a:srgbClr val="000000"/>
                </a:solidFill>
                <a:latin typeface="+mn-lt"/>
              </a:rPr>
              <a:t>A</a:t>
            </a:r>
            <a:r>
              <a:rPr lang="en-US" sz="2400" b="0" i="0" u="none" strike="noStrike" baseline="0" dirty="0">
                <a:solidFill>
                  <a:srgbClr val="000000"/>
                </a:solidFill>
                <a:latin typeface="+mn-lt"/>
              </a:rPr>
              <a:t>fter 10 min of gaming operation. </a:t>
            </a:r>
            <a:endParaRPr lang="en-IN" dirty="0">
              <a:latin typeface="+mn-lt"/>
            </a:endParaRPr>
          </a:p>
        </p:txBody>
      </p:sp>
    </p:spTree>
    <p:extLst>
      <p:ext uri="{BB962C8B-B14F-4D97-AF65-F5344CB8AC3E}">
        <p14:creationId xmlns:p14="http://schemas.microsoft.com/office/powerpoint/2010/main" val="276807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circle(in)">
                                      <p:cBhvr>
                                        <p:cTn id="13"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0" y="0"/>
            <a:ext cx="6453188" cy="1143000"/>
          </a:xfrm>
        </p:spPr>
        <p:txBody>
          <a:bodyPr/>
          <a:lstStyle/>
          <a:p>
            <a:r>
              <a:rPr lang="en-US" altLang="en-US" sz="2800" dirty="0"/>
              <a:t>Thermal Management System for Smart Phone: Pre 2010</a:t>
            </a:r>
          </a:p>
        </p:txBody>
      </p:sp>
      <p:sp>
        <p:nvSpPr>
          <p:cNvPr id="4" name="Content Placeholder 3">
            <a:extLst>
              <a:ext uri="{FF2B5EF4-FFF2-40B4-BE49-F238E27FC236}">
                <a16:creationId xmlns:a16="http://schemas.microsoft.com/office/drawing/2014/main" id="{947D7859-3667-1E7D-C1D9-25FE07CEB767}"/>
              </a:ext>
            </a:extLst>
          </p:cNvPr>
          <p:cNvSpPr>
            <a:spLocks noGrp="1"/>
          </p:cNvSpPr>
          <p:nvPr>
            <p:ph idx="1"/>
          </p:nvPr>
        </p:nvSpPr>
        <p:spPr>
          <a:xfrm>
            <a:off x="457200" y="1143000"/>
            <a:ext cx="8447088" cy="2509474"/>
          </a:xfrm>
        </p:spPr>
        <p:txBody>
          <a:bodyPr/>
          <a:lstStyle/>
          <a:p>
            <a:r>
              <a:rPr lang="en-US" sz="2400" dirty="0"/>
              <a:t>A common thermal management system for smart phones uses a graphite sheet (having high in plane thermal conductivity) in combination with a metal plate (Mg, Al, SUS, Cu etc.) </a:t>
            </a:r>
          </a:p>
          <a:p>
            <a:r>
              <a:rPr lang="en-US" sz="2400" dirty="0"/>
              <a:t>This solution has its limitation due to high heat dissipation as well as high cost of the graphite when considering the high-volume production. </a:t>
            </a:r>
            <a:endParaRPr lang="en-US" altLang="en-US" sz="2400" dirty="0"/>
          </a:p>
        </p:txBody>
      </p:sp>
      <p:grpSp>
        <p:nvGrpSpPr>
          <p:cNvPr id="2" name="Group 46">
            <a:extLst>
              <a:ext uri="{FF2B5EF4-FFF2-40B4-BE49-F238E27FC236}">
                <a16:creationId xmlns:a16="http://schemas.microsoft.com/office/drawing/2014/main" id="{B9DD81BA-F357-084D-1ECC-372D49096D30}"/>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EF3E947-B723-97FA-0CA5-F606B546A16E}"/>
                </a:ext>
              </a:extLst>
            </p:cNvPr>
            <p:cNvGrpSpPr>
              <a:grpSpLocks/>
            </p:cNvGrpSpPr>
            <p:nvPr/>
          </p:nvGrpSpPr>
          <p:grpSpPr bwMode="auto">
            <a:xfrm>
              <a:off x="0" y="0"/>
              <a:ext cx="9144000" cy="6858000"/>
              <a:chOff x="0" y="0"/>
              <a:chExt cx="5760" cy="4320"/>
            </a:xfrm>
          </p:grpSpPr>
          <p:grpSp>
            <p:nvGrpSpPr>
              <p:cNvPr id="7" name="Group 27">
                <a:extLst>
                  <a:ext uri="{FF2B5EF4-FFF2-40B4-BE49-F238E27FC236}">
                    <a16:creationId xmlns:a16="http://schemas.microsoft.com/office/drawing/2014/main" id="{76180813-25DE-E443-46FA-AE574998513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7EE6B10-E605-8DF0-3B55-F3E52FCF24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 name="Rectangle 11">
                  <a:extLst>
                    <a:ext uri="{FF2B5EF4-FFF2-40B4-BE49-F238E27FC236}">
                      <a16:creationId xmlns:a16="http://schemas.microsoft.com/office/drawing/2014/main" id="{57F7FA7A-A70C-C72D-FEB1-117D017E6C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2">
                <a:extLst>
                  <a:ext uri="{FF2B5EF4-FFF2-40B4-BE49-F238E27FC236}">
                    <a16:creationId xmlns:a16="http://schemas.microsoft.com/office/drawing/2014/main" id="{412E57E4-0C81-86EE-711C-DA528FE8DB01}"/>
                  </a:ext>
                </a:extLst>
              </p:cNvPr>
              <p:cNvGrpSpPr>
                <a:grpSpLocks/>
              </p:cNvGrpSpPr>
              <p:nvPr/>
            </p:nvGrpSpPr>
            <p:grpSpPr bwMode="auto">
              <a:xfrm>
                <a:off x="5674" y="24"/>
                <a:ext cx="86" cy="4296"/>
                <a:chOff x="5616" y="-48"/>
                <a:chExt cx="144" cy="4368"/>
              </a:xfrm>
            </p:grpSpPr>
            <p:sp>
              <p:nvSpPr>
                <p:cNvPr id="15" name="Rectangle 14">
                  <a:extLst>
                    <a:ext uri="{FF2B5EF4-FFF2-40B4-BE49-F238E27FC236}">
                      <a16:creationId xmlns:a16="http://schemas.microsoft.com/office/drawing/2014/main" id="{192CC488-1942-739E-9719-5664D9777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 name="Rectangle 15">
                  <a:extLst>
                    <a:ext uri="{FF2B5EF4-FFF2-40B4-BE49-F238E27FC236}">
                      <a16:creationId xmlns:a16="http://schemas.microsoft.com/office/drawing/2014/main" id="{DA6F819C-4C2D-F8EF-B76D-60EBB5B24A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5">
                <a:extLst>
                  <a:ext uri="{FF2B5EF4-FFF2-40B4-BE49-F238E27FC236}">
                    <a16:creationId xmlns:a16="http://schemas.microsoft.com/office/drawing/2014/main" id="{D1628A44-D2F5-FD95-FEC2-0F0A21A8468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F1B2F57-5153-6E3B-05D7-2E88331702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 name="Rectangle 13">
                  <a:extLst>
                    <a:ext uri="{FF2B5EF4-FFF2-40B4-BE49-F238E27FC236}">
                      <a16:creationId xmlns:a16="http://schemas.microsoft.com/office/drawing/2014/main" id="{439881E4-4F6D-5137-497E-3C1B6EAC8C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8">
                <a:extLst>
                  <a:ext uri="{FF2B5EF4-FFF2-40B4-BE49-F238E27FC236}">
                    <a16:creationId xmlns:a16="http://schemas.microsoft.com/office/drawing/2014/main" id="{B9F1C74E-7D18-DF57-40E5-EBFEF7084E0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2C5BF91-9A7A-EE30-0CA6-F8040F1635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 name="Rectangle 20">
                  <a:extLst>
                    <a:ext uri="{FF2B5EF4-FFF2-40B4-BE49-F238E27FC236}">
                      <a16:creationId xmlns:a16="http://schemas.microsoft.com/office/drawing/2014/main" id="{397BC63D-A8D2-2422-88D7-B6C5F4F049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5" name="Rectangle 19458">
              <a:extLst>
                <a:ext uri="{FF2B5EF4-FFF2-40B4-BE49-F238E27FC236}">
                  <a16:creationId xmlns:a16="http://schemas.microsoft.com/office/drawing/2014/main" id="{9158A96A-B980-20B5-C105-838EFB77E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1">
              <a:extLst>
                <a:ext uri="{FF2B5EF4-FFF2-40B4-BE49-F238E27FC236}">
                  <a16:creationId xmlns:a16="http://schemas.microsoft.com/office/drawing/2014/main" id="{25BDC275-9F0B-5209-E379-903D9660674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Picture 19">
            <a:extLst>
              <a:ext uri="{FF2B5EF4-FFF2-40B4-BE49-F238E27FC236}">
                <a16:creationId xmlns:a16="http://schemas.microsoft.com/office/drawing/2014/main" id="{F12208C6-EF18-DBE1-715E-DD8F613A9CD5}"/>
              </a:ext>
            </a:extLst>
          </p:cNvPr>
          <p:cNvPicPr>
            <a:picLocks noChangeAspect="1"/>
          </p:cNvPicPr>
          <p:nvPr/>
        </p:nvPicPr>
        <p:blipFill>
          <a:blip r:embed="rId3"/>
          <a:stretch>
            <a:fillRect/>
          </a:stretch>
        </p:blipFill>
        <p:spPr>
          <a:xfrm>
            <a:off x="3932042" y="3297601"/>
            <a:ext cx="5058384" cy="2971800"/>
          </a:xfrm>
          <a:prstGeom prst="rect">
            <a:avLst/>
          </a:prstGeom>
        </p:spPr>
      </p:pic>
      <p:pic>
        <p:nvPicPr>
          <p:cNvPr id="21" name="Picture 20">
            <a:extLst>
              <a:ext uri="{FF2B5EF4-FFF2-40B4-BE49-F238E27FC236}">
                <a16:creationId xmlns:a16="http://schemas.microsoft.com/office/drawing/2014/main" id="{D1F9BAEE-0796-A679-0F16-EAB2D438FD0E}"/>
              </a:ext>
            </a:extLst>
          </p:cNvPr>
          <p:cNvPicPr>
            <a:picLocks noChangeAspect="1"/>
          </p:cNvPicPr>
          <p:nvPr/>
        </p:nvPicPr>
        <p:blipFill>
          <a:blip r:embed="rId4"/>
          <a:stretch>
            <a:fillRect/>
          </a:stretch>
        </p:blipFill>
        <p:spPr>
          <a:xfrm>
            <a:off x="543338" y="3652474"/>
            <a:ext cx="3179748" cy="2835275"/>
          </a:xfrm>
          <a:prstGeom prst="rect">
            <a:avLst/>
          </a:prstGeom>
        </p:spPr>
      </p:pic>
    </p:spTree>
    <p:extLst>
      <p:ext uri="{BB962C8B-B14F-4D97-AF65-F5344CB8AC3E}">
        <p14:creationId xmlns:p14="http://schemas.microsoft.com/office/powerpoint/2010/main" val="93475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7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in)">
                                      <p:cBhvr>
                                        <p:cTn id="22"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586F-601F-2AD6-1EC5-0A6511DCAB09}"/>
              </a:ext>
            </a:extLst>
          </p:cNvPr>
          <p:cNvSpPr>
            <a:spLocks noGrp="1"/>
          </p:cNvSpPr>
          <p:nvPr>
            <p:ph type="title"/>
          </p:nvPr>
        </p:nvSpPr>
        <p:spPr>
          <a:xfrm>
            <a:off x="304800" y="76200"/>
            <a:ext cx="6416675" cy="1143000"/>
          </a:xfrm>
        </p:spPr>
        <p:txBody>
          <a:bodyPr/>
          <a:lstStyle/>
          <a:p>
            <a:r>
              <a:rPr lang="en-US" sz="2800" dirty="0"/>
              <a:t> Power consumption of CPU processors of mobile phones</a:t>
            </a:r>
            <a:endParaRPr lang="en-IN" sz="2800" dirty="0"/>
          </a:p>
        </p:txBody>
      </p:sp>
      <p:pic>
        <p:nvPicPr>
          <p:cNvPr id="5" name="Content Placeholder 4">
            <a:extLst>
              <a:ext uri="{FF2B5EF4-FFF2-40B4-BE49-F238E27FC236}">
                <a16:creationId xmlns:a16="http://schemas.microsoft.com/office/drawing/2014/main" id="{21559BA8-E084-6602-5AE2-DE8723C708C8}"/>
              </a:ext>
            </a:extLst>
          </p:cNvPr>
          <p:cNvPicPr>
            <a:picLocks noGrp="1" noChangeAspect="1"/>
          </p:cNvPicPr>
          <p:nvPr>
            <p:ph idx="1"/>
          </p:nvPr>
        </p:nvPicPr>
        <p:blipFill>
          <a:blip r:embed="rId2"/>
          <a:stretch>
            <a:fillRect/>
          </a:stretch>
        </p:blipFill>
        <p:spPr>
          <a:xfrm>
            <a:off x="320676" y="1497453"/>
            <a:ext cx="8712276" cy="4457444"/>
          </a:xfrm>
        </p:spPr>
      </p:pic>
      <p:grpSp>
        <p:nvGrpSpPr>
          <p:cNvPr id="6" name="Group 46">
            <a:extLst>
              <a:ext uri="{FF2B5EF4-FFF2-40B4-BE49-F238E27FC236}">
                <a16:creationId xmlns:a16="http://schemas.microsoft.com/office/drawing/2014/main" id="{8069A0D7-6AAF-A515-17CE-0EFFBD238CD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07157CB-1230-7F61-7E69-58918A494323}"/>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0787E92A-8D58-346F-4F88-A9B9F31267B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EF6F1AE-5D30-E898-D39B-05278C54AF0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CD9BE7CF-99D5-C97F-B7C3-8FC402FE3D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4B4F7C26-1B36-AB4E-0E26-7C6B7B0EA41A}"/>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CFCB01F8-DCF5-247D-DE20-4C505AE635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F226C02A-8A55-21AF-D356-39ED1CCC3D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6B0B7287-131D-81E7-87A2-9A07C665972C}"/>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BF8CCB1-7444-5C0E-7AEA-C5303997A2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1644A715-9E0D-ECFB-0AA1-D2093C5ED7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54451C3A-ADF8-8F7F-6369-01FC6F224E0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D85A094-F4B3-55DD-ADF4-94A9268F185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3E0512AC-D3B0-7DD9-1BFB-6582C3C5DED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3A5B956D-7E2A-27E2-B11A-9307DE3A7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9D05148B-6E17-020F-2786-DA860B1BDB2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70508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586F-601F-2AD6-1EC5-0A6511DCAB09}"/>
              </a:ext>
            </a:extLst>
          </p:cNvPr>
          <p:cNvSpPr>
            <a:spLocks noGrp="1"/>
          </p:cNvSpPr>
          <p:nvPr>
            <p:ph type="title"/>
          </p:nvPr>
        </p:nvSpPr>
        <p:spPr>
          <a:xfrm>
            <a:off x="152400" y="76200"/>
            <a:ext cx="6416675" cy="1143000"/>
          </a:xfrm>
        </p:spPr>
        <p:txBody>
          <a:bodyPr/>
          <a:lstStyle/>
          <a:p>
            <a:r>
              <a:rPr lang="en-US" sz="2800" dirty="0"/>
              <a:t> Variation in thickness of SAMSUNG smartphones.</a:t>
            </a:r>
            <a:endParaRPr lang="en-IN" sz="2800" dirty="0"/>
          </a:p>
        </p:txBody>
      </p:sp>
      <p:grpSp>
        <p:nvGrpSpPr>
          <p:cNvPr id="6" name="Group 46">
            <a:extLst>
              <a:ext uri="{FF2B5EF4-FFF2-40B4-BE49-F238E27FC236}">
                <a16:creationId xmlns:a16="http://schemas.microsoft.com/office/drawing/2014/main" id="{8069A0D7-6AAF-A515-17CE-0EFFBD238CD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07157CB-1230-7F61-7E69-58918A494323}"/>
                </a:ext>
              </a:extLst>
            </p:cNvPr>
            <p:cNvGrpSpPr>
              <a:grpSpLocks/>
            </p:cNvGrpSpPr>
            <p:nvPr/>
          </p:nvGrpSpPr>
          <p:grpSpPr bwMode="auto">
            <a:xfrm>
              <a:off x="0" y="0"/>
              <a:ext cx="9144000" cy="6858000"/>
              <a:chOff x="0" y="0"/>
              <a:chExt cx="5760" cy="4320"/>
            </a:xfrm>
          </p:grpSpPr>
          <p:grpSp>
            <p:nvGrpSpPr>
              <p:cNvPr id="10" name="Group 27">
                <a:extLst>
                  <a:ext uri="{FF2B5EF4-FFF2-40B4-BE49-F238E27FC236}">
                    <a16:creationId xmlns:a16="http://schemas.microsoft.com/office/drawing/2014/main" id="{0787E92A-8D58-346F-4F88-A9B9F31267B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EF6F1AE-5D30-E898-D39B-05278C54AF0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21" name="Rectangle 11">
                  <a:extLst>
                    <a:ext uri="{FF2B5EF4-FFF2-40B4-BE49-F238E27FC236}">
                      <a16:creationId xmlns:a16="http://schemas.microsoft.com/office/drawing/2014/main" id="{CD9BE7CF-99D5-C97F-B7C3-8FC402FE3D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1" name="Group 12">
                <a:extLst>
                  <a:ext uri="{FF2B5EF4-FFF2-40B4-BE49-F238E27FC236}">
                    <a16:creationId xmlns:a16="http://schemas.microsoft.com/office/drawing/2014/main" id="{4B4F7C26-1B36-AB4E-0E26-7C6B7B0EA41A}"/>
                  </a:ext>
                </a:extLst>
              </p:cNvPr>
              <p:cNvGrpSpPr>
                <a:grpSpLocks/>
              </p:cNvGrpSpPr>
              <p:nvPr/>
            </p:nvGrpSpPr>
            <p:grpSpPr bwMode="auto">
              <a:xfrm>
                <a:off x="5674" y="24"/>
                <a:ext cx="86" cy="4296"/>
                <a:chOff x="5616" y="-48"/>
                <a:chExt cx="144" cy="4368"/>
              </a:xfrm>
            </p:grpSpPr>
            <p:sp>
              <p:nvSpPr>
                <p:cNvPr id="18" name="Rectangle 17">
                  <a:extLst>
                    <a:ext uri="{FF2B5EF4-FFF2-40B4-BE49-F238E27FC236}">
                      <a16:creationId xmlns:a16="http://schemas.microsoft.com/office/drawing/2014/main" id="{CFCB01F8-DCF5-247D-DE20-4C505AE635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9" name="Rectangle 18">
                  <a:extLst>
                    <a:ext uri="{FF2B5EF4-FFF2-40B4-BE49-F238E27FC236}">
                      <a16:creationId xmlns:a16="http://schemas.microsoft.com/office/drawing/2014/main" id="{F226C02A-8A55-21AF-D356-39ED1CCC3D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2" name="Group 15">
                <a:extLst>
                  <a:ext uri="{FF2B5EF4-FFF2-40B4-BE49-F238E27FC236}">
                    <a16:creationId xmlns:a16="http://schemas.microsoft.com/office/drawing/2014/main" id="{6B0B7287-131D-81E7-87A2-9A07C665972C}"/>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BF8CCB1-7444-5C0E-7AEA-C5303997A2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7" name="Rectangle 16">
                  <a:extLst>
                    <a:ext uri="{FF2B5EF4-FFF2-40B4-BE49-F238E27FC236}">
                      <a16:creationId xmlns:a16="http://schemas.microsoft.com/office/drawing/2014/main" id="{1644A715-9E0D-ECFB-0AA1-D2093C5ED7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3" name="Group 18">
                <a:extLst>
                  <a:ext uri="{FF2B5EF4-FFF2-40B4-BE49-F238E27FC236}">
                    <a16:creationId xmlns:a16="http://schemas.microsoft.com/office/drawing/2014/main" id="{54451C3A-ADF8-8F7F-6369-01FC6F224E0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D85A094-F4B3-55DD-ADF4-94A9268F185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5" name="Rectangle 20">
                  <a:extLst>
                    <a:ext uri="{FF2B5EF4-FFF2-40B4-BE49-F238E27FC236}">
                      <a16:creationId xmlns:a16="http://schemas.microsoft.com/office/drawing/2014/main" id="{3E0512AC-D3B0-7DD9-1BFB-6582C3C5DED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8" name="Rectangle 19458">
              <a:extLst>
                <a:ext uri="{FF2B5EF4-FFF2-40B4-BE49-F238E27FC236}">
                  <a16:creationId xmlns:a16="http://schemas.microsoft.com/office/drawing/2014/main" id="{3A5B956D-7E2A-27E2-B11A-9307DE3A7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9D05148B-6E17-020F-2786-DA860B1BDB28}"/>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 name="Content Placeholder 21">
            <a:extLst>
              <a:ext uri="{FF2B5EF4-FFF2-40B4-BE49-F238E27FC236}">
                <a16:creationId xmlns:a16="http://schemas.microsoft.com/office/drawing/2014/main" id="{363C0E14-E640-52A4-7668-6ACCFDBF2779}"/>
              </a:ext>
            </a:extLst>
          </p:cNvPr>
          <p:cNvPicPr>
            <a:picLocks noGrp="1" noChangeAspect="1"/>
          </p:cNvPicPr>
          <p:nvPr>
            <p:ph idx="1"/>
          </p:nvPr>
        </p:nvPicPr>
        <p:blipFill>
          <a:blip r:embed="rId3"/>
          <a:stretch>
            <a:fillRect/>
          </a:stretch>
        </p:blipFill>
        <p:spPr>
          <a:xfrm>
            <a:off x="565410" y="1360539"/>
            <a:ext cx="8076096" cy="4583061"/>
          </a:xfrm>
        </p:spPr>
      </p:pic>
    </p:spTree>
    <p:extLst>
      <p:ext uri="{BB962C8B-B14F-4D97-AF65-F5344CB8AC3E}">
        <p14:creationId xmlns:p14="http://schemas.microsoft.com/office/powerpoint/2010/main" val="120388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296450" y="96715"/>
            <a:ext cx="6492875" cy="1143000"/>
          </a:xfrm>
        </p:spPr>
        <p:txBody>
          <a:bodyPr/>
          <a:lstStyle/>
          <a:p>
            <a:r>
              <a:rPr lang="en-IN" sz="2800" b="0" i="0" u="none" strike="noStrike" baseline="0" dirty="0"/>
              <a:t>21</a:t>
            </a:r>
            <a:r>
              <a:rPr lang="en-IN" sz="2800" b="0" i="0" u="none" strike="noStrike" baseline="30000" dirty="0"/>
              <a:t>st</a:t>
            </a:r>
            <a:r>
              <a:rPr lang="en-IN" sz="2800" b="0" i="0" u="none" strike="noStrike" baseline="0" dirty="0"/>
              <a:t> Century Developments : Thickness of cooling systems</a:t>
            </a:r>
            <a:endParaRPr lang="en-US" altLang="en-US" sz="2800" dirty="0"/>
          </a:p>
        </p:txBody>
      </p:sp>
      <p:pic>
        <p:nvPicPr>
          <p:cNvPr id="20" name="Content Placeholder 19">
            <a:extLst>
              <a:ext uri="{FF2B5EF4-FFF2-40B4-BE49-F238E27FC236}">
                <a16:creationId xmlns:a16="http://schemas.microsoft.com/office/drawing/2014/main" id="{DEDBB4DC-9E81-0869-E0AC-AE1E8EE5E023}"/>
              </a:ext>
            </a:extLst>
          </p:cNvPr>
          <p:cNvPicPr>
            <a:picLocks noGrp="1" noChangeAspect="1"/>
          </p:cNvPicPr>
          <p:nvPr>
            <p:ph idx="1"/>
          </p:nvPr>
        </p:nvPicPr>
        <p:blipFill>
          <a:blip r:embed="rId2"/>
          <a:stretch>
            <a:fillRect/>
          </a:stretch>
        </p:blipFill>
        <p:spPr>
          <a:xfrm>
            <a:off x="1771195" y="1143000"/>
            <a:ext cx="5280310" cy="5317408"/>
          </a:xfrm>
        </p:spPr>
      </p:pic>
      <p:grpSp>
        <p:nvGrpSpPr>
          <p:cNvPr id="2" name="Group 46">
            <a:extLst>
              <a:ext uri="{FF2B5EF4-FFF2-40B4-BE49-F238E27FC236}">
                <a16:creationId xmlns:a16="http://schemas.microsoft.com/office/drawing/2014/main" id="{B9DD81BA-F357-084D-1ECC-372D49096D30}"/>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EF3E947-B723-97FA-0CA5-F606B546A16E}"/>
                </a:ext>
              </a:extLst>
            </p:cNvPr>
            <p:cNvGrpSpPr>
              <a:grpSpLocks/>
            </p:cNvGrpSpPr>
            <p:nvPr/>
          </p:nvGrpSpPr>
          <p:grpSpPr bwMode="auto">
            <a:xfrm>
              <a:off x="0" y="0"/>
              <a:ext cx="9144000" cy="6858000"/>
              <a:chOff x="0" y="0"/>
              <a:chExt cx="5760" cy="4320"/>
            </a:xfrm>
          </p:grpSpPr>
          <p:grpSp>
            <p:nvGrpSpPr>
              <p:cNvPr id="7" name="Group 27">
                <a:extLst>
                  <a:ext uri="{FF2B5EF4-FFF2-40B4-BE49-F238E27FC236}">
                    <a16:creationId xmlns:a16="http://schemas.microsoft.com/office/drawing/2014/main" id="{76180813-25DE-E443-46FA-AE574998513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7EE6B10-E605-8DF0-3B55-F3E52FCF24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 name="Rectangle 11">
                  <a:extLst>
                    <a:ext uri="{FF2B5EF4-FFF2-40B4-BE49-F238E27FC236}">
                      <a16:creationId xmlns:a16="http://schemas.microsoft.com/office/drawing/2014/main" id="{57F7FA7A-A70C-C72D-FEB1-117D017E6C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2">
                <a:extLst>
                  <a:ext uri="{FF2B5EF4-FFF2-40B4-BE49-F238E27FC236}">
                    <a16:creationId xmlns:a16="http://schemas.microsoft.com/office/drawing/2014/main" id="{412E57E4-0C81-86EE-711C-DA528FE8DB01}"/>
                  </a:ext>
                </a:extLst>
              </p:cNvPr>
              <p:cNvGrpSpPr>
                <a:grpSpLocks/>
              </p:cNvGrpSpPr>
              <p:nvPr/>
            </p:nvGrpSpPr>
            <p:grpSpPr bwMode="auto">
              <a:xfrm>
                <a:off x="5674" y="24"/>
                <a:ext cx="86" cy="4296"/>
                <a:chOff x="5616" y="-48"/>
                <a:chExt cx="144" cy="4368"/>
              </a:xfrm>
            </p:grpSpPr>
            <p:sp>
              <p:nvSpPr>
                <p:cNvPr id="15" name="Rectangle 14">
                  <a:extLst>
                    <a:ext uri="{FF2B5EF4-FFF2-40B4-BE49-F238E27FC236}">
                      <a16:creationId xmlns:a16="http://schemas.microsoft.com/office/drawing/2014/main" id="{192CC488-1942-739E-9719-5664D9777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 name="Rectangle 15">
                  <a:extLst>
                    <a:ext uri="{FF2B5EF4-FFF2-40B4-BE49-F238E27FC236}">
                      <a16:creationId xmlns:a16="http://schemas.microsoft.com/office/drawing/2014/main" id="{DA6F819C-4C2D-F8EF-B76D-60EBB5B24A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5">
                <a:extLst>
                  <a:ext uri="{FF2B5EF4-FFF2-40B4-BE49-F238E27FC236}">
                    <a16:creationId xmlns:a16="http://schemas.microsoft.com/office/drawing/2014/main" id="{D1628A44-D2F5-FD95-FEC2-0F0A21A8468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F1B2F57-5153-6E3B-05D7-2E88331702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 name="Rectangle 13">
                  <a:extLst>
                    <a:ext uri="{FF2B5EF4-FFF2-40B4-BE49-F238E27FC236}">
                      <a16:creationId xmlns:a16="http://schemas.microsoft.com/office/drawing/2014/main" id="{439881E4-4F6D-5137-497E-3C1B6EAC8C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8">
                <a:extLst>
                  <a:ext uri="{FF2B5EF4-FFF2-40B4-BE49-F238E27FC236}">
                    <a16:creationId xmlns:a16="http://schemas.microsoft.com/office/drawing/2014/main" id="{B9F1C74E-7D18-DF57-40E5-EBFEF7084E0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2C5BF91-9A7A-EE30-0CA6-F8040F1635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 name="Rectangle 20">
                  <a:extLst>
                    <a:ext uri="{FF2B5EF4-FFF2-40B4-BE49-F238E27FC236}">
                      <a16:creationId xmlns:a16="http://schemas.microsoft.com/office/drawing/2014/main" id="{397BC63D-A8D2-2422-88D7-B6C5F4F049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5" name="Rectangle 19458">
              <a:extLst>
                <a:ext uri="{FF2B5EF4-FFF2-40B4-BE49-F238E27FC236}">
                  <a16:creationId xmlns:a16="http://schemas.microsoft.com/office/drawing/2014/main" id="{9158A96A-B980-20B5-C105-838EFB77EC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1">
              <a:extLst>
                <a:ext uri="{FF2B5EF4-FFF2-40B4-BE49-F238E27FC236}">
                  <a16:creationId xmlns:a16="http://schemas.microsoft.com/office/drawing/2014/main" id="{25BDC275-9F0B-5209-E379-903D9660674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858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0" y="0"/>
            <a:ext cx="7772400" cy="1143000"/>
          </a:xfrm>
        </p:spPr>
        <p:txBody>
          <a:bodyPr/>
          <a:lstStyle/>
          <a:p>
            <a:r>
              <a:rPr lang="en-US" altLang="en-US" sz="2800" dirty="0"/>
              <a:t>Thin Cooling Systems For Better Thermal Management</a:t>
            </a:r>
          </a:p>
        </p:txBody>
      </p:sp>
      <p:sp>
        <p:nvSpPr>
          <p:cNvPr id="4" name="Content Placeholder 3">
            <a:extLst>
              <a:ext uri="{FF2B5EF4-FFF2-40B4-BE49-F238E27FC236}">
                <a16:creationId xmlns:a16="http://schemas.microsoft.com/office/drawing/2014/main" id="{947D7859-3667-1E7D-C1D9-25FE07CEB767}"/>
              </a:ext>
            </a:extLst>
          </p:cNvPr>
          <p:cNvSpPr>
            <a:spLocks noGrp="1"/>
          </p:cNvSpPr>
          <p:nvPr>
            <p:ph idx="1"/>
          </p:nvPr>
        </p:nvSpPr>
        <p:spPr>
          <a:xfrm>
            <a:off x="544512" y="2789236"/>
            <a:ext cx="8447088" cy="1066801"/>
          </a:xfrm>
        </p:spPr>
        <p:txBody>
          <a:bodyPr/>
          <a:lstStyle/>
          <a:p>
            <a:pPr marL="0" indent="0" algn="ctr">
              <a:buNone/>
            </a:pPr>
            <a:r>
              <a:rPr lang="en-US" sz="2400" dirty="0"/>
              <a:t>In response to the problem of current solution of graphite sheet, an analogical solutions were to be explored. </a:t>
            </a:r>
          </a:p>
        </p:txBody>
      </p:sp>
      <p:grpSp>
        <p:nvGrpSpPr>
          <p:cNvPr id="2" name="Group 46">
            <a:extLst>
              <a:ext uri="{FF2B5EF4-FFF2-40B4-BE49-F238E27FC236}">
                <a16:creationId xmlns:a16="http://schemas.microsoft.com/office/drawing/2014/main" id="{B9DD81BA-F357-084D-1ECC-372D49096D30}"/>
              </a:ext>
            </a:extLst>
          </p:cNvPr>
          <p:cNvGrpSpPr>
            <a:grpSpLocks/>
          </p:cNvGrpSpPr>
          <p:nvPr/>
        </p:nvGrpSpPr>
        <p:grpSpPr bwMode="auto">
          <a:xfrm>
            <a:off x="0" y="0"/>
            <a:ext cx="9144000" cy="6858000"/>
            <a:chOff x="0" y="0"/>
            <a:chExt cx="9144000" cy="6858000"/>
          </a:xfrm>
        </p:grpSpPr>
        <p:grpSp>
          <p:nvGrpSpPr>
            <p:cNvPr id="3" name="Group 8">
              <a:extLst>
                <a:ext uri="{FF2B5EF4-FFF2-40B4-BE49-F238E27FC236}">
                  <a16:creationId xmlns:a16="http://schemas.microsoft.com/office/drawing/2014/main" id="{4EF3E947-B723-97FA-0CA5-F606B546A16E}"/>
                </a:ext>
              </a:extLst>
            </p:cNvPr>
            <p:cNvGrpSpPr>
              <a:grpSpLocks/>
            </p:cNvGrpSpPr>
            <p:nvPr/>
          </p:nvGrpSpPr>
          <p:grpSpPr bwMode="auto">
            <a:xfrm>
              <a:off x="0" y="0"/>
              <a:ext cx="9144000" cy="6858000"/>
              <a:chOff x="0" y="0"/>
              <a:chExt cx="5760" cy="4320"/>
            </a:xfrm>
          </p:grpSpPr>
          <p:grpSp>
            <p:nvGrpSpPr>
              <p:cNvPr id="7" name="Group 27">
                <a:extLst>
                  <a:ext uri="{FF2B5EF4-FFF2-40B4-BE49-F238E27FC236}">
                    <a16:creationId xmlns:a16="http://schemas.microsoft.com/office/drawing/2014/main" id="{76180813-25DE-E443-46FA-AE574998513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7EE6B10-E605-8DF0-3B55-F3E52FCF248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8" name="Rectangle 11">
                  <a:extLst>
                    <a:ext uri="{FF2B5EF4-FFF2-40B4-BE49-F238E27FC236}">
                      <a16:creationId xmlns:a16="http://schemas.microsoft.com/office/drawing/2014/main" id="{57F7FA7A-A70C-C72D-FEB1-117D017E6C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8" name="Group 12">
                <a:extLst>
                  <a:ext uri="{FF2B5EF4-FFF2-40B4-BE49-F238E27FC236}">
                    <a16:creationId xmlns:a16="http://schemas.microsoft.com/office/drawing/2014/main" id="{412E57E4-0C81-86EE-711C-DA528FE8DB01}"/>
                  </a:ext>
                </a:extLst>
              </p:cNvPr>
              <p:cNvGrpSpPr>
                <a:grpSpLocks/>
              </p:cNvGrpSpPr>
              <p:nvPr/>
            </p:nvGrpSpPr>
            <p:grpSpPr bwMode="auto">
              <a:xfrm>
                <a:off x="5674" y="24"/>
                <a:ext cx="86" cy="4296"/>
                <a:chOff x="5616" y="-48"/>
                <a:chExt cx="144" cy="4368"/>
              </a:xfrm>
            </p:grpSpPr>
            <p:sp>
              <p:nvSpPr>
                <p:cNvPr id="15" name="Rectangle 14">
                  <a:extLst>
                    <a:ext uri="{FF2B5EF4-FFF2-40B4-BE49-F238E27FC236}">
                      <a16:creationId xmlns:a16="http://schemas.microsoft.com/office/drawing/2014/main" id="{192CC488-1942-739E-9719-5664D9777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6" name="Rectangle 15">
                  <a:extLst>
                    <a:ext uri="{FF2B5EF4-FFF2-40B4-BE49-F238E27FC236}">
                      <a16:creationId xmlns:a16="http://schemas.microsoft.com/office/drawing/2014/main" id="{DA6F819C-4C2D-F8EF-B76D-60EBB5B24A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9" name="Group 15">
                <a:extLst>
                  <a:ext uri="{FF2B5EF4-FFF2-40B4-BE49-F238E27FC236}">
                    <a16:creationId xmlns:a16="http://schemas.microsoft.com/office/drawing/2014/main" id="{D1628A44-D2F5-FD95-FEC2-0F0A21A8468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F1B2F57-5153-6E3B-05D7-2E88331702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4" name="Rectangle 13">
                  <a:extLst>
                    <a:ext uri="{FF2B5EF4-FFF2-40B4-BE49-F238E27FC236}">
                      <a16:creationId xmlns:a16="http://schemas.microsoft.com/office/drawing/2014/main" id="{439881E4-4F6D-5137-497E-3C1B6EAC8C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nvGrpSpPr>
              <p:cNvPr id="10" name="Group 18">
                <a:extLst>
                  <a:ext uri="{FF2B5EF4-FFF2-40B4-BE49-F238E27FC236}">
                    <a16:creationId xmlns:a16="http://schemas.microsoft.com/office/drawing/2014/main" id="{B9F1C74E-7D18-DF57-40E5-EBFEF7084E0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2C5BF91-9A7A-EE30-0CA6-F8040F1635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sp>
              <p:nvSpPr>
                <p:cNvPr id="12" name="Rectangle 20">
                  <a:extLst>
                    <a:ext uri="{FF2B5EF4-FFF2-40B4-BE49-F238E27FC236}">
                      <a16:creationId xmlns:a16="http://schemas.microsoft.com/office/drawing/2014/main" id="{397BC63D-A8D2-2422-88D7-B6C5F4F049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latin typeface="Times New Roman" panose="02020603050405020304" pitchFamily="18" charset="0"/>
                  </a:endParaRPr>
                </a:p>
              </p:txBody>
            </p:sp>
          </p:grpSp>
        </p:grpSp>
        <p:pic>
          <p:nvPicPr>
            <p:cNvPr id="5" name="Rectangle 19458">
              <a:extLst>
                <a:ext uri="{FF2B5EF4-FFF2-40B4-BE49-F238E27FC236}">
                  <a16:creationId xmlns:a16="http://schemas.microsoft.com/office/drawing/2014/main" id="{9158A96A-B980-20B5-C105-838EFB77E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1">
              <a:extLst>
                <a:ext uri="{FF2B5EF4-FFF2-40B4-BE49-F238E27FC236}">
                  <a16:creationId xmlns:a16="http://schemas.microsoft.com/office/drawing/2014/main" id="{25BDC275-9F0B-5209-E379-903D9660674F}"/>
                </a:ext>
              </a:extLst>
            </p:cNvPr>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0308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D6A7B2D-1503-9BBE-6585-A7C5CB164C1B}"/>
              </a:ext>
            </a:extLst>
          </p:cNvPr>
          <p:cNvPicPr>
            <a:picLocks noChangeAspect="1"/>
          </p:cNvPicPr>
          <p:nvPr/>
        </p:nvPicPr>
        <p:blipFill>
          <a:blip r:embed="rId2"/>
          <a:stretch>
            <a:fillRect/>
          </a:stretch>
        </p:blipFill>
        <p:spPr>
          <a:xfrm>
            <a:off x="1410328" y="4385459"/>
            <a:ext cx="6056576" cy="1218437"/>
          </a:xfrm>
          <a:prstGeom prst="rect">
            <a:avLst/>
          </a:prstGeom>
        </p:spPr>
      </p:pic>
      <p:grpSp>
        <p:nvGrpSpPr>
          <p:cNvPr id="43009" name="Group 43008">
            <a:extLst>
              <a:ext uri="{FF2B5EF4-FFF2-40B4-BE49-F238E27FC236}">
                <a16:creationId xmlns:a16="http://schemas.microsoft.com/office/drawing/2014/main" id="{93DEF478-81DA-2401-47DF-A388470079A6}"/>
              </a:ext>
            </a:extLst>
          </p:cNvPr>
          <p:cNvGrpSpPr/>
          <p:nvPr/>
        </p:nvGrpSpPr>
        <p:grpSpPr>
          <a:xfrm>
            <a:off x="3581732" y="4671121"/>
            <a:ext cx="628738" cy="628738"/>
            <a:chOff x="4495800" y="2895600"/>
            <a:chExt cx="628738" cy="628738"/>
          </a:xfrm>
        </p:grpSpPr>
        <p:pic>
          <p:nvPicPr>
            <p:cNvPr id="9" name="Picture 8">
              <a:extLst>
                <a:ext uri="{FF2B5EF4-FFF2-40B4-BE49-F238E27FC236}">
                  <a16:creationId xmlns:a16="http://schemas.microsoft.com/office/drawing/2014/main" id="{E6CCF99D-1C1E-1FE9-3AE8-65478E8271E2}"/>
                </a:ext>
              </a:extLst>
            </p:cNvPr>
            <p:cNvPicPr>
              <a:picLocks noChangeAspect="1"/>
            </p:cNvPicPr>
            <p:nvPr/>
          </p:nvPicPr>
          <p:blipFill>
            <a:blip r:embed="rId3"/>
            <a:stretch>
              <a:fillRect/>
            </a:stretch>
          </p:blipFill>
          <p:spPr>
            <a:xfrm>
              <a:off x="4495800" y="2895600"/>
              <a:ext cx="628738" cy="628738"/>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8D94596-B523-3B87-CDC4-CD9796C9AD3F}"/>
                    </a:ext>
                  </a:extLst>
                </p:cNvPr>
                <p:cNvSpPr txBox="1"/>
                <p:nvPr/>
              </p:nvSpPr>
              <p:spPr>
                <a:xfrm>
                  <a:off x="4876800" y="3075801"/>
                  <a:ext cx="190180" cy="276999"/>
                </a:xfrm>
                <a:prstGeom prst="rect">
                  <a:avLst/>
                </a:prstGeom>
                <a:solidFill>
                  <a:schemeClr val="tx1">
                    <a:lumMod val="50000"/>
                    <a:lumOff val="5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sz="1800" i="1" smtClean="0">
                            <a:latin typeface="Cambria Math" panose="02040503050406030204" pitchFamily="18" charset="0"/>
                            <a:ea typeface="Cambria Math" panose="02040503050406030204" pitchFamily="18" charset="0"/>
                          </a:rPr>
                          <m:t>𝛿</m:t>
                        </m:r>
                      </m:oMath>
                    </m:oMathPara>
                  </a14:m>
                  <a:endParaRPr lang="en-IN" sz="1800" dirty="0"/>
                </a:p>
              </p:txBody>
            </p:sp>
          </mc:Choice>
          <mc:Fallback xmlns="">
            <p:sp>
              <p:nvSpPr>
                <p:cNvPr id="2" name="TextBox 1">
                  <a:extLst>
                    <a:ext uri="{FF2B5EF4-FFF2-40B4-BE49-F238E27FC236}">
                      <a16:creationId xmlns:a16="http://schemas.microsoft.com/office/drawing/2014/main" id="{88D94596-B523-3B87-CDC4-CD9796C9AD3F}"/>
                    </a:ext>
                  </a:extLst>
                </p:cNvPr>
                <p:cNvSpPr txBox="1">
                  <a:spLocks noRot="1" noChangeAspect="1" noMove="1" noResize="1" noEditPoints="1" noAdjustHandles="1" noChangeArrowheads="1" noChangeShapeType="1" noTextEdit="1"/>
                </p:cNvSpPr>
                <p:nvPr/>
              </p:nvSpPr>
              <p:spPr>
                <a:xfrm>
                  <a:off x="4876800" y="3075801"/>
                  <a:ext cx="190180" cy="276999"/>
                </a:xfrm>
                <a:prstGeom prst="rect">
                  <a:avLst/>
                </a:prstGeom>
                <a:blipFill>
                  <a:blip r:embed="rId4"/>
                  <a:stretch>
                    <a:fillRect l="-29032" r="-22581" b="-8696"/>
                  </a:stretch>
                </a:blipFill>
              </p:spPr>
              <p:txBody>
                <a:bodyPr/>
                <a:lstStyle/>
                <a:p>
                  <a:r>
                    <a:rPr lang="en-IN">
                      <a:noFill/>
                    </a:rPr>
                    <a:t> </a:t>
                  </a:r>
                </a:p>
              </p:txBody>
            </p:sp>
          </mc:Fallback>
        </mc:AlternateContent>
      </p:grpSp>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1918320" y="171448"/>
            <a:ext cx="5854080" cy="1047752"/>
          </a:xfrm>
        </p:spPr>
        <p:txBody>
          <a:bodyPr/>
          <a:lstStyle/>
          <a:p>
            <a:r>
              <a:rPr lang="en-US" altLang="en-US" sz="2800" dirty="0"/>
              <a:t>Surface Tension in Nature</a:t>
            </a:r>
          </a:p>
        </p:txBody>
      </p:sp>
      <p:pic>
        <p:nvPicPr>
          <p:cNvPr id="8" name="Picture 7">
            <a:extLst>
              <a:ext uri="{FF2B5EF4-FFF2-40B4-BE49-F238E27FC236}">
                <a16:creationId xmlns:a16="http://schemas.microsoft.com/office/drawing/2014/main" id="{47A283D6-1432-F65F-0CEC-892AE402F2CB}"/>
              </a:ext>
            </a:extLst>
          </p:cNvPr>
          <p:cNvPicPr>
            <a:picLocks noChangeAspect="1"/>
          </p:cNvPicPr>
          <p:nvPr/>
        </p:nvPicPr>
        <p:blipFill>
          <a:blip r:embed="rId5"/>
          <a:stretch>
            <a:fillRect/>
          </a:stretch>
        </p:blipFill>
        <p:spPr>
          <a:xfrm>
            <a:off x="533400" y="1598144"/>
            <a:ext cx="2655914" cy="1983256"/>
          </a:xfrm>
          <a:prstGeom prst="rect">
            <a:avLst/>
          </a:prstGeom>
        </p:spPr>
      </p:pic>
      <p:sp>
        <p:nvSpPr>
          <p:cNvPr id="12" name="TextBox 11">
            <a:extLst>
              <a:ext uri="{FF2B5EF4-FFF2-40B4-BE49-F238E27FC236}">
                <a16:creationId xmlns:a16="http://schemas.microsoft.com/office/drawing/2014/main" id="{DCB92E15-D39E-344D-CF53-9FBE793054B8}"/>
              </a:ext>
            </a:extLst>
          </p:cNvPr>
          <p:cNvSpPr txBox="1"/>
          <p:nvPr/>
        </p:nvSpPr>
        <p:spPr>
          <a:xfrm>
            <a:off x="1448132" y="4016127"/>
            <a:ext cx="1555750" cy="369332"/>
          </a:xfrm>
          <a:prstGeom prst="rect">
            <a:avLst/>
          </a:prstGeom>
          <a:noFill/>
        </p:spPr>
        <p:txBody>
          <a:bodyPr wrap="square">
            <a:spAutoFit/>
          </a:bodyPr>
          <a:lstStyle/>
          <a:p>
            <a:pPr algn="ctr"/>
            <a:r>
              <a:rPr lang="en-IN" sz="1800" b="0" i="0" u="none" strike="noStrike" baseline="0" dirty="0">
                <a:latin typeface="MyriadPro-Semibold"/>
              </a:rPr>
              <a:t>Fully saturated</a:t>
            </a:r>
            <a:endParaRPr lang="en-IN" sz="1800" dirty="0"/>
          </a:p>
        </p:txBody>
      </p:sp>
      <p:sp>
        <p:nvSpPr>
          <p:cNvPr id="13" name="TextBox 12">
            <a:extLst>
              <a:ext uri="{FF2B5EF4-FFF2-40B4-BE49-F238E27FC236}">
                <a16:creationId xmlns:a16="http://schemas.microsoft.com/office/drawing/2014/main" id="{554EA20F-637A-E437-70DC-0F407CAFA213}"/>
              </a:ext>
            </a:extLst>
          </p:cNvPr>
          <p:cNvSpPr txBox="1"/>
          <p:nvPr/>
        </p:nvSpPr>
        <p:spPr>
          <a:xfrm>
            <a:off x="6096332" y="4016127"/>
            <a:ext cx="1295399" cy="369332"/>
          </a:xfrm>
          <a:prstGeom prst="rect">
            <a:avLst/>
          </a:prstGeom>
          <a:noFill/>
        </p:spPr>
        <p:txBody>
          <a:bodyPr wrap="square">
            <a:spAutoFit/>
          </a:bodyPr>
          <a:lstStyle/>
          <a:p>
            <a:pPr algn="ctr"/>
            <a:r>
              <a:rPr lang="en-IN" sz="1800" b="0" i="0" u="none" strike="noStrike" baseline="0" dirty="0">
                <a:latin typeface="MyriadPro-Semibold"/>
              </a:rPr>
              <a:t>Dry</a:t>
            </a:r>
            <a:endParaRPr lang="en-IN" sz="1800" dirty="0"/>
          </a:p>
        </p:txBody>
      </p:sp>
      <p:sp>
        <p:nvSpPr>
          <p:cNvPr id="15" name="TextBox 14">
            <a:extLst>
              <a:ext uri="{FF2B5EF4-FFF2-40B4-BE49-F238E27FC236}">
                <a16:creationId xmlns:a16="http://schemas.microsoft.com/office/drawing/2014/main" id="{16BCAFB3-4AB0-2179-B7E4-FCEF76C29458}"/>
              </a:ext>
            </a:extLst>
          </p:cNvPr>
          <p:cNvSpPr txBox="1"/>
          <p:nvPr/>
        </p:nvSpPr>
        <p:spPr>
          <a:xfrm>
            <a:off x="3321382" y="3852059"/>
            <a:ext cx="1555750" cy="646331"/>
          </a:xfrm>
          <a:prstGeom prst="rect">
            <a:avLst/>
          </a:prstGeom>
          <a:noFill/>
        </p:spPr>
        <p:txBody>
          <a:bodyPr wrap="square">
            <a:spAutoFit/>
          </a:bodyPr>
          <a:lstStyle/>
          <a:p>
            <a:pPr algn="ctr"/>
            <a:r>
              <a:rPr lang="en-IN" sz="1800" dirty="0">
                <a:latin typeface="MyriadPro-Semibold"/>
              </a:rPr>
              <a:t>partia</a:t>
            </a:r>
            <a:r>
              <a:rPr lang="en-IN" sz="1800" b="0" i="0" u="none" strike="noStrike" baseline="0" dirty="0">
                <a:latin typeface="MyriadPro-Semibold"/>
              </a:rPr>
              <a:t>lly saturated</a:t>
            </a:r>
            <a:endParaRPr lang="en-IN" sz="18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ACFBD94-8E43-A9D6-FE21-0EEB95AF5C7C}"/>
                  </a:ext>
                </a:extLst>
              </p:cNvPr>
              <p:cNvSpPr txBox="1"/>
              <p:nvPr/>
            </p:nvSpPr>
            <p:spPr>
              <a:xfrm>
                <a:off x="5486400" y="5680859"/>
                <a:ext cx="2057400" cy="7199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70C0"/>
                              </a:solidFill>
                              <a:latin typeface="Cambria Math" panose="02040503050406030204" pitchFamily="18" charset="0"/>
                              <a:ea typeface="Cambria Math" panose="02040503050406030204" pitchFamily="18" charset="0"/>
                            </a:rPr>
                          </m:ctrlPr>
                        </m:sSubPr>
                        <m:e>
                          <m:r>
                            <a:rPr lang="en-US" i="1">
                              <a:solidFill>
                                <a:srgbClr val="0070C0"/>
                              </a:solidFill>
                              <a:latin typeface="Cambria Math" panose="02040503050406030204" pitchFamily="18" charset="0"/>
                              <a:ea typeface="Cambria Math" panose="02040503050406030204" pitchFamily="18" charset="0"/>
                            </a:rPr>
                            <m:t>∆</m:t>
                          </m:r>
                          <m:r>
                            <a:rPr lang="en-US" i="1">
                              <a:solidFill>
                                <a:srgbClr val="0070C0"/>
                              </a:solidFill>
                              <a:latin typeface="Cambria Math" panose="02040503050406030204" pitchFamily="18" charset="0"/>
                              <a:ea typeface="Cambria Math" panose="02040503050406030204" pitchFamily="18" charset="0"/>
                            </a:rPr>
                            <m:t>𝑝</m:t>
                          </m:r>
                        </m:e>
                        <m:sub>
                          <m:r>
                            <a:rPr lang="en-US" b="0" i="1" smtClean="0">
                              <a:solidFill>
                                <a:srgbClr val="0070C0"/>
                              </a:solidFill>
                              <a:latin typeface="Cambria Math" panose="02040503050406030204" pitchFamily="18" charset="0"/>
                              <a:ea typeface="Cambria Math" panose="02040503050406030204" pitchFamily="18" charset="0"/>
                            </a:rPr>
                            <m:t>𝑙𝑜𝑐𝑎𝑙</m:t>
                          </m:r>
                        </m:sub>
                      </m:sSub>
                      <m:r>
                        <a:rPr lang="en-US" i="1">
                          <a:solidFill>
                            <a:srgbClr val="0070C0"/>
                          </a:solidFill>
                          <a:latin typeface="Cambria Math" panose="02040503050406030204" pitchFamily="18" charset="0"/>
                          <a:ea typeface="Cambria Math" panose="02040503050406030204" pitchFamily="18" charset="0"/>
                        </a:rPr>
                        <m:t>≈</m:t>
                      </m:r>
                      <m:f>
                        <m:fPr>
                          <m:ctrlPr>
                            <a:rPr lang="en-US" b="0" i="1" smtClean="0">
                              <a:solidFill>
                                <a:srgbClr val="0070C0"/>
                              </a:solidFill>
                              <a:latin typeface="Cambria Math" panose="02040503050406030204" pitchFamily="18" charset="0"/>
                              <a:ea typeface="Cambria Math" panose="02040503050406030204" pitchFamily="18" charset="0"/>
                            </a:rPr>
                          </m:ctrlPr>
                        </m:fPr>
                        <m:num>
                          <m:r>
                            <a:rPr lang="en-US" i="1">
                              <a:solidFill>
                                <a:srgbClr val="0070C0"/>
                              </a:solidFill>
                              <a:latin typeface="Cambria Math" panose="02040503050406030204" pitchFamily="18" charset="0"/>
                              <a:ea typeface="Cambria Math" panose="02040503050406030204" pitchFamily="18" charset="0"/>
                            </a:rPr>
                            <m:t>𝜎</m:t>
                          </m:r>
                        </m:num>
                        <m:den>
                          <m:r>
                            <a:rPr lang="en-US" i="1" smtClean="0">
                              <a:solidFill>
                                <a:srgbClr val="0070C0"/>
                              </a:solidFill>
                              <a:latin typeface="Cambria Math" panose="02040503050406030204" pitchFamily="18" charset="0"/>
                              <a:ea typeface="Cambria Math" panose="02040503050406030204" pitchFamily="18" charset="0"/>
                            </a:rPr>
                            <m:t>𝛿</m:t>
                          </m:r>
                        </m:den>
                      </m:f>
                    </m:oMath>
                  </m:oMathPara>
                </a14:m>
                <a:endParaRPr lang="en-IN" dirty="0">
                  <a:solidFill>
                    <a:srgbClr val="0070C0"/>
                  </a:solidFill>
                </a:endParaRPr>
              </a:p>
            </p:txBody>
          </p:sp>
        </mc:Choice>
        <mc:Fallback xmlns="">
          <p:sp>
            <p:nvSpPr>
              <p:cNvPr id="5" name="TextBox 4">
                <a:extLst>
                  <a:ext uri="{FF2B5EF4-FFF2-40B4-BE49-F238E27FC236}">
                    <a16:creationId xmlns:a16="http://schemas.microsoft.com/office/drawing/2014/main" id="{2ACFBD94-8E43-A9D6-FE21-0EEB95AF5C7C}"/>
                  </a:ext>
                </a:extLst>
              </p:cNvPr>
              <p:cNvSpPr txBox="1">
                <a:spLocks noRot="1" noChangeAspect="1" noMove="1" noResize="1" noEditPoints="1" noAdjustHandles="1" noChangeArrowheads="1" noChangeShapeType="1" noTextEdit="1"/>
              </p:cNvSpPr>
              <p:nvPr/>
            </p:nvSpPr>
            <p:spPr>
              <a:xfrm>
                <a:off x="5486400" y="5680859"/>
                <a:ext cx="2057400" cy="71994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506052C-9FD0-0950-E4A9-AD7E32FCC171}"/>
                  </a:ext>
                </a:extLst>
              </p:cNvPr>
              <p:cNvSpPr txBox="1"/>
              <p:nvPr/>
            </p:nvSpPr>
            <p:spPr>
              <a:xfrm>
                <a:off x="1060554" y="5862935"/>
                <a:ext cx="4654446" cy="461665"/>
              </a:xfrm>
              <a:prstGeom prst="rect">
                <a:avLst/>
              </a:prstGeom>
              <a:noFill/>
            </p:spPr>
            <p:txBody>
              <a:bodyPr wrap="square">
                <a:spAutoFit/>
              </a:bodyPr>
              <a:lstStyle/>
              <a:p>
                <a:pPr algn="l"/>
                <a14:m>
                  <m:oMath xmlns:m="http://schemas.openxmlformats.org/officeDocument/2006/math">
                    <m:r>
                      <a:rPr lang="en-IN" sz="2400" b="0" i="1" u="none" strike="noStrike" baseline="0" smtClean="0">
                        <a:latin typeface="Cambria Math" panose="02040503050406030204" pitchFamily="18" charset="0"/>
                        <a:ea typeface="Cambria Math" panose="02040503050406030204" pitchFamily="18" charset="0"/>
                        <a:sym typeface="Symbol" panose="05050102010706020507" pitchFamily="18" charset="2"/>
                      </a:rPr>
                      <m:t>𝛿</m:t>
                    </m:r>
                  </m:oMath>
                </a14:m>
                <a:r>
                  <a:rPr lang="en-IN" sz="2400" b="0" i="0" u="none" strike="noStrike" baseline="0" dirty="0">
                    <a:latin typeface="JansonTextLTStd-Roman"/>
                    <a:sym typeface="Symbol" panose="05050102010706020507" pitchFamily="18" charset="2"/>
                  </a:rPr>
                  <a:t> : </a:t>
                </a:r>
                <a:r>
                  <a:rPr lang="en-IN" sz="2400" b="0" i="0" u="none" strike="noStrike" baseline="0" dirty="0">
                    <a:latin typeface="JansonTextLTStd-Roman"/>
                  </a:rPr>
                  <a:t>The radius </a:t>
                </a:r>
                <a:r>
                  <a:rPr lang="en-US" sz="2400" b="0" i="0" u="none" strike="noStrike" baseline="0" dirty="0">
                    <a:latin typeface="JansonTextLTStd-Roman"/>
                  </a:rPr>
                  <a:t>of the front meniscus.</a:t>
                </a:r>
                <a:endParaRPr lang="en-IN" dirty="0"/>
              </a:p>
            </p:txBody>
          </p:sp>
        </mc:Choice>
        <mc:Fallback xmlns="">
          <p:sp>
            <p:nvSpPr>
              <p:cNvPr id="17" name="TextBox 16">
                <a:extLst>
                  <a:ext uri="{FF2B5EF4-FFF2-40B4-BE49-F238E27FC236}">
                    <a16:creationId xmlns:a16="http://schemas.microsoft.com/office/drawing/2014/main" id="{C506052C-9FD0-0950-E4A9-AD7E32FCC171}"/>
                  </a:ext>
                </a:extLst>
              </p:cNvPr>
              <p:cNvSpPr txBox="1">
                <a:spLocks noRot="1" noChangeAspect="1" noMove="1" noResize="1" noEditPoints="1" noAdjustHandles="1" noChangeArrowheads="1" noChangeShapeType="1" noTextEdit="1"/>
              </p:cNvSpPr>
              <p:nvPr/>
            </p:nvSpPr>
            <p:spPr>
              <a:xfrm>
                <a:off x="1060554" y="5862935"/>
                <a:ext cx="4654446" cy="461665"/>
              </a:xfrm>
              <a:prstGeom prst="rect">
                <a:avLst/>
              </a:prstGeom>
              <a:blipFill>
                <a:blip r:embed="rId7"/>
                <a:stretch>
                  <a:fillRect l="-393" t="-10526" r="-1832" b="-2894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2F952B85-45EC-FD56-5C73-950E9F694B53}"/>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0D3DF749-B443-A219-7B22-E19771C775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38">
              <a:extLst>
                <a:ext uri="{FF2B5EF4-FFF2-40B4-BE49-F238E27FC236}">
                  <a16:creationId xmlns:a16="http://schemas.microsoft.com/office/drawing/2014/main" id="{AC0C1D31-00A8-85F4-741B-01EEF2D06266}"/>
                </a:ext>
              </a:extLst>
            </p:cNvPr>
            <p:cNvGrpSpPr>
              <a:grpSpLocks/>
            </p:cNvGrpSpPr>
            <p:nvPr/>
          </p:nvGrpSpPr>
          <p:grpSpPr bwMode="auto">
            <a:xfrm>
              <a:off x="0" y="0"/>
              <a:ext cx="9144000" cy="6858000"/>
              <a:chOff x="0" y="0"/>
              <a:chExt cx="9144000" cy="6858000"/>
            </a:xfrm>
          </p:grpSpPr>
          <p:grpSp>
            <p:nvGrpSpPr>
              <p:cNvPr id="16" name="Group 19">
                <a:extLst>
                  <a:ext uri="{FF2B5EF4-FFF2-40B4-BE49-F238E27FC236}">
                    <a16:creationId xmlns:a16="http://schemas.microsoft.com/office/drawing/2014/main" id="{C4BBEA6A-7B9B-4E2C-EA65-5E2521F215E4}"/>
                  </a:ext>
                </a:extLst>
              </p:cNvPr>
              <p:cNvGrpSpPr>
                <a:grpSpLocks/>
              </p:cNvGrpSpPr>
              <p:nvPr/>
            </p:nvGrpSpPr>
            <p:grpSpPr bwMode="auto">
              <a:xfrm>
                <a:off x="0" y="0"/>
                <a:ext cx="9144000" cy="6858000"/>
                <a:chOff x="0" y="0"/>
                <a:chExt cx="9144000" cy="6858000"/>
              </a:xfrm>
            </p:grpSpPr>
            <p:grpSp>
              <p:nvGrpSpPr>
                <p:cNvPr id="19" name="Group 18">
                  <a:extLst>
                    <a:ext uri="{FF2B5EF4-FFF2-40B4-BE49-F238E27FC236}">
                      <a16:creationId xmlns:a16="http://schemas.microsoft.com/office/drawing/2014/main" id="{F65DCB1A-FB47-E5BB-999D-4E0CE41B1266}"/>
                    </a:ext>
                  </a:extLst>
                </p:cNvPr>
                <p:cNvGrpSpPr>
                  <a:grpSpLocks/>
                </p:cNvGrpSpPr>
                <p:nvPr/>
              </p:nvGrpSpPr>
              <p:grpSpPr bwMode="auto">
                <a:xfrm>
                  <a:off x="0" y="0"/>
                  <a:ext cx="9144000" cy="6858000"/>
                  <a:chOff x="0" y="0"/>
                  <a:chExt cx="5760" cy="4320"/>
                </a:xfrm>
              </p:grpSpPr>
              <p:grpSp>
                <p:nvGrpSpPr>
                  <p:cNvPr id="21" name="Group 20">
                    <a:extLst>
                      <a:ext uri="{FF2B5EF4-FFF2-40B4-BE49-F238E27FC236}">
                        <a16:creationId xmlns:a16="http://schemas.microsoft.com/office/drawing/2014/main" id="{B7BAD684-3301-0FB5-7435-9AAD2FD00C11}"/>
                      </a:ext>
                    </a:extLst>
                  </p:cNvPr>
                  <p:cNvGrpSpPr>
                    <a:grpSpLocks/>
                  </p:cNvGrpSpPr>
                  <p:nvPr/>
                </p:nvGrpSpPr>
                <p:grpSpPr bwMode="auto">
                  <a:xfrm>
                    <a:off x="0" y="0"/>
                    <a:ext cx="192" cy="4320"/>
                    <a:chOff x="0" y="-48"/>
                    <a:chExt cx="144" cy="4368"/>
                  </a:xfrm>
                </p:grpSpPr>
                <p:sp>
                  <p:nvSpPr>
                    <p:cNvPr id="31" name="Rectangle 10">
                      <a:extLst>
                        <a:ext uri="{FF2B5EF4-FFF2-40B4-BE49-F238E27FC236}">
                          <a16:creationId xmlns:a16="http://schemas.microsoft.com/office/drawing/2014/main" id="{EFE71F64-0AD8-E179-95B8-E5A9EACE78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008" name="Rectangle 11">
                      <a:extLst>
                        <a:ext uri="{FF2B5EF4-FFF2-40B4-BE49-F238E27FC236}">
                          <a16:creationId xmlns:a16="http://schemas.microsoft.com/office/drawing/2014/main" id="{6287F60C-082E-0E09-6226-EBAB006D87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21">
                    <a:extLst>
                      <a:ext uri="{FF2B5EF4-FFF2-40B4-BE49-F238E27FC236}">
                        <a16:creationId xmlns:a16="http://schemas.microsoft.com/office/drawing/2014/main" id="{74BDC305-8DE8-EDAA-3299-8341CE0AB69F}"/>
                      </a:ext>
                    </a:extLst>
                  </p:cNvPr>
                  <p:cNvGrpSpPr>
                    <a:grpSpLocks/>
                  </p:cNvGrpSpPr>
                  <p:nvPr/>
                </p:nvGrpSpPr>
                <p:grpSpPr bwMode="auto">
                  <a:xfrm>
                    <a:off x="5674" y="24"/>
                    <a:ext cx="86" cy="4296"/>
                    <a:chOff x="5616" y="-48"/>
                    <a:chExt cx="144" cy="4368"/>
                  </a:xfrm>
                </p:grpSpPr>
                <p:sp>
                  <p:nvSpPr>
                    <p:cNvPr id="29" name="Rectangle 13">
                      <a:extLst>
                        <a:ext uri="{FF2B5EF4-FFF2-40B4-BE49-F238E27FC236}">
                          <a16:creationId xmlns:a16="http://schemas.microsoft.com/office/drawing/2014/main" id="{0AC336A9-FB53-F257-A95B-F097A274C9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4">
                      <a:extLst>
                        <a:ext uri="{FF2B5EF4-FFF2-40B4-BE49-F238E27FC236}">
                          <a16:creationId xmlns:a16="http://schemas.microsoft.com/office/drawing/2014/main" id="{95E45F25-0EF8-0C90-99BA-C0364325051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22">
                    <a:extLst>
                      <a:ext uri="{FF2B5EF4-FFF2-40B4-BE49-F238E27FC236}">
                        <a16:creationId xmlns:a16="http://schemas.microsoft.com/office/drawing/2014/main" id="{58FC6046-635E-EC81-85C3-A34811EB3DF5}"/>
                      </a:ext>
                    </a:extLst>
                  </p:cNvPr>
                  <p:cNvGrpSpPr>
                    <a:grpSpLocks/>
                  </p:cNvGrpSpPr>
                  <p:nvPr/>
                </p:nvGrpSpPr>
                <p:grpSpPr bwMode="auto">
                  <a:xfrm>
                    <a:off x="144" y="0"/>
                    <a:ext cx="5616" cy="144"/>
                    <a:chOff x="96" y="-48"/>
                    <a:chExt cx="5520" cy="144"/>
                  </a:xfrm>
                </p:grpSpPr>
                <p:sp>
                  <p:nvSpPr>
                    <p:cNvPr id="27" name="Rectangle 26">
                      <a:extLst>
                        <a:ext uri="{FF2B5EF4-FFF2-40B4-BE49-F238E27FC236}">
                          <a16:creationId xmlns:a16="http://schemas.microsoft.com/office/drawing/2014/main" id="{2D76A27E-6061-2026-B96B-AFC2CA7E3E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27">
                      <a:extLst>
                        <a:ext uri="{FF2B5EF4-FFF2-40B4-BE49-F238E27FC236}">
                          <a16:creationId xmlns:a16="http://schemas.microsoft.com/office/drawing/2014/main" id="{22310D46-CF0C-C3A0-DF39-B8AF2510971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8">
                    <a:extLst>
                      <a:ext uri="{FF2B5EF4-FFF2-40B4-BE49-F238E27FC236}">
                        <a16:creationId xmlns:a16="http://schemas.microsoft.com/office/drawing/2014/main" id="{453AA989-14D5-0A86-8510-772D44E198F9}"/>
                      </a:ext>
                    </a:extLst>
                  </p:cNvPr>
                  <p:cNvGrpSpPr>
                    <a:grpSpLocks/>
                  </p:cNvGrpSpPr>
                  <p:nvPr/>
                </p:nvGrpSpPr>
                <p:grpSpPr bwMode="auto">
                  <a:xfrm>
                    <a:off x="144" y="4234"/>
                    <a:ext cx="5616" cy="86"/>
                    <a:chOff x="96" y="4176"/>
                    <a:chExt cx="5520" cy="144"/>
                  </a:xfrm>
                </p:grpSpPr>
                <p:sp>
                  <p:nvSpPr>
                    <p:cNvPr id="25" name="Rectangle 19">
                      <a:extLst>
                        <a:ext uri="{FF2B5EF4-FFF2-40B4-BE49-F238E27FC236}">
                          <a16:creationId xmlns:a16="http://schemas.microsoft.com/office/drawing/2014/main" id="{BABE8E53-628E-63C8-E0B7-1764AA4A4C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0">
                      <a:extLst>
                        <a:ext uri="{FF2B5EF4-FFF2-40B4-BE49-F238E27FC236}">
                          <a16:creationId xmlns:a16="http://schemas.microsoft.com/office/drawing/2014/main" id="{A6C7A109-3954-77BD-1B8F-39DD82C92D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A9A72DC1-F9D9-0310-3342-207EFD1A8D8E}"/>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8" name="Picture 42" descr="A picture containing shape&#10;&#10;Description automatically generated">
                <a:extLst>
                  <a:ext uri="{FF2B5EF4-FFF2-40B4-BE49-F238E27FC236}">
                    <a16:creationId xmlns:a16="http://schemas.microsoft.com/office/drawing/2014/main" id="{F78D609F-7ACA-23C5-E484-06CD918FBB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a:extLst>
              <a:ext uri="{FF2B5EF4-FFF2-40B4-BE49-F238E27FC236}">
                <a16:creationId xmlns:a16="http://schemas.microsoft.com/office/drawing/2014/main" id="{224F7E6F-9A6F-C7ED-C3DB-FAC0633307A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1200" y="1318642"/>
            <a:ext cx="2567172" cy="2633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6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43009"/>
                                        </p:tgtEl>
                                        <p:attrNameLst>
                                          <p:attrName>style.visibility</p:attrName>
                                        </p:attrNameLst>
                                      </p:cBhvr>
                                      <p:to>
                                        <p:strVal val="visible"/>
                                      </p:to>
                                    </p:set>
                                    <p:anim calcmode="lin" valueType="num">
                                      <p:cBhvr>
                                        <p:cTn id="38" dur="1000" fill="hold"/>
                                        <p:tgtEl>
                                          <p:spTgt spid="43009"/>
                                        </p:tgtEl>
                                        <p:attrNameLst>
                                          <p:attrName>ppt_w</p:attrName>
                                        </p:attrNameLst>
                                      </p:cBhvr>
                                      <p:tavLst>
                                        <p:tav tm="0">
                                          <p:val>
                                            <p:fltVal val="0"/>
                                          </p:val>
                                        </p:tav>
                                        <p:tav tm="100000">
                                          <p:val>
                                            <p:strVal val="#ppt_w"/>
                                          </p:val>
                                        </p:tav>
                                      </p:tavLst>
                                    </p:anim>
                                    <p:anim calcmode="lin" valueType="num">
                                      <p:cBhvr>
                                        <p:cTn id="39" dur="1000" fill="hold"/>
                                        <p:tgtEl>
                                          <p:spTgt spid="43009"/>
                                        </p:tgtEl>
                                        <p:attrNameLst>
                                          <p:attrName>ppt_h</p:attrName>
                                        </p:attrNameLst>
                                      </p:cBhvr>
                                      <p:tavLst>
                                        <p:tav tm="0">
                                          <p:val>
                                            <p:fltVal val="0"/>
                                          </p:val>
                                        </p:tav>
                                        <p:tav tm="100000">
                                          <p:val>
                                            <p:strVal val="#ppt_h"/>
                                          </p:val>
                                        </p:tav>
                                      </p:tavLst>
                                    </p:anim>
                                    <p:anim calcmode="lin" valueType="num">
                                      <p:cBhvr>
                                        <p:cTn id="40" dur="1000" fill="hold"/>
                                        <p:tgtEl>
                                          <p:spTgt spid="43009"/>
                                        </p:tgtEl>
                                        <p:attrNameLst>
                                          <p:attrName>style.rotation</p:attrName>
                                        </p:attrNameLst>
                                      </p:cBhvr>
                                      <p:tavLst>
                                        <p:tav tm="0">
                                          <p:val>
                                            <p:fltVal val="90"/>
                                          </p:val>
                                        </p:tav>
                                        <p:tav tm="100000">
                                          <p:val>
                                            <p:fltVal val="0"/>
                                          </p:val>
                                        </p:tav>
                                      </p:tavLst>
                                    </p:anim>
                                    <p:animEffect transition="in" filter="fade">
                                      <p:cBhvr>
                                        <p:cTn id="41" dur="1000"/>
                                        <p:tgtEl>
                                          <p:spTgt spid="4300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circle(in)">
                                      <p:cBhvr>
                                        <p:cTn id="5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378CE-F701-4699-BABC-1D970EF4C094}"/>
              </a:ext>
            </a:extLst>
          </p:cNvPr>
          <p:cNvSpPr>
            <a:spLocks noGrp="1"/>
          </p:cNvSpPr>
          <p:nvPr>
            <p:ph type="title"/>
          </p:nvPr>
        </p:nvSpPr>
        <p:spPr>
          <a:xfrm>
            <a:off x="1752600" y="76200"/>
            <a:ext cx="6248400" cy="1143000"/>
          </a:xfrm>
        </p:spPr>
        <p:txBody>
          <a:bodyPr/>
          <a:lstStyle/>
          <a:p>
            <a:r>
              <a:rPr lang="en-IN" sz="2800" dirty="0"/>
              <a:t>Creation of Porous Structures</a:t>
            </a:r>
          </a:p>
        </p:txBody>
      </p:sp>
      <p:grpSp>
        <p:nvGrpSpPr>
          <p:cNvPr id="3" name="Group 2">
            <a:extLst>
              <a:ext uri="{FF2B5EF4-FFF2-40B4-BE49-F238E27FC236}">
                <a16:creationId xmlns:a16="http://schemas.microsoft.com/office/drawing/2014/main" id="{50F970CD-405E-FFAA-3456-F8E033935819}"/>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00D3760A-36D8-DFAD-E8C4-CBBB99C51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785A38FD-0112-C72E-3DBA-66DD629F1084}"/>
                </a:ext>
              </a:extLst>
            </p:cNvPr>
            <p:cNvGrpSpPr>
              <a:grpSpLocks/>
            </p:cNvGrpSpPr>
            <p:nvPr/>
          </p:nvGrpSpPr>
          <p:grpSpPr bwMode="auto">
            <a:xfrm>
              <a:off x="0" y="0"/>
              <a:ext cx="9144000" cy="6858000"/>
              <a:chOff x="0" y="0"/>
              <a:chExt cx="9144000" cy="6858000"/>
            </a:xfrm>
          </p:grpSpPr>
          <p:grpSp>
            <p:nvGrpSpPr>
              <p:cNvPr id="27" name="Group 19">
                <a:extLst>
                  <a:ext uri="{FF2B5EF4-FFF2-40B4-BE49-F238E27FC236}">
                    <a16:creationId xmlns:a16="http://schemas.microsoft.com/office/drawing/2014/main" id="{FC4D3A96-D56E-38FE-EFCF-F5D276958506}"/>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9EB079EB-699C-4753-CA63-D11A0603F275}"/>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2642A659-0608-7222-8A3C-6181DCFCA9A0}"/>
                      </a:ext>
                    </a:extLst>
                  </p:cNvPr>
                  <p:cNvGrpSpPr>
                    <a:grpSpLocks/>
                  </p:cNvGrpSpPr>
                  <p:nvPr/>
                </p:nvGrpSpPr>
                <p:grpSpPr bwMode="auto">
                  <a:xfrm>
                    <a:off x="0" y="0"/>
                    <a:ext cx="192" cy="4320"/>
                    <a:chOff x="0" y="-48"/>
                    <a:chExt cx="144" cy="4368"/>
                  </a:xfrm>
                </p:grpSpPr>
                <p:sp>
                  <p:nvSpPr>
                    <p:cNvPr id="2058" name="Rectangle 10">
                      <a:extLst>
                        <a:ext uri="{FF2B5EF4-FFF2-40B4-BE49-F238E27FC236}">
                          <a16:creationId xmlns:a16="http://schemas.microsoft.com/office/drawing/2014/main" id="{E301F5D7-B879-8039-FB36-D4CA36B5AB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9" name="Rectangle 11">
                      <a:extLst>
                        <a:ext uri="{FF2B5EF4-FFF2-40B4-BE49-F238E27FC236}">
                          <a16:creationId xmlns:a16="http://schemas.microsoft.com/office/drawing/2014/main" id="{E51984D6-5FEB-17C4-0B0B-EA28C6B12C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8" name="Group 2047">
                    <a:extLst>
                      <a:ext uri="{FF2B5EF4-FFF2-40B4-BE49-F238E27FC236}">
                        <a16:creationId xmlns:a16="http://schemas.microsoft.com/office/drawing/2014/main" id="{55635E79-C6FF-48B5-0245-7F3F03018BA2}"/>
                      </a:ext>
                    </a:extLst>
                  </p:cNvPr>
                  <p:cNvGrpSpPr>
                    <a:grpSpLocks/>
                  </p:cNvGrpSpPr>
                  <p:nvPr/>
                </p:nvGrpSpPr>
                <p:grpSpPr bwMode="auto">
                  <a:xfrm>
                    <a:off x="5674" y="24"/>
                    <a:ext cx="86" cy="4296"/>
                    <a:chOff x="5616" y="-48"/>
                    <a:chExt cx="144" cy="4368"/>
                  </a:xfrm>
                </p:grpSpPr>
                <p:sp>
                  <p:nvSpPr>
                    <p:cNvPr id="2056" name="Rectangle 13">
                      <a:extLst>
                        <a:ext uri="{FF2B5EF4-FFF2-40B4-BE49-F238E27FC236}">
                          <a16:creationId xmlns:a16="http://schemas.microsoft.com/office/drawing/2014/main" id="{8DC091BB-774A-6AC9-2A59-9540F449AC5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7" name="Rectangle 14">
                      <a:extLst>
                        <a:ext uri="{FF2B5EF4-FFF2-40B4-BE49-F238E27FC236}">
                          <a16:creationId xmlns:a16="http://schemas.microsoft.com/office/drawing/2014/main" id="{C9795F1B-A9ED-9155-99FA-4948837CD4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9" name="Group 2048">
                    <a:extLst>
                      <a:ext uri="{FF2B5EF4-FFF2-40B4-BE49-F238E27FC236}">
                        <a16:creationId xmlns:a16="http://schemas.microsoft.com/office/drawing/2014/main" id="{695FED29-68B6-7E9E-5237-48D9D8BF16D6}"/>
                      </a:ext>
                    </a:extLst>
                  </p:cNvPr>
                  <p:cNvGrpSpPr>
                    <a:grpSpLocks/>
                  </p:cNvGrpSpPr>
                  <p:nvPr/>
                </p:nvGrpSpPr>
                <p:grpSpPr bwMode="auto">
                  <a:xfrm>
                    <a:off x="144" y="0"/>
                    <a:ext cx="5616" cy="144"/>
                    <a:chOff x="96" y="-48"/>
                    <a:chExt cx="5520" cy="144"/>
                  </a:xfrm>
                </p:grpSpPr>
                <p:sp>
                  <p:nvSpPr>
                    <p:cNvPr id="2054" name="Rectangle 2053">
                      <a:extLst>
                        <a:ext uri="{FF2B5EF4-FFF2-40B4-BE49-F238E27FC236}">
                          <a16:creationId xmlns:a16="http://schemas.microsoft.com/office/drawing/2014/main" id="{DF6C727E-1226-CF6C-1D65-69D6975FFB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5" name="Rectangle 2054">
                      <a:extLst>
                        <a:ext uri="{FF2B5EF4-FFF2-40B4-BE49-F238E27FC236}">
                          <a16:creationId xmlns:a16="http://schemas.microsoft.com/office/drawing/2014/main" id="{1FC6610C-1D3F-7446-11BE-B1CA55194E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51" name="Group 18">
                    <a:extLst>
                      <a:ext uri="{FF2B5EF4-FFF2-40B4-BE49-F238E27FC236}">
                        <a16:creationId xmlns:a16="http://schemas.microsoft.com/office/drawing/2014/main" id="{6113BE13-F899-32D7-157B-92A202480510}"/>
                      </a:ext>
                    </a:extLst>
                  </p:cNvPr>
                  <p:cNvGrpSpPr>
                    <a:grpSpLocks/>
                  </p:cNvGrpSpPr>
                  <p:nvPr/>
                </p:nvGrpSpPr>
                <p:grpSpPr bwMode="auto">
                  <a:xfrm>
                    <a:off x="144" y="4234"/>
                    <a:ext cx="5616" cy="86"/>
                    <a:chOff x="96" y="4176"/>
                    <a:chExt cx="5520" cy="144"/>
                  </a:xfrm>
                </p:grpSpPr>
                <p:sp>
                  <p:nvSpPr>
                    <p:cNvPr id="2052" name="Rectangle 19">
                      <a:extLst>
                        <a:ext uri="{FF2B5EF4-FFF2-40B4-BE49-F238E27FC236}">
                          <a16:creationId xmlns:a16="http://schemas.microsoft.com/office/drawing/2014/main" id="{CFFDB3FC-5D88-2EC8-238F-D23592FFB3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3" name="Rectangle 20">
                      <a:extLst>
                        <a:ext uri="{FF2B5EF4-FFF2-40B4-BE49-F238E27FC236}">
                          <a16:creationId xmlns:a16="http://schemas.microsoft.com/office/drawing/2014/main" id="{A89CC642-6B68-6534-BD33-91CA75F7D7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E0CF7E9D-B1CD-0B88-4F4D-BF373B036B9B}"/>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8" name="Picture 42" descr="A picture containing shape&#10;&#10;Description automatically generated">
                <a:extLst>
                  <a:ext uri="{FF2B5EF4-FFF2-40B4-BE49-F238E27FC236}">
                    <a16:creationId xmlns:a16="http://schemas.microsoft.com/office/drawing/2014/main" id="{F861A9D6-3E1F-37E2-55A9-6CCD901DF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6" name="Picture 5">
            <a:extLst>
              <a:ext uri="{FF2B5EF4-FFF2-40B4-BE49-F238E27FC236}">
                <a16:creationId xmlns:a16="http://schemas.microsoft.com/office/drawing/2014/main" id="{7D04A5F7-6072-049D-EDB8-42EB5F9E49B5}"/>
              </a:ext>
            </a:extLst>
          </p:cNvPr>
          <p:cNvPicPr>
            <a:picLocks noChangeAspect="1"/>
          </p:cNvPicPr>
          <p:nvPr/>
        </p:nvPicPr>
        <p:blipFill>
          <a:blip r:embed="rId4"/>
          <a:stretch>
            <a:fillRect/>
          </a:stretch>
        </p:blipFill>
        <p:spPr>
          <a:xfrm>
            <a:off x="609600" y="1671392"/>
            <a:ext cx="7888826" cy="4577008"/>
          </a:xfrm>
          <a:prstGeom prst="rect">
            <a:avLst/>
          </a:prstGeom>
        </p:spPr>
      </p:pic>
      <p:pic>
        <p:nvPicPr>
          <p:cNvPr id="7" name="Picture 6">
            <a:extLst>
              <a:ext uri="{FF2B5EF4-FFF2-40B4-BE49-F238E27FC236}">
                <a16:creationId xmlns:a16="http://schemas.microsoft.com/office/drawing/2014/main" id="{C7079F63-94A1-104F-11EA-6D0B1F62EE09}"/>
              </a:ext>
            </a:extLst>
          </p:cNvPr>
          <p:cNvPicPr>
            <a:picLocks noChangeAspect="1"/>
          </p:cNvPicPr>
          <p:nvPr/>
        </p:nvPicPr>
        <p:blipFill>
          <a:blip r:embed="rId5"/>
          <a:stretch>
            <a:fillRect/>
          </a:stretch>
        </p:blipFill>
        <p:spPr>
          <a:xfrm>
            <a:off x="1501372" y="2352676"/>
            <a:ext cx="6499628" cy="4048124"/>
          </a:xfrm>
          <a:prstGeom prst="rect">
            <a:avLst/>
          </a:prstGeom>
        </p:spPr>
      </p:pic>
    </p:spTree>
    <p:extLst>
      <p:ext uri="{BB962C8B-B14F-4D97-AF65-F5344CB8AC3E}">
        <p14:creationId xmlns:p14="http://schemas.microsoft.com/office/powerpoint/2010/main" val="68417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890D5-51D3-76FF-AD08-1DE877051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1378C-EC75-F6BE-5663-8DAE8D498974}"/>
              </a:ext>
            </a:extLst>
          </p:cNvPr>
          <p:cNvSpPr>
            <a:spLocks noGrp="1"/>
          </p:cNvSpPr>
          <p:nvPr>
            <p:ph type="title"/>
          </p:nvPr>
        </p:nvSpPr>
        <p:spPr>
          <a:xfrm>
            <a:off x="1752600" y="76200"/>
            <a:ext cx="6248400" cy="1143000"/>
          </a:xfrm>
        </p:spPr>
        <p:txBody>
          <a:bodyPr/>
          <a:lstStyle/>
          <a:p>
            <a:r>
              <a:rPr lang="en-US" sz="2800" dirty="0"/>
              <a:t>Capillary Flow of Liquid through A 3D Irregular Curve</a:t>
            </a:r>
            <a:endParaRPr lang="en-IN" sz="2800" dirty="0"/>
          </a:p>
        </p:txBody>
      </p:sp>
      <p:grpSp>
        <p:nvGrpSpPr>
          <p:cNvPr id="26" name="Group 25">
            <a:extLst>
              <a:ext uri="{FF2B5EF4-FFF2-40B4-BE49-F238E27FC236}">
                <a16:creationId xmlns:a16="http://schemas.microsoft.com/office/drawing/2014/main" id="{EBF2BE84-1178-D921-367C-21F3EE82AB15}"/>
              </a:ext>
            </a:extLst>
          </p:cNvPr>
          <p:cNvGrpSpPr/>
          <p:nvPr/>
        </p:nvGrpSpPr>
        <p:grpSpPr>
          <a:xfrm>
            <a:off x="457199" y="838200"/>
            <a:ext cx="5486401" cy="3372479"/>
            <a:chOff x="1311275" y="3024713"/>
            <a:chExt cx="5486401" cy="3372479"/>
          </a:xfrm>
        </p:grpSpPr>
        <p:pic>
          <p:nvPicPr>
            <p:cNvPr id="24" name="Picture 23">
              <a:extLst>
                <a:ext uri="{FF2B5EF4-FFF2-40B4-BE49-F238E27FC236}">
                  <a16:creationId xmlns:a16="http://schemas.microsoft.com/office/drawing/2014/main" id="{FFB42057-DD19-1A7C-23E5-B581B3A1BA13}"/>
                </a:ext>
              </a:extLst>
            </p:cNvPr>
            <p:cNvPicPr>
              <a:picLocks noChangeAspect="1"/>
            </p:cNvPicPr>
            <p:nvPr/>
          </p:nvPicPr>
          <p:blipFill>
            <a:blip r:embed="rId2"/>
            <a:stretch>
              <a:fillRect/>
            </a:stretch>
          </p:blipFill>
          <p:spPr>
            <a:xfrm>
              <a:off x="1311275" y="3024713"/>
              <a:ext cx="5486401" cy="3372479"/>
            </a:xfrm>
            <a:prstGeom prst="rect">
              <a:avLst/>
            </a:prstGeom>
          </p:spPr>
        </p:pic>
        <p:sp>
          <p:nvSpPr>
            <p:cNvPr id="25" name="TextBox 24">
              <a:extLst>
                <a:ext uri="{FF2B5EF4-FFF2-40B4-BE49-F238E27FC236}">
                  <a16:creationId xmlns:a16="http://schemas.microsoft.com/office/drawing/2014/main" id="{A527D322-04D9-F534-3DCC-9472E0AB1F36}"/>
                </a:ext>
              </a:extLst>
            </p:cNvPr>
            <p:cNvSpPr txBox="1"/>
            <p:nvPr/>
          </p:nvSpPr>
          <p:spPr>
            <a:xfrm>
              <a:off x="3021764" y="5866836"/>
              <a:ext cx="3279859" cy="461665"/>
            </a:xfrm>
            <a:prstGeom prst="rect">
              <a:avLst/>
            </a:prstGeom>
            <a:noFill/>
          </p:spPr>
          <p:txBody>
            <a:bodyPr wrap="square" rtlCol="0">
              <a:spAutoFit/>
            </a:bodyPr>
            <a:lstStyle/>
            <a:p>
              <a:r>
                <a:rPr lang="en-US" dirty="0"/>
                <a:t>Porous Metal tubes</a:t>
              </a:r>
              <a:endParaRPr lang="en-IN" dirty="0"/>
            </a:p>
          </p:txBody>
        </p:sp>
      </p:grpSp>
      <p:grpSp>
        <p:nvGrpSpPr>
          <p:cNvPr id="3" name="Group 2">
            <a:extLst>
              <a:ext uri="{FF2B5EF4-FFF2-40B4-BE49-F238E27FC236}">
                <a16:creationId xmlns:a16="http://schemas.microsoft.com/office/drawing/2014/main" id="{4DFDBB5F-5A91-A0A2-1431-D7C2F5723DFB}"/>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8B495397-6A8A-40DD-3BA3-95D1321D8B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B656C19D-D700-AFCB-2E36-B3D706334359}"/>
                </a:ext>
              </a:extLst>
            </p:cNvPr>
            <p:cNvGrpSpPr>
              <a:grpSpLocks/>
            </p:cNvGrpSpPr>
            <p:nvPr/>
          </p:nvGrpSpPr>
          <p:grpSpPr bwMode="auto">
            <a:xfrm>
              <a:off x="0" y="0"/>
              <a:ext cx="9144000" cy="6858000"/>
              <a:chOff x="0" y="0"/>
              <a:chExt cx="9144000" cy="6858000"/>
            </a:xfrm>
          </p:grpSpPr>
          <p:grpSp>
            <p:nvGrpSpPr>
              <p:cNvPr id="27" name="Group 19">
                <a:extLst>
                  <a:ext uri="{FF2B5EF4-FFF2-40B4-BE49-F238E27FC236}">
                    <a16:creationId xmlns:a16="http://schemas.microsoft.com/office/drawing/2014/main" id="{AFE5E426-B137-FF36-F1D9-3B4CEFEC67D8}"/>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B93F8CD0-0FFA-DE4D-1185-0C11FE555AEB}"/>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DB12771E-98FD-2C77-2B91-02080DA39CDA}"/>
                      </a:ext>
                    </a:extLst>
                  </p:cNvPr>
                  <p:cNvGrpSpPr>
                    <a:grpSpLocks/>
                  </p:cNvGrpSpPr>
                  <p:nvPr/>
                </p:nvGrpSpPr>
                <p:grpSpPr bwMode="auto">
                  <a:xfrm>
                    <a:off x="0" y="0"/>
                    <a:ext cx="192" cy="4320"/>
                    <a:chOff x="0" y="-48"/>
                    <a:chExt cx="144" cy="4368"/>
                  </a:xfrm>
                </p:grpSpPr>
                <p:sp>
                  <p:nvSpPr>
                    <p:cNvPr id="2058" name="Rectangle 10">
                      <a:extLst>
                        <a:ext uri="{FF2B5EF4-FFF2-40B4-BE49-F238E27FC236}">
                          <a16:creationId xmlns:a16="http://schemas.microsoft.com/office/drawing/2014/main" id="{4ED67482-42F9-4AAA-5F6F-041B9A3197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9" name="Rectangle 11">
                      <a:extLst>
                        <a:ext uri="{FF2B5EF4-FFF2-40B4-BE49-F238E27FC236}">
                          <a16:creationId xmlns:a16="http://schemas.microsoft.com/office/drawing/2014/main" id="{3F3410DB-E7CE-FB31-696E-9725154A319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8" name="Group 2047">
                    <a:extLst>
                      <a:ext uri="{FF2B5EF4-FFF2-40B4-BE49-F238E27FC236}">
                        <a16:creationId xmlns:a16="http://schemas.microsoft.com/office/drawing/2014/main" id="{76E72713-7836-AF9E-23C2-2A4261C86C82}"/>
                      </a:ext>
                    </a:extLst>
                  </p:cNvPr>
                  <p:cNvGrpSpPr>
                    <a:grpSpLocks/>
                  </p:cNvGrpSpPr>
                  <p:nvPr/>
                </p:nvGrpSpPr>
                <p:grpSpPr bwMode="auto">
                  <a:xfrm>
                    <a:off x="5674" y="24"/>
                    <a:ext cx="86" cy="4296"/>
                    <a:chOff x="5616" y="-48"/>
                    <a:chExt cx="144" cy="4368"/>
                  </a:xfrm>
                </p:grpSpPr>
                <p:sp>
                  <p:nvSpPr>
                    <p:cNvPr id="2056" name="Rectangle 13">
                      <a:extLst>
                        <a:ext uri="{FF2B5EF4-FFF2-40B4-BE49-F238E27FC236}">
                          <a16:creationId xmlns:a16="http://schemas.microsoft.com/office/drawing/2014/main" id="{23EDD439-427D-638E-0304-A8B6B75AD3E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7" name="Rectangle 14">
                      <a:extLst>
                        <a:ext uri="{FF2B5EF4-FFF2-40B4-BE49-F238E27FC236}">
                          <a16:creationId xmlns:a16="http://schemas.microsoft.com/office/drawing/2014/main" id="{E73E697F-639D-1EDB-2CB5-E8A5BB9D74E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9" name="Group 2048">
                    <a:extLst>
                      <a:ext uri="{FF2B5EF4-FFF2-40B4-BE49-F238E27FC236}">
                        <a16:creationId xmlns:a16="http://schemas.microsoft.com/office/drawing/2014/main" id="{A6B004D3-3206-DFF4-2A6B-EA3513E2EA98}"/>
                      </a:ext>
                    </a:extLst>
                  </p:cNvPr>
                  <p:cNvGrpSpPr>
                    <a:grpSpLocks/>
                  </p:cNvGrpSpPr>
                  <p:nvPr/>
                </p:nvGrpSpPr>
                <p:grpSpPr bwMode="auto">
                  <a:xfrm>
                    <a:off x="144" y="0"/>
                    <a:ext cx="5616" cy="144"/>
                    <a:chOff x="96" y="-48"/>
                    <a:chExt cx="5520" cy="144"/>
                  </a:xfrm>
                </p:grpSpPr>
                <p:sp>
                  <p:nvSpPr>
                    <p:cNvPr id="2054" name="Rectangle 2053">
                      <a:extLst>
                        <a:ext uri="{FF2B5EF4-FFF2-40B4-BE49-F238E27FC236}">
                          <a16:creationId xmlns:a16="http://schemas.microsoft.com/office/drawing/2014/main" id="{0FE8CC61-D36C-D400-B2B9-656CA6238BE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5" name="Rectangle 2054">
                      <a:extLst>
                        <a:ext uri="{FF2B5EF4-FFF2-40B4-BE49-F238E27FC236}">
                          <a16:creationId xmlns:a16="http://schemas.microsoft.com/office/drawing/2014/main" id="{AABEC13C-F2C1-576C-72EF-B38F52C7B8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51" name="Group 18">
                    <a:extLst>
                      <a:ext uri="{FF2B5EF4-FFF2-40B4-BE49-F238E27FC236}">
                        <a16:creationId xmlns:a16="http://schemas.microsoft.com/office/drawing/2014/main" id="{8424FD4A-615B-7668-345F-950F48893605}"/>
                      </a:ext>
                    </a:extLst>
                  </p:cNvPr>
                  <p:cNvGrpSpPr>
                    <a:grpSpLocks/>
                  </p:cNvGrpSpPr>
                  <p:nvPr/>
                </p:nvGrpSpPr>
                <p:grpSpPr bwMode="auto">
                  <a:xfrm>
                    <a:off x="144" y="4234"/>
                    <a:ext cx="5616" cy="86"/>
                    <a:chOff x="96" y="4176"/>
                    <a:chExt cx="5520" cy="144"/>
                  </a:xfrm>
                </p:grpSpPr>
                <p:sp>
                  <p:nvSpPr>
                    <p:cNvPr id="2052" name="Rectangle 19">
                      <a:extLst>
                        <a:ext uri="{FF2B5EF4-FFF2-40B4-BE49-F238E27FC236}">
                          <a16:creationId xmlns:a16="http://schemas.microsoft.com/office/drawing/2014/main" id="{4E5937CC-D6AC-3631-1F16-B457C58A71A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3" name="Rectangle 20">
                      <a:extLst>
                        <a:ext uri="{FF2B5EF4-FFF2-40B4-BE49-F238E27FC236}">
                          <a16:creationId xmlns:a16="http://schemas.microsoft.com/office/drawing/2014/main" id="{5A655F41-5E0E-995F-99F1-E68FE81BB9B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64D2CDA7-8FEE-EA27-7FC0-4969141978C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8" name="Picture 42" descr="A picture containing shape&#10;&#10;Description automatically generated">
                <a:extLst>
                  <a:ext uri="{FF2B5EF4-FFF2-40B4-BE49-F238E27FC236}">
                    <a16:creationId xmlns:a16="http://schemas.microsoft.com/office/drawing/2014/main" id="{8840E6FC-C2DA-B5D1-1451-FCED27D1F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5122" name="Picture 2" descr="Porous Metals | SpringerLink">
            <a:extLst>
              <a:ext uri="{FF2B5EF4-FFF2-40B4-BE49-F238E27FC236}">
                <a16:creationId xmlns:a16="http://schemas.microsoft.com/office/drawing/2014/main" id="{F4439222-9316-B291-F0F8-AAA73E66CD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4835" y="2971800"/>
            <a:ext cx="4424365" cy="30163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7B6B0D6-B4FE-1E88-72BE-F7948EE19AD5}"/>
              </a:ext>
            </a:extLst>
          </p:cNvPr>
          <p:cNvPicPr>
            <a:picLocks noChangeAspect="1"/>
          </p:cNvPicPr>
          <p:nvPr/>
        </p:nvPicPr>
        <p:blipFill>
          <a:blip r:embed="rId6"/>
          <a:stretch>
            <a:fillRect/>
          </a:stretch>
        </p:blipFill>
        <p:spPr>
          <a:xfrm>
            <a:off x="1383750" y="3090890"/>
            <a:ext cx="2121450" cy="2640529"/>
          </a:xfrm>
          <a:prstGeom prst="rect">
            <a:avLst/>
          </a:prstGeom>
        </p:spPr>
      </p:pic>
      <p:sp>
        <p:nvSpPr>
          <p:cNvPr id="9" name="TextBox 8">
            <a:extLst>
              <a:ext uri="{FF2B5EF4-FFF2-40B4-BE49-F238E27FC236}">
                <a16:creationId xmlns:a16="http://schemas.microsoft.com/office/drawing/2014/main" id="{4C5BFD81-57A9-E52C-9A6F-E67B8783AFB3}"/>
              </a:ext>
            </a:extLst>
          </p:cNvPr>
          <p:cNvSpPr txBox="1"/>
          <p:nvPr/>
        </p:nvSpPr>
        <p:spPr>
          <a:xfrm>
            <a:off x="685800" y="5791200"/>
            <a:ext cx="3861955" cy="461665"/>
          </a:xfrm>
          <a:prstGeom prst="rect">
            <a:avLst/>
          </a:prstGeom>
          <a:noFill/>
        </p:spPr>
        <p:txBody>
          <a:bodyPr wrap="none" rtlCol="0">
            <a:spAutoFit/>
          </a:bodyPr>
          <a:lstStyle/>
          <a:p>
            <a:r>
              <a:rPr lang="en-US" dirty="0"/>
              <a:t>Saturated with volatile Liquid</a:t>
            </a:r>
            <a:endParaRPr lang="en-IN" dirty="0"/>
          </a:p>
        </p:txBody>
      </p:sp>
      <p:pic>
        <p:nvPicPr>
          <p:cNvPr id="6" name="Picture 5">
            <a:extLst>
              <a:ext uri="{FF2B5EF4-FFF2-40B4-BE49-F238E27FC236}">
                <a16:creationId xmlns:a16="http://schemas.microsoft.com/office/drawing/2014/main" id="{2EE4FF18-EF04-203F-3113-1A3E26269A33}"/>
              </a:ext>
            </a:extLst>
          </p:cNvPr>
          <p:cNvPicPr>
            <a:picLocks noChangeAspect="1"/>
          </p:cNvPicPr>
          <p:nvPr/>
        </p:nvPicPr>
        <p:blipFill>
          <a:blip r:embed="rId7"/>
          <a:stretch>
            <a:fillRect/>
          </a:stretch>
        </p:blipFill>
        <p:spPr>
          <a:xfrm>
            <a:off x="632429" y="3695366"/>
            <a:ext cx="7825771" cy="1714834"/>
          </a:xfrm>
          <a:prstGeom prst="rect">
            <a:avLst/>
          </a:prstGeom>
        </p:spPr>
      </p:pic>
    </p:spTree>
    <p:extLst>
      <p:ext uri="{BB962C8B-B14F-4D97-AF65-F5344CB8AC3E}">
        <p14:creationId xmlns:p14="http://schemas.microsoft.com/office/powerpoint/2010/main" val="315071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500" fill="hold"/>
                                        <p:tgtEl>
                                          <p:spTgt spid="5122"/>
                                        </p:tgtEl>
                                        <p:attrNameLst>
                                          <p:attrName>ppt_w</p:attrName>
                                        </p:attrNameLst>
                                      </p:cBhvr>
                                      <p:tavLst>
                                        <p:tav tm="0">
                                          <p:val>
                                            <p:fltVal val="0"/>
                                          </p:val>
                                        </p:tav>
                                        <p:tav tm="100000">
                                          <p:val>
                                            <p:strVal val="#ppt_w"/>
                                          </p:val>
                                        </p:tav>
                                      </p:tavLst>
                                    </p:anim>
                                    <p:anim calcmode="lin" valueType="num">
                                      <p:cBhvr>
                                        <p:cTn id="16" dur="500" fill="hold"/>
                                        <p:tgtEl>
                                          <p:spTgt spid="5122"/>
                                        </p:tgtEl>
                                        <p:attrNameLst>
                                          <p:attrName>ppt_h</p:attrName>
                                        </p:attrNameLst>
                                      </p:cBhvr>
                                      <p:tavLst>
                                        <p:tav tm="0">
                                          <p:val>
                                            <p:fltVal val="0"/>
                                          </p:val>
                                        </p:tav>
                                        <p:tav tm="100000">
                                          <p:val>
                                            <p:strVal val="#ppt_h"/>
                                          </p:val>
                                        </p:tav>
                                      </p:tavLst>
                                    </p:anim>
                                    <p:animEffect transition="in" filter="fade">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A031-DAB6-1E19-38C4-BC12BB51E9AD}"/>
              </a:ext>
            </a:extLst>
          </p:cNvPr>
          <p:cNvSpPr>
            <a:spLocks noGrp="1"/>
          </p:cNvSpPr>
          <p:nvPr>
            <p:ph type="title"/>
          </p:nvPr>
        </p:nvSpPr>
        <p:spPr>
          <a:xfrm>
            <a:off x="304800" y="76200"/>
            <a:ext cx="7010400" cy="1143000"/>
          </a:xfrm>
        </p:spPr>
        <p:txBody>
          <a:bodyPr/>
          <a:lstStyle/>
          <a:p>
            <a:r>
              <a:rPr lang="en-US" sz="2800" dirty="0"/>
              <a:t>Heat Pipe Heat Sinks</a:t>
            </a:r>
            <a:endParaRPr lang="en-IN" sz="2800" dirty="0"/>
          </a:p>
        </p:txBody>
      </p:sp>
      <p:sp>
        <p:nvSpPr>
          <p:cNvPr id="28" name="TextBox 27">
            <a:extLst>
              <a:ext uri="{FF2B5EF4-FFF2-40B4-BE49-F238E27FC236}">
                <a16:creationId xmlns:a16="http://schemas.microsoft.com/office/drawing/2014/main" id="{4EB17D9E-DDAF-DE07-F0EE-50C1C206E5B2}"/>
              </a:ext>
            </a:extLst>
          </p:cNvPr>
          <p:cNvSpPr txBox="1"/>
          <p:nvPr/>
        </p:nvSpPr>
        <p:spPr>
          <a:xfrm>
            <a:off x="7239000" y="2357735"/>
            <a:ext cx="1500732" cy="461665"/>
          </a:xfrm>
          <a:prstGeom prst="rect">
            <a:avLst/>
          </a:prstGeom>
          <a:noFill/>
        </p:spPr>
        <p:txBody>
          <a:bodyPr wrap="none" rtlCol="0">
            <a:spAutoFit/>
          </a:bodyPr>
          <a:lstStyle/>
          <a:p>
            <a:r>
              <a:rPr lang="en-US" dirty="0">
                <a:solidFill>
                  <a:srgbClr val="0070C0"/>
                </a:solidFill>
              </a:rPr>
              <a:t>Condenser</a:t>
            </a:r>
            <a:endParaRPr lang="en-IN" dirty="0">
              <a:solidFill>
                <a:srgbClr val="0070C0"/>
              </a:solidFill>
            </a:endParaRPr>
          </a:p>
        </p:txBody>
      </p:sp>
      <p:pic>
        <p:nvPicPr>
          <p:cNvPr id="20" name="Picture 2" descr="New Fujitsu heat pipe technology could cool your next smartphone |  Extremetech">
            <a:extLst>
              <a:ext uri="{FF2B5EF4-FFF2-40B4-BE49-F238E27FC236}">
                <a16:creationId xmlns:a16="http://schemas.microsoft.com/office/drawing/2014/main" id="{1D14F74E-AE9D-A560-EFAF-B6D6CEF59F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609600"/>
            <a:ext cx="4765780" cy="268323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6E696C45-FB97-2F7D-28F9-BDB141BE7CEB}"/>
              </a:ext>
            </a:extLst>
          </p:cNvPr>
          <p:cNvGrpSpPr/>
          <p:nvPr/>
        </p:nvGrpSpPr>
        <p:grpSpPr>
          <a:xfrm>
            <a:off x="228600" y="3048954"/>
            <a:ext cx="8866909" cy="2132646"/>
            <a:chOff x="228600" y="3048954"/>
            <a:chExt cx="8866909" cy="2132646"/>
          </a:xfrm>
        </p:grpSpPr>
        <p:sp>
          <p:nvSpPr>
            <p:cNvPr id="27" name="TextBox 26">
              <a:extLst>
                <a:ext uri="{FF2B5EF4-FFF2-40B4-BE49-F238E27FC236}">
                  <a16:creationId xmlns:a16="http://schemas.microsoft.com/office/drawing/2014/main" id="{91083253-33D5-44C6-AA5E-3C42E9B9794E}"/>
                </a:ext>
              </a:extLst>
            </p:cNvPr>
            <p:cNvSpPr txBox="1"/>
            <p:nvPr/>
          </p:nvSpPr>
          <p:spPr>
            <a:xfrm>
              <a:off x="228600" y="3119735"/>
              <a:ext cx="2582758" cy="461665"/>
            </a:xfrm>
            <a:prstGeom prst="rect">
              <a:avLst/>
            </a:prstGeom>
            <a:noFill/>
          </p:spPr>
          <p:txBody>
            <a:bodyPr wrap="none" rtlCol="0">
              <a:spAutoFit/>
            </a:bodyPr>
            <a:lstStyle/>
            <a:p>
              <a:r>
                <a:rPr lang="en-US" dirty="0">
                  <a:solidFill>
                    <a:srgbClr val="FF0000"/>
                  </a:solidFill>
                </a:rPr>
                <a:t>Evaporative Cooler</a:t>
              </a:r>
              <a:endParaRPr lang="en-IN" dirty="0">
                <a:solidFill>
                  <a:srgbClr val="FF0000"/>
                </a:solidFill>
              </a:endParaRPr>
            </a:p>
          </p:txBody>
        </p:sp>
        <p:sp>
          <p:nvSpPr>
            <p:cNvPr id="36" name="TextBox 35">
              <a:extLst>
                <a:ext uri="{FF2B5EF4-FFF2-40B4-BE49-F238E27FC236}">
                  <a16:creationId xmlns:a16="http://schemas.microsoft.com/office/drawing/2014/main" id="{9A3740A4-FA41-540E-7294-E21FE57F0CD4}"/>
                </a:ext>
              </a:extLst>
            </p:cNvPr>
            <p:cNvSpPr txBox="1"/>
            <p:nvPr/>
          </p:nvSpPr>
          <p:spPr>
            <a:xfrm>
              <a:off x="2895600" y="4719935"/>
              <a:ext cx="3710888" cy="461665"/>
            </a:xfrm>
            <a:prstGeom prst="rect">
              <a:avLst/>
            </a:prstGeom>
            <a:noFill/>
          </p:spPr>
          <p:txBody>
            <a:bodyPr wrap="none" rtlCol="0">
              <a:spAutoFit/>
            </a:bodyPr>
            <a:lstStyle/>
            <a:p>
              <a:r>
                <a:rPr lang="en-US" dirty="0">
                  <a:solidFill>
                    <a:srgbClr val="0070C0"/>
                  </a:solidFill>
                </a:rPr>
                <a:t>Capillary Transport of liquid</a:t>
              </a:r>
              <a:endParaRPr lang="en-IN" dirty="0">
                <a:solidFill>
                  <a:srgbClr val="0070C0"/>
                </a:solidFill>
              </a:endParaRPr>
            </a:p>
          </p:txBody>
        </p:sp>
        <p:graphicFrame>
          <p:nvGraphicFramePr>
            <p:cNvPr id="22" name="Object 21">
              <a:extLst>
                <a:ext uri="{FF2B5EF4-FFF2-40B4-BE49-F238E27FC236}">
                  <a16:creationId xmlns:a16="http://schemas.microsoft.com/office/drawing/2014/main" id="{56AF0026-8CF9-2B39-C030-FA72437C88E8}"/>
                </a:ext>
              </a:extLst>
            </p:cNvPr>
            <p:cNvGraphicFramePr>
              <a:graphicFrameLocks noChangeAspect="1"/>
            </p:cNvGraphicFramePr>
            <p:nvPr>
              <p:extLst>
                <p:ext uri="{D42A27DB-BD31-4B8C-83A1-F6EECF244321}">
                  <p14:modId xmlns:p14="http://schemas.microsoft.com/office/powerpoint/2010/main" val="1461617484"/>
                </p:ext>
              </p:extLst>
            </p:nvPr>
          </p:nvGraphicFramePr>
          <p:xfrm>
            <a:off x="7105465" y="3048954"/>
            <a:ext cx="1990044" cy="575942"/>
          </p:xfrm>
          <a:graphic>
            <a:graphicData uri="http://schemas.openxmlformats.org/presentationml/2006/ole">
              <mc:AlternateContent xmlns:mc="http://schemas.openxmlformats.org/markup-compatibility/2006">
                <mc:Choice xmlns:v="urn:schemas-microsoft-com:vml" Requires="v">
                  <p:oleObj name="Bitmap Image" r:id="rId4" imgW="5363328" imgH="1136452" progId="Paint.Picture">
                    <p:embed/>
                  </p:oleObj>
                </mc:Choice>
                <mc:Fallback>
                  <p:oleObj name="Bitmap Image" r:id="rId4" imgW="5363328" imgH="1136452" progId="Paint.Picture">
                    <p:embed/>
                    <p:pic>
                      <p:nvPicPr>
                        <p:cNvPr id="22" name="Object 21">
                          <a:extLst>
                            <a:ext uri="{FF2B5EF4-FFF2-40B4-BE49-F238E27FC236}">
                              <a16:creationId xmlns:a16="http://schemas.microsoft.com/office/drawing/2014/main" id="{56AF0026-8CF9-2B39-C030-FA72437C88E8}"/>
                            </a:ext>
                          </a:extLst>
                        </p:cNvPr>
                        <p:cNvPicPr/>
                        <p:nvPr/>
                      </p:nvPicPr>
                      <p:blipFill>
                        <a:blip r:embed="rId5"/>
                        <a:stretch>
                          <a:fillRect/>
                        </a:stretch>
                      </p:blipFill>
                      <p:spPr>
                        <a:xfrm>
                          <a:off x="7105465" y="3048954"/>
                          <a:ext cx="1990044" cy="575942"/>
                        </a:xfrm>
                        <a:prstGeom prst="rect">
                          <a:avLst/>
                        </a:prstGeom>
                      </p:spPr>
                    </p:pic>
                  </p:oleObj>
                </mc:Fallback>
              </mc:AlternateContent>
            </a:graphicData>
          </a:graphic>
        </p:graphicFrame>
        <p:grpSp>
          <p:nvGrpSpPr>
            <p:cNvPr id="23" name="Group 22">
              <a:extLst>
                <a:ext uri="{FF2B5EF4-FFF2-40B4-BE49-F238E27FC236}">
                  <a16:creationId xmlns:a16="http://schemas.microsoft.com/office/drawing/2014/main" id="{66BF9573-A79F-9660-3BE9-2CBC47FFB09A}"/>
                </a:ext>
              </a:extLst>
            </p:cNvPr>
            <p:cNvGrpSpPr/>
            <p:nvPr/>
          </p:nvGrpSpPr>
          <p:grpSpPr>
            <a:xfrm>
              <a:off x="389042" y="3657600"/>
              <a:ext cx="8602558" cy="1094232"/>
              <a:chOff x="389042" y="3657600"/>
              <a:chExt cx="8602558" cy="1094232"/>
            </a:xfrm>
          </p:grpSpPr>
          <p:sp>
            <p:nvSpPr>
              <p:cNvPr id="35" name="Rectangle 34">
                <a:extLst>
                  <a:ext uri="{FF2B5EF4-FFF2-40B4-BE49-F238E27FC236}">
                    <a16:creationId xmlns:a16="http://schemas.microsoft.com/office/drawing/2014/main" id="{A9ACF92F-FD17-C336-02D2-7C4B602C1921}"/>
                  </a:ext>
                </a:extLst>
              </p:cNvPr>
              <p:cNvSpPr/>
              <p:nvPr/>
            </p:nvSpPr>
            <p:spPr>
              <a:xfrm>
                <a:off x="389042" y="3657600"/>
                <a:ext cx="8594516" cy="1094232"/>
              </a:xfrm>
              <a:prstGeom prst="rect">
                <a:avLst/>
              </a:prstGeom>
              <a:pattFill prst="trellis">
                <a:fgClr>
                  <a:srgbClr val="00B050"/>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Rectangle 2">
                <a:extLst>
                  <a:ext uri="{FF2B5EF4-FFF2-40B4-BE49-F238E27FC236}">
                    <a16:creationId xmlns:a16="http://schemas.microsoft.com/office/drawing/2014/main" id="{B19F5F67-8313-D812-C996-4F739F871E46}"/>
                  </a:ext>
                </a:extLst>
              </p:cNvPr>
              <p:cNvSpPr/>
              <p:nvPr/>
            </p:nvSpPr>
            <p:spPr>
              <a:xfrm>
                <a:off x="397084" y="3926847"/>
                <a:ext cx="8594516" cy="56895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grpSp>
        <p:pic>
          <p:nvPicPr>
            <p:cNvPr id="26" name="Picture 25">
              <a:extLst>
                <a:ext uri="{FF2B5EF4-FFF2-40B4-BE49-F238E27FC236}">
                  <a16:creationId xmlns:a16="http://schemas.microsoft.com/office/drawing/2014/main" id="{1CA0F486-A1C2-B98E-1DE6-AB7190C4B2AB}"/>
                </a:ext>
              </a:extLst>
            </p:cNvPr>
            <p:cNvPicPr>
              <a:picLocks noChangeAspect="1"/>
            </p:cNvPicPr>
            <p:nvPr/>
          </p:nvPicPr>
          <p:blipFill>
            <a:blip r:embed="rId6"/>
            <a:stretch>
              <a:fillRect/>
            </a:stretch>
          </p:blipFill>
          <p:spPr>
            <a:xfrm>
              <a:off x="228600" y="4771968"/>
              <a:ext cx="1543265" cy="409632"/>
            </a:xfrm>
            <a:prstGeom prst="rect">
              <a:avLst/>
            </a:prstGeom>
          </p:spPr>
        </p:pic>
        <p:pic>
          <p:nvPicPr>
            <p:cNvPr id="32" name="Picture 31">
              <a:extLst>
                <a:ext uri="{FF2B5EF4-FFF2-40B4-BE49-F238E27FC236}">
                  <a16:creationId xmlns:a16="http://schemas.microsoft.com/office/drawing/2014/main" id="{F879FD7E-179B-D84D-8EA2-B39752B243A7}"/>
                </a:ext>
              </a:extLst>
            </p:cNvPr>
            <p:cNvPicPr>
              <a:picLocks noChangeAspect="1"/>
            </p:cNvPicPr>
            <p:nvPr/>
          </p:nvPicPr>
          <p:blipFill>
            <a:blip r:embed="rId7"/>
            <a:stretch>
              <a:fillRect/>
            </a:stretch>
          </p:blipFill>
          <p:spPr>
            <a:xfrm>
              <a:off x="304800" y="3733800"/>
              <a:ext cx="1743910" cy="902843"/>
            </a:xfrm>
            <a:prstGeom prst="rect">
              <a:avLst/>
            </a:prstGeom>
            <a:ln w="66675">
              <a:solidFill>
                <a:schemeClr val="accent1">
                  <a:shade val="15000"/>
                </a:schemeClr>
              </a:solidFill>
            </a:ln>
          </p:spPr>
        </p:pic>
        <p:sp>
          <p:nvSpPr>
            <p:cNvPr id="25" name="Rectangle 24">
              <a:extLst>
                <a:ext uri="{FF2B5EF4-FFF2-40B4-BE49-F238E27FC236}">
                  <a16:creationId xmlns:a16="http://schemas.microsoft.com/office/drawing/2014/main" id="{A8B40A0B-C0AF-3CDC-07B5-EC3948E85E2D}"/>
                </a:ext>
              </a:extLst>
            </p:cNvPr>
            <p:cNvSpPr/>
            <p:nvPr/>
          </p:nvSpPr>
          <p:spPr>
            <a:xfrm>
              <a:off x="2132952" y="3929799"/>
              <a:ext cx="5715648" cy="610335"/>
            </a:xfrm>
            <a:prstGeom prst="rect">
              <a:avLst/>
            </a:prstGeom>
            <a:pattFill prst="divot">
              <a:fgClr>
                <a:srgbClr val="FFC000"/>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5F6C2606-C89F-47E2-2063-EB84D00F89ED}"/>
                </a:ext>
              </a:extLst>
            </p:cNvPr>
            <p:cNvSpPr txBox="1"/>
            <p:nvPr/>
          </p:nvSpPr>
          <p:spPr>
            <a:xfrm>
              <a:off x="2921179" y="4038600"/>
              <a:ext cx="3775393" cy="461665"/>
            </a:xfrm>
            <a:prstGeom prst="rect">
              <a:avLst/>
            </a:prstGeom>
            <a:noFill/>
          </p:spPr>
          <p:txBody>
            <a:bodyPr wrap="none" rtlCol="0">
              <a:spAutoFit/>
            </a:bodyPr>
            <a:lstStyle/>
            <a:p>
              <a:r>
                <a:rPr lang="en-US" dirty="0">
                  <a:solidFill>
                    <a:srgbClr val="FF0000"/>
                  </a:solidFill>
                </a:rPr>
                <a:t>Adiabatic Transport of Vapor</a:t>
              </a:r>
              <a:endParaRPr lang="en-IN" dirty="0">
                <a:solidFill>
                  <a:srgbClr val="FF0000"/>
                </a:solidFill>
              </a:endParaRPr>
            </a:p>
          </p:txBody>
        </p:sp>
        <p:pic>
          <p:nvPicPr>
            <p:cNvPr id="34" name="Picture 33">
              <a:extLst>
                <a:ext uri="{FF2B5EF4-FFF2-40B4-BE49-F238E27FC236}">
                  <a16:creationId xmlns:a16="http://schemas.microsoft.com/office/drawing/2014/main" id="{73A223C5-0F0F-1B00-6011-D5D9C54D2643}"/>
                </a:ext>
              </a:extLst>
            </p:cNvPr>
            <p:cNvPicPr>
              <a:picLocks noChangeAspect="1"/>
            </p:cNvPicPr>
            <p:nvPr/>
          </p:nvPicPr>
          <p:blipFill>
            <a:blip r:embed="rId8">
              <a:duotone>
                <a:schemeClr val="accent1">
                  <a:shade val="45000"/>
                  <a:satMod val="135000"/>
                </a:schemeClr>
                <a:prstClr val="white"/>
              </a:duotone>
              <a:extLst>
                <a:ext uri="{BEBA8EAE-BF5A-486C-A8C5-ECC9F3942E4B}">
                  <a14:imgProps xmlns:a14="http://schemas.microsoft.com/office/drawing/2010/main">
                    <a14:imgLayer r:embed="rId9">
                      <a14:imgEffect>
                        <a14:brightnessContrast bright="-24000" contrast="16000"/>
                      </a14:imgEffect>
                    </a14:imgLayer>
                  </a14:imgProps>
                </a:ext>
              </a:extLst>
            </a:blip>
            <a:stretch>
              <a:fillRect/>
            </a:stretch>
          </p:blipFill>
          <p:spPr>
            <a:xfrm>
              <a:off x="7162800" y="3505200"/>
              <a:ext cx="1911240" cy="1235891"/>
            </a:xfrm>
            <a:prstGeom prst="rect">
              <a:avLst/>
            </a:prstGeom>
          </p:spPr>
        </p:pic>
      </p:grpSp>
      <p:pic>
        <p:nvPicPr>
          <p:cNvPr id="33" name="Picture 32">
            <a:extLst>
              <a:ext uri="{FF2B5EF4-FFF2-40B4-BE49-F238E27FC236}">
                <a16:creationId xmlns:a16="http://schemas.microsoft.com/office/drawing/2014/main" id="{174C625A-2F2E-EDFD-BD60-B10A89B30E13}"/>
              </a:ext>
            </a:extLst>
          </p:cNvPr>
          <p:cNvPicPr>
            <a:picLocks noChangeAspect="1"/>
          </p:cNvPicPr>
          <p:nvPr/>
        </p:nvPicPr>
        <p:blipFill>
          <a:blip r:embed="rId10"/>
          <a:stretch>
            <a:fillRect/>
          </a:stretch>
        </p:blipFill>
        <p:spPr>
          <a:xfrm>
            <a:off x="381000" y="5213346"/>
            <a:ext cx="8594516" cy="1548834"/>
          </a:xfrm>
          <a:prstGeom prst="rect">
            <a:avLst/>
          </a:prstGeom>
        </p:spPr>
      </p:pic>
      <p:grpSp>
        <p:nvGrpSpPr>
          <p:cNvPr id="21" name="Group 20">
            <a:extLst>
              <a:ext uri="{FF2B5EF4-FFF2-40B4-BE49-F238E27FC236}">
                <a16:creationId xmlns:a16="http://schemas.microsoft.com/office/drawing/2014/main" id="{CFD8A7F9-3282-4DE2-C001-68381CEDF547}"/>
              </a:ext>
            </a:extLst>
          </p:cNvPr>
          <p:cNvGrpSpPr/>
          <p:nvPr/>
        </p:nvGrpSpPr>
        <p:grpSpPr>
          <a:xfrm>
            <a:off x="0" y="0"/>
            <a:ext cx="9144000" cy="6858000"/>
            <a:chOff x="0" y="0"/>
            <a:chExt cx="9144000" cy="6858000"/>
          </a:xfrm>
        </p:grpSpPr>
        <p:pic>
          <p:nvPicPr>
            <p:cNvPr id="24" name="Picture 22" descr="Logo usage Guidelines">
              <a:extLst>
                <a:ext uri="{FF2B5EF4-FFF2-40B4-BE49-F238E27FC236}">
                  <a16:creationId xmlns:a16="http://schemas.microsoft.com/office/drawing/2014/main" id="{22DECD2F-FB1B-25E8-6401-23FF5EBCC3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38">
              <a:extLst>
                <a:ext uri="{FF2B5EF4-FFF2-40B4-BE49-F238E27FC236}">
                  <a16:creationId xmlns:a16="http://schemas.microsoft.com/office/drawing/2014/main" id="{655F8D68-41FB-7E15-449C-96D59E0F34C9}"/>
                </a:ext>
              </a:extLst>
            </p:cNvPr>
            <p:cNvGrpSpPr>
              <a:grpSpLocks/>
            </p:cNvGrpSpPr>
            <p:nvPr/>
          </p:nvGrpSpPr>
          <p:grpSpPr bwMode="auto">
            <a:xfrm>
              <a:off x="0" y="0"/>
              <a:ext cx="9144000" cy="6858000"/>
              <a:chOff x="0" y="0"/>
              <a:chExt cx="9144000" cy="6858000"/>
            </a:xfrm>
          </p:grpSpPr>
          <p:grpSp>
            <p:nvGrpSpPr>
              <p:cNvPr id="31" name="Group 19">
                <a:extLst>
                  <a:ext uri="{FF2B5EF4-FFF2-40B4-BE49-F238E27FC236}">
                    <a16:creationId xmlns:a16="http://schemas.microsoft.com/office/drawing/2014/main" id="{9134B917-F0F3-A616-D028-147AE80058CD}"/>
                  </a:ext>
                </a:extLst>
              </p:cNvPr>
              <p:cNvGrpSpPr>
                <a:grpSpLocks/>
              </p:cNvGrpSpPr>
              <p:nvPr/>
            </p:nvGrpSpPr>
            <p:grpSpPr bwMode="auto">
              <a:xfrm>
                <a:off x="0" y="0"/>
                <a:ext cx="9144000" cy="6858000"/>
                <a:chOff x="0" y="0"/>
                <a:chExt cx="9144000" cy="6858000"/>
              </a:xfrm>
            </p:grpSpPr>
            <p:grpSp>
              <p:nvGrpSpPr>
                <p:cNvPr id="38" name="Group 37">
                  <a:extLst>
                    <a:ext uri="{FF2B5EF4-FFF2-40B4-BE49-F238E27FC236}">
                      <a16:creationId xmlns:a16="http://schemas.microsoft.com/office/drawing/2014/main" id="{AFD1E37D-B082-384E-7979-1DDD307152C5}"/>
                    </a:ext>
                  </a:extLst>
                </p:cNvPr>
                <p:cNvGrpSpPr>
                  <a:grpSpLocks/>
                </p:cNvGrpSpPr>
                <p:nvPr/>
              </p:nvGrpSpPr>
              <p:grpSpPr bwMode="auto">
                <a:xfrm>
                  <a:off x="0" y="0"/>
                  <a:ext cx="9144000" cy="6858000"/>
                  <a:chOff x="0" y="0"/>
                  <a:chExt cx="5760" cy="4320"/>
                </a:xfrm>
              </p:grpSpPr>
              <p:grpSp>
                <p:nvGrpSpPr>
                  <p:cNvPr id="40" name="Group 39">
                    <a:extLst>
                      <a:ext uri="{FF2B5EF4-FFF2-40B4-BE49-F238E27FC236}">
                        <a16:creationId xmlns:a16="http://schemas.microsoft.com/office/drawing/2014/main" id="{EC013AC1-C9BC-7539-B887-61FB962CE6D2}"/>
                      </a:ext>
                    </a:extLst>
                  </p:cNvPr>
                  <p:cNvGrpSpPr>
                    <a:grpSpLocks/>
                  </p:cNvGrpSpPr>
                  <p:nvPr/>
                </p:nvGrpSpPr>
                <p:grpSpPr bwMode="auto">
                  <a:xfrm>
                    <a:off x="0" y="0"/>
                    <a:ext cx="192" cy="4320"/>
                    <a:chOff x="0" y="-48"/>
                    <a:chExt cx="144" cy="4368"/>
                  </a:xfrm>
                </p:grpSpPr>
                <p:sp>
                  <p:nvSpPr>
                    <p:cNvPr id="50" name="Rectangle 10">
                      <a:extLst>
                        <a:ext uri="{FF2B5EF4-FFF2-40B4-BE49-F238E27FC236}">
                          <a16:creationId xmlns:a16="http://schemas.microsoft.com/office/drawing/2014/main" id="{176853BF-ABD3-E345-8010-A0500F28E2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 name="Rectangle 11">
                      <a:extLst>
                        <a:ext uri="{FF2B5EF4-FFF2-40B4-BE49-F238E27FC236}">
                          <a16:creationId xmlns:a16="http://schemas.microsoft.com/office/drawing/2014/main" id="{E53AFCB4-D17C-3AAA-62BA-C41DD30FD2B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 name="Group 40">
                    <a:extLst>
                      <a:ext uri="{FF2B5EF4-FFF2-40B4-BE49-F238E27FC236}">
                        <a16:creationId xmlns:a16="http://schemas.microsoft.com/office/drawing/2014/main" id="{19A311DD-F1F9-46A3-768D-294FEDE64172}"/>
                      </a:ext>
                    </a:extLst>
                  </p:cNvPr>
                  <p:cNvGrpSpPr>
                    <a:grpSpLocks/>
                  </p:cNvGrpSpPr>
                  <p:nvPr/>
                </p:nvGrpSpPr>
                <p:grpSpPr bwMode="auto">
                  <a:xfrm>
                    <a:off x="5674" y="24"/>
                    <a:ext cx="86" cy="4296"/>
                    <a:chOff x="5616" y="-48"/>
                    <a:chExt cx="144" cy="4368"/>
                  </a:xfrm>
                </p:grpSpPr>
                <p:sp>
                  <p:nvSpPr>
                    <p:cNvPr id="48" name="Rectangle 13">
                      <a:extLst>
                        <a:ext uri="{FF2B5EF4-FFF2-40B4-BE49-F238E27FC236}">
                          <a16:creationId xmlns:a16="http://schemas.microsoft.com/office/drawing/2014/main" id="{E3C67D6C-489B-9D82-C9CC-4736905113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 name="Rectangle 14">
                      <a:extLst>
                        <a:ext uri="{FF2B5EF4-FFF2-40B4-BE49-F238E27FC236}">
                          <a16:creationId xmlns:a16="http://schemas.microsoft.com/office/drawing/2014/main" id="{D489E8CD-8740-C430-F365-549674FAD3A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2" name="Group 41">
                    <a:extLst>
                      <a:ext uri="{FF2B5EF4-FFF2-40B4-BE49-F238E27FC236}">
                        <a16:creationId xmlns:a16="http://schemas.microsoft.com/office/drawing/2014/main" id="{016A10E1-125D-28B7-1D07-9C1D5CDE33B3}"/>
                      </a:ext>
                    </a:extLst>
                  </p:cNvPr>
                  <p:cNvGrpSpPr>
                    <a:grpSpLocks/>
                  </p:cNvGrpSpPr>
                  <p:nvPr/>
                </p:nvGrpSpPr>
                <p:grpSpPr bwMode="auto">
                  <a:xfrm>
                    <a:off x="144" y="0"/>
                    <a:ext cx="5616" cy="144"/>
                    <a:chOff x="96" y="-48"/>
                    <a:chExt cx="5520" cy="144"/>
                  </a:xfrm>
                </p:grpSpPr>
                <p:sp>
                  <p:nvSpPr>
                    <p:cNvPr id="46" name="Rectangle 45">
                      <a:extLst>
                        <a:ext uri="{FF2B5EF4-FFF2-40B4-BE49-F238E27FC236}">
                          <a16:creationId xmlns:a16="http://schemas.microsoft.com/office/drawing/2014/main" id="{B4690618-FA76-8118-9175-7D3B41A331C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 name="Rectangle 46">
                      <a:extLst>
                        <a:ext uri="{FF2B5EF4-FFF2-40B4-BE49-F238E27FC236}">
                          <a16:creationId xmlns:a16="http://schemas.microsoft.com/office/drawing/2014/main" id="{D030631E-E049-33C4-2F02-290AF2E1E5F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3" name="Group 18">
                    <a:extLst>
                      <a:ext uri="{FF2B5EF4-FFF2-40B4-BE49-F238E27FC236}">
                        <a16:creationId xmlns:a16="http://schemas.microsoft.com/office/drawing/2014/main" id="{9FFC8C35-ADE5-5B47-240A-43BB9B9753AB}"/>
                      </a:ext>
                    </a:extLst>
                  </p:cNvPr>
                  <p:cNvGrpSpPr>
                    <a:grpSpLocks/>
                  </p:cNvGrpSpPr>
                  <p:nvPr/>
                </p:nvGrpSpPr>
                <p:grpSpPr bwMode="auto">
                  <a:xfrm>
                    <a:off x="144" y="4234"/>
                    <a:ext cx="5616" cy="86"/>
                    <a:chOff x="96" y="4176"/>
                    <a:chExt cx="5520" cy="144"/>
                  </a:xfrm>
                </p:grpSpPr>
                <p:sp>
                  <p:nvSpPr>
                    <p:cNvPr id="44" name="Rectangle 19">
                      <a:extLst>
                        <a:ext uri="{FF2B5EF4-FFF2-40B4-BE49-F238E27FC236}">
                          <a16:creationId xmlns:a16="http://schemas.microsoft.com/office/drawing/2014/main" id="{D84FF86A-84F5-93A4-21BD-7FFD3DF6B6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20">
                      <a:extLst>
                        <a:ext uri="{FF2B5EF4-FFF2-40B4-BE49-F238E27FC236}">
                          <a16:creationId xmlns:a16="http://schemas.microsoft.com/office/drawing/2014/main" id="{338F54D1-2D5B-6F1C-717D-C736C606ADE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9" name="Rectangle 21">
                  <a:extLst>
                    <a:ext uri="{FF2B5EF4-FFF2-40B4-BE49-F238E27FC236}">
                      <a16:creationId xmlns:a16="http://schemas.microsoft.com/office/drawing/2014/main" id="{9F18F71B-C8A9-D0EC-2F42-D03D656DFBA5}"/>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37" name="Picture 42" descr="A picture containing shape&#10;&#10;Description automatically generated">
                <a:extLst>
                  <a:ext uri="{FF2B5EF4-FFF2-40B4-BE49-F238E27FC236}">
                    <a16:creationId xmlns:a16="http://schemas.microsoft.com/office/drawing/2014/main" id="{8D18DC14-48A8-F6B9-7DFC-069D4C56B2C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3456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itle 3">
            <a:extLst>
              <a:ext uri="{FF2B5EF4-FFF2-40B4-BE49-F238E27FC236}">
                <a16:creationId xmlns:a16="http://schemas.microsoft.com/office/drawing/2014/main" id="{1FB79710-263C-D4AB-96DC-8411B889164C}"/>
              </a:ext>
            </a:extLst>
          </p:cNvPr>
          <p:cNvSpPr>
            <a:spLocks noGrp="1"/>
          </p:cNvSpPr>
          <p:nvPr>
            <p:ph type="title"/>
          </p:nvPr>
        </p:nvSpPr>
        <p:spPr>
          <a:xfrm>
            <a:off x="2282825" y="152400"/>
            <a:ext cx="5108575" cy="1143000"/>
          </a:xfrm>
        </p:spPr>
        <p:txBody>
          <a:bodyPr/>
          <a:lstStyle/>
          <a:p>
            <a:r>
              <a:rPr lang="en-US" altLang="en-US" sz="2800" dirty="0"/>
              <a:t>Ideal Thermodynamic Cycle for a Heat Pipe</a:t>
            </a:r>
          </a:p>
        </p:txBody>
      </p:sp>
      <p:pic>
        <p:nvPicPr>
          <p:cNvPr id="19" name="Picture 18">
            <a:extLst>
              <a:ext uri="{FF2B5EF4-FFF2-40B4-BE49-F238E27FC236}">
                <a16:creationId xmlns:a16="http://schemas.microsoft.com/office/drawing/2014/main" id="{5197DDCB-1E7C-4CF6-AA71-490442056B04}"/>
              </a:ext>
            </a:extLst>
          </p:cNvPr>
          <p:cNvPicPr>
            <a:picLocks noChangeAspect="1"/>
          </p:cNvPicPr>
          <p:nvPr/>
        </p:nvPicPr>
        <p:blipFill>
          <a:blip r:embed="rId2"/>
          <a:stretch>
            <a:fillRect/>
          </a:stretch>
        </p:blipFill>
        <p:spPr>
          <a:xfrm>
            <a:off x="991403" y="1146240"/>
            <a:ext cx="6784172" cy="5468873"/>
          </a:xfrm>
          <a:prstGeom prst="rect">
            <a:avLst/>
          </a:prstGeom>
        </p:spPr>
      </p:pic>
      <p:sp>
        <p:nvSpPr>
          <p:cNvPr id="20" name="TextBox 19">
            <a:extLst>
              <a:ext uri="{FF2B5EF4-FFF2-40B4-BE49-F238E27FC236}">
                <a16:creationId xmlns:a16="http://schemas.microsoft.com/office/drawing/2014/main" id="{F64309A2-2C8A-1E1E-265D-0C3F2771AC78}"/>
              </a:ext>
            </a:extLst>
          </p:cNvPr>
          <p:cNvSpPr txBox="1"/>
          <p:nvPr/>
        </p:nvSpPr>
        <p:spPr>
          <a:xfrm>
            <a:off x="2827442" y="2971800"/>
            <a:ext cx="1550424" cy="461665"/>
          </a:xfrm>
          <a:prstGeom prst="rect">
            <a:avLst/>
          </a:prstGeom>
          <a:noFill/>
        </p:spPr>
        <p:txBody>
          <a:bodyPr wrap="none" rtlCol="0">
            <a:spAutoFit/>
          </a:bodyPr>
          <a:lstStyle/>
          <a:p>
            <a:r>
              <a:rPr lang="en-US" dirty="0">
                <a:solidFill>
                  <a:srgbClr val="FF0000"/>
                </a:solidFill>
              </a:rPr>
              <a:t>Evaporator</a:t>
            </a:r>
            <a:endParaRPr lang="en-IN" dirty="0">
              <a:solidFill>
                <a:srgbClr val="FF0000"/>
              </a:solidFill>
            </a:endParaRPr>
          </a:p>
        </p:txBody>
      </p:sp>
      <p:sp>
        <p:nvSpPr>
          <p:cNvPr id="21" name="TextBox 20">
            <a:extLst>
              <a:ext uri="{FF2B5EF4-FFF2-40B4-BE49-F238E27FC236}">
                <a16:creationId xmlns:a16="http://schemas.microsoft.com/office/drawing/2014/main" id="{8609362B-C3BE-77B7-E42D-36B07347618D}"/>
              </a:ext>
            </a:extLst>
          </p:cNvPr>
          <p:cNvSpPr txBox="1"/>
          <p:nvPr/>
        </p:nvSpPr>
        <p:spPr>
          <a:xfrm rot="5400000">
            <a:off x="5537681" y="3406559"/>
            <a:ext cx="2932213" cy="461665"/>
          </a:xfrm>
          <a:prstGeom prst="rect">
            <a:avLst/>
          </a:prstGeom>
          <a:noFill/>
        </p:spPr>
        <p:txBody>
          <a:bodyPr wrap="none" rtlCol="0">
            <a:spAutoFit/>
          </a:bodyPr>
          <a:lstStyle/>
          <a:p>
            <a:r>
              <a:rPr lang="en-US" dirty="0">
                <a:solidFill>
                  <a:srgbClr val="FFC000"/>
                </a:solidFill>
              </a:rPr>
              <a:t>Adiabatic pipe section</a:t>
            </a:r>
            <a:endParaRPr lang="en-IN" dirty="0">
              <a:solidFill>
                <a:srgbClr val="FFC000"/>
              </a:solidFill>
            </a:endParaRPr>
          </a:p>
        </p:txBody>
      </p:sp>
      <p:sp>
        <p:nvSpPr>
          <p:cNvPr id="22" name="TextBox 21">
            <a:extLst>
              <a:ext uri="{FF2B5EF4-FFF2-40B4-BE49-F238E27FC236}">
                <a16:creationId xmlns:a16="http://schemas.microsoft.com/office/drawing/2014/main" id="{E77C8766-1786-7A7F-FC8D-19BDFB886AAC}"/>
              </a:ext>
            </a:extLst>
          </p:cNvPr>
          <p:cNvSpPr txBox="1"/>
          <p:nvPr/>
        </p:nvSpPr>
        <p:spPr>
          <a:xfrm>
            <a:off x="3680868" y="4495800"/>
            <a:ext cx="1500732" cy="461665"/>
          </a:xfrm>
          <a:prstGeom prst="rect">
            <a:avLst/>
          </a:prstGeom>
          <a:noFill/>
        </p:spPr>
        <p:txBody>
          <a:bodyPr wrap="none" rtlCol="0">
            <a:spAutoFit/>
          </a:bodyPr>
          <a:lstStyle/>
          <a:p>
            <a:r>
              <a:rPr lang="en-US" dirty="0">
                <a:solidFill>
                  <a:srgbClr val="0070C0"/>
                </a:solidFill>
              </a:rPr>
              <a:t>Condenser</a:t>
            </a:r>
            <a:endParaRPr lang="en-IN" dirty="0">
              <a:solidFill>
                <a:srgbClr val="0070C0"/>
              </a:solidFill>
            </a:endParaRPr>
          </a:p>
        </p:txBody>
      </p:sp>
      <p:sp>
        <p:nvSpPr>
          <p:cNvPr id="23" name="TextBox 22">
            <a:extLst>
              <a:ext uri="{FF2B5EF4-FFF2-40B4-BE49-F238E27FC236}">
                <a16:creationId xmlns:a16="http://schemas.microsoft.com/office/drawing/2014/main" id="{EA84B61D-22A8-3641-388D-6A00E623FB54}"/>
              </a:ext>
            </a:extLst>
          </p:cNvPr>
          <p:cNvSpPr txBox="1"/>
          <p:nvPr/>
        </p:nvSpPr>
        <p:spPr>
          <a:xfrm rot="20312292">
            <a:off x="2131887" y="4745173"/>
            <a:ext cx="782587" cy="461665"/>
          </a:xfrm>
          <a:prstGeom prst="rect">
            <a:avLst/>
          </a:prstGeom>
          <a:noFill/>
        </p:spPr>
        <p:txBody>
          <a:bodyPr wrap="none" rtlCol="0">
            <a:spAutoFit/>
          </a:bodyPr>
          <a:lstStyle/>
          <a:p>
            <a:r>
              <a:rPr lang="en-US" dirty="0">
                <a:solidFill>
                  <a:srgbClr val="00B050"/>
                </a:solidFill>
              </a:rPr>
              <a:t>wick</a:t>
            </a:r>
            <a:endParaRPr lang="en-IN" dirty="0">
              <a:solidFill>
                <a:srgbClr val="00B050"/>
              </a:solidFill>
            </a:endParaRPr>
          </a:p>
        </p:txBody>
      </p:sp>
      <p:pic>
        <p:nvPicPr>
          <p:cNvPr id="24" name="Picture 23">
            <a:extLst>
              <a:ext uri="{FF2B5EF4-FFF2-40B4-BE49-F238E27FC236}">
                <a16:creationId xmlns:a16="http://schemas.microsoft.com/office/drawing/2014/main" id="{41DF6AEA-3519-8620-C1D4-8717E00370F1}"/>
              </a:ext>
            </a:extLst>
          </p:cNvPr>
          <p:cNvPicPr>
            <a:picLocks noChangeAspect="1"/>
          </p:cNvPicPr>
          <p:nvPr/>
        </p:nvPicPr>
        <p:blipFill>
          <a:blip r:embed="rId3"/>
          <a:stretch>
            <a:fillRect/>
          </a:stretch>
        </p:blipFill>
        <p:spPr>
          <a:xfrm>
            <a:off x="3853591" y="1371601"/>
            <a:ext cx="4537934" cy="1466552"/>
          </a:xfrm>
          <a:prstGeom prst="rect">
            <a:avLst/>
          </a:prstGeom>
        </p:spPr>
      </p:pic>
      <p:grpSp>
        <p:nvGrpSpPr>
          <p:cNvPr id="18" name="Group 17">
            <a:extLst>
              <a:ext uri="{FF2B5EF4-FFF2-40B4-BE49-F238E27FC236}">
                <a16:creationId xmlns:a16="http://schemas.microsoft.com/office/drawing/2014/main" id="{3152CD9B-B80A-0531-B180-DEC8A3C6CE06}"/>
              </a:ext>
            </a:extLst>
          </p:cNvPr>
          <p:cNvGrpSpPr/>
          <p:nvPr/>
        </p:nvGrpSpPr>
        <p:grpSpPr>
          <a:xfrm>
            <a:off x="0" y="0"/>
            <a:ext cx="9144000" cy="6858000"/>
            <a:chOff x="0" y="0"/>
            <a:chExt cx="9144000" cy="6858000"/>
          </a:xfrm>
        </p:grpSpPr>
        <p:pic>
          <p:nvPicPr>
            <p:cNvPr id="25" name="Picture 22" descr="Logo usage Guidelines">
              <a:extLst>
                <a:ext uri="{FF2B5EF4-FFF2-40B4-BE49-F238E27FC236}">
                  <a16:creationId xmlns:a16="http://schemas.microsoft.com/office/drawing/2014/main" id="{2FC9E259-C876-140E-7D69-AC648AABF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8">
              <a:extLst>
                <a:ext uri="{FF2B5EF4-FFF2-40B4-BE49-F238E27FC236}">
                  <a16:creationId xmlns:a16="http://schemas.microsoft.com/office/drawing/2014/main" id="{B31400CD-3C03-5053-B1F6-837164E4E6C2}"/>
                </a:ext>
              </a:extLst>
            </p:cNvPr>
            <p:cNvGrpSpPr>
              <a:grpSpLocks/>
            </p:cNvGrpSpPr>
            <p:nvPr/>
          </p:nvGrpSpPr>
          <p:grpSpPr bwMode="auto">
            <a:xfrm>
              <a:off x="0" y="0"/>
              <a:ext cx="9144000" cy="6858000"/>
              <a:chOff x="0" y="0"/>
              <a:chExt cx="9144000" cy="6858000"/>
            </a:xfrm>
          </p:grpSpPr>
          <p:grpSp>
            <p:nvGrpSpPr>
              <p:cNvPr id="27" name="Group 19">
                <a:extLst>
                  <a:ext uri="{FF2B5EF4-FFF2-40B4-BE49-F238E27FC236}">
                    <a16:creationId xmlns:a16="http://schemas.microsoft.com/office/drawing/2014/main" id="{31555426-1488-6DFE-F0FC-08FC30A7301B}"/>
                  </a:ext>
                </a:extLst>
              </p:cNvPr>
              <p:cNvGrpSpPr>
                <a:grpSpLocks/>
              </p:cNvGrpSpPr>
              <p:nvPr/>
            </p:nvGrpSpPr>
            <p:grpSpPr bwMode="auto">
              <a:xfrm>
                <a:off x="0" y="0"/>
                <a:ext cx="9144000" cy="6858000"/>
                <a:chOff x="0" y="0"/>
                <a:chExt cx="9144000" cy="6858000"/>
              </a:xfrm>
            </p:grpSpPr>
            <p:grpSp>
              <p:nvGrpSpPr>
                <p:cNvPr id="29" name="Group 28">
                  <a:extLst>
                    <a:ext uri="{FF2B5EF4-FFF2-40B4-BE49-F238E27FC236}">
                      <a16:creationId xmlns:a16="http://schemas.microsoft.com/office/drawing/2014/main" id="{2A479AAE-E7AD-7F70-7B78-F1DE98A0B01F}"/>
                    </a:ext>
                  </a:extLst>
                </p:cNvPr>
                <p:cNvGrpSpPr>
                  <a:grpSpLocks/>
                </p:cNvGrpSpPr>
                <p:nvPr/>
              </p:nvGrpSpPr>
              <p:grpSpPr bwMode="auto">
                <a:xfrm>
                  <a:off x="0" y="0"/>
                  <a:ext cx="9144000" cy="6858000"/>
                  <a:chOff x="0" y="0"/>
                  <a:chExt cx="5760" cy="4320"/>
                </a:xfrm>
              </p:grpSpPr>
              <p:grpSp>
                <p:nvGrpSpPr>
                  <p:cNvPr id="31" name="Group 30">
                    <a:extLst>
                      <a:ext uri="{FF2B5EF4-FFF2-40B4-BE49-F238E27FC236}">
                        <a16:creationId xmlns:a16="http://schemas.microsoft.com/office/drawing/2014/main" id="{6E3EEC54-6355-AADA-0D0E-60D01B8BA3C3}"/>
                      </a:ext>
                    </a:extLst>
                  </p:cNvPr>
                  <p:cNvGrpSpPr>
                    <a:grpSpLocks/>
                  </p:cNvGrpSpPr>
                  <p:nvPr/>
                </p:nvGrpSpPr>
                <p:grpSpPr bwMode="auto">
                  <a:xfrm>
                    <a:off x="0" y="0"/>
                    <a:ext cx="192" cy="4320"/>
                    <a:chOff x="0" y="-48"/>
                    <a:chExt cx="144" cy="4368"/>
                  </a:xfrm>
                </p:grpSpPr>
                <p:sp>
                  <p:nvSpPr>
                    <p:cNvPr id="41" name="Rectangle 10">
                      <a:extLst>
                        <a:ext uri="{FF2B5EF4-FFF2-40B4-BE49-F238E27FC236}">
                          <a16:creationId xmlns:a16="http://schemas.microsoft.com/office/drawing/2014/main" id="{04A839B0-7E97-B7D0-6EA6-DD40480EBF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2" name="Rectangle 11">
                      <a:extLst>
                        <a:ext uri="{FF2B5EF4-FFF2-40B4-BE49-F238E27FC236}">
                          <a16:creationId xmlns:a16="http://schemas.microsoft.com/office/drawing/2014/main" id="{C5C60CBA-694D-1B0E-9EF7-16833F7949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2" name="Group 31">
                    <a:extLst>
                      <a:ext uri="{FF2B5EF4-FFF2-40B4-BE49-F238E27FC236}">
                        <a16:creationId xmlns:a16="http://schemas.microsoft.com/office/drawing/2014/main" id="{A2D348EE-1E38-D117-4DA4-4E0607DC1914}"/>
                      </a:ext>
                    </a:extLst>
                  </p:cNvPr>
                  <p:cNvGrpSpPr>
                    <a:grpSpLocks/>
                  </p:cNvGrpSpPr>
                  <p:nvPr/>
                </p:nvGrpSpPr>
                <p:grpSpPr bwMode="auto">
                  <a:xfrm>
                    <a:off x="5674" y="24"/>
                    <a:ext cx="86" cy="4296"/>
                    <a:chOff x="5616" y="-48"/>
                    <a:chExt cx="144" cy="4368"/>
                  </a:xfrm>
                </p:grpSpPr>
                <p:sp>
                  <p:nvSpPr>
                    <p:cNvPr id="39" name="Rectangle 13">
                      <a:extLst>
                        <a:ext uri="{FF2B5EF4-FFF2-40B4-BE49-F238E27FC236}">
                          <a16:creationId xmlns:a16="http://schemas.microsoft.com/office/drawing/2014/main" id="{68F11126-9AFD-AEDF-7B93-872533DAADB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0" name="Rectangle 14">
                      <a:extLst>
                        <a:ext uri="{FF2B5EF4-FFF2-40B4-BE49-F238E27FC236}">
                          <a16:creationId xmlns:a16="http://schemas.microsoft.com/office/drawing/2014/main" id="{615AF7FD-D507-B465-0964-CFF24D2993F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 name="Group 32">
                    <a:extLst>
                      <a:ext uri="{FF2B5EF4-FFF2-40B4-BE49-F238E27FC236}">
                        <a16:creationId xmlns:a16="http://schemas.microsoft.com/office/drawing/2014/main" id="{A714A33D-7E4D-F110-D80C-EA66984809F8}"/>
                      </a:ext>
                    </a:extLst>
                  </p:cNvPr>
                  <p:cNvGrpSpPr>
                    <a:grpSpLocks/>
                  </p:cNvGrpSpPr>
                  <p:nvPr/>
                </p:nvGrpSpPr>
                <p:grpSpPr bwMode="auto">
                  <a:xfrm>
                    <a:off x="144" y="0"/>
                    <a:ext cx="5616" cy="144"/>
                    <a:chOff x="96" y="-48"/>
                    <a:chExt cx="5520" cy="144"/>
                  </a:xfrm>
                </p:grpSpPr>
                <p:sp>
                  <p:nvSpPr>
                    <p:cNvPr id="37" name="Rectangle 36">
                      <a:extLst>
                        <a:ext uri="{FF2B5EF4-FFF2-40B4-BE49-F238E27FC236}">
                          <a16:creationId xmlns:a16="http://schemas.microsoft.com/office/drawing/2014/main" id="{2A7102CB-9F38-F4D6-2264-DB5EEA234B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37">
                      <a:extLst>
                        <a:ext uri="{FF2B5EF4-FFF2-40B4-BE49-F238E27FC236}">
                          <a16:creationId xmlns:a16="http://schemas.microsoft.com/office/drawing/2014/main" id="{77269B53-37A3-6806-CFDD-75E64923F8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 name="Group 18">
                    <a:extLst>
                      <a:ext uri="{FF2B5EF4-FFF2-40B4-BE49-F238E27FC236}">
                        <a16:creationId xmlns:a16="http://schemas.microsoft.com/office/drawing/2014/main" id="{DD00FD98-C39B-07FD-9DAB-62405A90FB05}"/>
                      </a:ext>
                    </a:extLst>
                  </p:cNvPr>
                  <p:cNvGrpSpPr>
                    <a:grpSpLocks/>
                  </p:cNvGrpSpPr>
                  <p:nvPr/>
                </p:nvGrpSpPr>
                <p:grpSpPr bwMode="auto">
                  <a:xfrm>
                    <a:off x="144" y="4234"/>
                    <a:ext cx="5616" cy="86"/>
                    <a:chOff x="96" y="4176"/>
                    <a:chExt cx="5520" cy="144"/>
                  </a:xfrm>
                </p:grpSpPr>
                <p:sp>
                  <p:nvSpPr>
                    <p:cNvPr id="35" name="Rectangle 19">
                      <a:extLst>
                        <a:ext uri="{FF2B5EF4-FFF2-40B4-BE49-F238E27FC236}">
                          <a16:creationId xmlns:a16="http://schemas.microsoft.com/office/drawing/2014/main" id="{AEFBCC67-0935-864D-1A30-7AF6843DD4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20">
                      <a:extLst>
                        <a:ext uri="{FF2B5EF4-FFF2-40B4-BE49-F238E27FC236}">
                          <a16:creationId xmlns:a16="http://schemas.microsoft.com/office/drawing/2014/main" id="{1857C95E-4AC5-F10B-E463-D70466DE99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FD341277-C7E3-8996-C110-2780ADCFFFAD}"/>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8" name="Picture 42" descr="A picture containing shape&#10;&#10;Description automatically generated">
                <a:extLst>
                  <a:ext uri="{FF2B5EF4-FFF2-40B4-BE49-F238E27FC236}">
                    <a16:creationId xmlns:a16="http://schemas.microsoft.com/office/drawing/2014/main" id="{7C2CE846-56F8-4736-B483-719E79BB46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7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838200" y="152400"/>
            <a:ext cx="7772400" cy="1143000"/>
          </a:xfrm>
        </p:spPr>
        <p:txBody>
          <a:bodyPr/>
          <a:lstStyle/>
          <a:p>
            <a:r>
              <a:rPr lang="en-IN" sz="2800" b="0" i="0" u="none" strike="noStrike" baseline="0" dirty="0"/>
              <a:t>Ultra-thin flat-plate heat pipes</a:t>
            </a:r>
            <a:endParaRPr lang="en-US" altLang="en-US" sz="2800" dirty="0"/>
          </a:p>
        </p:txBody>
      </p:sp>
      <p:sp>
        <p:nvSpPr>
          <p:cNvPr id="22" name="TextBox 21">
            <a:extLst>
              <a:ext uri="{FF2B5EF4-FFF2-40B4-BE49-F238E27FC236}">
                <a16:creationId xmlns:a16="http://schemas.microsoft.com/office/drawing/2014/main" id="{F46AC716-A9AC-8157-5930-92EA1116C536}"/>
              </a:ext>
            </a:extLst>
          </p:cNvPr>
          <p:cNvSpPr txBox="1"/>
          <p:nvPr/>
        </p:nvSpPr>
        <p:spPr>
          <a:xfrm>
            <a:off x="533400" y="3855480"/>
            <a:ext cx="3429000" cy="461665"/>
          </a:xfrm>
          <a:prstGeom prst="rect">
            <a:avLst/>
          </a:prstGeom>
          <a:noFill/>
        </p:spPr>
        <p:txBody>
          <a:bodyPr wrap="square">
            <a:spAutoFit/>
          </a:bodyPr>
          <a:lstStyle/>
          <a:p>
            <a:pPr algn="ctr"/>
            <a:r>
              <a:rPr lang="en-US" sz="2400" b="0" i="0" u="none" strike="noStrike" baseline="0" dirty="0">
                <a:latin typeface="AdvOT596495f2+fb"/>
              </a:rPr>
              <a:t>Fl</a:t>
            </a:r>
            <a:r>
              <a:rPr lang="en-US" sz="2400" b="0" i="0" u="none" strike="noStrike" baseline="0" dirty="0">
                <a:latin typeface="AdvOT596495f2"/>
              </a:rPr>
              <a:t>attened heat pipe </a:t>
            </a:r>
            <a:endParaRPr lang="en-IN" dirty="0"/>
          </a:p>
        </p:txBody>
      </p:sp>
      <p:pic>
        <p:nvPicPr>
          <p:cNvPr id="21" name="Content Placeholder 20">
            <a:extLst>
              <a:ext uri="{FF2B5EF4-FFF2-40B4-BE49-F238E27FC236}">
                <a16:creationId xmlns:a16="http://schemas.microsoft.com/office/drawing/2014/main" id="{CA5F2761-BBB7-4124-FABD-94B71790A064}"/>
              </a:ext>
            </a:extLst>
          </p:cNvPr>
          <p:cNvPicPr>
            <a:picLocks noGrp="1" noChangeAspect="1"/>
          </p:cNvPicPr>
          <p:nvPr>
            <p:ph idx="1"/>
          </p:nvPr>
        </p:nvPicPr>
        <p:blipFill>
          <a:blip r:embed="rId2"/>
          <a:stretch>
            <a:fillRect/>
          </a:stretch>
        </p:blipFill>
        <p:spPr>
          <a:xfrm>
            <a:off x="648326" y="1692275"/>
            <a:ext cx="3237874" cy="2135496"/>
          </a:xfrm>
        </p:spPr>
      </p:pic>
      <p:pic>
        <p:nvPicPr>
          <p:cNvPr id="1026" name="Picture 2" descr="Fujitsu has a cool liquid answer to hot spots in smartphones | ZDNET">
            <a:extLst>
              <a:ext uri="{FF2B5EF4-FFF2-40B4-BE49-F238E27FC236}">
                <a16:creationId xmlns:a16="http://schemas.microsoft.com/office/drawing/2014/main" id="{9395B187-7EE3-F7A4-46A5-F81AEEFC4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981200"/>
            <a:ext cx="5181600" cy="341661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81A24BD9-5F8E-2DE5-9B2F-FC450EC52AD1}"/>
              </a:ext>
            </a:extLst>
          </p:cNvPr>
          <p:cNvGrpSpPr/>
          <p:nvPr/>
        </p:nvGrpSpPr>
        <p:grpSpPr>
          <a:xfrm>
            <a:off x="0" y="0"/>
            <a:ext cx="9144000" cy="6858000"/>
            <a:chOff x="0" y="0"/>
            <a:chExt cx="9144000" cy="6858000"/>
          </a:xfrm>
        </p:grpSpPr>
        <p:pic>
          <p:nvPicPr>
            <p:cNvPr id="19" name="Picture 22" descr="Logo usage Guidelines">
              <a:extLst>
                <a:ext uri="{FF2B5EF4-FFF2-40B4-BE49-F238E27FC236}">
                  <a16:creationId xmlns:a16="http://schemas.microsoft.com/office/drawing/2014/main" id="{13F03DE5-81BB-62D0-3398-8E1A2B3C42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38">
              <a:extLst>
                <a:ext uri="{FF2B5EF4-FFF2-40B4-BE49-F238E27FC236}">
                  <a16:creationId xmlns:a16="http://schemas.microsoft.com/office/drawing/2014/main" id="{7965C695-805A-64D1-6B79-2A14938097AA}"/>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E5582C77-1AC8-8E49-C8FF-E29E770D8560}"/>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86D77568-22A5-B626-BBCB-2F343B6742D2}"/>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06B6997B-EDD7-FCFC-510B-EE837611A638}"/>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A537857D-C44D-A24D-FC3B-6840B7A687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A8882538-50D3-FC2F-162D-0EEA3697B7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37533536-751F-8D3B-205C-7782F7A29A9C}"/>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3D51F0F6-DB3D-4402-B995-3C488741E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EBB22024-8BFF-8001-45B9-FFDAB2F0B5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6BB69C6F-2A15-C752-B5B0-5D24E3295670}"/>
                      </a:ext>
                    </a:extLst>
                  </p:cNvPr>
                  <p:cNvGrpSpPr>
                    <a:grpSpLocks/>
                  </p:cNvGrpSpPr>
                  <p:nvPr/>
                </p:nvGrpSpPr>
                <p:grpSpPr bwMode="auto">
                  <a:xfrm>
                    <a:off x="144" y="0"/>
                    <a:ext cx="5616" cy="144"/>
                    <a:chOff x="96" y="-48"/>
                    <a:chExt cx="5520" cy="144"/>
                  </a:xfrm>
                </p:grpSpPr>
                <p:sp>
                  <p:nvSpPr>
                    <p:cNvPr id="33" name="Rectangle 32">
                      <a:extLst>
                        <a:ext uri="{FF2B5EF4-FFF2-40B4-BE49-F238E27FC236}">
                          <a16:creationId xmlns:a16="http://schemas.microsoft.com/office/drawing/2014/main" id="{2F874F53-2C91-9E5E-46F0-7E162C115D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33">
                      <a:extLst>
                        <a:ext uri="{FF2B5EF4-FFF2-40B4-BE49-F238E27FC236}">
                          <a16:creationId xmlns:a16="http://schemas.microsoft.com/office/drawing/2014/main" id="{B2E233CB-4484-7F63-CC15-666571F13F6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948C328F-0A76-D481-6564-F83933CCBD30}"/>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D83A8401-D50E-E807-E456-E4ADE710AB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BF1C9059-04F3-30B2-24DD-12F3E2FEDB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66AD4059-C0A7-9CEC-D500-B0B01BDCE8A1}"/>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22B365E7-53DF-A3BD-BB7D-ACB9A9EAE3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7449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ircle(in)">
                                      <p:cBhvr>
                                        <p:cTn id="19" dur="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a:extLst>
              <a:ext uri="{FF2B5EF4-FFF2-40B4-BE49-F238E27FC236}">
                <a16:creationId xmlns:a16="http://schemas.microsoft.com/office/drawing/2014/main" id="{74B43CB1-AD4D-AD0F-C7EA-46822E214D9A}"/>
              </a:ext>
            </a:extLst>
          </p:cNvPr>
          <p:cNvSpPr>
            <a:spLocks noGrp="1"/>
          </p:cNvSpPr>
          <p:nvPr>
            <p:ph type="title"/>
          </p:nvPr>
        </p:nvSpPr>
        <p:spPr>
          <a:xfrm>
            <a:off x="0" y="0"/>
            <a:ext cx="7772400" cy="1143000"/>
          </a:xfrm>
        </p:spPr>
        <p:txBody>
          <a:bodyPr/>
          <a:lstStyle/>
          <a:p>
            <a:r>
              <a:rPr lang="en-US" altLang="en-US" sz="2800" dirty="0"/>
              <a:t>Dimensions of a Typical UTHP</a:t>
            </a:r>
          </a:p>
        </p:txBody>
      </p:sp>
      <p:pic>
        <p:nvPicPr>
          <p:cNvPr id="20" name="Content Placeholder 19">
            <a:extLst>
              <a:ext uri="{FF2B5EF4-FFF2-40B4-BE49-F238E27FC236}">
                <a16:creationId xmlns:a16="http://schemas.microsoft.com/office/drawing/2014/main" id="{30885EE8-B2C9-56BB-82DE-DF936ACE5DB1}"/>
              </a:ext>
            </a:extLst>
          </p:cNvPr>
          <p:cNvPicPr>
            <a:picLocks noGrp="1" noChangeAspect="1"/>
          </p:cNvPicPr>
          <p:nvPr>
            <p:ph idx="1"/>
          </p:nvPr>
        </p:nvPicPr>
        <p:blipFill>
          <a:blip r:embed="rId2"/>
          <a:stretch>
            <a:fillRect/>
          </a:stretch>
        </p:blipFill>
        <p:spPr>
          <a:xfrm>
            <a:off x="345214" y="1302657"/>
            <a:ext cx="8578166" cy="5236256"/>
          </a:xfrm>
        </p:spPr>
      </p:pic>
      <p:grpSp>
        <p:nvGrpSpPr>
          <p:cNvPr id="4" name="Group 3">
            <a:extLst>
              <a:ext uri="{FF2B5EF4-FFF2-40B4-BE49-F238E27FC236}">
                <a16:creationId xmlns:a16="http://schemas.microsoft.com/office/drawing/2014/main" id="{ABD3961B-3ABB-10E1-96FC-FDEFA312F10F}"/>
              </a:ext>
            </a:extLst>
          </p:cNvPr>
          <p:cNvGrpSpPr/>
          <p:nvPr/>
        </p:nvGrpSpPr>
        <p:grpSpPr>
          <a:xfrm>
            <a:off x="0" y="0"/>
            <a:ext cx="9144000" cy="6858000"/>
            <a:chOff x="0" y="0"/>
            <a:chExt cx="9144000" cy="6858000"/>
          </a:xfrm>
        </p:grpSpPr>
        <p:pic>
          <p:nvPicPr>
            <p:cNvPr id="19" name="Picture 22" descr="Logo usage Guidelines">
              <a:extLst>
                <a:ext uri="{FF2B5EF4-FFF2-40B4-BE49-F238E27FC236}">
                  <a16:creationId xmlns:a16="http://schemas.microsoft.com/office/drawing/2014/main" id="{E93DA51A-5854-5533-1D00-EFAAED479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67A67F0A-047D-C109-51BA-C25FF358F44F}"/>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EC549AD2-E6C4-114F-41F3-92CACC6F3225}"/>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F7CD8DE7-E335-DA03-A9EE-CF94DB5743DB}"/>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C1A0B5B1-14AF-C2C4-EFC2-B72C73941B4F}"/>
                      </a:ext>
                    </a:extLst>
                  </p:cNvPr>
                  <p:cNvGrpSpPr>
                    <a:grpSpLocks/>
                  </p:cNvGrpSpPr>
                  <p:nvPr/>
                </p:nvGrpSpPr>
                <p:grpSpPr bwMode="auto">
                  <a:xfrm>
                    <a:off x="0" y="0"/>
                    <a:ext cx="192" cy="4320"/>
                    <a:chOff x="0" y="-48"/>
                    <a:chExt cx="144" cy="4368"/>
                  </a:xfrm>
                </p:grpSpPr>
                <p:sp>
                  <p:nvSpPr>
                    <p:cNvPr id="36" name="Rectangle 10">
                      <a:extLst>
                        <a:ext uri="{FF2B5EF4-FFF2-40B4-BE49-F238E27FC236}">
                          <a16:creationId xmlns:a16="http://schemas.microsoft.com/office/drawing/2014/main" id="{4FDF06F7-743F-998A-C949-267D311990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1">
                      <a:extLst>
                        <a:ext uri="{FF2B5EF4-FFF2-40B4-BE49-F238E27FC236}">
                          <a16:creationId xmlns:a16="http://schemas.microsoft.com/office/drawing/2014/main" id="{A5D2D65B-8E65-9060-A64C-AFD778D0B8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C6A04B76-FF6B-EA09-BC93-C3FF1F8D3C02}"/>
                      </a:ext>
                    </a:extLst>
                  </p:cNvPr>
                  <p:cNvGrpSpPr>
                    <a:grpSpLocks/>
                  </p:cNvGrpSpPr>
                  <p:nvPr/>
                </p:nvGrpSpPr>
                <p:grpSpPr bwMode="auto">
                  <a:xfrm>
                    <a:off x="5674" y="24"/>
                    <a:ext cx="86" cy="4296"/>
                    <a:chOff x="5616" y="-48"/>
                    <a:chExt cx="144" cy="4368"/>
                  </a:xfrm>
                </p:grpSpPr>
                <p:sp>
                  <p:nvSpPr>
                    <p:cNvPr id="34" name="Rectangle 13">
                      <a:extLst>
                        <a:ext uri="{FF2B5EF4-FFF2-40B4-BE49-F238E27FC236}">
                          <a16:creationId xmlns:a16="http://schemas.microsoft.com/office/drawing/2014/main" id="{60D2057F-BF74-1398-564B-BA163FDCCE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4">
                      <a:extLst>
                        <a:ext uri="{FF2B5EF4-FFF2-40B4-BE49-F238E27FC236}">
                          <a16:creationId xmlns:a16="http://schemas.microsoft.com/office/drawing/2014/main" id="{24E9128F-3A94-C0AA-8B1A-0AEE6234DB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AA53F619-8036-BA51-302F-D424597485B1}"/>
                      </a:ext>
                    </a:extLst>
                  </p:cNvPr>
                  <p:cNvGrpSpPr>
                    <a:grpSpLocks/>
                  </p:cNvGrpSpPr>
                  <p:nvPr/>
                </p:nvGrpSpPr>
                <p:grpSpPr bwMode="auto">
                  <a:xfrm>
                    <a:off x="144" y="0"/>
                    <a:ext cx="5616" cy="144"/>
                    <a:chOff x="96" y="-48"/>
                    <a:chExt cx="5520" cy="144"/>
                  </a:xfrm>
                </p:grpSpPr>
                <p:sp>
                  <p:nvSpPr>
                    <p:cNvPr id="32" name="Rectangle 31">
                      <a:extLst>
                        <a:ext uri="{FF2B5EF4-FFF2-40B4-BE49-F238E27FC236}">
                          <a16:creationId xmlns:a16="http://schemas.microsoft.com/office/drawing/2014/main" id="{056BC4A7-DFF9-3626-2F98-BD04579E6AE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32">
                      <a:extLst>
                        <a:ext uri="{FF2B5EF4-FFF2-40B4-BE49-F238E27FC236}">
                          <a16:creationId xmlns:a16="http://schemas.microsoft.com/office/drawing/2014/main" id="{B0167FE8-55F8-2BA7-1B53-9B9D580B8C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8">
                    <a:extLst>
                      <a:ext uri="{FF2B5EF4-FFF2-40B4-BE49-F238E27FC236}">
                        <a16:creationId xmlns:a16="http://schemas.microsoft.com/office/drawing/2014/main" id="{6053F219-2071-9DCC-745A-B820E06E6988}"/>
                      </a:ext>
                    </a:extLst>
                  </p:cNvPr>
                  <p:cNvGrpSpPr>
                    <a:grpSpLocks/>
                  </p:cNvGrpSpPr>
                  <p:nvPr/>
                </p:nvGrpSpPr>
                <p:grpSpPr bwMode="auto">
                  <a:xfrm>
                    <a:off x="144" y="4234"/>
                    <a:ext cx="5616" cy="86"/>
                    <a:chOff x="96" y="4176"/>
                    <a:chExt cx="5520" cy="144"/>
                  </a:xfrm>
                </p:grpSpPr>
                <p:sp>
                  <p:nvSpPr>
                    <p:cNvPr id="30" name="Rectangle 19">
                      <a:extLst>
                        <a:ext uri="{FF2B5EF4-FFF2-40B4-BE49-F238E27FC236}">
                          <a16:creationId xmlns:a16="http://schemas.microsoft.com/office/drawing/2014/main" id="{300D287E-3B8B-3D0D-ABD5-9B3D61592FC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20">
                      <a:extLst>
                        <a:ext uri="{FF2B5EF4-FFF2-40B4-BE49-F238E27FC236}">
                          <a16:creationId xmlns:a16="http://schemas.microsoft.com/office/drawing/2014/main" id="{7AE25293-9963-DD40-0A0B-66AE381D697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06A0838B-103C-4879-97F7-9E7367838AA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C04EDD52-BDB4-003E-2527-9821A4508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612363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F2686E36-8CBC-5C5F-9A46-6F05F4489A3D}"/>
              </a:ext>
            </a:extLst>
          </p:cNvPr>
          <p:cNvSpPr>
            <a:spLocks noGrp="1"/>
          </p:cNvSpPr>
          <p:nvPr>
            <p:ph type="title"/>
          </p:nvPr>
        </p:nvSpPr>
        <p:spPr>
          <a:xfrm>
            <a:off x="1828800" y="194437"/>
            <a:ext cx="5638800" cy="1049919"/>
          </a:xfrm>
        </p:spPr>
        <p:txBody>
          <a:bodyPr/>
          <a:lstStyle/>
          <a:p>
            <a:r>
              <a:rPr lang="en-US" altLang="en-US" sz="2800" dirty="0"/>
              <a:t>Portrayal of Surface Tension In Modern Electronics</a:t>
            </a:r>
          </a:p>
        </p:txBody>
      </p:sp>
      <p:sp>
        <p:nvSpPr>
          <p:cNvPr id="20483" name="AutoShape 2" descr="http://www.chaunchoung.com.my/images/pro-pipe.gif">
            <a:extLst>
              <a:ext uri="{FF2B5EF4-FFF2-40B4-BE49-F238E27FC236}">
                <a16:creationId xmlns:a16="http://schemas.microsoft.com/office/drawing/2014/main" id="{BCAF122A-2C63-2B49-7C02-BA76E5517109}"/>
              </a:ext>
            </a:extLst>
          </p:cNvPr>
          <p:cNvSpPr>
            <a:spLocks noChangeAspect="1" noChangeArrowheads="1"/>
          </p:cNvSpPr>
          <p:nvPr/>
        </p:nvSpPr>
        <p:spPr bwMode="auto">
          <a:xfrm>
            <a:off x="168275" y="-1447800"/>
            <a:ext cx="43434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0484" name="AutoShape 4" descr="http://www.chaunchoung.com.my/images/pro-pipe.gif">
            <a:extLst>
              <a:ext uri="{FF2B5EF4-FFF2-40B4-BE49-F238E27FC236}">
                <a16:creationId xmlns:a16="http://schemas.microsoft.com/office/drawing/2014/main" id="{0497A644-266D-6AA0-98F0-3673D82C3204}"/>
              </a:ext>
            </a:extLst>
          </p:cNvPr>
          <p:cNvSpPr>
            <a:spLocks noChangeAspect="1" noChangeArrowheads="1"/>
          </p:cNvSpPr>
          <p:nvPr/>
        </p:nvSpPr>
        <p:spPr bwMode="auto">
          <a:xfrm>
            <a:off x="168275" y="-1447800"/>
            <a:ext cx="43434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20485" name="AutoShape 6" descr="http://www.chaunchoung.com.my/images/pro-pipe.gif">
            <a:extLst>
              <a:ext uri="{FF2B5EF4-FFF2-40B4-BE49-F238E27FC236}">
                <a16:creationId xmlns:a16="http://schemas.microsoft.com/office/drawing/2014/main" id="{2AFA4477-AB44-A451-E4E5-44B668C080D1}"/>
              </a:ext>
            </a:extLst>
          </p:cNvPr>
          <p:cNvSpPr>
            <a:spLocks noChangeAspect="1" noChangeArrowheads="1"/>
          </p:cNvSpPr>
          <p:nvPr/>
        </p:nvSpPr>
        <p:spPr bwMode="auto">
          <a:xfrm>
            <a:off x="168275" y="-1447800"/>
            <a:ext cx="43434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pic>
        <p:nvPicPr>
          <p:cNvPr id="20486" name="Picture 7" descr="C:\Users\hp\Pictures\pro-pipe.gif">
            <a:extLst>
              <a:ext uri="{FF2B5EF4-FFF2-40B4-BE49-F238E27FC236}">
                <a16:creationId xmlns:a16="http://schemas.microsoft.com/office/drawing/2014/main" id="{81C7017F-EB11-DC27-6635-6285B27BA7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371600"/>
            <a:ext cx="46990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9" descr="http://www.legitreviews.com/images/reviews/55/8.jpg">
            <a:extLst>
              <a:ext uri="{FF2B5EF4-FFF2-40B4-BE49-F238E27FC236}">
                <a16:creationId xmlns:a16="http://schemas.microsoft.com/office/drawing/2014/main" id="{6B3D1427-3B40-403D-4B38-4C9542D96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429000"/>
            <a:ext cx="3581400"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1" descr="http://image.made-in-china.com/6f3j00aCKEqYDIItrB/Supplier-of-Heat-Pipe.jpg">
            <a:extLst>
              <a:ext uri="{FF2B5EF4-FFF2-40B4-BE49-F238E27FC236}">
                <a16:creationId xmlns:a16="http://schemas.microsoft.com/office/drawing/2014/main" id="{96053F8F-D800-D789-78BC-28CC0D26E1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886200"/>
            <a:ext cx="35052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3" name="Picture 13" descr="http://img.hexus.net/v2/laptops/rock/XtremeSL/HeatpipesB.jpg">
            <a:extLst>
              <a:ext uri="{FF2B5EF4-FFF2-40B4-BE49-F238E27FC236}">
                <a16:creationId xmlns:a16="http://schemas.microsoft.com/office/drawing/2014/main" id="{308C54CE-DAC5-07A8-E522-93C7199A81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981200"/>
            <a:ext cx="67722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7">
            <a:extLst>
              <a:ext uri="{FF2B5EF4-FFF2-40B4-BE49-F238E27FC236}">
                <a16:creationId xmlns:a16="http://schemas.microsoft.com/office/drawing/2014/main" id="{FD74BC6A-CD67-9A24-6DDE-B1D67A831038}"/>
              </a:ext>
            </a:extLst>
          </p:cNvPr>
          <p:cNvGrpSpPr/>
          <p:nvPr/>
        </p:nvGrpSpPr>
        <p:grpSpPr>
          <a:xfrm>
            <a:off x="0" y="0"/>
            <a:ext cx="9144000" cy="6858000"/>
            <a:chOff x="0" y="0"/>
            <a:chExt cx="9144000" cy="6858000"/>
          </a:xfrm>
        </p:grpSpPr>
        <p:pic>
          <p:nvPicPr>
            <p:cNvPr id="19" name="Picture 22" descr="Logo usage Guidelines">
              <a:extLst>
                <a:ext uri="{FF2B5EF4-FFF2-40B4-BE49-F238E27FC236}">
                  <a16:creationId xmlns:a16="http://schemas.microsoft.com/office/drawing/2014/main" id="{385590E7-A1B8-7D4F-5042-D2A50D32CC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38">
              <a:extLst>
                <a:ext uri="{FF2B5EF4-FFF2-40B4-BE49-F238E27FC236}">
                  <a16:creationId xmlns:a16="http://schemas.microsoft.com/office/drawing/2014/main" id="{19D79AEE-35D6-F79B-96B0-5F12582E7CA7}"/>
                </a:ext>
              </a:extLst>
            </p:cNvPr>
            <p:cNvGrpSpPr>
              <a:grpSpLocks/>
            </p:cNvGrpSpPr>
            <p:nvPr/>
          </p:nvGrpSpPr>
          <p:grpSpPr bwMode="auto">
            <a:xfrm>
              <a:off x="0" y="0"/>
              <a:ext cx="9144000" cy="6858000"/>
              <a:chOff x="0" y="0"/>
              <a:chExt cx="9144000" cy="6858000"/>
            </a:xfrm>
          </p:grpSpPr>
          <p:grpSp>
            <p:nvGrpSpPr>
              <p:cNvPr id="21" name="Group 19">
                <a:extLst>
                  <a:ext uri="{FF2B5EF4-FFF2-40B4-BE49-F238E27FC236}">
                    <a16:creationId xmlns:a16="http://schemas.microsoft.com/office/drawing/2014/main" id="{B3AC5E98-6E2D-F5E2-9709-3B15FB2B0EE4}"/>
                  </a:ext>
                </a:extLst>
              </p:cNvPr>
              <p:cNvGrpSpPr>
                <a:grpSpLocks/>
              </p:cNvGrpSpPr>
              <p:nvPr/>
            </p:nvGrpSpPr>
            <p:grpSpPr bwMode="auto">
              <a:xfrm>
                <a:off x="0" y="0"/>
                <a:ext cx="9144000" cy="6858000"/>
                <a:chOff x="0" y="0"/>
                <a:chExt cx="9144000" cy="6858000"/>
              </a:xfrm>
            </p:grpSpPr>
            <p:grpSp>
              <p:nvGrpSpPr>
                <p:cNvPr id="23" name="Group 22">
                  <a:extLst>
                    <a:ext uri="{FF2B5EF4-FFF2-40B4-BE49-F238E27FC236}">
                      <a16:creationId xmlns:a16="http://schemas.microsoft.com/office/drawing/2014/main" id="{E95EF515-B895-632E-19B1-900BDDF0B387}"/>
                    </a:ext>
                  </a:extLst>
                </p:cNvPr>
                <p:cNvGrpSpPr>
                  <a:grpSpLocks/>
                </p:cNvGrpSpPr>
                <p:nvPr/>
              </p:nvGrpSpPr>
              <p:grpSpPr bwMode="auto">
                <a:xfrm>
                  <a:off x="0" y="0"/>
                  <a:ext cx="9144000" cy="6858000"/>
                  <a:chOff x="0" y="0"/>
                  <a:chExt cx="5760" cy="4320"/>
                </a:xfrm>
              </p:grpSpPr>
              <p:grpSp>
                <p:nvGrpSpPr>
                  <p:cNvPr id="25" name="Group 24">
                    <a:extLst>
                      <a:ext uri="{FF2B5EF4-FFF2-40B4-BE49-F238E27FC236}">
                        <a16:creationId xmlns:a16="http://schemas.microsoft.com/office/drawing/2014/main" id="{477C415A-94ED-66EE-9C90-BE4444506A65}"/>
                      </a:ext>
                    </a:extLst>
                  </p:cNvPr>
                  <p:cNvGrpSpPr>
                    <a:grpSpLocks/>
                  </p:cNvGrpSpPr>
                  <p:nvPr/>
                </p:nvGrpSpPr>
                <p:grpSpPr bwMode="auto">
                  <a:xfrm>
                    <a:off x="0" y="0"/>
                    <a:ext cx="192" cy="4320"/>
                    <a:chOff x="0" y="-48"/>
                    <a:chExt cx="144" cy="4368"/>
                  </a:xfrm>
                </p:grpSpPr>
                <p:sp>
                  <p:nvSpPr>
                    <p:cNvPr id="30723" name="Rectangle 10">
                      <a:extLst>
                        <a:ext uri="{FF2B5EF4-FFF2-40B4-BE49-F238E27FC236}">
                          <a16:creationId xmlns:a16="http://schemas.microsoft.com/office/drawing/2014/main" id="{752B2363-DFF8-49E0-9B09-648D63D95E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4" name="Rectangle 11">
                      <a:extLst>
                        <a:ext uri="{FF2B5EF4-FFF2-40B4-BE49-F238E27FC236}">
                          <a16:creationId xmlns:a16="http://schemas.microsoft.com/office/drawing/2014/main" id="{1799A12D-CA55-0A9B-2F91-9FBA6DCDBCD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 name="Group 25">
                    <a:extLst>
                      <a:ext uri="{FF2B5EF4-FFF2-40B4-BE49-F238E27FC236}">
                        <a16:creationId xmlns:a16="http://schemas.microsoft.com/office/drawing/2014/main" id="{A5498195-BB86-1754-3A2F-9F4715A2A577}"/>
                      </a:ext>
                    </a:extLst>
                  </p:cNvPr>
                  <p:cNvGrpSpPr>
                    <a:grpSpLocks/>
                  </p:cNvGrpSpPr>
                  <p:nvPr/>
                </p:nvGrpSpPr>
                <p:grpSpPr bwMode="auto">
                  <a:xfrm>
                    <a:off x="5674" y="24"/>
                    <a:ext cx="86" cy="4296"/>
                    <a:chOff x="5616" y="-48"/>
                    <a:chExt cx="144" cy="4368"/>
                  </a:xfrm>
                </p:grpSpPr>
                <p:sp>
                  <p:nvSpPr>
                    <p:cNvPr id="30721" name="Rectangle 13">
                      <a:extLst>
                        <a:ext uri="{FF2B5EF4-FFF2-40B4-BE49-F238E27FC236}">
                          <a16:creationId xmlns:a16="http://schemas.microsoft.com/office/drawing/2014/main" id="{FDF9EA84-B4AB-2CB3-98B7-DC1C5B468C2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2" name="Rectangle 14">
                      <a:extLst>
                        <a:ext uri="{FF2B5EF4-FFF2-40B4-BE49-F238E27FC236}">
                          <a16:creationId xmlns:a16="http://schemas.microsoft.com/office/drawing/2014/main" id="{6E156822-6D79-4566-75C6-A820334EAE8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81821D9E-B8F8-A9B6-050A-C665350D686A}"/>
                      </a:ext>
                    </a:extLst>
                  </p:cNvPr>
                  <p:cNvGrpSpPr>
                    <a:grpSpLocks/>
                  </p:cNvGrpSpPr>
                  <p:nvPr/>
                </p:nvGrpSpPr>
                <p:grpSpPr bwMode="auto">
                  <a:xfrm>
                    <a:off x="144" y="0"/>
                    <a:ext cx="5616" cy="144"/>
                    <a:chOff x="96" y="-48"/>
                    <a:chExt cx="5520" cy="144"/>
                  </a:xfrm>
                </p:grpSpPr>
                <p:sp>
                  <p:nvSpPr>
                    <p:cNvPr id="31" name="Rectangle 30">
                      <a:extLst>
                        <a:ext uri="{FF2B5EF4-FFF2-40B4-BE49-F238E27FC236}">
                          <a16:creationId xmlns:a16="http://schemas.microsoft.com/office/drawing/2014/main" id="{A94871B2-A7A6-EF8D-1748-0617BAFB255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20" name="Rectangle 30719">
                      <a:extLst>
                        <a:ext uri="{FF2B5EF4-FFF2-40B4-BE49-F238E27FC236}">
                          <a16:creationId xmlns:a16="http://schemas.microsoft.com/office/drawing/2014/main" id="{6107104C-DCDB-8209-DB95-2CAD2AB660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8">
                    <a:extLst>
                      <a:ext uri="{FF2B5EF4-FFF2-40B4-BE49-F238E27FC236}">
                        <a16:creationId xmlns:a16="http://schemas.microsoft.com/office/drawing/2014/main" id="{02AB6CDE-A3F3-2A69-D77D-AA70BEC9F715}"/>
                      </a:ext>
                    </a:extLst>
                  </p:cNvPr>
                  <p:cNvGrpSpPr>
                    <a:grpSpLocks/>
                  </p:cNvGrpSpPr>
                  <p:nvPr/>
                </p:nvGrpSpPr>
                <p:grpSpPr bwMode="auto">
                  <a:xfrm>
                    <a:off x="144" y="4234"/>
                    <a:ext cx="5616" cy="86"/>
                    <a:chOff x="96" y="4176"/>
                    <a:chExt cx="5520" cy="144"/>
                  </a:xfrm>
                </p:grpSpPr>
                <p:sp>
                  <p:nvSpPr>
                    <p:cNvPr id="29" name="Rectangle 19">
                      <a:extLst>
                        <a:ext uri="{FF2B5EF4-FFF2-40B4-BE49-F238E27FC236}">
                          <a16:creationId xmlns:a16="http://schemas.microsoft.com/office/drawing/2014/main" id="{4D6CC93E-A492-911B-BAA1-C57BCEC70A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20">
                      <a:extLst>
                        <a:ext uri="{FF2B5EF4-FFF2-40B4-BE49-F238E27FC236}">
                          <a16:creationId xmlns:a16="http://schemas.microsoft.com/office/drawing/2014/main" id="{10A5B26D-A4A0-3EC8-CAA7-82569D30DAC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4" name="Rectangle 21">
                  <a:extLst>
                    <a:ext uri="{FF2B5EF4-FFF2-40B4-BE49-F238E27FC236}">
                      <a16:creationId xmlns:a16="http://schemas.microsoft.com/office/drawing/2014/main" id="{0C515296-A8BD-60F5-E0F1-4869E84C4A34}"/>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2" name="Picture 42" descr="A picture containing shape&#10;&#10;Description automatically generated">
                <a:extLst>
                  <a:ext uri="{FF2B5EF4-FFF2-40B4-BE49-F238E27FC236}">
                    <a16:creationId xmlns:a16="http://schemas.microsoft.com/office/drawing/2014/main" id="{A7EF67EA-F5C1-1598-833A-8CB37C1BCC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074" name="Picture 2" descr="Review of applications and developments of ultra-thin micro heat pipes for  electronic cooling - ScienceDirect">
            <a:extLst>
              <a:ext uri="{FF2B5EF4-FFF2-40B4-BE49-F238E27FC236}">
                <a16:creationId xmlns:a16="http://schemas.microsoft.com/office/drawing/2014/main" id="{34C98AAE-3C36-97FC-03F8-463238143A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7262" y="2384181"/>
            <a:ext cx="7448550" cy="357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230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0733"/>
                                        </p:tgtEl>
                                        <p:attrNameLst>
                                          <p:attrName>style.visibility</p:attrName>
                                        </p:attrNameLst>
                                      </p:cBhvr>
                                      <p:to>
                                        <p:strVal val="visible"/>
                                      </p:to>
                                    </p:set>
                                    <p:animEffect transition="in" filter="dissolve">
                                      <p:cBhvr>
                                        <p:cTn id="7" dur="500"/>
                                        <p:tgtEl>
                                          <p:spTgt spid="3073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500" fill="hold"/>
                                        <p:tgtEl>
                                          <p:spTgt spid="3074"/>
                                        </p:tgtEl>
                                        <p:attrNameLst>
                                          <p:attrName>ppt_x</p:attrName>
                                        </p:attrNameLst>
                                      </p:cBhvr>
                                      <p:tavLst>
                                        <p:tav tm="0">
                                          <p:val>
                                            <p:strVal val="#ppt_x"/>
                                          </p:val>
                                        </p:tav>
                                        <p:tav tm="100000">
                                          <p:val>
                                            <p:strVal val="#ppt_x"/>
                                          </p:val>
                                        </p:tav>
                                      </p:tavLst>
                                    </p:anim>
                                    <p:anim calcmode="lin" valueType="num">
                                      <p:cBhvr additive="base">
                                        <p:cTn id="13"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6FF8-E4B8-7560-E178-E02B6F2C6F8C}"/>
              </a:ext>
            </a:extLst>
          </p:cNvPr>
          <p:cNvSpPr>
            <a:spLocks noGrp="1"/>
          </p:cNvSpPr>
          <p:nvPr>
            <p:ph type="title"/>
          </p:nvPr>
        </p:nvSpPr>
        <p:spPr>
          <a:xfrm>
            <a:off x="1905000" y="441325"/>
            <a:ext cx="5486400" cy="777875"/>
          </a:xfrm>
        </p:spPr>
        <p:txBody>
          <a:bodyPr/>
          <a:lstStyle/>
          <a:p>
            <a:r>
              <a:rPr lang="en-IN" sz="2800" b="0" i="0" u="none" strike="noStrike" baseline="0" dirty="0"/>
              <a:t>Cooling Driving Pressure </a:t>
            </a:r>
            <a:r>
              <a:rPr lang="en-IN" sz="2800" dirty="0"/>
              <a:t>in a Heat Pipe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F1F7875-CD5F-7BC9-8745-F753DA8F0D41}"/>
                  </a:ext>
                </a:extLst>
              </p:cNvPr>
              <p:cNvSpPr>
                <a:spLocks noGrp="1"/>
              </p:cNvSpPr>
              <p:nvPr>
                <p:ph idx="1"/>
              </p:nvPr>
            </p:nvSpPr>
            <p:spPr>
              <a:xfrm>
                <a:off x="457200" y="1447800"/>
                <a:ext cx="8534400" cy="4800600"/>
              </a:xfrm>
            </p:spPr>
            <p:txBody>
              <a:bodyPr/>
              <a:lstStyle/>
              <a:p>
                <a:r>
                  <a:rPr lang="en-US" sz="2400" dirty="0"/>
                  <a:t>The maximum capillary pressure developed within the heat pipe wick structure is derived using the Laplace–Young equation.</a:t>
                </a:r>
              </a:p>
              <a:p>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𝑝</m:t>
                          </m:r>
                        </m:e>
                        <m:sub>
                          <m:r>
                            <a:rPr lang="en-US" sz="2400" i="1">
                              <a:latin typeface="Cambria Math" panose="02040503050406030204" pitchFamily="18" charset="0"/>
                            </a:rPr>
                            <m:t>𝑐𝑎𝑝</m:t>
                          </m:r>
                          <m:r>
                            <a:rPr lang="en-US" sz="2400" i="1">
                              <a:latin typeface="Cambria Math" panose="02040503050406030204" pitchFamily="18" charset="0"/>
                            </a:rPr>
                            <m:t>−</m:t>
                          </m:r>
                          <m:r>
                            <a:rPr lang="en-US" sz="2400" i="1">
                              <a:latin typeface="Cambria Math" panose="02040503050406030204" pitchFamily="18" charset="0"/>
                            </a:rPr>
                            <m:t>𝑚𝑎𝑥</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r>
                            <a:rPr lang="en-US" sz="2400" i="1">
                              <a:latin typeface="Cambria Math" panose="02040503050406030204" pitchFamily="18" charset="0"/>
                              <a:ea typeface="Cambria Math" panose="02040503050406030204" pitchFamily="18" charset="0"/>
                            </a:rPr>
                            <m:t>𝜎</m:t>
                          </m:r>
                        </m:num>
                        <m:den>
                          <m:sSub>
                            <m:sSubPr>
                              <m:ctrlPr>
                                <a:rPr lang="en-US" sz="2400" i="1">
                                  <a:latin typeface="Cambria Math" panose="02040503050406030204" pitchFamily="18" charset="0"/>
                                </a:rPr>
                              </m:ctrlPr>
                            </m:sSubPr>
                            <m:e>
                              <m:r>
                                <a:rPr lang="en-US" sz="2400" i="1">
                                  <a:latin typeface="Cambria Math" panose="02040503050406030204" pitchFamily="18" charset="0"/>
                                </a:rPr>
                                <m:t>𝑟</m:t>
                              </m:r>
                            </m:e>
                            <m:sub>
                              <m:r>
                                <a:rPr lang="en-US" sz="2400" i="1">
                                  <a:latin typeface="Cambria Math" panose="02040503050406030204" pitchFamily="18" charset="0"/>
                                </a:rPr>
                                <m:t>𝑒𝑓𝑓</m:t>
                              </m:r>
                              <m:r>
                                <a:rPr lang="en-US" sz="2400" i="1">
                                  <a:latin typeface="Cambria Math" panose="02040503050406030204" pitchFamily="18" charset="0"/>
                                </a:rPr>
                                <m:t>−</m:t>
                              </m:r>
                              <m:r>
                                <a:rPr lang="en-US" sz="2400" i="1">
                                  <a:latin typeface="Cambria Math" panose="02040503050406030204" pitchFamily="18" charset="0"/>
                                </a:rPr>
                                <m:t>𝑐𝑢𝑟𝑣</m:t>
                              </m:r>
                            </m:sub>
                          </m:sSub>
                        </m:den>
                      </m:f>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𝑐𝑜𝑠</m:t>
                      </m:r>
                      <m:sSub>
                        <m:sSubPr>
                          <m:ctrlPr>
                            <a:rPr lang="en-US" sz="2400" i="1" smtClean="0">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𝑐</m:t>
                          </m:r>
                        </m:sub>
                      </m:sSub>
                    </m:oMath>
                  </m:oMathPara>
                </a14:m>
                <a:endParaRPr lang="en-IN" sz="2400" dirty="0">
                  <a:latin typeface="+mj-lt"/>
                </a:endParaRPr>
              </a:p>
              <a:p>
                <a:r>
                  <a:rPr lang="en-US" sz="2400" dirty="0"/>
                  <a:t>where, </a:t>
                </a:r>
                <a:r>
                  <a:rPr lang="en-US" sz="2400" i="1" dirty="0" err="1"/>
                  <a:t>θ</a:t>
                </a:r>
                <a:r>
                  <a:rPr lang="en-US" sz="2400" i="1" baseline="-25000" dirty="0" err="1"/>
                  <a:t>c</a:t>
                </a:r>
                <a:r>
                  <a:rPr lang="en-US" sz="2400" dirty="0"/>
                  <a:t> is contact angle fluid–wick. </a:t>
                </a:r>
              </a:p>
              <a:p>
                <a:r>
                  <a:rPr lang="en-US" sz="2400" dirty="0"/>
                  <a:t>The contact angle is a measure of the degree of wettability of the liquid on the wick structure.</a:t>
                </a:r>
              </a:p>
              <a:p>
                <a:r>
                  <a:rPr lang="en-US" sz="2400" dirty="0"/>
                  <a:t>θ = 0° relates to a perfectly wetting system. </a:t>
                </a:r>
              </a:p>
              <a:p>
                <a:r>
                  <a:rPr lang="en-US" sz="2400" i="1" dirty="0" err="1"/>
                  <a:t>r</a:t>
                </a:r>
                <a:r>
                  <a:rPr lang="en-US" sz="2400" i="1" baseline="-25000" dirty="0" err="1"/>
                  <a:t>eff-curv</a:t>
                </a:r>
                <a:r>
                  <a:rPr lang="en-US" sz="2400" dirty="0"/>
                  <a:t> is the effective pores radius of the wick and can be determined for various wick structures</a:t>
                </a:r>
                <a:endParaRPr lang="en-IN" sz="2400" dirty="0">
                  <a:latin typeface="+mj-lt"/>
                </a:endParaRPr>
              </a:p>
            </p:txBody>
          </p:sp>
        </mc:Choice>
        <mc:Fallback xmlns="">
          <p:sp>
            <p:nvSpPr>
              <p:cNvPr id="3" name="Content Placeholder 2">
                <a:extLst>
                  <a:ext uri="{FF2B5EF4-FFF2-40B4-BE49-F238E27FC236}">
                    <a16:creationId xmlns:a16="http://schemas.microsoft.com/office/drawing/2014/main" id="{1F1F7875-CD5F-7BC9-8745-F753DA8F0D41}"/>
                  </a:ext>
                </a:extLst>
              </p:cNvPr>
              <p:cNvSpPr>
                <a:spLocks noGrp="1" noRot="1" noChangeAspect="1" noMove="1" noResize="1" noEditPoints="1" noAdjustHandles="1" noChangeArrowheads="1" noChangeShapeType="1" noTextEdit="1"/>
              </p:cNvSpPr>
              <p:nvPr>
                <p:ph idx="1"/>
              </p:nvPr>
            </p:nvSpPr>
            <p:spPr>
              <a:xfrm>
                <a:off x="457200" y="1447800"/>
                <a:ext cx="8534400" cy="4800600"/>
              </a:xfrm>
              <a:blipFill>
                <a:blip r:embed="rId2"/>
                <a:stretch>
                  <a:fillRect l="-929" t="-1017" r="-571"/>
                </a:stretch>
              </a:blipFill>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54EC56D8-F176-682B-26FE-8FA28C2A73C0}"/>
              </a:ext>
            </a:extLst>
          </p:cNvPr>
          <p:cNvGrpSpPr/>
          <p:nvPr/>
        </p:nvGrpSpPr>
        <p:grpSpPr>
          <a:xfrm>
            <a:off x="0" y="0"/>
            <a:ext cx="9144000" cy="6858000"/>
            <a:chOff x="0" y="0"/>
            <a:chExt cx="9144000" cy="6858000"/>
          </a:xfrm>
        </p:grpSpPr>
        <p:pic>
          <p:nvPicPr>
            <p:cNvPr id="21" name="Picture 22" descr="Logo usage Guidelines">
              <a:extLst>
                <a:ext uri="{FF2B5EF4-FFF2-40B4-BE49-F238E27FC236}">
                  <a16:creationId xmlns:a16="http://schemas.microsoft.com/office/drawing/2014/main" id="{C8F56C7D-49FB-21EF-EDE0-2DD278A67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AE6FCC07-06DC-0B6E-3798-983A9D6A44A1}"/>
                </a:ext>
              </a:extLst>
            </p:cNvPr>
            <p:cNvGrpSpPr>
              <a:grpSpLocks/>
            </p:cNvGrpSpPr>
            <p:nvPr/>
          </p:nvGrpSpPr>
          <p:grpSpPr bwMode="auto">
            <a:xfrm>
              <a:off x="0" y="0"/>
              <a:ext cx="9144000" cy="6858000"/>
              <a:chOff x="0" y="0"/>
              <a:chExt cx="9144000" cy="6858000"/>
            </a:xfrm>
          </p:grpSpPr>
          <p:grpSp>
            <p:nvGrpSpPr>
              <p:cNvPr id="23" name="Group 19">
                <a:extLst>
                  <a:ext uri="{FF2B5EF4-FFF2-40B4-BE49-F238E27FC236}">
                    <a16:creationId xmlns:a16="http://schemas.microsoft.com/office/drawing/2014/main" id="{0A1B3764-57AA-B556-7FAA-28884A65266E}"/>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DF5238D6-65F1-E923-6BC1-75444A033D7F}"/>
                    </a:ext>
                  </a:extLst>
                </p:cNvPr>
                <p:cNvGrpSpPr>
                  <a:grpSpLocks/>
                </p:cNvGrpSpPr>
                <p:nvPr/>
              </p:nvGrpSpPr>
              <p:grpSpPr bwMode="auto">
                <a:xfrm>
                  <a:off x="0" y="0"/>
                  <a:ext cx="9144000" cy="6858000"/>
                  <a:chOff x="0" y="0"/>
                  <a:chExt cx="5760" cy="4320"/>
                </a:xfrm>
              </p:grpSpPr>
              <p:grpSp>
                <p:nvGrpSpPr>
                  <p:cNvPr id="27" name="Group 26">
                    <a:extLst>
                      <a:ext uri="{FF2B5EF4-FFF2-40B4-BE49-F238E27FC236}">
                        <a16:creationId xmlns:a16="http://schemas.microsoft.com/office/drawing/2014/main" id="{67DE1E7E-540B-557B-EAF6-502AC54C22AF}"/>
                      </a:ext>
                    </a:extLst>
                  </p:cNvPr>
                  <p:cNvGrpSpPr>
                    <a:grpSpLocks/>
                  </p:cNvGrpSpPr>
                  <p:nvPr/>
                </p:nvGrpSpPr>
                <p:grpSpPr bwMode="auto">
                  <a:xfrm>
                    <a:off x="0" y="0"/>
                    <a:ext cx="192" cy="4320"/>
                    <a:chOff x="0" y="-48"/>
                    <a:chExt cx="144" cy="4368"/>
                  </a:xfrm>
                </p:grpSpPr>
                <p:sp>
                  <p:nvSpPr>
                    <p:cNvPr id="37" name="Rectangle 10">
                      <a:extLst>
                        <a:ext uri="{FF2B5EF4-FFF2-40B4-BE49-F238E27FC236}">
                          <a16:creationId xmlns:a16="http://schemas.microsoft.com/office/drawing/2014/main" id="{815E0001-5BAB-4583-5B09-87A83F5D24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 name="Rectangle 11">
                      <a:extLst>
                        <a:ext uri="{FF2B5EF4-FFF2-40B4-BE49-F238E27FC236}">
                          <a16:creationId xmlns:a16="http://schemas.microsoft.com/office/drawing/2014/main" id="{4D41173B-1CEE-F5A2-DE71-A330E833051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E76F4AB3-B45B-7FA1-2C85-A630C0886D03}"/>
                      </a:ext>
                    </a:extLst>
                  </p:cNvPr>
                  <p:cNvGrpSpPr>
                    <a:grpSpLocks/>
                  </p:cNvGrpSpPr>
                  <p:nvPr/>
                </p:nvGrpSpPr>
                <p:grpSpPr bwMode="auto">
                  <a:xfrm>
                    <a:off x="5674" y="24"/>
                    <a:ext cx="86" cy="4296"/>
                    <a:chOff x="5616" y="-48"/>
                    <a:chExt cx="144" cy="4368"/>
                  </a:xfrm>
                </p:grpSpPr>
                <p:sp>
                  <p:nvSpPr>
                    <p:cNvPr id="35" name="Rectangle 13">
                      <a:extLst>
                        <a:ext uri="{FF2B5EF4-FFF2-40B4-BE49-F238E27FC236}">
                          <a16:creationId xmlns:a16="http://schemas.microsoft.com/office/drawing/2014/main" id="{EDF50A49-3372-635B-C9C7-9ECE3E682D2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 name="Rectangle 14">
                      <a:extLst>
                        <a:ext uri="{FF2B5EF4-FFF2-40B4-BE49-F238E27FC236}">
                          <a16:creationId xmlns:a16="http://schemas.microsoft.com/office/drawing/2014/main" id="{54ECB4B3-0971-4A33-2C86-B8A5DB3953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28">
                    <a:extLst>
                      <a:ext uri="{FF2B5EF4-FFF2-40B4-BE49-F238E27FC236}">
                        <a16:creationId xmlns:a16="http://schemas.microsoft.com/office/drawing/2014/main" id="{035EF1AF-8534-7130-200F-FAFEA6EA4F0A}"/>
                      </a:ext>
                    </a:extLst>
                  </p:cNvPr>
                  <p:cNvGrpSpPr>
                    <a:grpSpLocks/>
                  </p:cNvGrpSpPr>
                  <p:nvPr/>
                </p:nvGrpSpPr>
                <p:grpSpPr bwMode="auto">
                  <a:xfrm>
                    <a:off x="144" y="0"/>
                    <a:ext cx="5616" cy="144"/>
                    <a:chOff x="96" y="-48"/>
                    <a:chExt cx="5520" cy="144"/>
                  </a:xfrm>
                </p:grpSpPr>
                <p:sp>
                  <p:nvSpPr>
                    <p:cNvPr id="33" name="Rectangle 32">
                      <a:extLst>
                        <a:ext uri="{FF2B5EF4-FFF2-40B4-BE49-F238E27FC236}">
                          <a16:creationId xmlns:a16="http://schemas.microsoft.com/office/drawing/2014/main" id="{BC174200-BC4A-65B8-09CB-6AA258A2660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33">
                      <a:extLst>
                        <a:ext uri="{FF2B5EF4-FFF2-40B4-BE49-F238E27FC236}">
                          <a16:creationId xmlns:a16="http://schemas.microsoft.com/office/drawing/2014/main" id="{484E1B58-C55B-47DC-7D5E-31B6E816BE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F034DA49-A8A7-24AC-5ECC-657402CE3686}"/>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560BFF86-3AC3-ACEE-A0D3-F3D2C3F28E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20">
                      <a:extLst>
                        <a:ext uri="{FF2B5EF4-FFF2-40B4-BE49-F238E27FC236}">
                          <a16:creationId xmlns:a16="http://schemas.microsoft.com/office/drawing/2014/main" id="{020280D0-D280-42D8-69E9-30269C1AF5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BBE067FA-F532-4D2E-9441-4BDBFBD5B0F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4" name="Picture 42" descr="A picture containing shape&#10;&#10;Description automatically generated">
                <a:extLst>
                  <a:ext uri="{FF2B5EF4-FFF2-40B4-BE49-F238E27FC236}">
                    <a16:creationId xmlns:a16="http://schemas.microsoft.com/office/drawing/2014/main" id="{9ECAAA2E-2FCA-319C-7A00-2D741F1E47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Fig. 1">
            <a:extLst>
              <a:ext uri="{FF2B5EF4-FFF2-40B4-BE49-F238E27FC236}">
                <a16:creationId xmlns:a16="http://schemas.microsoft.com/office/drawing/2014/main" id="{72D2F721-21D7-C466-5FF7-D5A9855801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9607" y="1371600"/>
            <a:ext cx="4090793" cy="525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7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026"/>
                                        </p:tgtEl>
                                        <p:attrNameLst>
                                          <p:attrName>ppt_w</p:attrName>
                                        </p:attrNameLst>
                                      </p:cBhvr>
                                      <p:tavLst>
                                        <p:tav tm="0">
                                          <p:val>
                                            <p:strVal val="ppt_w"/>
                                          </p:val>
                                        </p:tav>
                                        <p:tav tm="100000">
                                          <p:val>
                                            <p:fltVal val="0"/>
                                          </p:val>
                                        </p:tav>
                                      </p:tavLst>
                                    </p:anim>
                                    <p:anim calcmode="lin" valueType="num">
                                      <p:cBhvr>
                                        <p:cTn id="7" dur="1000"/>
                                        <p:tgtEl>
                                          <p:spTgt spid="1026"/>
                                        </p:tgtEl>
                                        <p:attrNameLst>
                                          <p:attrName>ppt_h</p:attrName>
                                        </p:attrNameLst>
                                      </p:cBhvr>
                                      <p:tavLst>
                                        <p:tav tm="0">
                                          <p:val>
                                            <p:strVal val="ppt_h"/>
                                          </p:val>
                                        </p:tav>
                                        <p:tav tm="100000">
                                          <p:val>
                                            <p:fltVal val="0"/>
                                          </p:val>
                                        </p:tav>
                                      </p:tavLst>
                                    </p:anim>
                                    <p:anim calcmode="lin" valueType="num">
                                      <p:cBhvr>
                                        <p:cTn id="8" dur="1000"/>
                                        <p:tgtEl>
                                          <p:spTgt spid="1026"/>
                                        </p:tgtEl>
                                        <p:attrNameLst>
                                          <p:attrName>style.rotation</p:attrName>
                                        </p:attrNameLst>
                                      </p:cBhvr>
                                      <p:tavLst>
                                        <p:tav tm="0">
                                          <p:val>
                                            <p:fltVal val="0"/>
                                          </p:val>
                                        </p:tav>
                                        <p:tav tm="100000">
                                          <p:val>
                                            <p:fltVal val="90"/>
                                          </p:val>
                                        </p:tav>
                                      </p:tavLst>
                                    </p:anim>
                                    <p:animEffect transition="out" filter="fade">
                                      <p:cBhvr>
                                        <p:cTn id="9" dur="1000"/>
                                        <p:tgtEl>
                                          <p:spTgt spid="1026"/>
                                        </p:tgtEl>
                                      </p:cBhvr>
                                    </p:animEffect>
                                    <p:set>
                                      <p:cBhvr>
                                        <p:cTn id="10" dur="1" fill="hold">
                                          <p:stCondLst>
                                            <p:cond delay="999"/>
                                          </p:stCondLst>
                                        </p:cTn>
                                        <p:tgtEl>
                                          <p:spTgt spid="10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ssolv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dissolv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dissolv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dissolv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dissolv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dissolve">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990600" y="152400"/>
            <a:ext cx="7162800" cy="1143000"/>
          </a:xfrm>
        </p:spPr>
        <p:txBody>
          <a:bodyPr/>
          <a:lstStyle/>
          <a:p>
            <a:r>
              <a:rPr lang="en-US" altLang="en-US" sz="2800" dirty="0"/>
              <a:t>Surface Effect &amp; Contact Angle</a:t>
            </a:r>
          </a:p>
        </p:txBody>
      </p:sp>
      <p:sp>
        <p:nvSpPr>
          <p:cNvPr id="2" name="Content Placeholder 1">
            <a:extLst>
              <a:ext uri="{FF2B5EF4-FFF2-40B4-BE49-F238E27FC236}">
                <a16:creationId xmlns:a16="http://schemas.microsoft.com/office/drawing/2014/main" id="{8721B520-C56C-FBE1-0A57-1EACD90BB607}"/>
              </a:ext>
            </a:extLst>
          </p:cNvPr>
          <p:cNvSpPr>
            <a:spLocks noGrp="1"/>
          </p:cNvSpPr>
          <p:nvPr>
            <p:ph idx="1"/>
          </p:nvPr>
        </p:nvSpPr>
        <p:spPr>
          <a:xfrm>
            <a:off x="327602" y="1219200"/>
            <a:ext cx="8534400" cy="1235075"/>
          </a:xfrm>
        </p:spPr>
        <p:txBody>
          <a:bodyPr/>
          <a:lstStyle/>
          <a:p>
            <a:pPr algn="l"/>
            <a:r>
              <a:rPr lang="en-US" sz="2400" dirty="0">
                <a:latin typeface="Times-Roman"/>
              </a:rPr>
              <a:t>The third</a:t>
            </a:r>
            <a:r>
              <a:rPr lang="en-US" sz="2400" b="0" i="0" u="none" strike="noStrike" baseline="0" dirty="0">
                <a:latin typeface="Times-Roman"/>
              </a:rPr>
              <a:t> important surface effect is the </a:t>
            </a:r>
            <a:r>
              <a:rPr lang="en-US" sz="2400" b="0" i="1" u="none" strike="noStrike" baseline="0" dirty="0">
                <a:latin typeface="Times-Italic"/>
              </a:rPr>
              <a:t>contact angle , </a:t>
            </a:r>
            <a:r>
              <a:rPr lang="en-US" sz="2400" b="0" i="0" u="none" strike="noStrike" baseline="0" dirty="0">
                <a:latin typeface="Times-Roman"/>
              </a:rPr>
              <a:t>which appears when a liquid interface intersects with a solid surface, as:</a:t>
            </a:r>
            <a:endParaRPr lang="en-IN" sz="2400" dirty="0"/>
          </a:p>
        </p:txBody>
      </p:sp>
      <p:pic>
        <p:nvPicPr>
          <p:cNvPr id="4" name="Picture 3">
            <a:extLst>
              <a:ext uri="{FF2B5EF4-FFF2-40B4-BE49-F238E27FC236}">
                <a16:creationId xmlns:a16="http://schemas.microsoft.com/office/drawing/2014/main" id="{2EE5D9FB-B916-18E8-BAD6-E457CA5802E6}"/>
              </a:ext>
            </a:extLst>
          </p:cNvPr>
          <p:cNvPicPr>
            <a:picLocks noChangeAspect="1"/>
          </p:cNvPicPr>
          <p:nvPr/>
        </p:nvPicPr>
        <p:blipFill>
          <a:blip r:embed="rId2"/>
          <a:stretch>
            <a:fillRect/>
          </a:stretch>
        </p:blipFill>
        <p:spPr>
          <a:xfrm>
            <a:off x="76200" y="1905000"/>
            <a:ext cx="5161215" cy="2538533"/>
          </a:xfrm>
          <a:prstGeom prst="rect">
            <a:avLst/>
          </a:prstGeom>
        </p:spPr>
      </p:pic>
      <p:grpSp>
        <p:nvGrpSpPr>
          <p:cNvPr id="3" name="Group 2">
            <a:extLst>
              <a:ext uri="{FF2B5EF4-FFF2-40B4-BE49-F238E27FC236}">
                <a16:creationId xmlns:a16="http://schemas.microsoft.com/office/drawing/2014/main" id="{A008E048-2CA9-FAFD-A851-D3BDE35AED27}"/>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A11447DF-7E5A-681C-A018-EFB47FB36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7B48B5AE-3364-F1FC-2106-898566A9E948}"/>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97E1B968-8F88-EE4F-7322-A6D8A4EEA846}"/>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C88BDA17-FC5E-EFA6-7E58-3192438FD056}"/>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9816B06A-4CB6-3572-EF52-7C287DF0A4B1}"/>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B0660EE6-560F-AAFF-A31B-2BD45FEED6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A656517A-EA9C-5862-E056-FA77B7C02D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548D3ED5-6B8E-490D-F32E-10F6BA355C88}"/>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625DB94E-2AED-2050-1202-0699D57708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A0210103-6D3B-4189-06D5-7F63D7CF43F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EB2CC852-EF6C-877C-2F99-BA571944E4C2}"/>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14101CD3-86EA-9783-0E26-ADC936714E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DBF88863-E6F6-1324-E032-C18DFFDD5B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D58762D8-09BD-3589-6404-19545F9EBF1C}"/>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C9AB5A92-C4B9-C52B-7F59-0C3E9DFEE56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E876C73A-68D4-CAE9-11BA-0BF91A80665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61D8C29C-AEDE-FC69-4241-38E4D2EFB54F}"/>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10D44863-9A0F-26F3-C6A2-FC9EBA77CF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5" name="TextBox 24">
            <a:extLst>
              <a:ext uri="{FF2B5EF4-FFF2-40B4-BE49-F238E27FC236}">
                <a16:creationId xmlns:a16="http://schemas.microsoft.com/office/drawing/2014/main" id="{426544DC-2C89-4180-59DE-B55380BF6D93}"/>
              </a:ext>
            </a:extLst>
          </p:cNvPr>
          <p:cNvSpPr txBox="1"/>
          <p:nvPr/>
        </p:nvSpPr>
        <p:spPr>
          <a:xfrm>
            <a:off x="327602" y="5791200"/>
            <a:ext cx="8656204" cy="830997"/>
          </a:xfrm>
          <a:prstGeom prst="rect">
            <a:avLst/>
          </a:prstGeom>
          <a:noFill/>
        </p:spPr>
        <p:txBody>
          <a:bodyPr wrap="square">
            <a:spAutoFit/>
          </a:bodyPr>
          <a:lstStyle/>
          <a:p>
            <a:r>
              <a:rPr lang="en-IN" dirty="0"/>
              <a:t>https://pubs.aip.org/aapt/pte/article/60/5/358/2844435/A-Fresh-Look-at-the-Young-Laplace-Equation-and-Its</a:t>
            </a:r>
          </a:p>
        </p:txBody>
      </p:sp>
      <p:pic>
        <p:nvPicPr>
          <p:cNvPr id="3074" name="Picture 2" descr="Fig. 4. Schematic of a sessile drop resting on a flat surface. The surface curvature increases with depth below the apex. So the pressure p0 just below the apex is a minimum as given by Eq. (11). The pressure at other points inside the drop increases linearly with depth below the apex as given by Eq. (12). The pressure at the base of the drop is a maximum given by p(h) = p0+ρgh.">
            <a:extLst>
              <a:ext uri="{FF2B5EF4-FFF2-40B4-BE49-F238E27FC236}">
                <a16:creationId xmlns:a16="http://schemas.microsoft.com/office/drawing/2014/main" id="{70B92C0C-AD09-69A4-2FB9-B66033282E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866900"/>
            <a:ext cx="42672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g. 5. Schematic of the edge profile of a liquid spill resting on a horizontal flat surface. For convenience the origin of the x-y coordinate system is placed at the point where the profile curve begins its descent. The depth of the liquid spill is h and the contact angle is θc">
            <a:extLst>
              <a:ext uri="{FF2B5EF4-FFF2-40B4-BE49-F238E27FC236}">
                <a16:creationId xmlns:a16="http://schemas.microsoft.com/office/drawing/2014/main" id="{C745B892-9191-890F-7443-EC3B67FABD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171700"/>
            <a:ext cx="4267200" cy="24003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1">
            <a:extLst>
              <a:ext uri="{FF2B5EF4-FFF2-40B4-BE49-F238E27FC236}">
                <a16:creationId xmlns:a16="http://schemas.microsoft.com/office/drawing/2014/main" id="{58E0B8C3-A950-118F-380A-B83A80F08A84}"/>
              </a:ext>
            </a:extLst>
          </p:cNvPr>
          <p:cNvSpPr txBox="1">
            <a:spLocks/>
          </p:cNvSpPr>
          <p:nvPr/>
        </p:nvSpPr>
        <p:spPr bwMode="auto">
          <a:xfrm>
            <a:off x="523622" y="4343400"/>
            <a:ext cx="7102475" cy="1326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dirty="0"/>
              <a:t>The force balance </a:t>
            </a:r>
            <a:r>
              <a:rPr lang="en-US" sz="2400" dirty="0"/>
              <a:t>would then involve both </a:t>
            </a:r>
            <a:r>
              <a:rPr lang="en-US" sz="2400" i="1" dirty="0">
                <a:sym typeface="Symbol" panose="05050102010706020507" pitchFamily="18" charset="2"/>
              </a:rPr>
              <a:t> &amp;</a:t>
            </a:r>
            <a:r>
              <a:rPr lang="en-US" sz="2400" baseline="-25000" dirty="0"/>
              <a:t>c</a:t>
            </a:r>
            <a:r>
              <a:rPr lang="en-US" sz="2400" dirty="0"/>
              <a:t>.</a:t>
            </a:r>
          </a:p>
        </p:txBody>
      </p:sp>
      <mc:AlternateContent xmlns:mc="http://schemas.openxmlformats.org/markup-compatibility/2006">
        <mc:Choice xmlns:p14="http://schemas.microsoft.com/office/powerpoint/2010/main" Requires="p14">
          <p:contentPart p14:bwMode="auto" r:id="rId7">
            <p14:nvContentPartPr>
              <p14:cNvPr id="14" name="Ink 13">
                <a:extLst>
                  <a:ext uri="{FF2B5EF4-FFF2-40B4-BE49-F238E27FC236}">
                    <a16:creationId xmlns:a16="http://schemas.microsoft.com/office/drawing/2014/main" id="{C43B8C2D-0626-CE0A-5FA0-816B88A05B92}"/>
                  </a:ext>
                </a:extLst>
              </p14:cNvPr>
              <p14:cNvContentPartPr/>
              <p14:nvPr/>
            </p14:nvContentPartPr>
            <p14:xfrm>
              <a:off x="6672240" y="1983600"/>
              <a:ext cx="2093400" cy="1748520"/>
            </p14:xfrm>
          </p:contentPart>
        </mc:Choice>
        <mc:Fallback>
          <p:pic>
            <p:nvPicPr>
              <p:cNvPr id="14" name="Ink 13">
                <a:extLst>
                  <a:ext uri="{FF2B5EF4-FFF2-40B4-BE49-F238E27FC236}">
                    <a16:creationId xmlns:a16="http://schemas.microsoft.com/office/drawing/2014/main" id="{C43B8C2D-0626-CE0A-5FA0-816B88A05B92}"/>
                  </a:ext>
                </a:extLst>
              </p:cNvPr>
              <p:cNvPicPr/>
              <p:nvPr/>
            </p:nvPicPr>
            <p:blipFill>
              <a:blip r:embed="rId8"/>
              <a:stretch>
                <a:fillRect/>
              </a:stretch>
            </p:blipFill>
            <p:spPr>
              <a:xfrm>
                <a:off x="6662880" y="1974240"/>
                <a:ext cx="2112120" cy="1767240"/>
              </a:xfrm>
              <a:prstGeom prst="rect">
                <a:avLst/>
              </a:prstGeom>
            </p:spPr>
          </p:pic>
        </mc:Fallback>
      </mc:AlternateContent>
    </p:spTree>
    <p:extLst>
      <p:ext uri="{BB962C8B-B14F-4D97-AF65-F5344CB8AC3E}">
        <p14:creationId xmlns:p14="http://schemas.microsoft.com/office/powerpoint/2010/main" val="335917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125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4"/>
                                        </p:tgtEl>
                                        <p:attrNameLst>
                                          <p:attrName>style.visibility</p:attrName>
                                        </p:attrNameLst>
                                      </p:cBhvr>
                                      <p:to>
                                        <p:strVal val="visible"/>
                                      </p:to>
                                    </p:set>
                                    <p:anim calcmode="lin" valueType="num">
                                      <p:cBhvr additive="base">
                                        <p:cTn id="18" dur="500" fill="hold"/>
                                        <p:tgtEl>
                                          <p:spTgt spid="3074"/>
                                        </p:tgtEl>
                                        <p:attrNameLst>
                                          <p:attrName>ppt_x</p:attrName>
                                        </p:attrNameLst>
                                      </p:cBhvr>
                                      <p:tavLst>
                                        <p:tav tm="0">
                                          <p:val>
                                            <p:strVal val="#ppt_x"/>
                                          </p:val>
                                        </p:tav>
                                        <p:tav tm="100000">
                                          <p:val>
                                            <p:strVal val="#ppt_x"/>
                                          </p:val>
                                        </p:tav>
                                      </p:tavLst>
                                    </p:anim>
                                    <p:anim calcmode="lin" valueType="num">
                                      <p:cBhvr additive="base">
                                        <p:cTn id="19"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circle(in)">
                                      <p:cBhvr>
                                        <p:cTn id="24" dur="750"/>
                                        <p:tgtEl>
                                          <p:spTgt spid="307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additive="base">
                                        <p:cTn id="2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5" grpId="0"/>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762000" y="76200"/>
            <a:ext cx="7391400" cy="1143000"/>
          </a:xfrm>
        </p:spPr>
        <p:txBody>
          <a:bodyPr/>
          <a:lstStyle/>
          <a:p>
            <a:r>
              <a:rPr lang="en-US" altLang="en-US" sz="2800" dirty="0"/>
              <a:t>Surface Effect &amp; Contact Angle</a:t>
            </a:r>
          </a:p>
        </p:txBody>
      </p:sp>
      <p:pic>
        <p:nvPicPr>
          <p:cNvPr id="4" name="Picture 3">
            <a:extLst>
              <a:ext uri="{FF2B5EF4-FFF2-40B4-BE49-F238E27FC236}">
                <a16:creationId xmlns:a16="http://schemas.microsoft.com/office/drawing/2014/main" id="{2EE5D9FB-B916-18E8-BAD6-E457CA5802E6}"/>
              </a:ext>
            </a:extLst>
          </p:cNvPr>
          <p:cNvPicPr>
            <a:picLocks noChangeAspect="1"/>
          </p:cNvPicPr>
          <p:nvPr/>
        </p:nvPicPr>
        <p:blipFill>
          <a:blip r:embed="rId2"/>
          <a:stretch>
            <a:fillRect/>
          </a:stretch>
        </p:blipFill>
        <p:spPr>
          <a:xfrm>
            <a:off x="2230185" y="1143000"/>
            <a:ext cx="5161215" cy="2538533"/>
          </a:xfrm>
          <a:prstGeom prst="rect">
            <a:avLst/>
          </a:prstGeom>
        </p:spPr>
      </p:pic>
      <p:sp>
        <p:nvSpPr>
          <p:cNvPr id="5" name="Content Placeholder 1">
            <a:extLst>
              <a:ext uri="{FF2B5EF4-FFF2-40B4-BE49-F238E27FC236}">
                <a16:creationId xmlns:a16="http://schemas.microsoft.com/office/drawing/2014/main" id="{58E0B8C3-A950-118F-380A-B83A80F08A84}"/>
              </a:ext>
            </a:extLst>
          </p:cNvPr>
          <p:cNvSpPr txBox="1">
            <a:spLocks/>
          </p:cNvSpPr>
          <p:nvPr/>
        </p:nvSpPr>
        <p:spPr bwMode="auto">
          <a:xfrm>
            <a:off x="480002" y="3733800"/>
            <a:ext cx="8534400" cy="2538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sz="2400" dirty="0"/>
              <a:t>If the contact angle is less than 90</a:t>
            </a:r>
            <a:r>
              <a:rPr lang="en-US" sz="2400" dirty="0">
                <a:sym typeface="Symbol" panose="05050102010706020507" pitchFamily="18" charset="2"/>
              </a:rPr>
              <a:t></a:t>
            </a:r>
            <a:r>
              <a:rPr lang="en-US" sz="2400" dirty="0"/>
              <a:t>, the liquid is said to </a:t>
            </a:r>
            <a:r>
              <a:rPr lang="en-US" sz="2400" i="1" dirty="0"/>
              <a:t>wet </a:t>
            </a:r>
            <a:r>
              <a:rPr lang="en-US" sz="2400" dirty="0"/>
              <a:t>the solid; </a:t>
            </a:r>
          </a:p>
          <a:p>
            <a:r>
              <a:rPr lang="en-US" sz="2400" dirty="0"/>
              <a:t>if </a:t>
            </a:r>
            <a:r>
              <a:rPr lang="en-US" sz="2400" dirty="0">
                <a:sym typeface="Symbol" panose="05050102010706020507" pitchFamily="18" charset="2"/>
              </a:rPr>
              <a:t></a:t>
            </a:r>
            <a:r>
              <a:rPr lang="en-US" sz="2400" i="1" dirty="0"/>
              <a:t> &gt;</a:t>
            </a:r>
            <a:r>
              <a:rPr lang="en-US" sz="2400" dirty="0"/>
              <a:t> 90</a:t>
            </a:r>
            <a:r>
              <a:rPr lang="en-US" sz="2400" dirty="0">
                <a:sym typeface="Symbol" panose="05050102010706020507" pitchFamily="18" charset="2"/>
              </a:rPr>
              <a:t> </a:t>
            </a:r>
            <a:r>
              <a:rPr lang="en-US" sz="2400" dirty="0"/>
              <a:t>, the liquid is termed </a:t>
            </a:r>
            <a:r>
              <a:rPr lang="en-US" sz="2400" i="1" dirty="0"/>
              <a:t>nonwetting</a:t>
            </a:r>
            <a:r>
              <a:rPr lang="en-US" sz="2400" dirty="0"/>
              <a:t>. </a:t>
            </a:r>
          </a:p>
          <a:p>
            <a:r>
              <a:rPr lang="en-US" sz="2400" dirty="0"/>
              <a:t>For a clean mercury–air–glass </a:t>
            </a:r>
            <a:r>
              <a:rPr lang="en-IN" sz="2400" dirty="0"/>
              <a:t>interface, </a:t>
            </a:r>
            <a:r>
              <a:rPr lang="en-IN" sz="2400" i="1" dirty="0"/>
              <a:t> </a:t>
            </a:r>
            <a:r>
              <a:rPr lang="en-IN" sz="2400" dirty="0"/>
              <a:t> 130</a:t>
            </a:r>
            <a:r>
              <a:rPr lang="en-US" sz="2400" dirty="0">
                <a:sym typeface="Symbol" panose="05050102010706020507" pitchFamily="18" charset="2"/>
              </a:rPr>
              <a:t> </a:t>
            </a:r>
            <a:r>
              <a:rPr lang="en-IN" sz="2400" dirty="0"/>
              <a:t>.</a:t>
            </a:r>
            <a:endParaRPr lang="en-IN" sz="2400" kern="0" dirty="0"/>
          </a:p>
        </p:txBody>
      </p:sp>
      <p:grpSp>
        <p:nvGrpSpPr>
          <p:cNvPr id="2" name="Group 1">
            <a:extLst>
              <a:ext uri="{FF2B5EF4-FFF2-40B4-BE49-F238E27FC236}">
                <a16:creationId xmlns:a16="http://schemas.microsoft.com/office/drawing/2014/main" id="{0D3C505F-3399-33BE-F6F1-1BD27170A3B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A0B25E9D-54AF-AD3B-7367-AB77237B8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8D58E95D-D68D-B503-B5AA-9C30FEFA0BC0}"/>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AD2777FA-BDCB-B2F8-C536-1F9D7252333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5A372FF-6A68-8908-2165-145EB771CDD6}"/>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E4FD9A50-F873-F3FE-E159-30E1736E8DFB}"/>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EA41A261-28BC-3C1F-027D-F564892799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2688FA4E-6908-20D2-5FE0-C2F3E5DE54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CE29A6E2-2E60-7652-53A0-C69955FA1CE1}"/>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96BE186-3D66-0035-5F0A-2D7E467B5E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94C4C452-F0FD-E0DE-6C22-80AACBA62A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B9EAC91-3122-74B9-EEE7-9D8EF494DBA6}"/>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2425A63D-512C-E379-8A1B-3D8406712EB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3C634782-7A78-2D49-6050-3DE714CFEEE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3A261B2D-5042-1073-5E34-00636209D07B}"/>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163D5384-D2A2-2638-0249-8F30692B37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F43B19AA-25A3-054B-7FE8-72B5BF93B62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0F7254FF-D085-EDE8-0980-7BB55C7CDA0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BCAFE52-F3F6-62D1-FE06-29B722272B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7862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34C9DD78-10E7-97FD-0BBF-0053E76E0383}"/>
              </a:ext>
            </a:extLst>
          </p:cNvPr>
          <p:cNvSpPr>
            <a:spLocks noGrp="1" noChangeArrowheads="1"/>
          </p:cNvSpPr>
          <p:nvPr>
            <p:ph type="title"/>
          </p:nvPr>
        </p:nvSpPr>
        <p:spPr>
          <a:xfrm>
            <a:off x="914400" y="76200"/>
            <a:ext cx="7239000" cy="1143000"/>
          </a:xfrm>
        </p:spPr>
        <p:txBody>
          <a:bodyPr/>
          <a:lstStyle/>
          <a:p>
            <a:r>
              <a:rPr lang="en-US" altLang="en-US" sz="2800" dirty="0"/>
              <a:t>Surface Effect &amp; Contact Angle</a:t>
            </a:r>
          </a:p>
        </p:txBody>
      </p:sp>
      <p:pic>
        <p:nvPicPr>
          <p:cNvPr id="4" name="Picture 3">
            <a:extLst>
              <a:ext uri="{FF2B5EF4-FFF2-40B4-BE49-F238E27FC236}">
                <a16:creationId xmlns:a16="http://schemas.microsoft.com/office/drawing/2014/main" id="{2EE5D9FB-B916-18E8-BAD6-E457CA5802E6}"/>
              </a:ext>
            </a:extLst>
          </p:cNvPr>
          <p:cNvPicPr>
            <a:picLocks noChangeAspect="1"/>
          </p:cNvPicPr>
          <p:nvPr/>
        </p:nvPicPr>
        <p:blipFill>
          <a:blip r:embed="rId2"/>
          <a:stretch>
            <a:fillRect/>
          </a:stretch>
        </p:blipFill>
        <p:spPr>
          <a:xfrm>
            <a:off x="2230185" y="1295400"/>
            <a:ext cx="5161215" cy="2538533"/>
          </a:xfrm>
          <a:prstGeom prst="rect">
            <a:avLst/>
          </a:prstGeom>
        </p:spPr>
      </p:pic>
      <p:sp>
        <p:nvSpPr>
          <p:cNvPr id="5" name="Content Placeholder 1">
            <a:extLst>
              <a:ext uri="{FF2B5EF4-FFF2-40B4-BE49-F238E27FC236}">
                <a16:creationId xmlns:a16="http://schemas.microsoft.com/office/drawing/2014/main" id="{58E0B8C3-A950-118F-380A-B83A80F08A84}"/>
              </a:ext>
            </a:extLst>
          </p:cNvPr>
          <p:cNvSpPr txBox="1">
            <a:spLocks/>
          </p:cNvSpPr>
          <p:nvPr/>
        </p:nvSpPr>
        <p:spPr bwMode="auto">
          <a:xfrm>
            <a:off x="381000" y="3946525"/>
            <a:ext cx="85344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sz="2400" dirty="0"/>
              <a:t>The contact angle </a:t>
            </a:r>
            <a:r>
              <a:rPr lang="en-US" sz="2400" i="1" dirty="0"/>
              <a:t> </a:t>
            </a:r>
            <a:r>
              <a:rPr lang="en-US" sz="2400" dirty="0"/>
              <a:t>is sensitive to the actual physicochemical conditions of the solid–liquid interface. </a:t>
            </a:r>
            <a:endParaRPr lang="en-IN" sz="2400" kern="0" dirty="0"/>
          </a:p>
        </p:txBody>
      </p:sp>
      <p:grpSp>
        <p:nvGrpSpPr>
          <p:cNvPr id="2" name="Group 1">
            <a:extLst>
              <a:ext uri="{FF2B5EF4-FFF2-40B4-BE49-F238E27FC236}">
                <a16:creationId xmlns:a16="http://schemas.microsoft.com/office/drawing/2014/main" id="{C22646F2-11A8-D42B-DC29-AD0C6C7A6C1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58C0D70-E37D-FC2C-F97B-B2D3E4168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31E84FD7-CFD1-ED4A-2E66-267A2054658F}"/>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DCAA1B1-3676-E4AD-4E64-27EDDC84B2E2}"/>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7CD8BD34-0017-98DC-2F26-21948786AD7D}"/>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67E91B0-626D-8A7D-E8CE-BB022A82F88E}"/>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7FEEC16-90C9-0389-B1D2-464E3BB3752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99EA0B74-72A3-8906-29C1-2E18094CE83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1">
                    <a:extLst>
                      <a:ext uri="{FF2B5EF4-FFF2-40B4-BE49-F238E27FC236}">
                        <a16:creationId xmlns:a16="http://schemas.microsoft.com/office/drawing/2014/main" id="{8F79B66D-98D8-2602-2A26-D73767CCB8AC}"/>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F58ED227-3092-7A52-7E7B-44299AB0A4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EC505F19-62FF-C739-D6EA-165F6FB69E6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2B5044D8-9EC8-09D3-F8DA-5F9B11959A2E}"/>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1153CBA1-A62A-78DB-043F-2513ABC9FE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FAFA8EA8-C87B-3196-7AD1-29E4CBCE1D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9120F44B-E395-B3F8-C6A8-206477E2F922}"/>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6358D1C0-EB84-25B3-E60F-B09445C5411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8F6E2206-11B7-4579-6D8E-5A712E8EC8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ECC69307-ECF4-62FF-BC53-53EF346126F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6A03F28-3757-15D8-AB1A-17F4E7FE1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425004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4" name="Title 1">
            <a:extLst>
              <a:ext uri="{FF2B5EF4-FFF2-40B4-BE49-F238E27FC236}">
                <a16:creationId xmlns:a16="http://schemas.microsoft.com/office/drawing/2014/main" id="{6BCED1A0-872C-09D8-8E7B-3E21E857BD16}"/>
              </a:ext>
            </a:extLst>
          </p:cNvPr>
          <p:cNvSpPr>
            <a:spLocks noGrp="1"/>
          </p:cNvSpPr>
          <p:nvPr>
            <p:ph type="title"/>
          </p:nvPr>
        </p:nvSpPr>
        <p:spPr>
          <a:xfrm>
            <a:off x="762000" y="76200"/>
            <a:ext cx="7772400" cy="1143000"/>
          </a:xfrm>
        </p:spPr>
        <p:txBody>
          <a:bodyPr/>
          <a:lstStyle/>
          <a:p>
            <a:r>
              <a:rPr lang="en-US" altLang="en-US" sz="2800" dirty="0"/>
              <a:t>Stretching of a Liquid Film</a:t>
            </a:r>
          </a:p>
        </p:txBody>
      </p:sp>
      <p:pic>
        <p:nvPicPr>
          <p:cNvPr id="5155" name="Picture 3" descr="measuring suface tension">
            <a:extLst>
              <a:ext uri="{FF2B5EF4-FFF2-40B4-BE49-F238E27FC236}">
                <a16:creationId xmlns:a16="http://schemas.microsoft.com/office/drawing/2014/main" id="{880506D9-8E1C-C95A-2E96-0013A583EF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6075" y="1496336"/>
            <a:ext cx="5105400" cy="44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a:extLst>
              <a:ext uri="{FF2B5EF4-FFF2-40B4-BE49-F238E27FC236}">
                <a16:creationId xmlns:a16="http://schemas.microsoft.com/office/drawing/2014/main" id="{FDAEBAED-1F99-BAD9-E122-B7082E55192F}"/>
              </a:ext>
            </a:extLst>
          </p:cNvPr>
          <p:cNvGrpSpPr/>
          <p:nvPr/>
        </p:nvGrpSpPr>
        <p:grpSpPr>
          <a:xfrm>
            <a:off x="0" y="0"/>
            <a:ext cx="9144000" cy="6858000"/>
            <a:chOff x="0" y="0"/>
            <a:chExt cx="9144000" cy="6858000"/>
          </a:xfrm>
        </p:grpSpPr>
        <p:pic>
          <p:nvPicPr>
            <p:cNvPr id="20" name="Picture 22" descr="Logo usage Guidelines">
              <a:extLst>
                <a:ext uri="{FF2B5EF4-FFF2-40B4-BE49-F238E27FC236}">
                  <a16:creationId xmlns:a16="http://schemas.microsoft.com/office/drawing/2014/main" id="{5414F35B-8D5E-465E-D581-E932FBF39E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38">
              <a:extLst>
                <a:ext uri="{FF2B5EF4-FFF2-40B4-BE49-F238E27FC236}">
                  <a16:creationId xmlns:a16="http://schemas.microsoft.com/office/drawing/2014/main" id="{5789EEF1-C1ED-4CBC-E77C-C6CFB28E6395}"/>
                </a:ext>
              </a:extLst>
            </p:cNvPr>
            <p:cNvGrpSpPr>
              <a:grpSpLocks/>
            </p:cNvGrpSpPr>
            <p:nvPr/>
          </p:nvGrpSpPr>
          <p:grpSpPr bwMode="auto">
            <a:xfrm>
              <a:off x="0" y="0"/>
              <a:ext cx="9144000" cy="6858000"/>
              <a:chOff x="0" y="0"/>
              <a:chExt cx="9144000" cy="6858000"/>
            </a:xfrm>
          </p:grpSpPr>
          <p:grpSp>
            <p:nvGrpSpPr>
              <p:cNvPr id="22" name="Group 19">
                <a:extLst>
                  <a:ext uri="{FF2B5EF4-FFF2-40B4-BE49-F238E27FC236}">
                    <a16:creationId xmlns:a16="http://schemas.microsoft.com/office/drawing/2014/main" id="{9EA30ED4-80E7-D8AD-9B41-7E0F0A786885}"/>
                  </a:ext>
                </a:extLst>
              </p:cNvPr>
              <p:cNvGrpSpPr>
                <a:grpSpLocks/>
              </p:cNvGrpSpPr>
              <p:nvPr/>
            </p:nvGrpSpPr>
            <p:grpSpPr bwMode="auto">
              <a:xfrm>
                <a:off x="0" y="0"/>
                <a:ext cx="9144000" cy="6858000"/>
                <a:chOff x="0" y="0"/>
                <a:chExt cx="9144000" cy="6858000"/>
              </a:xfrm>
            </p:grpSpPr>
            <p:grpSp>
              <p:nvGrpSpPr>
                <p:cNvPr id="24" name="Group 23">
                  <a:extLst>
                    <a:ext uri="{FF2B5EF4-FFF2-40B4-BE49-F238E27FC236}">
                      <a16:creationId xmlns:a16="http://schemas.microsoft.com/office/drawing/2014/main" id="{8D0D4DB4-1B24-23F1-251D-1433A40BF570}"/>
                    </a:ext>
                  </a:extLst>
                </p:cNvPr>
                <p:cNvGrpSpPr>
                  <a:grpSpLocks/>
                </p:cNvGrpSpPr>
                <p:nvPr/>
              </p:nvGrpSpPr>
              <p:grpSpPr bwMode="auto">
                <a:xfrm>
                  <a:off x="0" y="0"/>
                  <a:ext cx="9144000" cy="6858000"/>
                  <a:chOff x="0" y="0"/>
                  <a:chExt cx="5760" cy="4320"/>
                </a:xfrm>
              </p:grpSpPr>
              <p:grpSp>
                <p:nvGrpSpPr>
                  <p:cNvPr id="26" name="Group 25">
                    <a:extLst>
                      <a:ext uri="{FF2B5EF4-FFF2-40B4-BE49-F238E27FC236}">
                        <a16:creationId xmlns:a16="http://schemas.microsoft.com/office/drawing/2014/main" id="{121F9EC0-472D-0635-A09A-DA7B4BD068AB}"/>
                      </a:ext>
                    </a:extLst>
                  </p:cNvPr>
                  <p:cNvGrpSpPr>
                    <a:grpSpLocks/>
                  </p:cNvGrpSpPr>
                  <p:nvPr/>
                </p:nvGrpSpPr>
                <p:grpSpPr bwMode="auto">
                  <a:xfrm>
                    <a:off x="0" y="0"/>
                    <a:ext cx="192" cy="4320"/>
                    <a:chOff x="0" y="-48"/>
                    <a:chExt cx="144" cy="4368"/>
                  </a:xfrm>
                </p:grpSpPr>
                <p:sp>
                  <p:nvSpPr>
                    <p:cNvPr id="5158" name="Rectangle 10">
                      <a:extLst>
                        <a:ext uri="{FF2B5EF4-FFF2-40B4-BE49-F238E27FC236}">
                          <a16:creationId xmlns:a16="http://schemas.microsoft.com/office/drawing/2014/main" id="{C34AF7F3-156C-CF72-8573-FC07D3001F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59" name="Rectangle 11">
                      <a:extLst>
                        <a:ext uri="{FF2B5EF4-FFF2-40B4-BE49-F238E27FC236}">
                          <a16:creationId xmlns:a16="http://schemas.microsoft.com/office/drawing/2014/main" id="{D546910C-B21A-0930-A783-668279CFE40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 name="Group 26">
                    <a:extLst>
                      <a:ext uri="{FF2B5EF4-FFF2-40B4-BE49-F238E27FC236}">
                        <a16:creationId xmlns:a16="http://schemas.microsoft.com/office/drawing/2014/main" id="{56921F38-646B-C8BD-10D0-E285D56A534F}"/>
                      </a:ext>
                    </a:extLst>
                  </p:cNvPr>
                  <p:cNvGrpSpPr>
                    <a:grpSpLocks/>
                  </p:cNvGrpSpPr>
                  <p:nvPr/>
                </p:nvGrpSpPr>
                <p:grpSpPr bwMode="auto">
                  <a:xfrm>
                    <a:off x="5674" y="24"/>
                    <a:ext cx="86" cy="4296"/>
                    <a:chOff x="5616" y="-48"/>
                    <a:chExt cx="144" cy="4368"/>
                  </a:xfrm>
                </p:grpSpPr>
                <p:sp>
                  <p:nvSpPr>
                    <p:cNvPr id="5156" name="Rectangle 13">
                      <a:extLst>
                        <a:ext uri="{FF2B5EF4-FFF2-40B4-BE49-F238E27FC236}">
                          <a16:creationId xmlns:a16="http://schemas.microsoft.com/office/drawing/2014/main" id="{E0D1551D-73A4-3C4E-94DE-3F09922DB7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57" name="Rectangle 14">
                      <a:extLst>
                        <a:ext uri="{FF2B5EF4-FFF2-40B4-BE49-F238E27FC236}">
                          <a16:creationId xmlns:a16="http://schemas.microsoft.com/office/drawing/2014/main" id="{E661FCBC-9CC8-E403-E139-EB85D16C0A2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27">
                    <a:extLst>
                      <a:ext uri="{FF2B5EF4-FFF2-40B4-BE49-F238E27FC236}">
                        <a16:creationId xmlns:a16="http://schemas.microsoft.com/office/drawing/2014/main" id="{A1C05301-0450-D64B-F89A-F7A61AE862E6}"/>
                      </a:ext>
                    </a:extLst>
                  </p:cNvPr>
                  <p:cNvGrpSpPr>
                    <a:grpSpLocks/>
                  </p:cNvGrpSpPr>
                  <p:nvPr/>
                </p:nvGrpSpPr>
                <p:grpSpPr bwMode="auto">
                  <a:xfrm>
                    <a:off x="144" y="0"/>
                    <a:ext cx="5616" cy="144"/>
                    <a:chOff x="96" y="-48"/>
                    <a:chExt cx="5520" cy="144"/>
                  </a:xfrm>
                </p:grpSpPr>
                <p:sp>
                  <p:nvSpPr>
                    <p:cNvPr id="5152" name="Rectangle 5151">
                      <a:extLst>
                        <a:ext uri="{FF2B5EF4-FFF2-40B4-BE49-F238E27FC236}">
                          <a16:creationId xmlns:a16="http://schemas.microsoft.com/office/drawing/2014/main" id="{C88C9B54-E042-2A4B-DAF1-7880797C5C0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53" name="Rectangle 5152">
                      <a:extLst>
                        <a:ext uri="{FF2B5EF4-FFF2-40B4-BE49-F238E27FC236}">
                          <a16:creationId xmlns:a16="http://schemas.microsoft.com/office/drawing/2014/main" id="{CC8E046F-04C3-18CF-8EAC-60473FDE5BD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8">
                    <a:extLst>
                      <a:ext uri="{FF2B5EF4-FFF2-40B4-BE49-F238E27FC236}">
                        <a16:creationId xmlns:a16="http://schemas.microsoft.com/office/drawing/2014/main" id="{32DC9691-C6D3-6F5C-E45F-B7DAB4992395}"/>
                      </a:ext>
                    </a:extLst>
                  </p:cNvPr>
                  <p:cNvGrpSpPr>
                    <a:grpSpLocks/>
                  </p:cNvGrpSpPr>
                  <p:nvPr/>
                </p:nvGrpSpPr>
                <p:grpSpPr bwMode="auto">
                  <a:xfrm>
                    <a:off x="144" y="4234"/>
                    <a:ext cx="5616" cy="86"/>
                    <a:chOff x="96" y="4176"/>
                    <a:chExt cx="5520" cy="144"/>
                  </a:xfrm>
                </p:grpSpPr>
                <p:sp>
                  <p:nvSpPr>
                    <p:cNvPr id="30" name="Rectangle 19">
                      <a:extLst>
                        <a:ext uri="{FF2B5EF4-FFF2-40B4-BE49-F238E27FC236}">
                          <a16:creationId xmlns:a16="http://schemas.microsoft.com/office/drawing/2014/main" id="{A6522686-E29E-CA9F-148A-D233274791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20">
                      <a:extLst>
                        <a:ext uri="{FF2B5EF4-FFF2-40B4-BE49-F238E27FC236}">
                          <a16:creationId xmlns:a16="http://schemas.microsoft.com/office/drawing/2014/main" id="{B7CE2DFA-F1EC-0F5A-94A9-288C45F857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71D79781-8D6D-261E-EAA2-0BCA99B0E2A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3" name="Picture 42" descr="A picture containing shape&#10;&#10;Description automatically generated">
                <a:extLst>
                  <a:ext uri="{FF2B5EF4-FFF2-40B4-BE49-F238E27FC236}">
                    <a16:creationId xmlns:a16="http://schemas.microsoft.com/office/drawing/2014/main" id="{2E695135-8D1B-F666-4E37-4C04E01526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 name="TextBox 1">
            <a:extLst>
              <a:ext uri="{FF2B5EF4-FFF2-40B4-BE49-F238E27FC236}">
                <a16:creationId xmlns:a16="http://schemas.microsoft.com/office/drawing/2014/main" id="{54E346B7-B9C9-7A0D-EAA7-04A11ADCA53A}"/>
              </a:ext>
            </a:extLst>
          </p:cNvPr>
          <p:cNvSpPr txBox="1"/>
          <p:nvPr/>
        </p:nvSpPr>
        <p:spPr>
          <a:xfrm>
            <a:off x="4572000" y="5975602"/>
            <a:ext cx="1808508" cy="461665"/>
          </a:xfrm>
          <a:prstGeom prst="rect">
            <a:avLst/>
          </a:prstGeom>
          <a:noFill/>
        </p:spPr>
        <p:txBody>
          <a:bodyPr wrap="none" rtlCol="0">
            <a:spAutoFit/>
          </a:bodyPr>
          <a:lstStyle/>
          <a:p>
            <a:r>
              <a:rPr lang="en-US" dirty="0"/>
              <a:t>Self study….</a:t>
            </a:r>
            <a:endParaRPr lang="en-IN" dirty="0"/>
          </a:p>
        </p:txBody>
      </p:sp>
    </p:spTree>
    <p:extLst>
      <p:ext uri="{BB962C8B-B14F-4D97-AF65-F5344CB8AC3E}">
        <p14:creationId xmlns:p14="http://schemas.microsoft.com/office/powerpoint/2010/main" val="284437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2" descr="A picture containing shape&#10;&#10;Description automatically generated">
            <a:extLst>
              <a:ext uri="{FF2B5EF4-FFF2-40B4-BE49-F238E27FC236}">
                <a16:creationId xmlns:a16="http://schemas.microsoft.com/office/drawing/2014/main" id="{7B29D040-A511-A92C-EEFB-7F95B9467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837" y="193675"/>
            <a:ext cx="1655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D4F747F-4C73-0FF8-3904-DC990B85B450}"/>
              </a:ext>
            </a:extLst>
          </p:cNvPr>
          <p:cNvSpPr>
            <a:spLocks noGrp="1"/>
          </p:cNvSpPr>
          <p:nvPr>
            <p:ph type="title"/>
          </p:nvPr>
        </p:nvSpPr>
        <p:spPr>
          <a:xfrm>
            <a:off x="457200" y="76200"/>
            <a:ext cx="7772400" cy="1143000"/>
          </a:xfrm>
        </p:spPr>
        <p:txBody>
          <a:bodyPr/>
          <a:lstStyle/>
          <a:p>
            <a:r>
              <a:rPr lang="en-US" sz="2800" dirty="0"/>
              <a:t>Vapor Pressure</a:t>
            </a:r>
            <a:endParaRPr lang="en-IN" sz="2800" dirty="0"/>
          </a:p>
        </p:txBody>
      </p:sp>
      <p:sp>
        <p:nvSpPr>
          <p:cNvPr id="5" name="Content Placeholder 4">
            <a:extLst>
              <a:ext uri="{FF2B5EF4-FFF2-40B4-BE49-F238E27FC236}">
                <a16:creationId xmlns:a16="http://schemas.microsoft.com/office/drawing/2014/main" id="{6A835ACD-73C6-DC4F-59DA-625CA7187F06}"/>
              </a:ext>
            </a:extLst>
          </p:cNvPr>
          <p:cNvSpPr>
            <a:spLocks noGrp="1"/>
          </p:cNvSpPr>
          <p:nvPr>
            <p:ph idx="1"/>
          </p:nvPr>
        </p:nvSpPr>
        <p:spPr>
          <a:xfrm>
            <a:off x="457200" y="1295399"/>
            <a:ext cx="8610600" cy="5273675"/>
          </a:xfrm>
        </p:spPr>
        <p:txBody>
          <a:bodyPr/>
          <a:lstStyle/>
          <a:p>
            <a:pPr algn="l"/>
            <a:r>
              <a:rPr lang="en-US" sz="2400" b="0" i="0" u="none" strike="noStrike" baseline="0" dirty="0">
                <a:latin typeface="Times-Roman"/>
              </a:rPr>
              <a:t>Vapor pressure is the pressure at which a liquid boils and is in equilibrium with its own vapor. </a:t>
            </a:r>
          </a:p>
          <a:p>
            <a:pPr algn="l"/>
            <a:r>
              <a:rPr lang="en-US" sz="2400" b="0" i="0" u="none" strike="noStrike" baseline="0" dirty="0">
                <a:latin typeface="Times-Roman"/>
              </a:rPr>
              <a:t>If the liquid pressure applied is greater than the vapor pressure, the only exchange between liquid and vapor is evaporation at the interface. </a:t>
            </a:r>
          </a:p>
          <a:p>
            <a:pPr algn="l"/>
            <a:r>
              <a:rPr lang="en-US" sz="2400" b="0" i="0" u="none" strike="noStrike" baseline="0" dirty="0">
                <a:latin typeface="Times-Roman"/>
              </a:rPr>
              <a:t>If the liquid pressure falls below the vapor pressure, vapor bubbles begin to appear in the liquid. </a:t>
            </a:r>
          </a:p>
        </p:txBody>
      </p:sp>
      <p:grpSp>
        <p:nvGrpSpPr>
          <p:cNvPr id="2" name="Group 1">
            <a:extLst>
              <a:ext uri="{FF2B5EF4-FFF2-40B4-BE49-F238E27FC236}">
                <a16:creationId xmlns:a16="http://schemas.microsoft.com/office/drawing/2014/main" id="{2D3A3738-5419-4D0B-C3BC-EAD33AB54DD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A5FF51C-8734-D1A9-E825-8ED539953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1EF2838-FABF-D1BE-AC0F-07BD094319D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F4301BDD-41AE-589E-4805-5237BB455B3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F3433B9-466C-23A0-1C43-CFDBF5C9151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27E8EAE-A2B1-2AAE-C46C-C3683E3E657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4FE5C69-58B9-93DD-F514-F213AF1008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8D45AAB-D734-DFD3-BC33-F9C9F6BD08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0D8DCE3-AFA0-54FC-939C-6705B4FDBA64}"/>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9D28CAB-098B-8457-56BC-9768A7CE0E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C19345A-79F5-F72D-5834-9980A49605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25DEBE2F-0E1F-7A89-EEEB-057A3A160337}"/>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C23D5018-0519-2E45-1896-33C7AA548B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58A65D1-0127-F040-BB7F-688A1D8AB6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F95C6F0-FCC7-6A6F-655F-6B157BCEA06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1AB4D73-4814-3460-495D-911980022C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BE492BD2-1665-C19F-13C1-E13D8DC0D8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4223EA5-7706-83A2-57FC-1A0B8B7726C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41D051E-559F-FBA1-30C1-8C41A443C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 name="Content Placeholder 23">
            <a:extLst>
              <a:ext uri="{FF2B5EF4-FFF2-40B4-BE49-F238E27FC236}">
                <a16:creationId xmlns:a16="http://schemas.microsoft.com/office/drawing/2014/main" id="{6402BD50-862A-6CCA-852D-2A42690C62AA}"/>
              </a:ext>
            </a:extLst>
          </p:cNvPr>
          <p:cNvPicPr>
            <a:picLocks noChangeAspect="1"/>
          </p:cNvPicPr>
          <p:nvPr/>
        </p:nvPicPr>
        <p:blipFill>
          <a:blip r:embed="rId4"/>
          <a:stretch>
            <a:fillRect/>
          </a:stretch>
        </p:blipFill>
        <p:spPr bwMode="auto">
          <a:xfrm>
            <a:off x="478977" y="4210294"/>
            <a:ext cx="4093023" cy="2266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a:extLst>
              <a:ext uri="{FF2B5EF4-FFF2-40B4-BE49-F238E27FC236}">
                <a16:creationId xmlns:a16="http://schemas.microsoft.com/office/drawing/2014/main" id="{3D6EBDF8-FFC9-F938-A24E-5A1F7D1795FE}"/>
              </a:ext>
            </a:extLst>
          </p:cNvPr>
          <p:cNvPicPr>
            <a:picLocks noChangeAspect="1"/>
          </p:cNvPicPr>
          <p:nvPr/>
        </p:nvPicPr>
        <p:blipFill>
          <a:blip r:embed="rId5"/>
          <a:stretch>
            <a:fillRect/>
          </a:stretch>
        </p:blipFill>
        <p:spPr>
          <a:xfrm>
            <a:off x="4877740" y="4230321"/>
            <a:ext cx="3580459" cy="2360015"/>
          </a:xfrm>
          <a:prstGeom prst="rect">
            <a:avLst/>
          </a:prstGeom>
        </p:spPr>
      </p:pic>
    </p:spTree>
    <p:extLst>
      <p:ext uri="{BB962C8B-B14F-4D97-AF65-F5344CB8AC3E}">
        <p14:creationId xmlns:p14="http://schemas.microsoft.com/office/powerpoint/2010/main" val="144224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2" descr="A picture containing shape&#10;&#10;Description automatically generated">
            <a:extLst>
              <a:ext uri="{FF2B5EF4-FFF2-40B4-BE49-F238E27FC236}">
                <a16:creationId xmlns:a16="http://schemas.microsoft.com/office/drawing/2014/main" id="{7B29D040-A511-A92C-EEFB-7F95B9467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837" y="193675"/>
            <a:ext cx="1655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D4F747F-4C73-0FF8-3904-DC990B85B450}"/>
              </a:ext>
            </a:extLst>
          </p:cNvPr>
          <p:cNvSpPr>
            <a:spLocks noGrp="1"/>
          </p:cNvSpPr>
          <p:nvPr>
            <p:ph type="title"/>
          </p:nvPr>
        </p:nvSpPr>
        <p:spPr>
          <a:xfrm>
            <a:off x="1676400" y="76200"/>
            <a:ext cx="6009137" cy="1143000"/>
          </a:xfrm>
        </p:spPr>
        <p:txBody>
          <a:bodyPr/>
          <a:lstStyle/>
          <a:p>
            <a:r>
              <a:rPr lang="en-IN" sz="2800" i="0" dirty="0">
                <a:solidFill>
                  <a:srgbClr val="000000"/>
                </a:solidFill>
                <a:effectLst/>
                <a:highlight>
                  <a:srgbClr val="FFFFFF"/>
                </a:highlight>
                <a:latin typeface="Times New Roman" panose="02020603050405020304" pitchFamily="18" charset="0"/>
              </a:rPr>
              <a:t>The Microscopic View </a:t>
            </a:r>
            <a:r>
              <a:rPr lang="en-IN" sz="2800" dirty="0">
                <a:solidFill>
                  <a:srgbClr val="000000"/>
                </a:solidFill>
                <a:highlight>
                  <a:srgbClr val="FFFFFF"/>
                </a:highlight>
                <a:latin typeface="Times New Roman" panose="02020603050405020304" pitchFamily="18" charset="0"/>
              </a:rPr>
              <a:t>of </a:t>
            </a:r>
            <a:r>
              <a:rPr lang="en-US" sz="2800" dirty="0"/>
              <a:t>Vapor Pressure</a:t>
            </a:r>
            <a:endParaRPr lang="en-IN" sz="2800" dirty="0"/>
          </a:p>
        </p:txBody>
      </p:sp>
      <p:sp>
        <p:nvSpPr>
          <p:cNvPr id="5" name="Content Placeholder 4">
            <a:extLst>
              <a:ext uri="{FF2B5EF4-FFF2-40B4-BE49-F238E27FC236}">
                <a16:creationId xmlns:a16="http://schemas.microsoft.com/office/drawing/2014/main" id="{6A835ACD-73C6-DC4F-59DA-625CA7187F06}"/>
              </a:ext>
            </a:extLst>
          </p:cNvPr>
          <p:cNvSpPr>
            <a:spLocks noGrp="1"/>
          </p:cNvSpPr>
          <p:nvPr>
            <p:ph idx="1"/>
          </p:nvPr>
        </p:nvSpPr>
        <p:spPr>
          <a:xfrm>
            <a:off x="457200" y="1295399"/>
            <a:ext cx="8610600" cy="3261563"/>
          </a:xfrm>
        </p:spPr>
        <p:txBody>
          <a:bodyPr/>
          <a:lstStyle/>
          <a:p>
            <a:r>
              <a:rPr lang="en-US" sz="2400" dirty="0"/>
              <a:t>When a solid or a liquid evaporates to a gas in a closed container, the molecules cannot escape.</a:t>
            </a:r>
          </a:p>
          <a:p>
            <a:r>
              <a:rPr lang="en-US" sz="2400" dirty="0"/>
              <a:t>Some of the gas molecules will eventually strike the condensed phase and condense back into it.</a:t>
            </a:r>
          </a:p>
          <a:p>
            <a:r>
              <a:rPr lang="en-US" sz="2400" dirty="0"/>
              <a:t>When the rate of condensation of the gas becomes equal to the rate of evaporation of the liquid or solid, the amount of gas, liquid and/or solid no longer changes.</a:t>
            </a:r>
          </a:p>
          <a:p>
            <a:r>
              <a:rPr lang="en-US" sz="2400" dirty="0"/>
              <a:t>The gas in the container is in </a:t>
            </a:r>
            <a:r>
              <a:rPr lang="en-US" sz="2400" b="1" i="1" dirty="0"/>
              <a:t>equilibrium</a:t>
            </a:r>
            <a:r>
              <a:rPr lang="en-US" sz="2400" dirty="0"/>
              <a:t> with the liquid or solid.</a:t>
            </a:r>
          </a:p>
          <a:p>
            <a:pPr algn="l"/>
            <a:endParaRPr lang="en-IN" sz="2400" dirty="0"/>
          </a:p>
        </p:txBody>
      </p:sp>
      <p:grpSp>
        <p:nvGrpSpPr>
          <p:cNvPr id="2" name="Group 1">
            <a:extLst>
              <a:ext uri="{FF2B5EF4-FFF2-40B4-BE49-F238E27FC236}">
                <a16:creationId xmlns:a16="http://schemas.microsoft.com/office/drawing/2014/main" id="{2D3A3738-5419-4D0B-C3BC-EAD33AB54DD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A5FF51C-8734-D1A9-E825-8ED539953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1EF2838-FABF-D1BE-AC0F-07BD094319D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F4301BDD-41AE-589E-4805-5237BB455B3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F3433B9-466C-23A0-1C43-CFDBF5C9151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27E8EAE-A2B1-2AAE-C46C-C3683E3E657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4FE5C69-58B9-93DD-F514-F213AF1008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8D45AAB-D734-DFD3-BC33-F9C9F6BD08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0D8DCE3-AFA0-54FC-939C-6705B4FDBA64}"/>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9D28CAB-098B-8457-56BC-9768A7CE0E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C19345A-79F5-F72D-5834-9980A49605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25DEBE2F-0E1F-7A89-EEEB-057A3A160337}"/>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C23D5018-0519-2E45-1896-33C7AA548B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58A65D1-0127-F040-BB7F-688A1D8AB6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F95C6F0-FCC7-6A6F-655F-6B157BCEA06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1AB4D73-4814-3460-495D-911980022C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BE492BD2-1665-C19F-13C1-E13D8DC0D8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4223EA5-7706-83A2-57FC-1A0B8B7726C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41D051E-559F-FBA1-30C1-8C41A443C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a:extLst>
              <a:ext uri="{FF2B5EF4-FFF2-40B4-BE49-F238E27FC236}">
                <a16:creationId xmlns:a16="http://schemas.microsoft.com/office/drawing/2014/main" id="{9BF8974C-7717-9F0A-622F-D8CC869BE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4695825"/>
            <a:ext cx="1704975" cy="1704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1B7B288-62A5-087C-4740-0F8D1ACC08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6625" y="4695825"/>
            <a:ext cx="1704975" cy="170497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7F89F3D-3C74-8D45-0930-64CB76B6DCE4}"/>
              </a:ext>
            </a:extLst>
          </p:cNvPr>
          <p:cNvSpPr txBox="1"/>
          <p:nvPr/>
        </p:nvSpPr>
        <p:spPr>
          <a:xfrm>
            <a:off x="2410692" y="4690408"/>
            <a:ext cx="4599708" cy="1938992"/>
          </a:xfrm>
          <a:prstGeom prst="rect">
            <a:avLst/>
          </a:prstGeom>
          <a:noFill/>
        </p:spPr>
        <p:txBody>
          <a:bodyPr wrap="square">
            <a:spAutoFit/>
          </a:bodyPr>
          <a:lstStyle/>
          <a:p>
            <a:pPr algn="ctr"/>
            <a:r>
              <a:rPr lang="en-US" b="0" i="0" dirty="0">
                <a:solidFill>
                  <a:srgbClr val="0070C0"/>
                </a:solidFill>
                <a:effectLst/>
                <a:latin typeface="Times New Roman" panose="02020603050405020304" pitchFamily="18" charset="0"/>
              </a:rPr>
              <a:t>The pressure exerted by the gas in equilibrium with a solid or liquid in a closed container at a given temperature is called the vapor pressure.</a:t>
            </a:r>
          </a:p>
        </p:txBody>
      </p:sp>
    </p:spTree>
    <p:extLst>
      <p:ext uri="{BB962C8B-B14F-4D97-AF65-F5344CB8AC3E}">
        <p14:creationId xmlns:p14="http://schemas.microsoft.com/office/powerpoint/2010/main" val="312352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additive="base">
                                        <p:cTn id="27" dur="500" fill="hold"/>
                                        <p:tgtEl>
                                          <p:spTgt spid="1026"/>
                                        </p:tgtEl>
                                        <p:attrNameLst>
                                          <p:attrName>ppt_x</p:attrName>
                                        </p:attrNameLst>
                                      </p:cBhvr>
                                      <p:tavLst>
                                        <p:tav tm="0">
                                          <p:val>
                                            <p:strVal val="#ppt_x"/>
                                          </p:val>
                                        </p:tav>
                                        <p:tav tm="100000">
                                          <p:val>
                                            <p:strVal val="#ppt_x"/>
                                          </p:val>
                                        </p:tav>
                                      </p:tavLst>
                                    </p:anim>
                                    <p:anim calcmode="lin" valueType="num">
                                      <p:cBhvr additive="base">
                                        <p:cTn id="2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28"/>
                                        </p:tgtEl>
                                        <p:attrNameLst>
                                          <p:attrName>style.visibility</p:attrName>
                                        </p:attrNameLst>
                                      </p:cBhvr>
                                      <p:to>
                                        <p:strVal val="visible"/>
                                      </p:to>
                                    </p:set>
                                    <p:anim calcmode="lin" valueType="num">
                                      <p:cBhvr additive="base">
                                        <p:cTn id="33" dur="500" fill="hold"/>
                                        <p:tgtEl>
                                          <p:spTgt spid="1028"/>
                                        </p:tgtEl>
                                        <p:attrNameLst>
                                          <p:attrName>ppt_x</p:attrName>
                                        </p:attrNameLst>
                                      </p:cBhvr>
                                      <p:tavLst>
                                        <p:tav tm="0">
                                          <p:val>
                                            <p:strVal val="#ppt_x"/>
                                          </p:val>
                                        </p:tav>
                                        <p:tav tm="100000">
                                          <p:val>
                                            <p:strVal val="#ppt_x"/>
                                          </p:val>
                                        </p:tav>
                                      </p:tavLst>
                                    </p:anim>
                                    <p:anim calcmode="lin" valueType="num">
                                      <p:cBhvr additive="base">
                                        <p:cTn id="3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circle(in)">
                                      <p:cBhvr>
                                        <p:cTn id="39"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2" descr="A picture containing shape&#10;&#10;Description automatically generated">
            <a:extLst>
              <a:ext uri="{FF2B5EF4-FFF2-40B4-BE49-F238E27FC236}">
                <a16:creationId xmlns:a16="http://schemas.microsoft.com/office/drawing/2014/main" id="{7B29D040-A511-A92C-EEFB-7F95B94675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837" y="193675"/>
            <a:ext cx="1655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D4F747F-4C73-0FF8-3904-DC990B85B450}"/>
              </a:ext>
            </a:extLst>
          </p:cNvPr>
          <p:cNvSpPr>
            <a:spLocks noGrp="1"/>
          </p:cNvSpPr>
          <p:nvPr>
            <p:ph type="title"/>
          </p:nvPr>
        </p:nvSpPr>
        <p:spPr>
          <a:xfrm>
            <a:off x="457200" y="76200"/>
            <a:ext cx="7772400" cy="1143000"/>
          </a:xfrm>
        </p:spPr>
        <p:txBody>
          <a:bodyPr/>
          <a:lstStyle/>
          <a:p>
            <a:r>
              <a:rPr lang="en-US" sz="2800" dirty="0"/>
              <a:t>Vapor Pressure</a:t>
            </a:r>
            <a:endParaRPr lang="en-IN" sz="2800" dirty="0"/>
          </a:p>
        </p:txBody>
      </p:sp>
      <p:grpSp>
        <p:nvGrpSpPr>
          <p:cNvPr id="2" name="Group 1">
            <a:extLst>
              <a:ext uri="{FF2B5EF4-FFF2-40B4-BE49-F238E27FC236}">
                <a16:creationId xmlns:a16="http://schemas.microsoft.com/office/drawing/2014/main" id="{2D3A3738-5419-4D0B-C3BC-EAD33AB54DD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A5FF51C-8734-D1A9-E825-8ED539953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1EF2838-FABF-D1BE-AC0F-07BD094319D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F4301BDD-41AE-589E-4805-5237BB455B3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F3433B9-466C-23A0-1C43-CFDBF5C9151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27E8EAE-A2B1-2AAE-C46C-C3683E3E657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4FE5C69-58B9-93DD-F514-F213AF1008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8D45AAB-D734-DFD3-BC33-F9C9F6BD08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0D8DCE3-AFA0-54FC-939C-6705B4FDBA64}"/>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9D28CAB-098B-8457-56BC-9768A7CE0E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C19345A-79F5-F72D-5834-9980A49605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25DEBE2F-0E1F-7A89-EEEB-057A3A160337}"/>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C23D5018-0519-2E45-1896-33C7AA548B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58A65D1-0127-F040-BB7F-688A1D8AB6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F95C6F0-FCC7-6A6F-655F-6B157BCEA06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1AB4D73-4814-3460-495D-911980022C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BE492BD2-1665-C19F-13C1-E13D8DC0D8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4223EA5-7706-83A2-57FC-1A0B8B7726C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41D051E-559F-FBA1-30C1-8C41A443C6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050" name="Picture 2">
            <a:extLst>
              <a:ext uri="{FF2B5EF4-FFF2-40B4-BE49-F238E27FC236}">
                <a16:creationId xmlns:a16="http://schemas.microsoft.com/office/drawing/2014/main" id="{E10CC698-B5C7-BA44-CC4B-8EC57F80D8BA}"/>
              </a:ext>
            </a:extLst>
          </p:cNvPr>
          <p:cNvPicPr>
            <a:picLocks noGrp="1" noChangeAspect="1" noChangeArrowheads="1"/>
          </p:cNvPicPr>
          <p:nvPr>
            <p:ph idx="1"/>
          </p:nvPr>
        </p:nvPicPr>
        <p:blipFill>
          <a:blip r:embed="rId4">
            <a:extLst>
              <a:ext uri="{BEBA8EAE-BF5A-486C-A8C5-ECC9F3942E4B}">
                <a14:imgProps xmlns:a14="http://schemas.microsoft.com/office/drawing/2010/main">
                  <a14:imgLayer r:embed="rId5">
                    <a14:imgEffect>
                      <a14:sharpenSoften amount="50000"/>
                    </a14:imgEffect>
                    <a14:imgEffect>
                      <a14:brightnessContrast bright="-40000" contrast="80000"/>
                    </a14:imgEffect>
                  </a14:imgLayer>
                </a14:imgProps>
              </a:ext>
              <a:ext uri="{28A0092B-C50C-407E-A947-70E740481C1C}">
                <a14:useLocalDpi xmlns:a14="http://schemas.microsoft.com/office/drawing/2010/main" val="0"/>
              </a:ext>
            </a:extLst>
          </a:blip>
          <a:srcRect/>
          <a:stretch>
            <a:fillRect/>
          </a:stretch>
        </p:blipFill>
        <p:spPr bwMode="auto">
          <a:xfrm>
            <a:off x="346364" y="2743200"/>
            <a:ext cx="5989359" cy="299816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a:extLst>
              <a:ext uri="{FF2B5EF4-FFF2-40B4-BE49-F238E27FC236}">
                <a16:creationId xmlns:a16="http://schemas.microsoft.com/office/drawing/2014/main" id="{1721F86E-4972-E2E1-F364-A749BDED7E09}"/>
              </a:ext>
            </a:extLst>
          </p:cNvPr>
          <p:cNvSpPr>
            <a:spLocks noChangeArrowheads="1"/>
          </p:cNvSpPr>
          <p:nvPr/>
        </p:nvSpPr>
        <p:spPr bwMode="auto">
          <a:xfrm>
            <a:off x="381000" y="1295400"/>
            <a:ext cx="8229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mn-lt"/>
                <a:cs typeface="Tahoma" panose="020B0604030504040204" pitchFamily="34" charset="0"/>
              </a:rPr>
              <a:t>How to develop a mathematical model for the pressure increase as a function of temperature?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mn-lt"/>
                <a:cs typeface="Tahoma" panose="020B0604030504040204" pitchFamily="34" charset="0"/>
              </a:rPr>
              <a:t>Experiments showed that the vapor pressure </a:t>
            </a:r>
            <a:r>
              <a:rPr kumimoji="0" lang="en-US" altLang="en-US" b="0" i="1" u="none" strike="noStrike" cap="none" normalizeH="0" baseline="0" dirty="0">
                <a:ln>
                  <a:noFill/>
                </a:ln>
                <a:solidFill>
                  <a:srgbClr val="000000"/>
                </a:solidFill>
                <a:effectLst/>
                <a:latin typeface="+mn-lt"/>
                <a:cs typeface="Tahoma" panose="020B0604030504040204" pitchFamily="34" charset="0"/>
              </a:rPr>
              <a:t>P</a:t>
            </a:r>
            <a:r>
              <a:rPr kumimoji="0" lang="en-US" altLang="en-US" b="0" i="0" u="none" strike="noStrike" cap="none" normalizeH="0" baseline="0" dirty="0">
                <a:ln>
                  <a:noFill/>
                </a:ln>
                <a:solidFill>
                  <a:srgbClr val="000000"/>
                </a:solidFill>
                <a:effectLst/>
                <a:latin typeface="+mn-lt"/>
                <a:cs typeface="Tahoma" panose="020B0604030504040204" pitchFamily="34" charset="0"/>
              </a:rPr>
              <a:t> and temperature </a:t>
            </a:r>
            <a:r>
              <a:rPr kumimoji="0" lang="en-US" altLang="en-US" b="0" i="1" u="none" strike="noStrike" cap="none" normalizeH="0" baseline="0" dirty="0">
                <a:ln>
                  <a:noFill/>
                </a:ln>
                <a:solidFill>
                  <a:srgbClr val="000000"/>
                </a:solidFill>
                <a:effectLst/>
                <a:latin typeface="+mn-lt"/>
                <a:cs typeface="Tahoma" panose="020B0604030504040204" pitchFamily="34" charset="0"/>
              </a:rPr>
              <a:t>T</a:t>
            </a:r>
            <a:r>
              <a:rPr kumimoji="0" lang="en-US" altLang="en-US" b="0" i="0" u="none" strike="noStrike" cap="none" normalizeH="0" baseline="0" dirty="0">
                <a:ln>
                  <a:noFill/>
                </a:ln>
                <a:solidFill>
                  <a:srgbClr val="000000"/>
                </a:solidFill>
                <a:effectLst/>
                <a:latin typeface="+mn-lt"/>
                <a:cs typeface="Tahoma" panose="020B0604030504040204" pitchFamily="34" charset="0"/>
              </a:rPr>
              <a:t> are related.</a:t>
            </a:r>
            <a:endParaRPr kumimoji="0" lang="en-US" altLang="en-US" b="0" i="0" u="none" strike="noStrike" cap="none" normalizeH="0" baseline="0" dirty="0">
              <a:ln>
                <a:noFill/>
              </a:ln>
              <a:solidFill>
                <a:schemeClr val="tx1"/>
              </a:solidFill>
              <a:effectLst/>
              <a:latin typeface="+mn-lt"/>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BAB174B-F5AE-301A-492D-72081BF71187}"/>
                  </a:ext>
                </a:extLst>
              </p:cNvPr>
              <p:cNvSpPr txBox="1"/>
              <p:nvPr/>
            </p:nvSpPr>
            <p:spPr>
              <a:xfrm>
                <a:off x="6553200" y="2971800"/>
                <a:ext cx="2221634" cy="7358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𝑝</m:t>
                      </m:r>
                      <m:r>
                        <a:rPr lang="en-US" sz="2800" b="0" i="1" smtClean="0">
                          <a:latin typeface="Cambria Math" panose="02040503050406030204" pitchFamily="18" charset="0"/>
                          <a:ea typeface="Cambria Math" panose="02040503050406030204" pitchFamily="18" charset="0"/>
                        </a:rPr>
                        <m:t>∝</m:t>
                      </m:r>
                      <m:sSup>
                        <m:sSupPr>
                          <m:ctrlPr>
                            <a:rPr lang="en-US" sz="2800" i="1">
                              <a:latin typeface="Cambria Math" panose="02040503050406030204" pitchFamily="18" charset="0"/>
                            </a:rPr>
                          </m:ctrlPr>
                        </m:sSupPr>
                        <m:e>
                          <m:r>
                            <a:rPr lang="en-US" sz="2800" b="0" i="1" smtClean="0">
                              <a:latin typeface="Cambria Math" panose="02040503050406030204" pitchFamily="18" charset="0"/>
                            </a:rPr>
                            <m:t>𝑒</m:t>
                          </m:r>
                        </m:e>
                        <m:sup>
                          <m:d>
                            <m:dPr>
                              <m:begChr m:val="{"/>
                              <m:endChr m:val="}"/>
                              <m:ctrlPr>
                                <a:rPr lang="en-US" sz="2800" i="1" smtClean="0">
                                  <a:latin typeface="Cambria Math" panose="02040503050406030204" pitchFamily="18" charset="0"/>
                                </a:rPr>
                              </m:ctrlPr>
                            </m:dPr>
                            <m:e>
                              <m:r>
                                <a:rPr lang="en-US" sz="2800" b="0" i="1" smtClean="0">
                                  <a:latin typeface="Cambria Math" panose="02040503050406030204" pitchFamily="18" charset="0"/>
                                </a:rPr>
                                <m:t>−</m:t>
                              </m:r>
                              <m:f>
                                <m:fPr>
                                  <m:ctrlPr>
                                    <a:rPr lang="en-US" sz="2800" i="1" smtClean="0">
                                      <a:latin typeface="Cambria Math" panose="02040503050406030204" pitchFamily="18" charset="0"/>
                                    </a:rPr>
                                  </m:ctrlPr>
                                </m:fPr>
                                <m:num>
                                  <m:r>
                                    <a:rPr lang="en-US" sz="2800" i="1" smtClean="0">
                                      <a:latin typeface="Cambria Math" panose="02040503050406030204" pitchFamily="18" charset="0"/>
                                      <a:ea typeface="Cambria Math" panose="02040503050406030204" pitchFamily="18" charset="0"/>
                                    </a:rPr>
                                    <m:t>∆</m:t>
                                  </m:r>
                                  <m:sSub>
                                    <m:sSubPr>
                                      <m:ctrlPr>
                                        <a:rPr lang="en-US" sz="280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h</m:t>
                                      </m:r>
                                    </m:e>
                                    <m:sub>
                                      <m:r>
                                        <a:rPr lang="en-US" sz="2800" b="0" i="1" smtClean="0">
                                          <a:latin typeface="Cambria Math" panose="02040503050406030204" pitchFamily="18" charset="0"/>
                                          <a:ea typeface="Cambria Math" panose="02040503050406030204" pitchFamily="18" charset="0"/>
                                        </a:rPr>
                                        <m:t>𝑒𝑣𝑎𝑝</m:t>
                                      </m:r>
                                    </m:sub>
                                  </m:sSub>
                                </m:num>
                                <m:den>
                                  <m:r>
                                    <a:rPr lang="en-US" sz="2800" b="0" i="1" smtClean="0">
                                      <a:latin typeface="Cambria Math" panose="02040503050406030204" pitchFamily="18" charset="0"/>
                                    </a:rPr>
                                    <m:t>𝑅𝑇</m:t>
                                  </m:r>
                                </m:den>
                              </m:f>
                            </m:e>
                          </m:d>
                        </m:sup>
                      </m:sSup>
                    </m:oMath>
                  </m:oMathPara>
                </a14:m>
                <a:endParaRPr lang="en-IN" sz="2800" dirty="0"/>
              </a:p>
            </p:txBody>
          </p:sp>
        </mc:Choice>
        <mc:Fallback xmlns="">
          <p:sp>
            <p:nvSpPr>
              <p:cNvPr id="24" name="TextBox 23">
                <a:extLst>
                  <a:ext uri="{FF2B5EF4-FFF2-40B4-BE49-F238E27FC236}">
                    <a16:creationId xmlns:a16="http://schemas.microsoft.com/office/drawing/2014/main" id="{CBAB174B-F5AE-301A-492D-72081BF71187}"/>
                  </a:ext>
                </a:extLst>
              </p:cNvPr>
              <p:cNvSpPr txBox="1">
                <a:spLocks noRot="1" noChangeAspect="1" noMove="1" noResize="1" noEditPoints="1" noAdjustHandles="1" noChangeArrowheads="1" noChangeShapeType="1" noTextEdit="1"/>
              </p:cNvSpPr>
              <p:nvPr/>
            </p:nvSpPr>
            <p:spPr>
              <a:xfrm>
                <a:off x="6553200" y="2971800"/>
                <a:ext cx="2221634" cy="735842"/>
              </a:xfrm>
              <a:prstGeom prst="rect">
                <a:avLst/>
              </a:prstGeom>
              <a:blipFill>
                <a:blip r:embed="rId6"/>
                <a:stretch>
                  <a:fillRect/>
                </a:stretch>
              </a:blipFill>
            </p:spPr>
            <p:txBody>
              <a:bodyPr/>
              <a:lstStyle/>
              <a:p>
                <a:r>
                  <a:rPr lang="en-IN">
                    <a:noFill/>
                  </a:rPr>
                  <a:t> </a:t>
                </a:r>
              </a:p>
            </p:txBody>
          </p:sp>
        </mc:Fallback>
      </mc:AlternateContent>
      <p:sp>
        <p:nvSpPr>
          <p:cNvPr id="25" name="Rectangle 4">
            <a:extLst>
              <a:ext uri="{FF2B5EF4-FFF2-40B4-BE49-F238E27FC236}">
                <a16:creationId xmlns:a16="http://schemas.microsoft.com/office/drawing/2014/main" id="{F9442FFD-421C-EF7D-B469-45879F3158EC}"/>
              </a:ext>
            </a:extLst>
          </p:cNvPr>
          <p:cNvSpPr>
            <a:spLocks noChangeArrowheads="1"/>
          </p:cNvSpPr>
          <p:nvPr/>
        </p:nvSpPr>
        <p:spPr bwMode="auto">
          <a:xfrm rot="10800000" flipV="1">
            <a:off x="304800" y="5518174"/>
            <a:ext cx="4648200" cy="11079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mn-lt"/>
                <a:cs typeface="Tahoma" panose="020B0604030504040204" pitchFamily="34" charset="0"/>
              </a:rPr>
              <a:t>A simple relationship can be found by integrating  above Equation between two pressure-temperature endpoints:</a:t>
            </a:r>
            <a:r>
              <a:rPr kumimoji="0" lang="en-US" altLang="en-US" b="0" i="0" u="none" strike="noStrike" cap="none" normalizeH="0" baseline="0" dirty="0">
                <a:ln>
                  <a:noFill/>
                </a:ln>
                <a:solidFill>
                  <a:schemeClr val="tx1"/>
                </a:solidFill>
                <a:effectLst/>
                <a:latin typeface="+mn-lt"/>
              </a:rPr>
              <a:t> </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9888644-DB27-FC89-F82B-395C57F4E73F}"/>
                  </a:ext>
                </a:extLst>
              </p:cNvPr>
              <p:cNvSpPr txBox="1"/>
              <p:nvPr/>
            </p:nvSpPr>
            <p:spPr>
              <a:xfrm>
                <a:off x="5228549" y="5802868"/>
                <a:ext cx="3704604" cy="8238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𝑙𝑛</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2</m:t>
                                  </m:r>
                                </m:sub>
                              </m:sSub>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h</m:t>
                              </m:r>
                            </m:e>
                            <m:sub>
                              <m:r>
                                <a:rPr lang="en-US" b="0" i="1" smtClean="0">
                                  <a:latin typeface="Cambria Math" panose="02040503050406030204" pitchFamily="18" charset="0"/>
                                  <a:ea typeface="Cambria Math" panose="02040503050406030204" pitchFamily="18" charset="0"/>
                                </a:rPr>
                                <m:t>𝑒𝑣𝑎𝑝</m:t>
                              </m:r>
                            </m:sub>
                          </m:sSub>
                        </m:num>
                        <m:den>
                          <m:r>
                            <a:rPr lang="en-US" b="0" i="1" smtClean="0">
                              <a:latin typeface="Cambria Math" panose="02040503050406030204" pitchFamily="18" charset="0"/>
                            </a:rPr>
                            <m:t>𝑅</m:t>
                          </m:r>
                        </m:den>
                      </m:f>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1</m:t>
                                  </m:r>
                                </m:sub>
                              </m:sSub>
                            </m:den>
                          </m:f>
                        </m:e>
                      </m:d>
                    </m:oMath>
                  </m:oMathPara>
                </a14:m>
                <a:endParaRPr lang="en-IN" dirty="0"/>
              </a:p>
            </p:txBody>
          </p:sp>
        </mc:Choice>
        <mc:Fallback xmlns="">
          <p:sp>
            <p:nvSpPr>
              <p:cNvPr id="26" name="TextBox 25">
                <a:extLst>
                  <a:ext uri="{FF2B5EF4-FFF2-40B4-BE49-F238E27FC236}">
                    <a16:creationId xmlns:a16="http://schemas.microsoft.com/office/drawing/2014/main" id="{B9888644-DB27-FC89-F82B-395C57F4E73F}"/>
                  </a:ext>
                </a:extLst>
              </p:cNvPr>
              <p:cNvSpPr txBox="1">
                <a:spLocks noRot="1" noChangeAspect="1" noMove="1" noResize="1" noEditPoints="1" noAdjustHandles="1" noChangeArrowheads="1" noChangeShapeType="1" noTextEdit="1"/>
              </p:cNvSpPr>
              <p:nvPr/>
            </p:nvSpPr>
            <p:spPr>
              <a:xfrm>
                <a:off x="5228549" y="5802868"/>
                <a:ext cx="3704604" cy="823815"/>
              </a:xfrm>
              <a:prstGeom prst="rect">
                <a:avLst/>
              </a:prstGeom>
              <a:blipFill>
                <a:blip r:embed="rId7"/>
                <a:stretch>
                  <a:fillRect/>
                </a:stretch>
              </a:blipFill>
            </p:spPr>
            <p:txBody>
              <a:bodyPr/>
              <a:lstStyle/>
              <a:p>
                <a:r>
                  <a:rPr lang="en-IN">
                    <a:noFill/>
                  </a:rPr>
                  <a:t> </a:t>
                </a:r>
              </a:p>
            </p:txBody>
          </p:sp>
        </mc:Fallback>
      </mc:AlternateContent>
      <p:sp>
        <p:nvSpPr>
          <p:cNvPr id="28" name="TextBox 27">
            <a:extLst>
              <a:ext uri="{FF2B5EF4-FFF2-40B4-BE49-F238E27FC236}">
                <a16:creationId xmlns:a16="http://schemas.microsoft.com/office/drawing/2014/main" id="{97E486F6-ED02-E41C-6210-D3D833F91141}"/>
              </a:ext>
            </a:extLst>
          </p:cNvPr>
          <p:cNvSpPr txBox="1"/>
          <p:nvPr/>
        </p:nvSpPr>
        <p:spPr>
          <a:xfrm>
            <a:off x="4987636" y="5019546"/>
            <a:ext cx="3704605" cy="830997"/>
          </a:xfrm>
          <a:prstGeom prst="rect">
            <a:avLst/>
          </a:prstGeom>
          <a:noFill/>
        </p:spPr>
        <p:txBody>
          <a:bodyPr wrap="square">
            <a:spAutoFit/>
          </a:bodyPr>
          <a:lstStyle/>
          <a:p>
            <a:pPr algn="ctr"/>
            <a:r>
              <a:rPr lang="en-IN" b="1" i="0" dirty="0">
                <a:solidFill>
                  <a:srgbClr val="0070C0"/>
                </a:solidFill>
                <a:effectLst/>
                <a:highlight>
                  <a:srgbClr val="FFFFFF"/>
                </a:highlight>
                <a:latin typeface="Tahoma" panose="020B0604030504040204" pitchFamily="34" charset="0"/>
              </a:rPr>
              <a:t>Clausius-Clapeyron Equation</a:t>
            </a:r>
            <a:endParaRPr lang="en-IN" dirty="0">
              <a:solidFill>
                <a:srgbClr val="0070C0"/>
              </a:solidFill>
            </a:endParaRPr>
          </a:p>
        </p:txBody>
      </p:sp>
    </p:spTree>
    <p:extLst>
      <p:ext uri="{BB962C8B-B14F-4D97-AF65-F5344CB8AC3E}">
        <p14:creationId xmlns:p14="http://schemas.microsoft.com/office/powerpoint/2010/main" val="361317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dissolv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circle(in)">
                                      <p:cBhvr>
                                        <p:cTn id="17" dur="750"/>
                                        <p:tgtEl>
                                          <p:spTgt spid="205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24" grpId="0"/>
      <p:bldP spid="25" grpId="0" animBg="1"/>
      <p:bldP spid="26"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iphon-Definition, Working Principle, Uses Or Application,, 51% OFF">
            <a:extLst>
              <a:ext uri="{FF2B5EF4-FFF2-40B4-BE49-F238E27FC236}">
                <a16:creationId xmlns:a16="http://schemas.microsoft.com/office/drawing/2014/main" id="{B08FB451-569C-84D2-77D0-1405CAB39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8396" y="3333506"/>
            <a:ext cx="5969675" cy="3286336"/>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2" descr="A picture containing shape&#10;&#10;Description automatically generated">
            <a:extLst>
              <a:ext uri="{FF2B5EF4-FFF2-40B4-BE49-F238E27FC236}">
                <a16:creationId xmlns:a16="http://schemas.microsoft.com/office/drawing/2014/main" id="{7B29D040-A511-A92C-EEFB-7F95B94675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837" y="193675"/>
            <a:ext cx="1655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0D4F747F-4C73-0FF8-3904-DC990B85B450}"/>
              </a:ext>
            </a:extLst>
          </p:cNvPr>
          <p:cNvSpPr>
            <a:spLocks noGrp="1"/>
          </p:cNvSpPr>
          <p:nvPr>
            <p:ph type="title"/>
          </p:nvPr>
        </p:nvSpPr>
        <p:spPr>
          <a:xfrm>
            <a:off x="1941755" y="76200"/>
            <a:ext cx="5333510" cy="1143000"/>
          </a:xfrm>
        </p:spPr>
        <p:txBody>
          <a:bodyPr/>
          <a:lstStyle/>
          <a:p>
            <a:r>
              <a:rPr lang="en-US" sz="2800" dirty="0"/>
              <a:t>Vapor Pressure in Fluid Mechanics</a:t>
            </a:r>
            <a:endParaRPr lang="en-IN" sz="2800" dirty="0"/>
          </a:p>
        </p:txBody>
      </p:sp>
      <p:sp>
        <p:nvSpPr>
          <p:cNvPr id="5" name="Content Placeholder 4">
            <a:extLst>
              <a:ext uri="{FF2B5EF4-FFF2-40B4-BE49-F238E27FC236}">
                <a16:creationId xmlns:a16="http://schemas.microsoft.com/office/drawing/2014/main" id="{6A835ACD-73C6-DC4F-59DA-625CA7187F06}"/>
              </a:ext>
            </a:extLst>
          </p:cNvPr>
          <p:cNvSpPr>
            <a:spLocks noGrp="1"/>
          </p:cNvSpPr>
          <p:nvPr>
            <p:ph idx="1"/>
          </p:nvPr>
        </p:nvSpPr>
        <p:spPr>
          <a:xfrm>
            <a:off x="320675" y="1295400"/>
            <a:ext cx="8747125" cy="2661874"/>
          </a:xfrm>
        </p:spPr>
        <p:txBody>
          <a:bodyPr/>
          <a:lstStyle/>
          <a:p>
            <a:pPr algn="l"/>
            <a:r>
              <a:rPr lang="en-US" sz="2400" b="0" i="0" u="none" strike="noStrike" baseline="0" dirty="0">
                <a:latin typeface="Times-Roman"/>
              </a:rPr>
              <a:t>When the liquid pressure is dropped below the vapor pressure due to construction of a flow device or Fluid Machine, a flow phenomenon known as </a:t>
            </a:r>
            <a:r>
              <a:rPr lang="en-US" sz="2400" b="0" i="1" u="none" strike="noStrike" baseline="0" dirty="0">
                <a:latin typeface="Times-Italic"/>
              </a:rPr>
              <a:t>cavitation </a:t>
            </a:r>
            <a:r>
              <a:rPr lang="en-US" sz="2400" b="0" u="none" strike="noStrike" baseline="0" dirty="0">
                <a:latin typeface="Times-Italic"/>
              </a:rPr>
              <a:t> is initiated</a:t>
            </a:r>
            <a:r>
              <a:rPr lang="en-US" sz="2400" b="0" i="0" u="none" strike="noStrike" baseline="0" dirty="0">
                <a:latin typeface="Times-Roman"/>
              </a:rPr>
              <a:t>. </a:t>
            </a:r>
          </a:p>
          <a:p>
            <a:pPr algn="l"/>
            <a:r>
              <a:rPr lang="en-US" sz="2400" b="0" i="0" u="none" strike="noStrike" baseline="0" dirty="0">
                <a:latin typeface="Times-Roman"/>
              </a:rPr>
              <a:t>If water is accelerated from rest to about 15.5 m/s</a:t>
            </a:r>
            <a:r>
              <a:rPr lang="en-US" sz="2400" baseline="30000" dirty="0">
                <a:latin typeface="Times-Roman"/>
              </a:rPr>
              <a:t>2</a:t>
            </a:r>
            <a:r>
              <a:rPr lang="en-US" sz="2400" b="0" i="0" u="none" strike="noStrike" baseline="0" dirty="0">
                <a:latin typeface="Times-Roman"/>
              </a:rPr>
              <a:t>, its pressure drops by about 101 kPa. </a:t>
            </a:r>
          </a:p>
          <a:p>
            <a:pPr algn="l"/>
            <a:r>
              <a:rPr lang="en-US" sz="2400" b="0" i="0" u="none" strike="noStrike" baseline="0" dirty="0">
                <a:latin typeface="Times-Roman"/>
              </a:rPr>
              <a:t>This is known</a:t>
            </a:r>
            <a:r>
              <a:rPr lang="en-US" sz="2400" b="0" i="0" u="none" strike="noStrike" dirty="0">
                <a:latin typeface="Times-Roman"/>
              </a:rPr>
              <a:t> as </a:t>
            </a:r>
            <a:r>
              <a:rPr lang="en-US" sz="2400" b="0" i="0" u="none" strike="noStrike" baseline="0" dirty="0">
                <a:latin typeface="Times-Roman"/>
              </a:rPr>
              <a:t>cavitation.</a:t>
            </a:r>
            <a:endParaRPr lang="en-IN" sz="2400" dirty="0"/>
          </a:p>
        </p:txBody>
      </p:sp>
      <p:grpSp>
        <p:nvGrpSpPr>
          <p:cNvPr id="2" name="Group 1">
            <a:extLst>
              <a:ext uri="{FF2B5EF4-FFF2-40B4-BE49-F238E27FC236}">
                <a16:creationId xmlns:a16="http://schemas.microsoft.com/office/drawing/2014/main" id="{2D3A3738-5419-4D0B-C3BC-EAD33AB54DD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A5FF51C-8734-D1A9-E825-8ED539953E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1EF2838-FABF-D1BE-AC0F-07BD094319D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F4301BDD-41AE-589E-4805-5237BB455B39}"/>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F3433B9-466C-23A0-1C43-CFDBF5C91519}"/>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27E8EAE-A2B1-2AAE-C46C-C3683E3E657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A4FE5C69-58B9-93DD-F514-F213AF1008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D8D45AAB-D734-DFD3-BC33-F9C9F6BD08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F0D8DCE3-AFA0-54FC-939C-6705B4FDBA64}"/>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59D28CAB-098B-8457-56BC-9768A7CE0E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1C19345A-79F5-F72D-5834-9980A49605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25DEBE2F-0E1F-7A89-EEEB-057A3A160337}"/>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C23D5018-0519-2E45-1896-33C7AA548B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58A65D1-0127-F040-BB7F-688A1D8AB64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4F95C6F0-FCC7-6A6F-655F-6B157BCEA06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1AB4D73-4814-3460-495D-911980022C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BE492BD2-1665-C19F-13C1-E13D8DC0D8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4223EA5-7706-83A2-57FC-1A0B8B7726CA}"/>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41D051E-559F-FBA1-30C1-8C41A443C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54138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a:extLst>
              <a:ext uri="{FF2B5EF4-FFF2-40B4-BE49-F238E27FC236}">
                <a16:creationId xmlns:a16="http://schemas.microsoft.com/office/drawing/2014/main" id="{E410BBEE-CB8B-5A5B-CC29-5846C16B5A14}"/>
              </a:ext>
            </a:extLst>
          </p:cNvPr>
          <p:cNvSpPr>
            <a:spLocks noGrp="1" noChangeArrowheads="1"/>
          </p:cNvSpPr>
          <p:nvPr>
            <p:ph type="title"/>
          </p:nvPr>
        </p:nvSpPr>
        <p:spPr>
          <a:xfrm>
            <a:off x="2014668" y="106181"/>
            <a:ext cx="5722937" cy="1143000"/>
          </a:xfrm>
        </p:spPr>
        <p:txBody>
          <a:bodyPr/>
          <a:lstStyle/>
          <a:p>
            <a:r>
              <a:rPr lang="en-US" altLang="en-US" sz="2800" dirty="0"/>
              <a:t>Cavitation &amp; Highspeed Submarines</a:t>
            </a:r>
            <a:endParaRPr lang="en-IN" altLang="en-US" sz="2800" dirty="0"/>
          </a:p>
        </p:txBody>
      </p:sp>
      <p:pic>
        <p:nvPicPr>
          <p:cNvPr id="8" name="Picture 7">
            <a:extLst>
              <a:ext uri="{FF2B5EF4-FFF2-40B4-BE49-F238E27FC236}">
                <a16:creationId xmlns:a16="http://schemas.microsoft.com/office/drawing/2014/main" id="{A8471A3B-351A-91BF-9A0B-E87ED55A421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3000"/>
                    </a14:imgEffect>
                  </a14:imgLayer>
                </a14:imgProps>
              </a:ext>
            </a:extLst>
          </a:blip>
          <a:stretch>
            <a:fillRect/>
          </a:stretch>
        </p:blipFill>
        <p:spPr>
          <a:xfrm>
            <a:off x="838863" y="1219200"/>
            <a:ext cx="4418937" cy="3093255"/>
          </a:xfrm>
          <a:prstGeom prst="rect">
            <a:avLst/>
          </a:prstGeom>
        </p:spPr>
      </p:pic>
      <p:grpSp>
        <p:nvGrpSpPr>
          <p:cNvPr id="4" name="Group 3">
            <a:extLst>
              <a:ext uri="{FF2B5EF4-FFF2-40B4-BE49-F238E27FC236}">
                <a16:creationId xmlns:a16="http://schemas.microsoft.com/office/drawing/2014/main" id="{A64632A1-CB33-7913-276B-77B29683D765}"/>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EDC6F42D-7E26-31A0-9612-C12C3CE2EC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8BF2C835-08B1-268A-9F07-7C7678F7CB2D}"/>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B629B800-FF27-E289-F7DA-3DA4DDDC6BEB}"/>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D7359365-6CA9-CBB8-3F86-D23D3E73A184}"/>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E68F9B5E-1E2A-C0BB-0C38-B4EF06EFB279}"/>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9BF28869-3947-2B78-AEB3-D8132179C9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84A6F796-CEC0-3B07-374F-88F7667556C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076E706F-D8CE-DBFF-8CA0-A5800421A032}"/>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99719A06-9DA2-6F16-C8D3-D9AE2F210A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7A8F6217-1E6E-2145-7F9A-724317F6A7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BE65657F-52BF-7971-26A8-971D132B8934}"/>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F01A6964-D851-FBF4-464B-312C1D1BDA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79543A69-3F86-C38E-1D72-673F267430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D8F00754-DE10-DF31-0ED9-FF6014B8B6EC}"/>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95C8779B-E9E9-92E2-30FD-7307AB439F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C7592CA9-9978-19D2-7724-A5641CE62B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3BB2EE2D-A006-7574-D287-6CBF111DA11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36AD32CA-FBB8-EE1F-4709-756B1D777C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 name="Picture 2">
            <a:extLst>
              <a:ext uri="{FF2B5EF4-FFF2-40B4-BE49-F238E27FC236}">
                <a16:creationId xmlns:a16="http://schemas.microsoft.com/office/drawing/2014/main" id="{1ADAA7AF-813D-1540-5517-008CA43A69A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6000"/>
                    </a14:imgEffect>
                    <a14:imgEffect>
                      <a14:brightnessContrast bright="-30000" contrast="60000"/>
                    </a14:imgEffect>
                  </a14:imgLayer>
                </a14:imgProps>
              </a:ext>
            </a:extLst>
          </a:blip>
          <a:stretch>
            <a:fillRect/>
          </a:stretch>
        </p:blipFill>
        <p:spPr>
          <a:xfrm>
            <a:off x="422474" y="3581400"/>
            <a:ext cx="5725740" cy="3057864"/>
          </a:xfrm>
          <a:prstGeom prst="rect">
            <a:avLst/>
          </a:prstGeom>
        </p:spPr>
      </p:pic>
      <p:pic>
        <p:nvPicPr>
          <p:cNvPr id="1026" name="Picture 2" descr="Cavitation is a common problem in pumps, incuding air diaphragm">
            <a:extLst>
              <a:ext uri="{FF2B5EF4-FFF2-40B4-BE49-F238E27FC236}">
                <a16:creationId xmlns:a16="http://schemas.microsoft.com/office/drawing/2014/main" id="{64923DE8-3C00-FEDB-7195-BC41BF0052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8033" y="2206625"/>
            <a:ext cx="3371567" cy="259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84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a:extLst>
              <a:ext uri="{FF2B5EF4-FFF2-40B4-BE49-F238E27FC236}">
                <a16:creationId xmlns:a16="http://schemas.microsoft.com/office/drawing/2014/main" id="{E410BBEE-CB8B-5A5B-CC29-5846C16B5A14}"/>
              </a:ext>
            </a:extLst>
          </p:cNvPr>
          <p:cNvSpPr>
            <a:spLocks noGrp="1" noChangeArrowheads="1"/>
          </p:cNvSpPr>
          <p:nvPr>
            <p:ph type="title"/>
          </p:nvPr>
        </p:nvSpPr>
        <p:spPr>
          <a:xfrm>
            <a:off x="2014668" y="106181"/>
            <a:ext cx="5722937" cy="1143000"/>
          </a:xfrm>
        </p:spPr>
        <p:txBody>
          <a:bodyPr/>
          <a:lstStyle/>
          <a:p>
            <a:r>
              <a:rPr lang="en-US" altLang="en-US" sz="2800" dirty="0"/>
              <a:t>Cavitation &amp; Highspeed Submarines</a:t>
            </a:r>
            <a:endParaRPr lang="en-IN" altLang="en-US" sz="2800" dirty="0"/>
          </a:p>
        </p:txBody>
      </p:sp>
      <p:pic>
        <p:nvPicPr>
          <p:cNvPr id="8" name="Picture 7">
            <a:extLst>
              <a:ext uri="{FF2B5EF4-FFF2-40B4-BE49-F238E27FC236}">
                <a16:creationId xmlns:a16="http://schemas.microsoft.com/office/drawing/2014/main" id="{A8471A3B-351A-91BF-9A0B-E87ED55A421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3000"/>
                    </a14:imgEffect>
                  </a14:imgLayer>
                </a14:imgProps>
              </a:ext>
            </a:extLst>
          </a:blip>
          <a:stretch>
            <a:fillRect/>
          </a:stretch>
        </p:blipFill>
        <p:spPr>
          <a:xfrm>
            <a:off x="533401" y="1402545"/>
            <a:ext cx="3733800" cy="2613659"/>
          </a:xfrm>
          <a:prstGeom prst="rect">
            <a:avLst/>
          </a:prstGeom>
        </p:spPr>
      </p:pic>
      <p:grpSp>
        <p:nvGrpSpPr>
          <p:cNvPr id="4" name="Group 3">
            <a:extLst>
              <a:ext uri="{FF2B5EF4-FFF2-40B4-BE49-F238E27FC236}">
                <a16:creationId xmlns:a16="http://schemas.microsoft.com/office/drawing/2014/main" id="{A64632A1-CB33-7913-276B-77B29683D765}"/>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EDC6F42D-7E26-31A0-9612-C12C3CE2EC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8BF2C835-08B1-268A-9F07-7C7678F7CB2D}"/>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B629B800-FF27-E289-F7DA-3DA4DDDC6BEB}"/>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D7359365-6CA9-CBB8-3F86-D23D3E73A184}"/>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E68F9B5E-1E2A-C0BB-0C38-B4EF06EFB279}"/>
                      </a:ext>
                    </a:extLst>
                  </p:cNvPr>
                  <p:cNvGrpSpPr>
                    <a:grpSpLocks/>
                  </p:cNvGrpSpPr>
                  <p:nvPr/>
                </p:nvGrpSpPr>
                <p:grpSpPr bwMode="auto">
                  <a:xfrm>
                    <a:off x="0" y="0"/>
                    <a:ext cx="192" cy="4320"/>
                    <a:chOff x="0" y="-48"/>
                    <a:chExt cx="144" cy="4368"/>
                  </a:xfrm>
                </p:grpSpPr>
                <p:sp>
                  <p:nvSpPr>
                    <p:cNvPr id="25" name="Rectangle 10">
                      <a:extLst>
                        <a:ext uri="{FF2B5EF4-FFF2-40B4-BE49-F238E27FC236}">
                          <a16:creationId xmlns:a16="http://schemas.microsoft.com/office/drawing/2014/main" id="{9BF28869-3947-2B78-AEB3-D8132179C9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1">
                      <a:extLst>
                        <a:ext uri="{FF2B5EF4-FFF2-40B4-BE49-F238E27FC236}">
                          <a16:creationId xmlns:a16="http://schemas.microsoft.com/office/drawing/2014/main" id="{84A6F796-CEC0-3B07-374F-88F7667556C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076E706F-D8CE-DBFF-8CA0-A5800421A032}"/>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99719A06-9DA2-6F16-C8D3-D9AE2F210A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7A8F6217-1E6E-2145-7F9A-724317F6A7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BE65657F-52BF-7971-26A8-971D132B8934}"/>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F01A6964-D851-FBF4-464B-312C1D1BDA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79543A69-3F86-C38E-1D72-673F267430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D8F00754-DE10-DF31-0ED9-FF6014B8B6EC}"/>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95C8779B-E9E9-92E2-30FD-7307AB439F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C7592CA9-9978-19D2-7724-A5641CE62B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3BB2EE2D-A006-7574-D287-6CBF111DA119}"/>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36AD32CA-FBB8-EE1F-4709-756B1D777C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 name="TextBox 4">
            <a:extLst>
              <a:ext uri="{FF2B5EF4-FFF2-40B4-BE49-F238E27FC236}">
                <a16:creationId xmlns:a16="http://schemas.microsoft.com/office/drawing/2014/main" id="{C7419C14-96EF-4185-F71F-0644AB2B516F}"/>
              </a:ext>
            </a:extLst>
          </p:cNvPr>
          <p:cNvSpPr txBox="1"/>
          <p:nvPr/>
        </p:nvSpPr>
        <p:spPr>
          <a:xfrm>
            <a:off x="311989" y="4353132"/>
            <a:ext cx="8763748" cy="830997"/>
          </a:xfrm>
          <a:prstGeom prst="rect">
            <a:avLst/>
          </a:prstGeom>
          <a:noFill/>
        </p:spPr>
        <p:txBody>
          <a:bodyPr wrap="square">
            <a:spAutoFit/>
          </a:bodyPr>
          <a:lstStyle/>
          <a:p>
            <a:r>
              <a:rPr lang="en-US" sz="2400" b="0" i="0" u="none" strike="noStrike" baseline="0" dirty="0">
                <a:latin typeface="Times-Roman"/>
              </a:rPr>
              <a:t>The dimensionless parameter describing flow-induced boiling is the </a:t>
            </a:r>
            <a:r>
              <a:rPr lang="en-US" sz="2400" b="0" i="1" u="none" strike="noStrike" baseline="0" dirty="0">
                <a:latin typeface="Times-Italic"/>
              </a:rPr>
              <a:t>cavitation number</a:t>
            </a:r>
            <a:endParaRPr lang="en-IN" dirty="0"/>
          </a:p>
        </p:txBody>
      </p:sp>
      <p:grpSp>
        <p:nvGrpSpPr>
          <p:cNvPr id="29" name="Group 28">
            <a:extLst>
              <a:ext uri="{FF2B5EF4-FFF2-40B4-BE49-F238E27FC236}">
                <a16:creationId xmlns:a16="http://schemas.microsoft.com/office/drawing/2014/main" id="{99761DD2-EE3B-82F0-A7A8-3522F2906EEF}"/>
              </a:ext>
            </a:extLst>
          </p:cNvPr>
          <p:cNvGrpSpPr/>
          <p:nvPr/>
        </p:nvGrpSpPr>
        <p:grpSpPr>
          <a:xfrm>
            <a:off x="4248280" y="1249181"/>
            <a:ext cx="4038600" cy="3010044"/>
            <a:chOff x="838201" y="2971512"/>
            <a:chExt cx="5333999" cy="3924444"/>
          </a:xfrm>
        </p:grpSpPr>
        <p:pic>
          <p:nvPicPr>
            <p:cNvPr id="27" name="Picture 26">
              <a:extLst>
                <a:ext uri="{FF2B5EF4-FFF2-40B4-BE49-F238E27FC236}">
                  <a16:creationId xmlns:a16="http://schemas.microsoft.com/office/drawing/2014/main" id="{7D5B0D08-5237-D375-38BF-1EB1595C4946}"/>
                </a:ext>
              </a:extLst>
            </p:cNvPr>
            <p:cNvPicPr>
              <a:picLocks noChangeAspect="1"/>
            </p:cNvPicPr>
            <p:nvPr/>
          </p:nvPicPr>
          <p:blipFill>
            <a:blip r:embed="rId6"/>
            <a:stretch>
              <a:fillRect/>
            </a:stretch>
          </p:blipFill>
          <p:spPr>
            <a:xfrm>
              <a:off x="866933" y="2971512"/>
              <a:ext cx="5305267" cy="3924444"/>
            </a:xfrm>
            <a:prstGeom prst="rect">
              <a:avLst/>
            </a:prstGeom>
            <a:solidFill>
              <a:schemeClr val="bg1"/>
            </a:solidFill>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D6AD962-4ED7-2CBB-C5B9-8DCA21752476}"/>
                    </a:ext>
                  </a:extLst>
                </p:cNvPr>
                <p:cNvSpPr txBox="1"/>
                <p:nvPr/>
              </p:nvSpPr>
              <p:spPr>
                <a:xfrm rot="16200000">
                  <a:off x="620769" y="3680436"/>
                  <a:ext cx="80419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𝑙𝑜𝑐𝑎𝑙</m:t>
                            </m:r>
                          </m:sub>
                        </m:sSub>
                      </m:oMath>
                    </m:oMathPara>
                  </a14:m>
                  <a:endParaRPr lang="en-IN" dirty="0"/>
                </a:p>
              </p:txBody>
            </p:sp>
          </mc:Choice>
          <mc:Fallback xmlns="">
            <p:sp>
              <p:nvSpPr>
                <p:cNvPr id="28" name="TextBox 27">
                  <a:extLst>
                    <a:ext uri="{FF2B5EF4-FFF2-40B4-BE49-F238E27FC236}">
                      <a16:creationId xmlns:a16="http://schemas.microsoft.com/office/drawing/2014/main" id="{0D6AD962-4ED7-2CBB-C5B9-8DCA21752476}"/>
                    </a:ext>
                  </a:extLst>
                </p:cNvPr>
                <p:cNvSpPr txBox="1">
                  <a:spLocks noRot="1" noChangeAspect="1" noMove="1" noResize="1" noEditPoints="1" noAdjustHandles="1" noChangeArrowheads="1" noChangeShapeType="1" noTextEdit="1"/>
                </p:cNvSpPr>
                <p:nvPr/>
              </p:nvSpPr>
              <p:spPr>
                <a:xfrm rot="16200000">
                  <a:off x="620769" y="3680436"/>
                  <a:ext cx="804195" cy="369332"/>
                </a:xfrm>
                <a:prstGeom prst="rect">
                  <a:avLst/>
                </a:prstGeom>
                <a:blipFill>
                  <a:blip r:embed="rId8"/>
                  <a:stretch>
                    <a:fillRect t="-3030" r="-26667" b="-8333"/>
                  </a:stretch>
                </a:blipFill>
              </p:spPr>
              <p:txBody>
                <a:bodyPr/>
                <a:lstStyle/>
                <a:p>
                  <a:r>
                    <a:rPr lang="en-IN">
                      <a:noFill/>
                    </a:rPr>
                    <a:t> </a:t>
                  </a:r>
                </a:p>
              </p:txBody>
            </p:sp>
          </mc:Fallback>
        </mc:AlternateContent>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29E1CD6-8778-C454-04D4-7E72E1EB5149}"/>
                  </a:ext>
                </a:extLst>
              </p:cNvPr>
              <p:cNvSpPr txBox="1"/>
              <p:nvPr/>
            </p:nvSpPr>
            <p:spPr>
              <a:xfrm>
                <a:off x="2667000" y="5151792"/>
                <a:ext cx="3421063" cy="10204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𝑙𝑜𝑐𝑎𝑙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𝑣</m:t>
                              </m:r>
                            </m:sub>
                          </m:sSub>
                        </m:num>
                        <m:den>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𝜌</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2</m:t>
                              </m:r>
                            </m:sup>
                          </m:sSubSup>
                        </m:den>
                      </m:f>
                    </m:oMath>
                  </m:oMathPara>
                </a14:m>
                <a:endParaRPr lang="en-IN" dirty="0"/>
              </a:p>
            </p:txBody>
          </p:sp>
        </mc:Choice>
        <mc:Fallback xmlns="">
          <p:sp>
            <p:nvSpPr>
              <p:cNvPr id="6" name="TextBox 5">
                <a:extLst>
                  <a:ext uri="{FF2B5EF4-FFF2-40B4-BE49-F238E27FC236}">
                    <a16:creationId xmlns:a16="http://schemas.microsoft.com/office/drawing/2014/main" id="{E29E1CD6-8778-C454-04D4-7E72E1EB5149}"/>
                  </a:ext>
                </a:extLst>
              </p:cNvPr>
              <p:cNvSpPr txBox="1">
                <a:spLocks noRot="1" noChangeAspect="1" noMove="1" noResize="1" noEditPoints="1" noAdjustHandles="1" noChangeArrowheads="1" noChangeShapeType="1" noTextEdit="1"/>
              </p:cNvSpPr>
              <p:nvPr/>
            </p:nvSpPr>
            <p:spPr>
              <a:xfrm>
                <a:off x="2667000" y="5151792"/>
                <a:ext cx="3421063" cy="1020408"/>
              </a:xfrm>
              <a:prstGeom prst="rect">
                <a:avLst/>
              </a:prstGeom>
              <a:blipFill>
                <a:blip r:embed="rId9"/>
                <a:stretch>
                  <a:fillRect/>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CF96E14-BA36-0B15-318B-491D5303CD3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D53F657-B72C-5245-DB6D-C7C95F2BAF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25316FF-23B0-00B9-2F1F-22EFC0ABA14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7CEA281-70C6-E54A-5659-55B3996FA24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B4263D3-7BFE-96FA-C5CF-06E7EDE6475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08DE044-4160-A5E8-D368-F474CF85795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977E798-6D10-AB30-0253-79CBF48CB1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70A52A7-3710-7273-A168-B8A2981C50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EEA7B7AF-8071-7893-DF37-44AFD814785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6D0C1A-49D0-832B-6196-683A05A3A07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3896D89-B0CC-85FD-8BE4-787E40C02C6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0">
                    <a:extLst>
                      <a:ext uri="{FF2B5EF4-FFF2-40B4-BE49-F238E27FC236}">
                        <a16:creationId xmlns:a16="http://schemas.microsoft.com/office/drawing/2014/main" id="{97245983-8615-9F6E-387D-5F86225E150A}"/>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819A544-4712-AB8F-9D17-09672B8C453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68BEA393-6C66-1C65-8ECD-A16664A810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AF63BBF-64C8-F7B5-D21F-C25B7FE26B2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A12724D-DB17-B67B-24A8-2E5EF548E4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84042D8-C53A-DDE2-4EDF-36A2E6DB85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0051AEA-6C44-0DA0-D5B6-03F70F6905D8}"/>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69E75B8-997E-9EDA-659A-8F734D6CD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4819" name="Rectangle 2">
            <a:extLst>
              <a:ext uri="{FF2B5EF4-FFF2-40B4-BE49-F238E27FC236}">
                <a16:creationId xmlns:a16="http://schemas.microsoft.com/office/drawing/2014/main" id="{6BE12621-CF86-CEDC-51A0-45159F0B3935}"/>
              </a:ext>
            </a:extLst>
          </p:cNvPr>
          <p:cNvSpPr>
            <a:spLocks noGrp="1" noChangeArrowheads="1"/>
          </p:cNvSpPr>
          <p:nvPr>
            <p:ph type="title"/>
          </p:nvPr>
        </p:nvSpPr>
        <p:spPr>
          <a:xfrm>
            <a:off x="2020888" y="152400"/>
            <a:ext cx="5903912" cy="1143000"/>
          </a:xfrm>
        </p:spPr>
        <p:txBody>
          <a:bodyPr/>
          <a:lstStyle/>
          <a:p>
            <a:r>
              <a:rPr lang="en-US" altLang="en-US" sz="2800" dirty="0"/>
              <a:t>Broad Classification of Forms of Energy</a:t>
            </a:r>
          </a:p>
        </p:txBody>
      </p:sp>
      <p:sp>
        <p:nvSpPr>
          <p:cNvPr id="5125" name="TextBox 20">
            <a:extLst>
              <a:ext uri="{FF2B5EF4-FFF2-40B4-BE49-F238E27FC236}">
                <a16:creationId xmlns:a16="http://schemas.microsoft.com/office/drawing/2014/main" id="{D02B903F-8D33-35E3-7DC3-11F2EAC53F75}"/>
              </a:ext>
            </a:extLst>
          </p:cNvPr>
          <p:cNvSpPr txBox="1">
            <a:spLocks noChangeArrowheads="1"/>
          </p:cNvSpPr>
          <p:nvPr/>
        </p:nvSpPr>
        <p:spPr bwMode="auto">
          <a:xfrm>
            <a:off x="1231900" y="2409825"/>
            <a:ext cx="2312988" cy="461963"/>
          </a:xfrm>
          <a:prstGeom prst="rect">
            <a:avLst/>
          </a:prstGeom>
          <a:noFill/>
          <a:ln w="476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Potential Energy </a:t>
            </a:r>
          </a:p>
        </p:txBody>
      </p:sp>
      <p:sp>
        <p:nvSpPr>
          <p:cNvPr id="5126" name="TextBox 21">
            <a:extLst>
              <a:ext uri="{FF2B5EF4-FFF2-40B4-BE49-F238E27FC236}">
                <a16:creationId xmlns:a16="http://schemas.microsoft.com/office/drawing/2014/main" id="{C5D56D2D-020E-16B0-B699-465727EF3623}"/>
              </a:ext>
            </a:extLst>
          </p:cNvPr>
          <p:cNvSpPr txBox="1">
            <a:spLocks noChangeArrowheads="1"/>
          </p:cNvSpPr>
          <p:nvPr/>
        </p:nvSpPr>
        <p:spPr bwMode="auto">
          <a:xfrm>
            <a:off x="5762625" y="2338388"/>
            <a:ext cx="2125663" cy="461962"/>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Kinetic Energy </a:t>
            </a:r>
          </a:p>
        </p:txBody>
      </p:sp>
      <p:sp>
        <p:nvSpPr>
          <p:cNvPr id="5127" name="TextBox 24">
            <a:extLst>
              <a:ext uri="{FF2B5EF4-FFF2-40B4-BE49-F238E27FC236}">
                <a16:creationId xmlns:a16="http://schemas.microsoft.com/office/drawing/2014/main" id="{83E690AC-E056-A2F0-1CB7-521EA4CD29BE}"/>
              </a:ext>
            </a:extLst>
          </p:cNvPr>
          <p:cNvSpPr txBox="1">
            <a:spLocks noChangeArrowheads="1"/>
          </p:cNvSpPr>
          <p:nvPr/>
        </p:nvSpPr>
        <p:spPr bwMode="auto">
          <a:xfrm>
            <a:off x="152400" y="3489325"/>
            <a:ext cx="2222500" cy="830263"/>
          </a:xfrm>
          <a:prstGeom prst="rect">
            <a:avLst/>
          </a:prstGeom>
          <a:noFill/>
          <a:ln w="476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cs typeface="Times New Roman" panose="02020603050405020304" pitchFamily="18" charset="0"/>
              </a:rPr>
              <a:t>Microscopic Potential Energy </a:t>
            </a:r>
          </a:p>
        </p:txBody>
      </p:sp>
      <p:sp>
        <p:nvSpPr>
          <p:cNvPr id="5128" name="TextBox 25">
            <a:extLst>
              <a:ext uri="{FF2B5EF4-FFF2-40B4-BE49-F238E27FC236}">
                <a16:creationId xmlns:a16="http://schemas.microsoft.com/office/drawing/2014/main" id="{7943518C-7A69-0F49-FFA0-4A697AD59527}"/>
              </a:ext>
            </a:extLst>
          </p:cNvPr>
          <p:cNvSpPr txBox="1">
            <a:spLocks noChangeArrowheads="1"/>
          </p:cNvSpPr>
          <p:nvPr/>
        </p:nvSpPr>
        <p:spPr bwMode="auto">
          <a:xfrm>
            <a:off x="2451100" y="3481388"/>
            <a:ext cx="2312988" cy="830262"/>
          </a:xfrm>
          <a:prstGeom prst="rect">
            <a:avLst/>
          </a:prstGeom>
          <a:noFill/>
          <a:ln w="476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cs typeface="Times New Roman" panose="02020603050405020304" pitchFamily="18" charset="0"/>
              </a:rPr>
              <a:t>Macroscopic Potential Energy </a:t>
            </a:r>
          </a:p>
        </p:txBody>
      </p:sp>
      <p:sp>
        <p:nvSpPr>
          <p:cNvPr id="5129" name="TextBox 26">
            <a:extLst>
              <a:ext uri="{FF2B5EF4-FFF2-40B4-BE49-F238E27FC236}">
                <a16:creationId xmlns:a16="http://schemas.microsoft.com/office/drawing/2014/main" id="{27F1631F-56E5-FC84-7E52-575F6B58AB45}"/>
              </a:ext>
            </a:extLst>
          </p:cNvPr>
          <p:cNvSpPr txBox="1">
            <a:spLocks noChangeArrowheads="1"/>
          </p:cNvSpPr>
          <p:nvPr/>
        </p:nvSpPr>
        <p:spPr bwMode="auto">
          <a:xfrm>
            <a:off x="4772025" y="3462338"/>
            <a:ext cx="2125663" cy="830262"/>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cs typeface="Times New Roman" panose="02020603050405020304" pitchFamily="18" charset="0"/>
              </a:rPr>
              <a:t>Microscopic Kinetic Energy </a:t>
            </a:r>
          </a:p>
        </p:txBody>
      </p:sp>
      <p:sp>
        <p:nvSpPr>
          <p:cNvPr id="5130" name="TextBox 27">
            <a:extLst>
              <a:ext uri="{FF2B5EF4-FFF2-40B4-BE49-F238E27FC236}">
                <a16:creationId xmlns:a16="http://schemas.microsoft.com/office/drawing/2014/main" id="{136401F7-1945-7ED3-9F7F-CDB553B4FB42}"/>
              </a:ext>
            </a:extLst>
          </p:cNvPr>
          <p:cNvSpPr txBox="1">
            <a:spLocks noChangeArrowheads="1"/>
          </p:cNvSpPr>
          <p:nvPr/>
        </p:nvSpPr>
        <p:spPr bwMode="auto">
          <a:xfrm>
            <a:off x="6897688" y="3413125"/>
            <a:ext cx="2125662" cy="830263"/>
          </a:xfrm>
          <a:prstGeom prst="rect">
            <a:avLst/>
          </a:prstGeom>
          <a:noFill/>
          <a:ln w="476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cs typeface="Times New Roman" panose="02020603050405020304" pitchFamily="18" charset="0"/>
              </a:rPr>
              <a:t>Macroscopic Kinetic Energy </a:t>
            </a:r>
          </a:p>
        </p:txBody>
      </p:sp>
      <p:cxnSp>
        <p:nvCxnSpPr>
          <p:cNvPr id="5131" name="Straight Arrow Connector 5">
            <a:extLst>
              <a:ext uri="{FF2B5EF4-FFF2-40B4-BE49-F238E27FC236}">
                <a16:creationId xmlns:a16="http://schemas.microsoft.com/office/drawing/2014/main" id="{0B155079-D2A8-287F-691F-5DAFC018ECF3}"/>
              </a:ext>
            </a:extLst>
          </p:cNvPr>
          <p:cNvCxnSpPr>
            <a:cxnSpLocks noChangeShapeType="1"/>
          </p:cNvCxnSpPr>
          <p:nvPr/>
        </p:nvCxnSpPr>
        <p:spPr bwMode="auto">
          <a:xfrm flipH="1">
            <a:off x="3544888" y="1809750"/>
            <a:ext cx="990600" cy="600075"/>
          </a:xfrm>
          <a:prstGeom prst="straightConnector1">
            <a:avLst/>
          </a:prstGeom>
          <a:noFill/>
          <a:ln w="9525" algn="ctr">
            <a:solidFill>
              <a:srgbClr val="0070C0"/>
            </a:solidFill>
            <a:round/>
            <a:headEnd/>
            <a:tailEnd type="triangle" w="med" len="med"/>
          </a:ln>
          <a:extLst>
            <a:ext uri="{909E8E84-426E-40DD-AFC4-6F175D3DCCD1}">
              <a14:hiddenFill xmlns:a14="http://schemas.microsoft.com/office/drawing/2010/main">
                <a:noFill/>
              </a14:hiddenFill>
            </a:ext>
          </a:extLst>
        </p:spPr>
      </p:cxnSp>
      <p:cxnSp>
        <p:nvCxnSpPr>
          <p:cNvPr id="5132" name="Straight Arrow Connector 30">
            <a:extLst>
              <a:ext uri="{FF2B5EF4-FFF2-40B4-BE49-F238E27FC236}">
                <a16:creationId xmlns:a16="http://schemas.microsoft.com/office/drawing/2014/main" id="{B313971A-FC12-9317-5277-548BFB45AC17}"/>
              </a:ext>
            </a:extLst>
          </p:cNvPr>
          <p:cNvCxnSpPr>
            <a:cxnSpLocks/>
          </p:cNvCxnSpPr>
          <p:nvPr/>
        </p:nvCxnSpPr>
        <p:spPr bwMode="auto">
          <a:xfrm>
            <a:off x="4695825" y="1809750"/>
            <a:ext cx="1066800" cy="528638"/>
          </a:xfrm>
          <a:prstGeom prst="straightConnector1">
            <a:avLst/>
          </a:prstGeom>
          <a:noFill/>
          <a:ln w="9525"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133" name="Straight Arrow Connector 34">
            <a:extLst>
              <a:ext uri="{FF2B5EF4-FFF2-40B4-BE49-F238E27FC236}">
                <a16:creationId xmlns:a16="http://schemas.microsoft.com/office/drawing/2014/main" id="{119850CB-E9A2-C7BA-98C0-E21BFAB9F36E}"/>
              </a:ext>
            </a:extLst>
          </p:cNvPr>
          <p:cNvCxnSpPr>
            <a:cxnSpLocks noChangeShapeType="1"/>
          </p:cNvCxnSpPr>
          <p:nvPr/>
        </p:nvCxnSpPr>
        <p:spPr bwMode="auto">
          <a:xfrm flipH="1">
            <a:off x="1106488" y="2881313"/>
            <a:ext cx="990600" cy="600075"/>
          </a:xfrm>
          <a:prstGeom prst="straightConnector1">
            <a:avLst/>
          </a:prstGeom>
          <a:noFill/>
          <a:ln w="9525"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5134" name="Straight Arrow Connector 35">
            <a:extLst>
              <a:ext uri="{FF2B5EF4-FFF2-40B4-BE49-F238E27FC236}">
                <a16:creationId xmlns:a16="http://schemas.microsoft.com/office/drawing/2014/main" id="{C0CF2217-1C51-ACCC-64A1-64FE716D4BC8}"/>
              </a:ext>
            </a:extLst>
          </p:cNvPr>
          <p:cNvCxnSpPr>
            <a:cxnSpLocks/>
          </p:cNvCxnSpPr>
          <p:nvPr/>
        </p:nvCxnSpPr>
        <p:spPr bwMode="auto">
          <a:xfrm>
            <a:off x="2257425" y="2881313"/>
            <a:ext cx="1066800" cy="528637"/>
          </a:xfrm>
          <a:prstGeom prst="straightConnector1">
            <a:avLst/>
          </a:prstGeom>
          <a:noFill/>
          <a:ln w="9525" algn="ctr">
            <a:solidFill>
              <a:srgbClr val="00B050"/>
            </a:solidFill>
            <a:round/>
            <a:headEnd/>
            <a:tailEnd type="triangle" w="med" len="med"/>
          </a:ln>
          <a:extLst>
            <a:ext uri="{909E8E84-426E-40DD-AFC4-6F175D3DCCD1}">
              <a14:hiddenFill xmlns:a14="http://schemas.microsoft.com/office/drawing/2010/main">
                <a:noFill/>
              </a14:hiddenFill>
            </a:ext>
          </a:extLst>
        </p:spPr>
      </p:cxnSp>
      <p:cxnSp>
        <p:nvCxnSpPr>
          <p:cNvPr id="5135" name="Straight Arrow Connector 36">
            <a:extLst>
              <a:ext uri="{FF2B5EF4-FFF2-40B4-BE49-F238E27FC236}">
                <a16:creationId xmlns:a16="http://schemas.microsoft.com/office/drawing/2014/main" id="{8EA99FF9-9BF0-8DFA-4411-0E0EEA507979}"/>
              </a:ext>
            </a:extLst>
          </p:cNvPr>
          <p:cNvCxnSpPr>
            <a:cxnSpLocks noChangeShapeType="1"/>
          </p:cNvCxnSpPr>
          <p:nvPr/>
        </p:nvCxnSpPr>
        <p:spPr bwMode="auto">
          <a:xfrm flipH="1">
            <a:off x="5746750" y="2795588"/>
            <a:ext cx="990600" cy="600075"/>
          </a:xfrm>
          <a:prstGeom prst="straightConnector1">
            <a:avLst/>
          </a:prstGeom>
          <a:noFill/>
          <a:ln w="9525"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136" name="Straight Arrow Connector 37">
            <a:extLst>
              <a:ext uri="{FF2B5EF4-FFF2-40B4-BE49-F238E27FC236}">
                <a16:creationId xmlns:a16="http://schemas.microsoft.com/office/drawing/2014/main" id="{86F43B30-629F-7FD0-0087-03AFCC43CE35}"/>
              </a:ext>
            </a:extLst>
          </p:cNvPr>
          <p:cNvCxnSpPr>
            <a:cxnSpLocks/>
          </p:cNvCxnSpPr>
          <p:nvPr/>
        </p:nvCxnSpPr>
        <p:spPr bwMode="auto">
          <a:xfrm>
            <a:off x="6897688" y="2795588"/>
            <a:ext cx="1066800" cy="528637"/>
          </a:xfrm>
          <a:prstGeom prst="straightConnector1">
            <a:avLst/>
          </a:prstGeom>
          <a:noFill/>
          <a:ln w="9525" algn="ctr">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5137" name="Arrow: Curved Right 2">
            <a:extLst>
              <a:ext uri="{FF2B5EF4-FFF2-40B4-BE49-F238E27FC236}">
                <a16:creationId xmlns:a16="http://schemas.microsoft.com/office/drawing/2014/main" id="{B2C7B2C7-2A24-8648-2D43-F440A8F9DEBA}"/>
              </a:ext>
            </a:extLst>
          </p:cNvPr>
          <p:cNvSpPr>
            <a:spLocks noChangeArrowheads="1"/>
          </p:cNvSpPr>
          <p:nvPr/>
        </p:nvSpPr>
        <p:spPr bwMode="auto">
          <a:xfrm>
            <a:off x="1716088" y="4098925"/>
            <a:ext cx="541337" cy="1050925"/>
          </a:xfrm>
          <a:prstGeom prst="curvedRightArrow">
            <a:avLst>
              <a:gd name="adj1" fmla="val 24995"/>
              <a:gd name="adj2" fmla="val 49999"/>
              <a:gd name="adj3" fmla="val 25000"/>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cs typeface="Times New Roman" panose="02020603050405020304" pitchFamily="18" charset="0"/>
            </a:endParaRPr>
          </a:p>
        </p:txBody>
      </p:sp>
      <p:sp>
        <p:nvSpPr>
          <p:cNvPr id="5138" name="Arrow: Curved Left 3">
            <a:extLst>
              <a:ext uri="{FF2B5EF4-FFF2-40B4-BE49-F238E27FC236}">
                <a16:creationId xmlns:a16="http://schemas.microsoft.com/office/drawing/2014/main" id="{3EF7C15A-7913-648F-05A1-EDD4987B0F98}"/>
              </a:ext>
            </a:extLst>
          </p:cNvPr>
          <p:cNvSpPr>
            <a:spLocks noChangeArrowheads="1"/>
          </p:cNvSpPr>
          <p:nvPr/>
        </p:nvSpPr>
        <p:spPr bwMode="auto">
          <a:xfrm>
            <a:off x="5975350" y="4038600"/>
            <a:ext cx="541338" cy="1111250"/>
          </a:xfrm>
          <a:prstGeom prst="curvedLeftArrow">
            <a:avLst>
              <a:gd name="adj1" fmla="val 25004"/>
              <a:gd name="adj2" fmla="val 49999"/>
              <a:gd name="adj3" fmla="val 25000"/>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cs typeface="Times New Roman" panose="02020603050405020304" pitchFamily="18" charset="0"/>
            </a:endParaRPr>
          </a:p>
        </p:txBody>
      </p:sp>
      <p:sp>
        <p:nvSpPr>
          <p:cNvPr id="5139" name="TextBox 33">
            <a:extLst>
              <a:ext uri="{FF2B5EF4-FFF2-40B4-BE49-F238E27FC236}">
                <a16:creationId xmlns:a16="http://schemas.microsoft.com/office/drawing/2014/main" id="{DCFE8700-3F13-F9D5-B458-CC42671AAA6B}"/>
              </a:ext>
            </a:extLst>
          </p:cNvPr>
          <p:cNvSpPr txBox="1">
            <a:spLocks noChangeArrowheads="1"/>
          </p:cNvSpPr>
          <p:nvPr/>
        </p:nvSpPr>
        <p:spPr bwMode="auto">
          <a:xfrm>
            <a:off x="2020888" y="4552950"/>
            <a:ext cx="4222750" cy="830263"/>
          </a:xfrm>
          <a:prstGeom prst="rect">
            <a:avLst/>
          </a:prstGeom>
          <a:noFill/>
          <a:ln w="4762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cs typeface="Times New Roman" panose="02020603050405020304" pitchFamily="18" charset="0"/>
              </a:rPr>
              <a:t>Sum of Microscopic Potential and Kinetic Energies </a:t>
            </a:r>
          </a:p>
        </p:txBody>
      </p:sp>
      <mc:AlternateContent xmlns:mc="http://schemas.openxmlformats.org/markup-compatibility/2006" xmlns:a14="http://schemas.microsoft.com/office/drawing/2010/main">
        <mc:Choice Requires="a14">
          <p:sp>
            <p:nvSpPr>
              <p:cNvPr id="40" name="Object 39">
                <a:extLst>
                  <a:ext uri="{FF2B5EF4-FFF2-40B4-BE49-F238E27FC236}">
                    <a16:creationId xmlns:a16="http://schemas.microsoft.com/office/drawing/2014/main" id="{1456B5AB-ECDD-14F1-C2C3-1C5B04493BB0}"/>
                  </a:ext>
                </a:extLst>
              </p:cNvPr>
              <p:cNvSpPr txBox="1"/>
              <p:nvPr/>
            </p:nvSpPr>
            <p:spPr bwMode="auto">
              <a:xfrm>
                <a:off x="1219200" y="5486400"/>
                <a:ext cx="2909888" cy="4953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𝐼𝑛𝑡𝑒𝑟𝑛𝑎𝑙</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Energy</m:t>
                      </m:r>
                      <m:r>
                        <m:rPr>
                          <m:nor/>
                        </m:rP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𝑈</m:t>
                      </m:r>
                    </m:oMath>
                  </m:oMathPara>
                </a14:m>
                <a:endParaRPr lang="en-IN"/>
              </a:p>
            </p:txBody>
          </p:sp>
        </mc:Choice>
        <mc:Fallback xmlns="">
          <p:sp>
            <p:nvSpPr>
              <p:cNvPr id="40" name="Object 39">
                <a:extLst>
                  <a:ext uri="{FF2B5EF4-FFF2-40B4-BE49-F238E27FC236}">
                    <a16:creationId xmlns:a16="http://schemas.microsoft.com/office/drawing/2014/main" id="{1456B5AB-ECDD-14F1-C2C3-1C5B04493BB0}"/>
                  </a:ext>
                </a:extLst>
              </p:cNvPr>
              <p:cNvSpPr txBox="1">
                <a:spLocks noRot="1" noChangeAspect="1" noMove="1" noResize="1" noEditPoints="1" noAdjustHandles="1" noChangeArrowheads="1" noChangeShapeType="1" noTextEdit="1"/>
              </p:cNvSpPr>
              <p:nvPr/>
            </p:nvSpPr>
            <p:spPr bwMode="auto">
              <a:xfrm>
                <a:off x="1219200" y="5486400"/>
                <a:ext cx="2909888" cy="495300"/>
              </a:xfrm>
              <a:prstGeom prst="rect">
                <a:avLst/>
              </a:prstGeom>
              <a:blipFill>
                <a:blip r:embed="rId4"/>
                <a:stretch>
                  <a:fillRect l="-629" b="-9877"/>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2" name="Object 41">
                <a:extLst>
                  <a:ext uri="{FF2B5EF4-FFF2-40B4-BE49-F238E27FC236}">
                    <a16:creationId xmlns:a16="http://schemas.microsoft.com/office/drawing/2014/main" id="{6B132BBB-9CA2-4381-1249-4A200A6C2488}"/>
                  </a:ext>
                </a:extLst>
              </p:cNvPr>
              <p:cNvSpPr txBox="1"/>
              <p:nvPr/>
            </p:nvSpPr>
            <p:spPr bwMode="auto">
              <a:xfrm>
                <a:off x="1624013" y="5981700"/>
                <a:ext cx="1951037" cy="4953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𝐸𝑛𝑡h𝑎𝑙𝑝𝑦</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oMath>
                  </m:oMathPara>
                </a14:m>
                <a:endParaRPr lang="en-IN"/>
              </a:p>
            </p:txBody>
          </p:sp>
        </mc:Choice>
        <mc:Fallback xmlns="">
          <p:sp>
            <p:nvSpPr>
              <p:cNvPr id="42" name="Object 41">
                <a:extLst>
                  <a:ext uri="{FF2B5EF4-FFF2-40B4-BE49-F238E27FC236}">
                    <a16:creationId xmlns:a16="http://schemas.microsoft.com/office/drawing/2014/main" id="{6B132BBB-9CA2-4381-1249-4A200A6C2488}"/>
                  </a:ext>
                </a:extLst>
              </p:cNvPr>
              <p:cNvSpPr txBox="1">
                <a:spLocks noRot="1" noChangeAspect="1" noMove="1" noResize="1" noEditPoints="1" noAdjustHandles="1" noChangeArrowheads="1" noChangeShapeType="1" noTextEdit="1"/>
              </p:cNvSpPr>
              <p:nvPr/>
            </p:nvSpPr>
            <p:spPr bwMode="auto">
              <a:xfrm>
                <a:off x="1624013" y="5981700"/>
                <a:ext cx="1951037" cy="495300"/>
              </a:xfrm>
              <a:prstGeom prst="rect">
                <a:avLst/>
              </a:prstGeom>
              <a:blipFill>
                <a:blip r:embed="rId5"/>
                <a:stretch>
                  <a:fillRect l="-2500" b="-9756"/>
                </a:stretch>
              </a:blipFill>
              <a:ln>
                <a:noFill/>
              </a:ln>
            </p:spPr>
            <p:txBody>
              <a:bodyPr/>
              <a:lstStyle/>
              <a:p>
                <a:r>
                  <a:rPr lang="en-IN">
                    <a:noFill/>
                  </a:rPr>
                  <a:t> </a:t>
                </a:r>
              </a:p>
            </p:txBody>
          </p:sp>
        </mc:Fallback>
      </mc:AlternateContent>
      <p:sp>
        <p:nvSpPr>
          <p:cNvPr id="34837" name="TextBox 1">
            <a:extLst>
              <a:ext uri="{FF2B5EF4-FFF2-40B4-BE49-F238E27FC236}">
                <a16:creationId xmlns:a16="http://schemas.microsoft.com/office/drawing/2014/main" id="{DC078DAC-88D0-0825-1090-E918FE4C0C68}"/>
              </a:ext>
            </a:extLst>
          </p:cNvPr>
          <p:cNvSpPr txBox="1">
            <a:spLocks noChangeArrowheads="1"/>
          </p:cNvSpPr>
          <p:nvPr/>
        </p:nvSpPr>
        <p:spPr bwMode="auto">
          <a:xfrm>
            <a:off x="4000500" y="1371600"/>
            <a:ext cx="1144588" cy="461963"/>
          </a:xfrm>
          <a:prstGeom prst="rect">
            <a:avLst/>
          </a:prstGeom>
          <a:noFill/>
          <a:ln w="4762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Energy </a:t>
            </a:r>
          </a:p>
        </p:txBody>
      </p:sp>
      <mc:AlternateContent xmlns:mc="http://schemas.openxmlformats.org/markup-compatibility/2006" xmlns:a14="http://schemas.microsoft.com/office/drawing/2010/main">
        <mc:Choice Requires="a14">
          <p:sp>
            <p:nvSpPr>
              <p:cNvPr id="38" name="Object 37">
                <a:extLst>
                  <a:ext uri="{FF2B5EF4-FFF2-40B4-BE49-F238E27FC236}">
                    <a16:creationId xmlns:a16="http://schemas.microsoft.com/office/drawing/2014/main" id="{4F659768-F157-6971-7EC0-EB4BF2093A45}"/>
                  </a:ext>
                </a:extLst>
              </p:cNvPr>
              <p:cNvSpPr txBox="1"/>
              <p:nvPr/>
            </p:nvSpPr>
            <p:spPr bwMode="auto">
              <a:xfrm>
                <a:off x="4338638" y="5486400"/>
                <a:ext cx="3281362" cy="4953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en-IN" i="0">
                          <a:solidFill>
                            <a:srgbClr val="000000"/>
                          </a:solidFill>
                          <a:latin typeface="Cambria Math" panose="02040503050406030204" pitchFamily="18" charset="0"/>
                        </a:rPr>
                        <m:t>Gibbs</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Free</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Energy</m:t>
                      </m:r>
                      <m:r>
                        <m:rPr>
                          <m:nor/>
                        </m:rP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𝐺</m:t>
                      </m:r>
                    </m:oMath>
                  </m:oMathPara>
                </a14:m>
                <a:endParaRPr lang="en-IN"/>
              </a:p>
            </p:txBody>
          </p:sp>
        </mc:Choice>
        <mc:Fallback xmlns="">
          <p:sp>
            <p:nvSpPr>
              <p:cNvPr id="38" name="Object 37">
                <a:extLst>
                  <a:ext uri="{FF2B5EF4-FFF2-40B4-BE49-F238E27FC236}">
                    <a16:creationId xmlns:a16="http://schemas.microsoft.com/office/drawing/2014/main" id="{4F659768-F157-6971-7EC0-EB4BF2093A45}"/>
                  </a:ext>
                </a:extLst>
              </p:cNvPr>
              <p:cNvSpPr txBox="1">
                <a:spLocks noRot="1" noChangeAspect="1" noMove="1" noResize="1" noEditPoints="1" noAdjustHandles="1" noChangeArrowheads="1" noChangeShapeType="1" noTextEdit="1"/>
              </p:cNvSpPr>
              <p:nvPr/>
            </p:nvSpPr>
            <p:spPr bwMode="auto">
              <a:xfrm>
                <a:off x="4338638" y="5486400"/>
                <a:ext cx="3281362" cy="495300"/>
              </a:xfrm>
              <a:prstGeom prst="rect">
                <a:avLst/>
              </a:prstGeom>
              <a:blipFill>
                <a:blip r:embed="rId6"/>
                <a:stretch>
                  <a:fillRect l="-558" b="-9877"/>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9" name="Object 38">
                <a:extLst>
                  <a:ext uri="{FF2B5EF4-FFF2-40B4-BE49-F238E27FC236}">
                    <a16:creationId xmlns:a16="http://schemas.microsoft.com/office/drawing/2014/main" id="{38BCDF6D-BA43-C591-4E98-E4F0DB3390D9}"/>
                  </a:ext>
                </a:extLst>
              </p:cNvPr>
              <p:cNvSpPr txBox="1"/>
              <p:nvPr/>
            </p:nvSpPr>
            <p:spPr bwMode="auto">
              <a:xfrm>
                <a:off x="4419600" y="6057900"/>
                <a:ext cx="3251200" cy="4953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en-IN" i="0">
                          <a:solidFill>
                            <a:srgbClr val="000000"/>
                          </a:solidFill>
                          <a:latin typeface="Cambria Math" panose="02040503050406030204" pitchFamily="18" charset="0"/>
                        </a:rPr>
                        <m:t>Helmholtz</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Energy</m:t>
                      </m:r>
                      <m:r>
                        <m:rPr>
                          <m:nor/>
                        </m:rPr>
                        <a:rPr lang="en-IN" i="0">
                          <a:solidFill>
                            <a:srgbClr val="000000"/>
                          </a:solidFill>
                          <a:latin typeface="Cambria Math" panose="02040503050406030204" pitchFamily="18" charset="0"/>
                        </a:rPr>
                        <m:t>, </m:t>
                      </m:r>
                      <m:r>
                        <m:rPr>
                          <m:sty m:val="p"/>
                        </m:rPr>
                        <a:rPr lang="en-IN" i="1">
                          <a:solidFill>
                            <a:srgbClr val="000000"/>
                          </a:solidFill>
                          <a:latin typeface="Cambria Math" panose="02040503050406030204" pitchFamily="18" charset="0"/>
                        </a:rPr>
                        <m:t>Ω</m:t>
                      </m:r>
                    </m:oMath>
                  </m:oMathPara>
                </a14:m>
                <a:endParaRPr lang="en-IN"/>
              </a:p>
            </p:txBody>
          </p:sp>
        </mc:Choice>
        <mc:Fallback xmlns="">
          <p:sp>
            <p:nvSpPr>
              <p:cNvPr id="39" name="Object 38">
                <a:extLst>
                  <a:ext uri="{FF2B5EF4-FFF2-40B4-BE49-F238E27FC236}">
                    <a16:creationId xmlns:a16="http://schemas.microsoft.com/office/drawing/2014/main" id="{38BCDF6D-BA43-C591-4E98-E4F0DB3390D9}"/>
                  </a:ext>
                </a:extLst>
              </p:cNvPr>
              <p:cNvSpPr txBox="1">
                <a:spLocks noRot="1" noChangeAspect="1" noMove="1" noResize="1" noEditPoints="1" noAdjustHandles="1" noChangeArrowheads="1" noChangeShapeType="1" noTextEdit="1"/>
              </p:cNvSpPr>
              <p:nvPr/>
            </p:nvSpPr>
            <p:spPr bwMode="auto">
              <a:xfrm>
                <a:off x="4419600" y="6057900"/>
                <a:ext cx="3251200" cy="495300"/>
              </a:xfrm>
              <a:prstGeom prst="rect">
                <a:avLst/>
              </a:prstGeom>
              <a:blipFill>
                <a:blip r:embed="rId7"/>
                <a:stretch>
                  <a:fillRect l="-563" b="-9877"/>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2935173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ppt_x"/>
                                          </p:val>
                                        </p:tav>
                                        <p:tav tm="100000">
                                          <p:val>
                                            <p:strVal val="#ppt_x"/>
                                          </p:val>
                                        </p:tav>
                                      </p:tavLst>
                                    </p:anim>
                                    <p:anim calcmode="lin" valueType="num">
                                      <p:cBhvr additive="base">
                                        <p:cTn id="8" dur="500" fill="hold"/>
                                        <p:tgtEl>
                                          <p:spTgt spid="512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31"/>
                                        </p:tgtEl>
                                        <p:attrNameLst>
                                          <p:attrName>style.visibility</p:attrName>
                                        </p:attrNameLst>
                                      </p:cBhvr>
                                      <p:to>
                                        <p:strVal val="visible"/>
                                      </p:to>
                                    </p:set>
                                    <p:anim calcmode="lin" valueType="num">
                                      <p:cBhvr additive="base">
                                        <p:cTn id="11" dur="500" fill="hold"/>
                                        <p:tgtEl>
                                          <p:spTgt spid="5131"/>
                                        </p:tgtEl>
                                        <p:attrNameLst>
                                          <p:attrName>ppt_x</p:attrName>
                                        </p:attrNameLst>
                                      </p:cBhvr>
                                      <p:tavLst>
                                        <p:tav tm="0">
                                          <p:val>
                                            <p:strVal val="#ppt_x"/>
                                          </p:val>
                                        </p:tav>
                                        <p:tav tm="100000">
                                          <p:val>
                                            <p:strVal val="#ppt_x"/>
                                          </p:val>
                                        </p:tav>
                                      </p:tavLst>
                                    </p:anim>
                                    <p:anim calcmode="lin" valueType="num">
                                      <p:cBhvr additive="base">
                                        <p:cTn id="12" dur="500" fill="hold"/>
                                        <p:tgtEl>
                                          <p:spTgt spid="5131"/>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132"/>
                                        </p:tgtEl>
                                        <p:attrNameLst>
                                          <p:attrName>style.visibility</p:attrName>
                                        </p:attrNameLst>
                                      </p:cBhvr>
                                      <p:to>
                                        <p:strVal val="visible"/>
                                      </p:to>
                                    </p:set>
                                    <p:anim calcmode="lin" valueType="num">
                                      <p:cBhvr additive="base">
                                        <p:cTn id="17" dur="500" fill="hold"/>
                                        <p:tgtEl>
                                          <p:spTgt spid="5132"/>
                                        </p:tgtEl>
                                        <p:attrNameLst>
                                          <p:attrName>ppt_x</p:attrName>
                                        </p:attrNameLst>
                                      </p:cBhvr>
                                      <p:tavLst>
                                        <p:tav tm="0">
                                          <p:val>
                                            <p:strVal val="#ppt_x"/>
                                          </p:val>
                                        </p:tav>
                                        <p:tav tm="100000">
                                          <p:val>
                                            <p:strVal val="#ppt_x"/>
                                          </p:val>
                                        </p:tav>
                                      </p:tavLst>
                                    </p:anim>
                                    <p:anim calcmode="lin" valueType="num">
                                      <p:cBhvr additive="base">
                                        <p:cTn id="18" dur="500" fill="hold"/>
                                        <p:tgtEl>
                                          <p:spTgt spid="513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126"/>
                                        </p:tgtEl>
                                        <p:attrNameLst>
                                          <p:attrName>style.visibility</p:attrName>
                                        </p:attrNameLst>
                                      </p:cBhvr>
                                      <p:to>
                                        <p:strVal val="visible"/>
                                      </p:to>
                                    </p:set>
                                    <p:anim calcmode="lin" valueType="num">
                                      <p:cBhvr additive="base">
                                        <p:cTn id="21" dur="500" fill="hold"/>
                                        <p:tgtEl>
                                          <p:spTgt spid="5126"/>
                                        </p:tgtEl>
                                        <p:attrNameLst>
                                          <p:attrName>ppt_x</p:attrName>
                                        </p:attrNameLst>
                                      </p:cBhvr>
                                      <p:tavLst>
                                        <p:tav tm="0">
                                          <p:val>
                                            <p:strVal val="#ppt_x"/>
                                          </p:val>
                                        </p:tav>
                                        <p:tav tm="100000">
                                          <p:val>
                                            <p:strVal val="#ppt_x"/>
                                          </p:val>
                                        </p:tav>
                                      </p:tavLst>
                                    </p:anim>
                                    <p:anim calcmode="lin" valueType="num">
                                      <p:cBhvr additive="base">
                                        <p:cTn id="22"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5133"/>
                                        </p:tgtEl>
                                        <p:attrNameLst>
                                          <p:attrName>style.visibility</p:attrName>
                                        </p:attrNameLst>
                                      </p:cBhvr>
                                      <p:to>
                                        <p:strVal val="visible"/>
                                      </p:to>
                                    </p:set>
                                    <p:anim calcmode="lin" valueType="num">
                                      <p:cBhvr additive="base">
                                        <p:cTn id="27" dur="500" fill="hold"/>
                                        <p:tgtEl>
                                          <p:spTgt spid="5133"/>
                                        </p:tgtEl>
                                        <p:attrNameLst>
                                          <p:attrName>ppt_x</p:attrName>
                                        </p:attrNameLst>
                                      </p:cBhvr>
                                      <p:tavLst>
                                        <p:tav tm="0">
                                          <p:val>
                                            <p:strVal val="#ppt_x"/>
                                          </p:val>
                                        </p:tav>
                                        <p:tav tm="100000">
                                          <p:val>
                                            <p:strVal val="#ppt_x"/>
                                          </p:val>
                                        </p:tav>
                                      </p:tavLst>
                                    </p:anim>
                                    <p:anim calcmode="lin" valueType="num">
                                      <p:cBhvr additive="base">
                                        <p:cTn id="28" dur="500" fill="hold"/>
                                        <p:tgtEl>
                                          <p:spTgt spid="513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127"/>
                                        </p:tgtEl>
                                        <p:attrNameLst>
                                          <p:attrName>style.visibility</p:attrName>
                                        </p:attrNameLst>
                                      </p:cBhvr>
                                      <p:to>
                                        <p:strVal val="visible"/>
                                      </p:to>
                                    </p:set>
                                    <p:anim calcmode="lin" valueType="num">
                                      <p:cBhvr additive="base">
                                        <p:cTn id="31" dur="500" fill="hold"/>
                                        <p:tgtEl>
                                          <p:spTgt spid="5127"/>
                                        </p:tgtEl>
                                        <p:attrNameLst>
                                          <p:attrName>ppt_x</p:attrName>
                                        </p:attrNameLst>
                                      </p:cBhvr>
                                      <p:tavLst>
                                        <p:tav tm="0">
                                          <p:val>
                                            <p:strVal val="#ppt_x"/>
                                          </p:val>
                                        </p:tav>
                                        <p:tav tm="100000">
                                          <p:val>
                                            <p:strVal val="#ppt_x"/>
                                          </p:val>
                                        </p:tav>
                                      </p:tavLst>
                                    </p:anim>
                                    <p:anim calcmode="lin" valueType="num">
                                      <p:cBhvr additive="base">
                                        <p:cTn id="32" dur="500" fill="hold"/>
                                        <p:tgtEl>
                                          <p:spTgt spid="512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134"/>
                                        </p:tgtEl>
                                        <p:attrNameLst>
                                          <p:attrName>style.visibility</p:attrName>
                                        </p:attrNameLst>
                                      </p:cBhvr>
                                      <p:to>
                                        <p:strVal val="visible"/>
                                      </p:to>
                                    </p:set>
                                    <p:anim calcmode="lin" valueType="num">
                                      <p:cBhvr additive="base">
                                        <p:cTn id="37" dur="500" fill="hold"/>
                                        <p:tgtEl>
                                          <p:spTgt spid="5134"/>
                                        </p:tgtEl>
                                        <p:attrNameLst>
                                          <p:attrName>ppt_x</p:attrName>
                                        </p:attrNameLst>
                                      </p:cBhvr>
                                      <p:tavLst>
                                        <p:tav tm="0">
                                          <p:val>
                                            <p:strVal val="#ppt_x"/>
                                          </p:val>
                                        </p:tav>
                                        <p:tav tm="100000">
                                          <p:val>
                                            <p:strVal val="#ppt_x"/>
                                          </p:val>
                                        </p:tav>
                                      </p:tavLst>
                                    </p:anim>
                                    <p:anim calcmode="lin" valueType="num">
                                      <p:cBhvr additive="base">
                                        <p:cTn id="38" dur="500" fill="hold"/>
                                        <p:tgtEl>
                                          <p:spTgt spid="513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128"/>
                                        </p:tgtEl>
                                        <p:attrNameLst>
                                          <p:attrName>style.visibility</p:attrName>
                                        </p:attrNameLst>
                                      </p:cBhvr>
                                      <p:to>
                                        <p:strVal val="visible"/>
                                      </p:to>
                                    </p:set>
                                    <p:anim calcmode="lin" valueType="num">
                                      <p:cBhvr additive="base">
                                        <p:cTn id="41" dur="500" fill="hold"/>
                                        <p:tgtEl>
                                          <p:spTgt spid="5128"/>
                                        </p:tgtEl>
                                        <p:attrNameLst>
                                          <p:attrName>ppt_x</p:attrName>
                                        </p:attrNameLst>
                                      </p:cBhvr>
                                      <p:tavLst>
                                        <p:tav tm="0">
                                          <p:val>
                                            <p:strVal val="#ppt_x"/>
                                          </p:val>
                                        </p:tav>
                                        <p:tav tm="100000">
                                          <p:val>
                                            <p:strVal val="#ppt_x"/>
                                          </p:val>
                                        </p:tav>
                                      </p:tavLst>
                                    </p:anim>
                                    <p:anim calcmode="lin" valueType="num">
                                      <p:cBhvr additive="base">
                                        <p:cTn id="42"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presetSubtype="0" fill="hold" nodeType="clickEffect">
                                  <p:stCondLst>
                                    <p:cond delay="0"/>
                                  </p:stCondLst>
                                  <p:childTnLst>
                                    <p:set>
                                      <p:cBhvr>
                                        <p:cTn id="46" dur="1" fill="hold">
                                          <p:stCondLst>
                                            <p:cond delay="0"/>
                                          </p:stCondLst>
                                        </p:cTn>
                                        <p:tgtEl>
                                          <p:spTgt spid="5135"/>
                                        </p:tgtEl>
                                        <p:attrNameLst>
                                          <p:attrName>style.visibility</p:attrName>
                                        </p:attrNameLst>
                                      </p:cBhvr>
                                      <p:to>
                                        <p:strVal val="visible"/>
                                      </p:to>
                                    </p:set>
                                    <p:animEffect transition="in" filter="fade">
                                      <p:cBhvr>
                                        <p:cTn id="47" dur="1000"/>
                                        <p:tgtEl>
                                          <p:spTgt spid="5135"/>
                                        </p:tgtEl>
                                      </p:cBhvr>
                                    </p:animEffect>
                                    <p:anim calcmode="lin" valueType="num">
                                      <p:cBhvr>
                                        <p:cTn id="48" dur="1000" fill="hold"/>
                                        <p:tgtEl>
                                          <p:spTgt spid="5135"/>
                                        </p:tgtEl>
                                        <p:attrNameLst>
                                          <p:attrName>ppt_x</p:attrName>
                                        </p:attrNameLst>
                                      </p:cBhvr>
                                      <p:tavLst>
                                        <p:tav tm="0">
                                          <p:val>
                                            <p:strVal val="#ppt_x"/>
                                          </p:val>
                                        </p:tav>
                                        <p:tav tm="100000">
                                          <p:val>
                                            <p:strVal val="#ppt_x"/>
                                          </p:val>
                                        </p:tav>
                                      </p:tavLst>
                                    </p:anim>
                                    <p:anim calcmode="lin" valueType="num">
                                      <p:cBhvr>
                                        <p:cTn id="49" dur="1000" fill="hold"/>
                                        <p:tgtEl>
                                          <p:spTgt spid="51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129"/>
                                        </p:tgtEl>
                                        <p:attrNameLst>
                                          <p:attrName>style.visibility</p:attrName>
                                        </p:attrNameLst>
                                      </p:cBhvr>
                                      <p:to>
                                        <p:strVal val="visible"/>
                                      </p:to>
                                    </p:set>
                                    <p:animEffect transition="in" filter="fade">
                                      <p:cBhvr>
                                        <p:cTn id="52" dur="1000"/>
                                        <p:tgtEl>
                                          <p:spTgt spid="5129"/>
                                        </p:tgtEl>
                                      </p:cBhvr>
                                    </p:animEffect>
                                    <p:anim calcmode="lin" valueType="num">
                                      <p:cBhvr>
                                        <p:cTn id="53" dur="1000" fill="hold"/>
                                        <p:tgtEl>
                                          <p:spTgt spid="5129"/>
                                        </p:tgtEl>
                                        <p:attrNameLst>
                                          <p:attrName>ppt_x</p:attrName>
                                        </p:attrNameLst>
                                      </p:cBhvr>
                                      <p:tavLst>
                                        <p:tav tm="0">
                                          <p:val>
                                            <p:strVal val="#ppt_x"/>
                                          </p:val>
                                        </p:tav>
                                        <p:tav tm="100000">
                                          <p:val>
                                            <p:strVal val="#ppt_x"/>
                                          </p:val>
                                        </p:tav>
                                      </p:tavLst>
                                    </p:anim>
                                    <p:anim calcmode="lin" valueType="num">
                                      <p:cBhvr>
                                        <p:cTn id="54" dur="1000" fill="hold"/>
                                        <p:tgtEl>
                                          <p:spTgt spid="5129"/>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nodeType="clickEffect">
                                  <p:stCondLst>
                                    <p:cond delay="0"/>
                                  </p:stCondLst>
                                  <p:childTnLst>
                                    <p:set>
                                      <p:cBhvr>
                                        <p:cTn id="58" dur="1" fill="hold">
                                          <p:stCondLst>
                                            <p:cond delay="0"/>
                                          </p:stCondLst>
                                        </p:cTn>
                                        <p:tgtEl>
                                          <p:spTgt spid="5136"/>
                                        </p:tgtEl>
                                        <p:attrNameLst>
                                          <p:attrName>style.visibility</p:attrName>
                                        </p:attrNameLst>
                                      </p:cBhvr>
                                      <p:to>
                                        <p:strVal val="visible"/>
                                      </p:to>
                                    </p:set>
                                    <p:animEffect transition="in" filter="fade">
                                      <p:cBhvr>
                                        <p:cTn id="59" dur="1000"/>
                                        <p:tgtEl>
                                          <p:spTgt spid="5136"/>
                                        </p:tgtEl>
                                      </p:cBhvr>
                                    </p:animEffect>
                                    <p:anim calcmode="lin" valueType="num">
                                      <p:cBhvr>
                                        <p:cTn id="60" dur="1000" fill="hold"/>
                                        <p:tgtEl>
                                          <p:spTgt spid="5136"/>
                                        </p:tgtEl>
                                        <p:attrNameLst>
                                          <p:attrName>ppt_x</p:attrName>
                                        </p:attrNameLst>
                                      </p:cBhvr>
                                      <p:tavLst>
                                        <p:tav tm="0">
                                          <p:val>
                                            <p:strVal val="#ppt_x"/>
                                          </p:val>
                                        </p:tav>
                                        <p:tav tm="100000">
                                          <p:val>
                                            <p:strVal val="#ppt_x"/>
                                          </p:val>
                                        </p:tav>
                                      </p:tavLst>
                                    </p:anim>
                                    <p:anim calcmode="lin" valueType="num">
                                      <p:cBhvr>
                                        <p:cTn id="61" dur="1000" fill="hold"/>
                                        <p:tgtEl>
                                          <p:spTgt spid="513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5130"/>
                                        </p:tgtEl>
                                        <p:attrNameLst>
                                          <p:attrName>style.visibility</p:attrName>
                                        </p:attrNameLst>
                                      </p:cBhvr>
                                      <p:to>
                                        <p:strVal val="visible"/>
                                      </p:to>
                                    </p:set>
                                    <p:animEffect transition="in" filter="fade">
                                      <p:cBhvr>
                                        <p:cTn id="64" dur="1000"/>
                                        <p:tgtEl>
                                          <p:spTgt spid="5130"/>
                                        </p:tgtEl>
                                      </p:cBhvr>
                                    </p:animEffect>
                                    <p:anim calcmode="lin" valueType="num">
                                      <p:cBhvr>
                                        <p:cTn id="65" dur="1000" fill="hold"/>
                                        <p:tgtEl>
                                          <p:spTgt spid="5130"/>
                                        </p:tgtEl>
                                        <p:attrNameLst>
                                          <p:attrName>ppt_x</p:attrName>
                                        </p:attrNameLst>
                                      </p:cBhvr>
                                      <p:tavLst>
                                        <p:tav tm="0">
                                          <p:val>
                                            <p:strVal val="#ppt_x"/>
                                          </p:val>
                                        </p:tav>
                                        <p:tav tm="100000">
                                          <p:val>
                                            <p:strVal val="#ppt_x"/>
                                          </p:val>
                                        </p:tav>
                                      </p:tavLst>
                                    </p:anim>
                                    <p:anim calcmode="lin" valueType="num">
                                      <p:cBhvr>
                                        <p:cTn id="66" dur="1000" fill="hold"/>
                                        <p:tgtEl>
                                          <p:spTgt spid="5130"/>
                                        </p:tgtEl>
                                        <p:attrNameLst>
                                          <p:attrName>ppt_y</p:attrName>
                                        </p:attrNameLst>
                                      </p:cBhvr>
                                      <p:tavLst>
                                        <p:tav tm="0">
                                          <p:val>
                                            <p:strVal val="#ppt_y+.1"/>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6" presetClass="entr" presetSubtype="16" fill="hold" nodeType="clickEffect">
                                  <p:stCondLst>
                                    <p:cond delay="0"/>
                                  </p:stCondLst>
                                  <p:childTnLst>
                                    <p:set>
                                      <p:cBhvr>
                                        <p:cTn id="70" dur="1" fill="hold">
                                          <p:stCondLst>
                                            <p:cond delay="0"/>
                                          </p:stCondLst>
                                        </p:cTn>
                                        <p:tgtEl>
                                          <p:spTgt spid="5137"/>
                                        </p:tgtEl>
                                        <p:attrNameLst>
                                          <p:attrName>style.visibility</p:attrName>
                                        </p:attrNameLst>
                                      </p:cBhvr>
                                      <p:to>
                                        <p:strVal val="visible"/>
                                      </p:to>
                                    </p:set>
                                    <p:animEffect transition="in" filter="circle(in)">
                                      <p:cBhvr>
                                        <p:cTn id="71" dur="2000"/>
                                        <p:tgtEl>
                                          <p:spTgt spid="5137"/>
                                        </p:tgtEl>
                                      </p:cBhvr>
                                    </p:animEffect>
                                  </p:childTnLst>
                                </p:cTn>
                              </p:par>
                              <p:par>
                                <p:cTn id="72" presetID="6" presetClass="entr" presetSubtype="16" fill="hold" nodeType="withEffect">
                                  <p:stCondLst>
                                    <p:cond delay="0"/>
                                  </p:stCondLst>
                                  <p:childTnLst>
                                    <p:set>
                                      <p:cBhvr>
                                        <p:cTn id="73" dur="1" fill="hold">
                                          <p:stCondLst>
                                            <p:cond delay="0"/>
                                          </p:stCondLst>
                                        </p:cTn>
                                        <p:tgtEl>
                                          <p:spTgt spid="5138"/>
                                        </p:tgtEl>
                                        <p:attrNameLst>
                                          <p:attrName>style.visibility</p:attrName>
                                        </p:attrNameLst>
                                      </p:cBhvr>
                                      <p:to>
                                        <p:strVal val="visible"/>
                                      </p:to>
                                    </p:set>
                                    <p:animEffect transition="in" filter="circle(in)">
                                      <p:cBhvr>
                                        <p:cTn id="74" dur="2000"/>
                                        <p:tgtEl>
                                          <p:spTgt spid="5138"/>
                                        </p:tgtEl>
                                      </p:cBhvr>
                                    </p:animEffect>
                                  </p:childTnLst>
                                </p:cTn>
                              </p:par>
                              <p:par>
                                <p:cTn id="75" presetID="6" presetClass="entr" presetSubtype="16" fill="hold" nodeType="withEffect">
                                  <p:stCondLst>
                                    <p:cond delay="0"/>
                                  </p:stCondLst>
                                  <p:childTnLst>
                                    <p:set>
                                      <p:cBhvr>
                                        <p:cTn id="76" dur="1" fill="hold">
                                          <p:stCondLst>
                                            <p:cond delay="0"/>
                                          </p:stCondLst>
                                        </p:cTn>
                                        <p:tgtEl>
                                          <p:spTgt spid="5139"/>
                                        </p:tgtEl>
                                        <p:attrNameLst>
                                          <p:attrName>style.visibility</p:attrName>
                                        </p:attrNameLst>
                                      </p:cBhvr>
                                      <p:to>
                                        <p:strVal val="visible"/>
                                      </p:to>
                                    </p:set>
                                    <p:animEffect transition="in" filter="circle(in)">
                                      <p:cBhvr>
                                        <p:cTn id="77" dur="2000"/>
                                        <p:tgtEl>
                                          <p:spTgt spid="5139"/>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ppt_x"/>
                                          </p:val>
                                        </p:tav>
                                        <p:tav tm="100000">
                                          <p:val>
                                            <p:strVal val="#ppt_x"/>
                                          </p:val>
                                        </p:tav>
                                      </p:tavLst>
                                    </p:anim>
                                    <p:anim calcmode="lin" valueType="num">
                                      <p:cBhvr additive="base">
                                        <p:cTn id="83" dur="500" fill="hold"/>
                                        <p:tgtEl>
                                          <p:spTgt spid="4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 calcmode="lin" valueType="num">
                                      <p:cBhvr additive="base">
                                        <p:cTn id="86" dur="500" fill="hold"/>
                                        <p:tgtEl>
                                          <p:spTgt spid="42"/>
                                        </p:tgtEl>
                                        <p:attrNameLst>
                                          <p:attrName>ppt_x</p:attrName>
                                        </p:attrNameLst>
                                      </p:cBhvr>
                                      <p:tavLst>
                                        <p:tav tm="0">
                                          <p:val>
                                            <p:strVal val="#ppt_x"/>
                                          </p:val>
                                        </p:tav>
                                        <p:tav tm="100000">
                                          <p:val>
                                            <p:strVal val="#ppt_x"/>
                                          </p:val>
                                        </p:tav>
                                      </p:tavLst>
                                    </p:anim>
                                    <p:anim calcmode="lin" valueType="num">
                                      <p:cBhvr additive="base">
                                        <p:cTn id="87" dur="500" fill="hold"/>
                                        <p:tgtEl>
                                          <p:spTgt spid="42"/>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additive="base">
                                        <p:cTn id="90" dur="500" fill="hold"/>
                                        <p:tgtEl>
                                          <p:spTgt spid="38"/>
                                        </p:tgtEl>
                                        <p:attrNameLst>
                                          <p:attrName>ppt_x</p:attrName>
                                        </p:attrNameLst>
                                      </p:cBhvr>
                                      <p:tavLst>
                                        <p:tav tm="0">
                                          <p:val>
                                            <p:strVal val="#ppt_x"/>
                                          </p:val>
                                        </p:tav>
                                        <p:tav tm="100000">
                                          <p:val>
                                            <p:strVal val="#ppt_x"/>
                                          </p:val>
                                        </p:tav>
                                      </p:tavLst>
                                    </p:anim>
                                    <p:anim calcmode="lin" valueType="num">
                                      <p:cBhvr additive="base">
                                        <p:cTn id="91" dur="500" fill="hold"/>
                                        <p:tgtEl>
                                          <p:spTgt spid="38"/>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 calcmode="lin" valueType="num">
                                      <p:cBhvr additive="base">
                                        <p:cTn id="94" dur="500" fill="hold"/>
                                        <p:tgtEl>
                                          <p:spTgt spid="39"/>
                                        </p:tgtEl>
                                        <p:attrNameLst>
                                          <p:attrName>ppt_x</p:attrName>
                                        </p:attrNameLst>
                                      </p:cBhvr>
                                      <p:tavLst>
                                        <p:tav tm="0">
                                          <p:val>
                                            <p:strVal val="#ppt_x"/>
                                          </p:val>
                                        </p:tav>
                                        <p:tav tm="100000">
                                          <p:val>
                                            <p:strVal val="#ppt_x"/>
                                          </p:val>
                                        </p:tav>
                                      </p:tavLst>
                                    </p:anim>
                                    <p:anim calcmode="lin" valueType="num">
                                      <p:cBhvr additive="base">
                                        <p:cTn id="9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nimBg="1"/>
      <p:bldP spid="5126" grpId="0" animBg="1"/>
      <p:bldP spid="5127" grpId="0" animBg="1"/>
      <p:bldP spid="5128" grpId="0" animBg="1"/>
      <p:bldP spid="5129" grpId="0" animBg="1"/>
      <p:bldP spid="5130" grpId="0" animBg="1"/>
      <p:bldP spid="5137" grpId="0" animBg="1"/>
      <p:bldP spid="5138" grpId="0" animBg="1"/>
      <p:bldP spid="5139" grpId="0" animBg="1"/>
      <p:bldP spid="40" grpId="0"/>
      <p:bldP spid="42"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26346E0-13C0-1662-55E0-9E1530CB322D}"/>
              </a:ext>
            </a:extLst>
          </p:cNvPr>
          <p:cNvSpPr>
            <a:spLocks noGrp="1" noChangeArrowheads="1"/>
          </p:cNvSpPr>
          <p:nvPr>
            <p:ph type="title"/>
          </p:nvPr>
        </p:nvSpPr>
        <p:spPr>
          <a:xfrm>
            <a:off x="2152279" y="166106"/>
            <a:ext cx="5486400" cy="1143000"/>
          </a:xfrm>
        </p:spPr>
        <p:txBody>
          <a:bodyPr/>
          <a:lstStyle/>
          <a:p>
            <a:r>
              <a:rPr lang="en-US" altLang="en-US" sz="2800" dirty="0"/>
              <a:t>The Principle of Dimensional Homogeneity</a:t>
            </a:r>
          </a:p>
        </p:txBody>
      </p:sp>
      <p:sp>
        <p:nvSpPr>
          <p:cNvPr id="3" name="Content Placeholder 2">
            <a:extLst>
              <a:ext uri="{FF2B5EF4-FFF2-40B4-BE49-F238E27FC236}">
                <a16:creationId xmlns:a16="http://schemas.microsoft.com/office/drawing/2014/main" id="{33196FE5-7586-C2CA-7D57-C3BDABD4F237}"/>
              </a:ext>
            </a:extLst>
          </p:cNvPr>
          <p:cNvSpPr>
            <a:spLocks noGrp="1" noChangeArrowheads="1"/>
          </p:cNvSpPr>
          <p:nvPr>
            <p:ph idx="1"/>
          </p:nvPr>
        </p:nvSpPr>
        <p:spPr>
          <a:xfrm>
            <a:off x="304800" y="1428750"/>
            <a:ext cx="8686800" cy="1438275"/>
          </a:xfrm>
        </p:spPr>
        <p:txBody>
          <a:bodyPr/>
          <a:lstStyle/>
          <a:p>
            <a:r>
              <a:rPr lang="en-US" altLang="en-US" sz="2400"/>
              <a:t>In Fluid Mechanics and in any general engineering and science;</a:t>
            </a:r>
          </a:p>
          <a:p>
            <a:r>
              <a:rPr lang="en-US" altLang="en-US" sz="2400"/>
              <a:t> All equations must be dimensionally homogeneous.</a:t>
            </a:r>
          </a:p>
          <a:p>
            <a:r>
              <a:rPr lang="en-US" altLang="en-US" sz="2400"/>
              <a:t>Each additive term in an equation must have the same dimensions.</a:t>
            </a:r>
          </a:p>
        </p:txBody>
      </p:sp>
      <p:sp>
        <p:nvSpPr>
          <p:cNvPr id="2" name="TextBox 1">
            <a:extLst>
              <a:ext uri="{FF2B5EF4-FFF2-40B4-BE49-F238E27FC236}">
                <a16:creationId xmlns:a16="http://schemas.microsoft.com/office/drawing/2014/main" id="{367AA7C3-42A5-0390-EB2D-CA15E0F42BDD}"/>
              </a:ext>
            </a:extLst>
          </p:cNvPr>
          <p:cNvSpPr txBox="1">
            <a:spLocks noRot="1" noChangeAspect="1" noMove="1" noResize="1" noEditPoints="1" noAdjustHandles="1" noChangeArrowheads="1" noChangeShapeType="1" noTextEdit="1"/>
          </p:cNvSpPr>
          <p:nvPr/>
        </p:nvSpPr>
        <p:spPr>
          <a:xfrm>
            <a:off x="2514600" y="3259875"/>
            <a:ext cx="2648738" cy="738728"/>
          </a:xfrm>
          <a:prstGeom prst="rect">
            <a:avLst/>
          </a:prstGeom>
          <a:blipFill>
            <a:blip r:embed="rId2"/>
            <a:stretch>
              <a:fillRect/>
            </a:stretch>
          </a:blipFill>
        </p:spPr>
        <p:txBody>
          <a:bodyPr/>
          <a:lstStyle/>
          <a:p>
            <a:pPr>
              <a:defRPr/>
            </a:pPr>
            <a:r>
              <a:rPr lang="en-IN">
                <a:noFill/>
              </a:rPr>
              <a:t> </a:t>
            </a:r>
          </a:p>
        </p:txBody>
      </p:sp>
      <p:sp>
        <p:nvSpPr>
          <p:cNvPr id="4" name="TextBox 3">
            <a:extLst>
              <a:ext uri="{FF2B5EF4-FFF2-40B4-BE49-F238E27FC236}">
                <a16:creationId xmlns:a16="http://schemas.microsoft.com/office/drawing/2014/main" id="{1504AFC0-8DB0-75BC-28C4-C944056263DF}"/>
              </a:ext>
            </a:extLst>
          </p:cNvPr>
          <p:cNvSpPr txBox="1">
            <a:spLocks noRot="1" noChangeAspect="1" noMove="1" noResize="1" noEditPoints="1" noAdjustHandles="1" noChangeArrowheads="1" noChangeShapeType="1" noTextEdit="1"/>
          </p:cNvSpPr>
          <p:nvPr/>
        </p:nvSpPr>
        <p:spPr>
          <a:xfrm>
            <a:off x="2590800" y="4171706"/>
            <a:ext cx="2324675" cy="803682"/>
          </a:xfrm>
          <a:prstGeom prst="rect">
            <a:avLst/>
          </a:prstGeom>
          <a:blipFill>
            <a:blip r:embed="rId3"/>
            <a:stretch>
              <a:fillRect/>
            </a:stretch>
          </a:blipFill>
        </p:spPr>
        <p:txBody>
          <a:bodyPr/>
          <a:lstStyle/>
          <a:p>
            <a:pPr>
              <a:defRPr/>
            </a:pPr>
            <a:r>
              <a:rPr lang="en-IN">
                <a:noFill/>
              </a:rPr>
              <a:t> </a:t>
            </a:r>
          </a:p>
        </p:txBody>
      </p:sp>
      <p:sp>
        <p:nvSpPr>
          <p:cNvPr id="7" name="TextBox 6">
            <a:extLst>
              <a:ext uri="{FF2B5EF4-FFF2-40B4-BE49-F238E27FC236}">
                <a16:creationId xmlns:a16="http://schemas.microsoft.com/office/drawing/2014/main" id="{DEF26636-7804-DFE6-06FD-8EEDBCFB008B}"/>
              </a:ext>
            </a:extLst>
          </p:cNvPr>
          <p:cNvSpPr txBox="1">
            <a:spLocks noRot="1" noChangeAspect="1" noMove="1" noResize="1" noEditPoints="1" noAdjustHandles="1" noChangeArrowheads="1" noChangeShapeType="1" noTextEdit="1"/>
          </p:cNvSpPr>
          <p:nvPr/>
        </p:nvSpPr>
        <p:spPr>
          <a:xfrm flipH="1">
            <a:off x="2057400" y="5334000"/>
            <a:ext cx="3154681" cy="930960"/>
          </a:xfrm>
          <a:prstGeom prst="rect">
            <a:avLst/>
          </a:prstGeom>
          <a:blipFill>
            <a:blip r:embed="rId4"/>
            <a:stretch>
              <a:fillRect/>
            </a:stretch>
          </a:blipFill>
          <a:scene3d>
            <a:camera prst="orthographicFront">
              <a:rot lat="0" lon="10800000" rev="0"/>
            </a:camera>
            <a:lightRig rig="threePt" dir="t"/>
          </a:scene3d>
        </p:spPr>
        <p:txBody>
          <a:bodyPr/>
          <a:lstStyle/>
          <a:p>
            <a:r>
              <a:rPr lang="en-IN">
                <a:noFill/>
              </a:rPr>
              <a:t> </a:t>
            </a:r>
          </a:p>
        </p:txBody>
      </p:sp>
      <p:sp>
        <p:nvSpPr>
          <p:cNvPr id="5128" name="TextBox 7">
            <a:extLst>
              <a:ext uri="{FF2B5EF4-FFF2-40B4-BE49-F238E27FC236}">
                <a16:creationId xmlns:a16="http://schemas.microsoft.com/office/drawing/2014/main" id="{F9ECAE97-4FD5-DDB8-B00D-4F002A9BE8C5}"/>
              </a:ext>
            </a:extLst>
          </p:cNvPr>
          <p:cNvSpPr txBox="1">
            <a:spLocks noChangeArrowheads="1"/>
          </p:cNvSpPr>
          <p:nvPr/>
        </p:nvSpPr>
        <p:spPr bwMode="auto">
          <a:xfrm>
            <a:off x="5224463" y="3028950"/>
            <a:ext cx="35988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Each term of this equation signifies energy of fluid parcel per unit volume</a:t>
            </a:r>
            <a:endParaRPr lang="en-IN" altLang="en-US" dirty="0"/>
          </a:p>
        </p:txBody>
      </p:sp>
      <p:sp>
        <p:nvSpPr>
          <p:cNvPr id="5129" name="TextBox 8">
            <a:extLst>
              <a:ext uri="{FF2B5EF4-FFF2-40B4-BE49-F238E27FC236}">
                <a16:creationId xmlns:a16="http://schemas.microsoft.com/office/drawing/2014/main" id="{07795C5E-74E5-26C3-DF10-6CCB72B7C708}"/>
              </a:ext>
            </a:extLst>
          </p:cNvPr>
          <p:cNvSpPr txBox="1">
            <a:spLocks noChangeArrowheads="1"/>
          </p:cNvSpPr>
          <p:nvPr/>
        </p:nvSpPr>
        <p:spPr bwMode="auto">
          <a:xfrm>
            <a:off x="5124450" y="4275138"/>
            <a:ext cx="36004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Each term of this equation signifies energy of fluid parcel per unit mass.</a:t>
            </a:r>
            <a:endParaRPr lang="en-IN" altLang="en-US" dirty="0"/>
          </a:p>
        </p:txBody>
      </p:sp>
      <p:sp>
        <p:nvSpPr>
          <p:cNvPr id="5130" name="TextBox 9">
            <a:extLst>
              <a:ext uri="{FF2B5EF4-FFF2-40B4-BE49-F238E27FC236}">
                <a16:creationId xmlns:a16="http://schemas.microsoft.com/office/drawing/2014/main" id="{62F5F059-3A3B-B013-D795-84699FC45A84}"/>
              </a:ext>
            </a:extLst>
          </p:cNvPr>
          <p:cNvSpPr txBox="1">
            <a:spLocks noChangeArrowheads="1"/>
          </p:cNvSpPr>
          <p:nvPr/>
        </p:nvSpPr>
        <p:spPr bwMode="auto">
          <a:xfrm>
            <a:off x="5105400" y="5562600"/>
            <a:ext cx="35988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Each term of this equation signifies head equivalent of energy.</a:t>
            </a:r>
            <a:endParaRPr lang="en-IN" altLang="en-US" dirty="0"/>
          </a:p>
        </p:txBody>
      </p:sp>
      <p:grpSp>
        <p:nvGrpSpPr>
          <p:cNvPr id="14" name="Group 13">
            <a:extLst>
              <a:ext uri="{FF2B5EF4-FFF2-40B4-BE49-F238E27FC236}">
                <a16:creationId xmlns:a16="http://schemas.microsoft.com/office/drawing/2014/main" id="{18606575-2EE4-2632-9B94-097AFFF95371}"/>
              </a:ext>
            </a:extLst>
          </p:cNvPr>
          <p:cNvGrpSpPr/>
          <p:nvPr/>
        </p:nvGrpSpPr>
        <p:grpSpPr>
          <a:xfrm>
            <a:off x="0" y="0"/>
            <a:ext cx="9144000" cy="6858000"/>
            <a:chOff x="0" y="0"/>
            <a:chExt cx="9144000" cy="6858000"/>
          </a:xfrm>
        </p:grpSpPr>
        <p:pic>
          <p:nvPicPr>
            <p:cNvPr id="26" name="Picture 22" descr="Logo usage Guidelines">
              <a:extLst>
                <a:ext uri="{FF2B5EF4-FFF2-40B4-BE49-F238E27FC236}">
                  <a16:creationId xmlns:a16="http://schemas.microsoft.com/office/drawing/2014/main" id="{AD6DF57E-9C0B-90C9-473B-6413E439F3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38">
              <a:extLst>
                <a:ext uri="{FF2B5EF4-FFF2-40B4-BE49-F238E27FC236}">
                  <a16:creationId xmlns:a16="http://schemas.microsoft.com/office/drawing/2014/main" id="{F95F0C83-CCCE-BBCF-5063-F206513A838F}"/>
                </a:ext>
              </a:extLst>
            </p:cNvPr>
            <p:cNvGrpSpPr>
              <a:grpSpLocks/>
            </p:cNvGrpSpPr>
            <p:nvPr/>
          </p:nvGrpSpPr>
          <p:grpSpPr bwMode="auto">
            <a:xfrm>
              <a:off x="0" y="0"/>
              <a:ext cx="9144000" cy="6858000"/>
              <a:chOff x="0" y="0"/>
              <a:chExt cx="9144000" cy="6858000"/>
            </a:xfrm>
          </p:grpSpPr>
          <p:grpSp>
            <p:nvGrpSpPr>
              <p:cNvPr id="28" name="Group 19">
                <a:extLst>
                  <a:ext uri="{FF2B5EF4-FFF2-40B4-BE49-F238E27FC236}">
                    <a16:creationId xmlns:a16="http://schemas.microsoft.com/office/drawing/2014/main" id="{7F16D422-1FD3-F844-7D8F-C16A5B02A0E4}"/>
                  </a:ext>
                </a:extLst>
              </p:cNvPr>
              <p:cNvGrpSpPr>
                <a:grpSpLocks/>
              </p:cNvGrpSpPr>
              <p:nvPr/>
            </p:nvGrpSpPr>
            <p:grpSpPr bwMode="auto">
              <a:xfrm>
                <a:off x="0" y="0"/>
                <a:ext cx="9144000" cy="6858000"/>
                <a:chOff x="0" y="0"/>
                <a:chExt cx="9144000" cy="6858000"/>
              </a:xfrm>
            </p:grpSpPr>
            <p:grpSp>
              <p:nvGrpSpPr>
                <p:cNvPr id="30" name="Group 29">
                  <a:extLst>
                    <a:ext uri="{FF2B5EF4-FFF2-40B4-BE49-F238E27FC236}">
                      <a16:creationId xmlns:a16="http://schemas.microsoft.com/office/drawing/2014/main" id="{00CA3D4A-E408-8FCB-0697-A25386F2507E}"/>
                    </a:ext>
                  </a:extLst>
                </p:cNvPr>
                <p:cNvGrpSpPr>
                  <a:grpSpLocks/>
                </p:cNvGrpSpPr>
                <p:nvPr/>
              </p:nvGrpSpPr>
              <p:grpSpPr bwMode="auto">
                <a:xfrm>
                  <a:off x="0" y="0"/>
                  <a:ext cx="9144000" cy="6858000"/>
                  <a:chOff x="0" y="0"/>
                  <a:chExt cx="5760" cy="4320"/>
                </a:xfrm>
              </p:grpSpPr>
              <p:grpSp>
                <p:nvGrpSpPr>
                  <p:cNvPr id="5120" name="Group 5119">
                    <a:extLst>
                      <a:ext uri="{FF2B5EF4-FFF2-40B4-BE49-F238E27FC236}">
                        <a16:creationId xmlns:a16="http://schemas.microsoft.com/office/drawing/2014/main" id="{AE78CEB5-9B8B-29DC-520E-4F42D505067D}"/>
                      </a:ext>
                    </a:extLst>
                  </p:cNvPr>
                  <p:cNvGrpSpPr>
                    <a:grpSpLocks/>
                  </p:cNvGrpSpPr>
                  <p:nvPr/>
                </p:nvGrpSpPr>
                <p:grpSpPr bwMode="auto">
                  <a:xfrm>
                    <a:off x="0" y="0"/>
                    <a:ext cx="192" cy="4320"/>
                    <a:chOff x="0" y="-48"/>
                    <a:chExt cx="144" cy="4368"/>
                  </a:xfrm>
                </p:grpSpPr>
                <p:sp>
                  <p:nvSpPr>
                    <p:cNvPr id="5134" name="Rectangle 10">
                      <a:extLst>
                        <a:ext uri="{FF2B5EF4-FFF2-40B4-BE49-F238E27FC236}">
                          <a16:creationId xmlns:a16="http://schemas.microsoft.com/office/drawing/2014/main" id="{62953A0A-4B33-A3D1-399A-A229431EE1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5" name="Rectangle 11">
                      <a:extLst>
                        <a:ext uri="{FF2B5EF4-FFF2-40B4-BE49-F238E27FC236}">
                          <a16:creationId xmlns:a16="http://schemas.microsoft.com/office/drawing/2014/main" id="{D23778B6-C57F-002A-BE38-931FF99839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1" name="Group 5120">
                    <a:extLst>
                      <a:ext uri="{FF2B5EF4-FFF2-40B4-BE49-F238E27FC236}">
                        <a16:creationId xmlns:a16="http://schemas.microsoft.com/office/drawing/2014/main" id="{799A12D4-0321-69A0-C7F6-028FF4F3691F}"/>
                      </a:ext>
                    </a:extLst>
                  </p:cNvPr>
                  <p:cNvGrpSpPr>
                    <a:grpSpLocks/>
                  </p:cNvGrpSpPr>
                  <p:nvPr/>
                </p:nvGrpSpPr>
                <p:grpSpPr bwMode="auto">
                  <a:xfrm>
                    <a:off x="5674" y="24"/>
                    <a:ext cx="86" cy="4296"/>
                    <a:chOff x="5616" y="-48"/>
                    <a:chExt cx="144" cy="4368"/>
                  </a:xfrm>
                </p:grpSpPr>
                <p:sp>
                  <p:nvSpPr>
                    <p:cNvPr id="5132" name="Rectangle 13">
                      <a:extLst>
                        <a:ext uri="{FF2B5EF4-FFF2-40B4-BE49-F238E27FC236}">
                          <a16:creationId xmlns:a16="http://schemas.microsoft.com/office/drawing/2014/main" id="{11DD6623-76A5-1F8D-D5D2-366FA0B507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3" name="Rectangle 14">
                      <a:extLst>
                        <a:ext uri="{FF2B5EF4-FFF2-40B4-BE49-F238E27FC236}">
                          <a16:creationId xmlns:a16="http://schemas.microsoft.com/office/drawing/2014/main" id="{93283BC2-B45C-E1A6-D0C4-6EB7FBAEDA1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3" name="Group 5122">
                    <a:extLst>
                      <a:ext uri="{FF2B5EF4-FFF2-40B4-BE49-F238E27FC236}">
                        <a16:creationId xmlns:a16="http://schemas.microsoft.com/office/drawing/2014/main" id="{FD718D76-A4A4-A9A5-0867-F13807A14677}"/>
                      </a:ext>
                    </a:extLst>
                  </p:cNvPr>
                  <p:cNvGrpSpPr>
                    <a:grpSpLocks/>
                  </p:cNvGrpSpPr>
                  <p:nvPr/>
                </p:nvGrpSpPr>
                <p:grpSpPr bwMode="auto">
                  <a:xfrm>
                    <a:off x="144" y="0"/>
                    <a:ext cx="5616" cy="144"/>
                    <a:chOff x="96" y="-48"/>
                    <a:chExt cx="5520" cy="144"/>
                  </a:xfrm>
                </p:grpSpPr>
                <p:sp>
                  <p:nvSpPr>
                    <p:cNvPr id="5127" name="Rectangle 5126">
                      <a:extLst>
                        <a:ext uri="{FF2B5EF4-FFF2-40B4-BE49-F238E27FC236}">
                          <a16:creationId xmlns:a16="http://schemas.microsoft.com/office/drawing/2014/main" id="{3E64331A-1B0B-35C9-6939-9FEFA6ED1F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1" name="Rectangle 5130">
                      <a:extLst>
                        <a:ext uri="{FF2B5EF4-FFF2-40B4-BE49-F238E27FC236}">
                          <a16:creationId xmlns:a16="http://schemas.microsoft.com/office/drawing/2014/main" id="{1A30F771-8D1E-82CA-8529-186BA0258F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4" name="Group 18">
                    <a:extLst>
                      <a:ext uri="{FF2B5EF4-FFF2-40B4-BE49-F238E27FC236}">
                        <a16:creationId xmlns:a16="http://schemas.microsoft.com/office/drawing/2014/main" id="{0121D483-634E-1013-D043-33491C4790C9}"/>
                      </a:ext>
                    </a:extLst>
                  </p:cNvPr>
                  <p:cNvGrpSpPr>
                    <a:grpSpLocks/>
                  </p:cNvGrpSpPr>
                  <p:nvPr/>
                </p:nvGrpSpPr>
                <p:grpSpPr bwMode="auto">
                  <a:xfrm>
                    <a:off x="144" y="4234"/>
                    <a:ext cx="5616" cy="86"/>
                    <a:chOff x="96" y="4176"/>
                    <a:chExt cx="5520" cy="144"/>
                  </a:xfrm>
                </p:grpSpPr>
                <p:sp>
                  <p:nvSpPr>
                    <p:cNvPr id="5125" name="Rectangle 19">
                      <a:extLst>
                        <a:ext uri="{FF2B5EF4-FFF2-40B4-BE49-F238E27FC236}">
                          <a16:creationId xmlns:a16="http://schemas.microsoft.com/office/drawing/2014/main" id="{B69000CC-4A6E-FEA9-9272-3A065B78E13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6" name="Rectangle 20">
                      <a:extLst>
                        <a:ext uri="{FF2B5EF4-FFF2-40B4-BE49-F238E27FC236}">
                          <a16:creationId xmlns:a16="http://schemas.microsoft.com/office/drawing/2014/main" id="{12459410-D139-55B2-0161-26ED562C24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AC0B4F6F-CF77-CA49-605B-1F99D5ABA897}"/>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9" name="Picture 42" descr="A picture containing shape&#10;&#10;Description automatically generated">
                <a:extLst>
                  <a:ext uri="{FF2B5EF4-FFF2-40B4-BE49-F238E27FC236}">
                    <a16:creationId xmlns:a16="http://schemas.microsoft.com/office/drawing/2014/main" id="{B4014E01-FBD4-C45D-FD95-ABE6ABF071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946321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128"/>
                                        </p:tgtEl>
                                        <p:attrNameLst>
                                          <p:attrName>style.visibility</p:attrName>
                                        </p:attrNameLst>
                                      </p:cBhvr>
                                      <p:to>
                                        <p:strVal val="visible"/>
                                      </p:to>
                                    </p:set>
                                    <p:anim calcmode="lin" valueType="num">
                                      <p:cBhvr additive="base">
                                        <p:cTn id="41" dur="500" fill="hold"/>
                                        <p:tgtEl>
                                          <p:spTgt spid="5128"/>
                                        </p:tgtEl>
                                        <p:attrNameLst>
                                          <p:attrName>ppt_x</p:attrName>
                                        </p:attrNameLst>
                                      </p:cBhvr>
                                      <p:tavLst>
                                        <p:tav tm="0">
                                          <p:val>
                                            <p:strVal val="#ppt_x"/>
                                          </p:val>
                                        </p:tav>
                                        <p:tav tm="100000">
                                          <p:val>
                                            <p:strVal val="#ppt_x"/>
                                          </p:val>
                                        </p:tav>
                                      </p:tavLst>
                                    </p:anim>
                                    <p:anim calcmode="lin" valueType="num">
                                      <p:cBhvr additive="base">
                                        <p:cTn id="42" dur="500" fill="hold"/>
                                        <p:tgtEl>
                                          <p:spTgt spid="512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5129"/>
                                        </p:tgtEl>
                                        <p:attrNameLst>
                                          <p:attrName>style.visibility</p:attrName>
                                        </p:attrNameLst>
                                      </p:cBhvr>
                                      <p:to>
                                        <p:strVal val="visible"/>
                                      </p:to>
                                    </p:set>
                                    <p:anim calcmode="lin" valueType="num">
                                      <p:cBhvr additive="base">
                                        <p:cTn id="47" dur="500" fill="hold"/>
                                        <p:tgtEl>
                                          <p:spTgt spid="5129"/>
                                        </p:tgtEl>
                                        <p:attrNameLst>
                                          <p:attrName>ppt_x</p:attrName>
                                        </p:attrNameLst>
                                      </p:cBhvr>
                                      <p:tavLst>
                                        <p:tav tm="0">
                                          <p:val>
                                            <p:strVal val="#ppt_x"/>
                                          </p:val>
                                        </p:tav>
                                        <p:tav tm="100000">
                                          <p:val>
                                            <p:strVal val="#ppt_x"/>
                                          </p:val>
                                        </p:tav>
                                      </p:tavLst>
                                    </p:anim>
                                    <p:anim calcmode="lin" valueType="num">
                                      <p:cBhvr additive="base">
                                        <p:cTn id="48" dur="500" fill="hold"/>
                                        <p:tgtEl>
                                          <p:spTgt spid="512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130"/>
                                        </p:tgtEl>
                                        <p:attrNameLst>
                                          <p:attrName>style.visibility</p:attrName>
                                        </p:attrNameLst>
                                      </p:cBhvr>
                                      <p:to>
                                        <p:strVal val="visible"/>
                                      </p:to>
                                    </p:set>
                                    <p:anim calcmode="lin" valueType="num">
                                      <p:cBhvr additive="base">
                                        <p:cTn id="53" dur="500" fill="hold"/>
                                        <p:tgtEl>
                                          <p:spTgt spid="5130"/>
                                        </p:tgtEl>
                                        <p:attrNameLst>
                                          <p:attrName>ppt_x</p:attrName>
                                        </p:attrNameLst>
                                      </p:cBhvr>
                                      <p:tavLst>
                                        <p:tav tm="0">
                                          <p:val>
                                            <p:strVal val="#ppt_x"/>
                                          </p:val>
                                        </p:tav>
                                        <p:tav tm="100000">
                                          <p:val>
                                            <p:strVal val="#ppt_x"/>
                                          </p:val>
                                        </p:tav>
                                      </p:tavLst>
                                    </p:anim>
                                    <p:anim calcmode="lin" valueType="num">
                                      <p:cBhvr additive="base">
                                        <p:cTn id="54" dur="500" fill="hold"/>
                                        <p:tgtEl>
                                          <p:spTgt spid="5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5128" grpId="0"/>
      <p:bldP spid="5129" grpId="0"/>
      <p:bldP spid="5130"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3723</TotalTime>
  <Words>1181</Words>
  <Application>Microsoft Office PowerPoint</Application>
  <PresentationFormat>On-screen Show (4:3)</PresentationFormat>
  <Paragraphs>140</Paragraphs>
  <Slides>33</Slides>
  <Notes>1</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51" baseType="lpstr">
      <vt:lpstr>AdvOT596495f2</vt:lpstr>
      <vt:lpstr>AdvOT596495f2+fb</vt:lpstr>
      <vt:lpstr>Arial</vt:lpstr>
      <vt:lpstr>Baguet Script</vt:lpstr>
      <vt:lpstr>Calibri</vt:lpstr>
      <vt:lpstr>Cambria Math</vt:lpstr>
      <vt:lpstr>CommercialScript BT</vt:lpstr>
      <vt:lpstr>JansonTextLTStd-Roman</vt:lpstr>
      <vt:lpstr>MyriadPro-Semibold</vt:lpstr>
      <vt:lpstr>Script MT Bold</vt:lpstr>
      <vt:lpstr>Symbol</vt:lpstr>
      <vt:lpstr>Tahoma</vt:lpstr>
      <vt:lpstr>Tempus Sans ITC</vt:lpstr>
      <vt:lpstr>Times New Roman</vt:lpstr>
      <vt:lpstr>Times-Italic</vt:lpstr>
      <vt:lpstr>Times-Roman</vt:lpstr>
      <vt:lpstr>Blank Presentation</vt:lpstr>
      <vt:lpstr>Bitmap Image</vt:lpstr>
      <vt:lpstr>Portrayal of Surface Tension</vt:lpstr>
      <vt:lpstr>Fluid Pressure Surface Tension in Curved Surfaces</vt:lpstr>
      <vt:lpstr>Fluid Pressure Surface Tension in Curved Surfaces</vt:lpstr>
      <vt:lpstr>Fluid Pressure Surface Tension in Curved Surfaces</vt:lpstr>
      <vt:lpstr>Surface Tension as Capillary Action</vt:lpstr>
      <vt:lpstr>Challenge in Field-use of Smart Phones</vt:lpstr>
      <vt:lpstr>Thermo-graphic view of a smart phone skin temperature </vt:lpstr>
      <vt:lpstr>Thermal Management System for Smart Phone: Pre 2010</vt:lpstr>
      <vt:lpstr> Power consumption of CPU processors of mobile phones</vt:lpstr>
      <vt:lpstr> Variation in thickness of SAMSUNG smartphones.</vt:lpstr>
      <vt:lpstr>21st Century Developments : Thickness of cooling systems</vt:lpstr>
      <vt:lpstr>Thin Cooling Systems For Better Thermal Management</vt:lpstr>
      <vt:lpstr>Surface Tension in Nature</vt:lpstr>
      <vt:lpstr>Creation of Porous Structures</vt:lpstr>
      <vt:lpstr>Capillary Flow of Liquid through A 3D Irregular Curve</vt:lpstr>
      <vt:lpstr>Heat Pipe Heat Sinks</vt:lpstr>
      <vt:lpstr>Ideal Thermodynamic Cycle for a Heat Pipe</vt:lpstr>
      <vt:lpstr>Ultra-thin flat-plate heat pipes</vt:lpstr>
      <vt:lpstr>Dimensions of a Typical UTHP</vt:lpstr>
      <vt:lpstr>Portrayal of Surface Tension In Modern Electronics</vt:lpstr>
      <vt:lpstr>Cooling Driving Pressure in a Heat Pipe</vt:lpstr>
      <vt:lpstr>Surface Effect &amp; Contact Angle</vt:lpstr>
      <vt:lpstr>Surface Effect &amp; Contact Angle</vt:lpstr>
      <vt:lpstr>Surface Effect &amp; Contact Angle</vt:lpstr>
      <vt:lpstr>Stretching of a Liquid Film</vt:lpstr>
      <vt:lpstr>Vapor Pressure</vt:lpstr>
      <vt:lpstr>The Microscopic View of Vapor Pressure</vt:lpstr>
      <vt:lpstr>Vapor Pressure</vt:lpstr>
      <vt:lpstr>Vapor Pressure in Fluid Mechanics</vt:lpstr>
      <vt:lpstr>Cavitation &amp; Highspeed Submarines</vt:lpstr>
      <vt:lpstr>Cavitation &amp; Highspeed Submarines</vt:lpstr>
      <vt:lpstr>Broad Classification of Forms of Energy</vt:lpstr>
      <vt:lpstr>The Principle of Dimensional Homogeneity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353</cp:revision>
  <cp:lastPrinted>2002-07-26T02:11:33Z</cp:lastPrinted>
  <dcterms:created xsi:type="dcterms:W3CDTF">2002-07-26T01:39:54Z</dcterms:created>
  <dcterms:modified xsi:type="dcterms:W3CDTF">2025-08-12T04:21:19Z</dcterms:modified>
</cp:coreProperties>
</file>