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274" r:id="rId2"/>
    <p:sldId id="1249" r:id="rId3"/>
    <p:sldId id="994" r:id="rId4"/>
    <p:sldId id="995" r:id="rId5"/>
    <p:sldId id="1000" r:id="rId6"/>
    <p:sldId id="1265" r:id="rId7"/>
    <p:sldId id="1266" r:id="rId8"/>
    <p:sldId id="1179" r:id="rId9"/>
    <p:sldId id="1256" r:id="rId10"/>
    <p:sldId id="1293" r:id="rId11"/>
    <p:sldId id="1271" r:id="rId12"/>
    <p:sldId id="1175" r:id="rId13"/>
    <p:sldId id="1177" r:id="rId14"/>
    <p:sldId id="1272" r:id="rId15"/>
    <p:sldId id="1184" r:id="rId16"/>
    <p:sldId id="1185" r:id="rId17"/>
    <p:sldId id="527" r:id="rId18"/>
    <p:sldId id="1294" r:id="rId19"/>
    <p:sldId id="1189" r:id="rId20"/>
    <p:sldId id="1287" r:id="rId21"/>
    <p:sldId id="1195" r:id="rId22"/>
    <p:sldId id="1288" r:id="rId2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33CC"/>
    <a:srgbClr val="FF9900"/>
    <a:srgbClr val="3366FF"/>
    <a:srgbClr val="FF0066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3.xml"/><Relationship Id="rId1" Type="http://schemas.openxmlformats.org/officeDocument/2006/relationships/slide" Target="slides/slide1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5T03:44:50.3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15956 6527 397 0,'-8'-22'58'0,"1"6"33"0,2-1 53 0,-2 3-112 0,2 4 43 0,2 0-16 0,-2 3 2 0,3 1-9 0,-6-3-31 0,2 3 5 0,1-1-16 0,-1-1 13 0,1 0-12 0,1 3-3 0,-2-3 4 0,2 1-6 16,0 3-14-16,-2 1 13 0,1-1-8 0,-2 0 10 15,-3-2-4-15,4 0-2 0,-4 1 1 0,4 1-3 16,2 3-23-16,-8-3 28 0,3 3-13 0,-1-2 17 15,-3 2-8-15,4-2 1 0,-2-1 5 0,-3 2-6 16,2-1-7-16,-5-1 7 0,5 3 0 0,0-2 5 16,-1 1-5-16,2 2 0 0,-2-3-2 0,1 2 1 0,-5-3-4 0,2 1 9 15,0 1-6-15,-1 0 7 0,1 1 8 16,-3-1-1-16,-1-1 9 0,0 2-10 0,0 0-8 0,-1 0 17 16,-7 1-20-16,5 0 18 0,-5 0-12 0,2 2-6 0,5 2 11 15,-4 1-14-15,5 0-11 0,-3-1 16 16,-1-1-6-16,2 2 8 0,-4-1-7 0,2 4 3 0,-1-1 0 0,-2 0 1 15,0 2-2-15,-2-4 0 0,1 6-7 0,-2-3 6 16,-2 0 5-16,-1 3-2 16,-1-5 10-16,4 5-10 0,4-1-2 0,-4-2 1 15,2 3-4-15,1 0 5 0,-1-1 22 0,3 2-18 16,-2-1 9-16,0 2-14 0,-3 3-11 0,1-3 14 0,0 6-11 16,-4-5 13-16,1 0 0 0,-3 2-5 0,6-1 5 0,1 0-9 15,-1 2-15-15,7 0 27 0,-6-1-9 16,4 3 13-16,3-1-16 0,-1 1 4 0,1 1 1 15,-1-3 1-15,0 2-10 0,0-1 9 0,-1 3-4 0,0 0 8 16,3 1-3-16,0 2-1 0,-5-4 3 0,-1 3-4 16,4-2-14-16,2 0 18 0,2 2-15 0,3 0 17 0,-2-1-12 0,1-2 11 15,6 3-1-15,-3 0 3 0,0 1-13 16,0 0 5-16,0-2-7 0,6 1 8 16,-2 0 3-16,0 0-3 0,5 1 5 0,-1-1-7 15,-1 3 1-15,2-1 1 0,-1 1-3 0,3 2 3 0,0-4 5 0,1 2-7 16,-1-3 7-16,1 1-9 15,0 1-7-15,1 2 14 0,3 1-4 0,1 0 8 16,0 0-6-16,2-2-2 0,-3 0-2 0,1 1-1 0,5-1-7 0,-1 2 18 16,1 1-12-16,2-2 12 15,-2 1-11-15,3 0 6 0,0 0 6 0,2 0-3 0,0-2-11 16,-2 4 11-16,3-3-7 0,6 2 10 0,0 2-8 16,3-6 2-16,-3 0 5 0,0 1-4 0,1 0 1 0,2 1-4 15,0 2-4-15,0 0 3 0,-1 0 8 0,1-2-7 16,5 0 7-16,-4 0-9 0,4-2-7 0,7 2 14 15,-4-1-5-15,9 0 8 0,3-1-8 0,-3-1-1 16,1 2-2-16,-1-3 0 0,-3-1-1 0,5 1-1 0,0-1-4 16,1 2 4-16,5-1 10 0,0-4-15 15,2 1 16-15,2-1-17 0,-2-1 6 0,0 0 6 16,-7-1-10-16,4-1 10 0,8-2 7 0,7-1-7 16,4-1 11-16,2 0-12 0,-8-1 0 0,-2 1 6 15,-3 0-7-15,8-2 7 0,2 1-9 0,0-4 11 0,0 0-1 16,-7 0 3-1,-2-1-5-15,2-1-5 0,5-1 0 0,4 0 0 0,1 0 1 0,0 0 2 0,-3-2 1 16,-3 1-3-16,-1-2-13 0,7-1 18 0,-4 0-8 0,1-3 10 0,-1 1-5 16,-8-1 2-16,5 0 2 15,2 0-2-15,1-2-14 0,5-1 15 0,-2-1-4 16,-5-1 10-16,-1 1-8 0,1-3-1 0,1 0-1 0,2-1-1 0,0-2-2 0,-4 0 4 0,-5 0-5 16,-4 0 6-16,0 1 6 15,9-3-8-15,0 1 7 0,3-1-9 0,-1 0-8 16,-7 0 11-16,-5 1-11 0,-2-2 11 15,-4-1 1-15,7 0-2 0,0-1 10 0,-2-1-11 16,3 2-10-16,-9-3 10 0,-3 1-6 0,-4 1 9 16,2-2-3-16,-1 2-1 0,1-1 5 0,1-1-5 0,-1 0-6 0,1-1 14 0,-3-1-21 0,-2 0 19 15,-4 0-4-15,-4 1-2 16,-3 1 10-16,-2-2-10 0,-1 0 1 0,-1 0 5 16,-5 2-5-16,3-4 5 0,-2 2 5 0,-4-2-5 15,1-2 7-15,-4 1-8 0,-4 1 6 0,3 1-7 0,-4-1 2 16,3-2-2-16,3 1 1 0,-3-3 0 15,-2 2 0-15,-3 0-1 0,1 1-4 0,-5 0 1 16,3 0-6-16,-2-2 5 0,0-3-1 0,-1 0 3 16,-5-1 5-16,-3-3-3 0,0 5 2 0,-1-3-2 15,1 3-2-15,0 0 0 0,-1-2 2 0,-5 1-2 16,5 1 2-16,-1 0-3 0,-4 2-12 0,-1 1 26 16,-5-3-5-16,4-2 14 0,-5 2-15 0,5-1-9 15,-3 0-1-15,-3 2-1 0,1-1 9 0,-3 1-10 16,-3 2 3-16,-2-1-6 0,-2 0 6 0,-3-2 0 15,-1 3 0-15,1-1-1 0,-1 0-1 0,4 0 3 16,-2-1-7-16,-2-1 6 0,2-3 7 0,0 2-9 16,-2 1 12-16,-1 1-14 0,-2 3-1 0,-5 0 8 0,-2 1-12 15,0-2 12-15,3 1-2 0,-1 0-3 0,3 0 10 16,-4 3-11-16,-1-1-10 0,-1 2 15 0,-4 2-16 16,-8-1 16-16,3 4-10 0,0-2 6 0,1 0 6 15,6 0-3-15,-2-1-1 0,1 3-5 0,-4 2-4 0,-3 1 1 16,-3 1 8-16,1 0-6 0,0-1 5 0,1-2-9 15,2 4-10-15,-3 0 23 0,-3 2-11 0,-5 2 13 16,-2-1-7-16,7-1-9 0,1 0 10 0,3 1-11 16,0 2 0-16,-7 1 9 0,-4 0-7 0,2 0 9 15,-4 0 1-15,4 2-3 0,3 0 1 0,-9 0-4 16,-3 2-4-16,-2 1 10 0,2 1-6 0,7 0 5 0,2 2-8 16,-9 1 4-16,-2 1 5 0,-1 2-2 0,-3-1-10 15,2 1 12-15,-3 2-4 0,-6 3 7 16,-2-1-5-16,0 2 1 0,3-1 1 0,4 3 0 15,-6 2-3-15,-5 1-4 0,3 0-12 0,-3 0 6 0,-2 4-4 0,-6 2-35 16,0 0 4-16,-2 3-21 0,2 1-26 16,-2 3-26-16,-6 1-67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1-18T09:58:39.33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36 3 10320,'-28'-7'4257,"28"7"-387,-15 0-645,15 0-3225,0 0-516,0 0-1548,16 16-1935,-16-16 0,19 9-387,-19-9-258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9D7ADA-483C-FAB0-CB4E-8DDD3A9143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CEEB5-E935-BAD1-335C-FE8AED2D48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63CF7BB-6682-4499-B794-177D820A8167}" type="datetimeFigureOut">
              <a:rPr lang="en-US"/>
              <a:pPr>
                <a:defRPr/>
              </a:pPr>
              <a:t>8/5/2025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292661A-E8D0-AE25-C858-2CECC5D332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63503A-16E1-0522-180D-00B5FCC05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5CD078-CBD4-5E39-BDC0-AB11233119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0D6DE-934A-3577-84E4-CAE7A84F3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4D888-B9E5-47B8-B2AC-9B84746448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270387-03B4-4F2D-B3C6-932991770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8F2628-4A51-160B-93DA-E51F311D96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0B8460-9A3E-A1E6-6A5F-3916517D5F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672C0-414E-42EC-B4F7-E8FCDE34EC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5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6E1714-4299-8F95-8E53-412218F36E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13BB2D-6714-A6CF-FFAE-49FF23EAA7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011597-FE38-085E-0F2E-C0B35BA29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B39F2-93F6-4811-BA32-834E804E45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29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216F7F-2FBB-C564-21C7-4CA666789C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795AA8-46D6-A41E-FC5F-B71A610DC8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32BC73-A2D7-AA1A-F730-F9B32B1110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53A28-B5E3-4745-B3E3-5275EBF6F2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84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202A31-A61B-5695-5326-335D6CA5C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00CDE-F1E5-9276-466B-E34839C61C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5DC2BA-D862-AD72-3EEC-0F0635BC9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441FC-D6AB-4670-AE01-F57E34699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37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4151C6-F384-4D93-255E-D9DB3EEC8A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5C10C90-EF7E-3FE8-A142-14C242C338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94D95DA-D44E-3D3F-DB66-B4A85B51DE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51420-3945-495B-BE78-198D0FB672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93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C052A8-61A9-CAEF-B18F-BFB4B4C14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34AC73-FEEB-62E0-938A-0BBFF31DC4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3B9C12-6634-6977-D41D-97552D4A76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3864E-5149-49D8-8A5E-C608FF96D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9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2F3A336-4D10-A7B1-76FF-49D3455B8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403460-BAE1-DB13-0286-857E8EB9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FF6B5E-73F3-4935-F35F-2CF5944B78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2E590-7608-4191-ADC9-56A8778A5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23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8BCFCD-C0A5-C192-2E3D-40EECB89F2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C77D6-7FC4-DF01-6D03-E3DC04900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E5AC7-FA62-495F-E06B-4548DFBC2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76494-5E48-471C-974E-01DB5DCCF3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26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AE8FEE-177D-EB51-3127-CB1FD75F9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4C061-F78B-FD4B-A757-7E9DAB3C7D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92C86-2986-8B1D-4508-F546032A52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A27C2-8250-4467-B0F0-960EF526B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8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EC98D-F30A-A1F9-CDDE-C146F2EF2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11A265-E14E-B107-7756-D29E7759B5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A4EDFE-DA58-B901-2FB5-E8468784B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09B92-FDB4-47F8-8AFC-4B42EB5BD2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89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53D07C-DAEE-0A21-0147-9A8C6AEB7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E1C838-97B4-04AE-5AC8-49B41DCEF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EF0D52-0325-0F95-82C2-287CFFDB0B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54338-D581-4635-AEC4-E05025C12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79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822FED1-81F5-9A04-3081-5C29D3EF8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866E373-E729-D25C-7B60-0CE121284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EBC60BC-DA15-5E12-960B-B48DB3A020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0C1D3C-A7F2-F634-F6AF-03D7CC6E87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6E6478B-06C8-69E9-6415-8F12E740944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156A02-4989-46E1-BEC4-6CEEBC0DB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2.png"/><Relationship Id="rId4" Type="http://schemas.openxmlformats.org/officeDocument/2006/relationships/image" Target="../media/image26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NULL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1.png"/><Relationship Id="rId5" Type="http://schemas.openxmlformats.org/officeDocument/2006/relationships/image" Target="../media/image281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8EA2A12-226C-6879-9A4E-6336D0C23BC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Criteria for Validity of Continuum  in Fluid Mechanics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8EBE8E9-7929-F178-70F2-323128F188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E4E7516D-DD2F-8C69-4713-0B208C5E66B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9">
              <a:extLst>
                <a:ext uri="{FF2B5EF4-FFF2-40B4-BE49-F238E27FC236}">
                  <a16:creationId xmlns:a16="http://schemas.microsoft.com/office/drawing/2014/main" id="{3CFF5C85-2909-AA80-48D1-3B0076216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10">
                <a:extLst>
                  <a:ext uri="{FF2B5EF4-FFF2-40B4-BE49-F238E27FC236}">
                    <a16:creationId xmlns:a16="http://schemas.microsoft.com/office/drawing/2014/main" id="{8915A4E2-88C0-7706-E0B0-22253D27A4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11">
                <a:extLst>
                  <a:ext uri="{FF2B5EF4-FFF2-40B4-BE49-F238E27FC236}">
                    <a16:creationId xmlns:a16="http://schemas.microsoft.com/office/drawing/2014/main" id="{9E344CC4-6B9E-195E-8013-D5CB1A5476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1" name="Group 12">
              <a:extLst>
                <a:ext uri="{FF2B5EF4-FFF2-40B4-BE49-F238E27FC236}">
                  <a16:creationId xmlns:a16="http://schemas.microsoft.com/office/drawing/2014/main" id="{BFC79977-DDC4-084B-B4C2-B669875C59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3">
                <a:extLst>
                  <a:ext uri="{FF2B5EF4-FFF2-40B4-BE49-F238E27FC236}">
                    <a16:creationId xmlns:a16="http://schemas.microsoft.com/office/drawing/2014/main" id="{454371EE-F03F-F964-9755-1086926E1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4">
                <a:extLst>
                  <a:ext uri="{FF2B5EF4-FFF2-40B4-BE49-F238E27FC236}">
                    <a16:creationId xmlns:a16="http://schemas.microsoft.com/office/drawing/2014/main" id="{397104E9-70D7-E953-2144-DDE8D2560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5">
              <a:extLst>
                <a:ext uri="{FF2B5EF4-FFF2-40B4-BE49-F238E27FC236}">
                  <a16:creationId xmlns:a16="http://schemas.microsoft.com/office/drawing/2014/main" id="{31E458F2-A190-51A0-3DCE-620CC62E15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6">
                <a:extLst>
                  <a:ext uri="{FF2B5EF4-FFF2-40B4-BE49-F238E27FC236}">
                    <a16:creationId xmlns:a16="http://schemas.microsoft.com/office/drawing/2014/main" id="{2FB9031A-F9C1-E1D1-9B10-8FAD8A9D3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17">
                <a:extLst>
                  <a:ext uri="{FF2B5EF4-FFF2-40B4-BE49-F238E27FC236}">
                    <a16:creationId xmlns:a16="http://schemas.microsoft.com/office/drawing/2014/main" id="{D22AA557-E3F5-286D-1A6D-BAB3B958D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8">
              <a:extLst>
                <a:ext uri="{FF2B5EF4-FFF2-40B4-BE49-F238E27FC236}">
                  <a16:creationId xmlns:a16="http://schemas.microsoft.com/office/drawing/2014/main" id="{E6DAC206-6329-0C79-6AA0-CA356B92C4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9">
                <a:extLst>
                  <a:ext uri="{FF2B5EF4-FFF2-40B4-BE49-F238E27FC236}">
                    <a16:creationId xmlns:a16="http://schemas.microsoft.com/office/drawing/2014/main" id="{BEFC3691-8A73-C4D9-A935-FC6488828D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5" name="Rectangle 20">
                <a:extLst>
                  <a:ext uri="{FF2B5EF4-FFF2-40B4-BE49-F238E27FC236}">
                    <a16:creationId xmlns:a16="http://schemas.microsoft.com/office/drawing/2014/main" id="{4F197E5E-FE35-0F63-8566-BD2C8DC8C5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712768A5-16FE-CEAC-AD85-D2CBE515A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024438"/>
            <a:ext cx="8229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600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Suitable Condition to Define Macroscopic Properties of A Fluid  Systems…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68A470A-7C19-C983-1F94-1C3F63E74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38">
            <a:extLst>
              <a:ext uri="{FF2B5EF4-FFF2-40B4-BE49-F238E27FC236}">
                <a16:creationId xmlns:a16="http://schemas.microsoft.com/office/drawing/2014/main" id="{86A64F8E-407E-379D-E0A4-F72FE32F000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3" name="Group 19">
              <a:extLst>
                <a:ext uri="{FF2B5EF4-FFF2-40B4-BE49-F238E27FC236}">
                  <a16:creationId xmlns:a16="http://schemas.microsoft.com/office/drawing/2014/main" id="{E507774F-A9DC-A91F-C770-E8EFDB97CC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5" name="Group 8">
                <a:extLst>
                  <a:ext uri="{FF2B5EF4-FFF2-40B4-BE49-F238E27FC236}">
                    <a16:creationId xmlns:a16="http://schemas.microsoft.com/office/drawing/2014/main" id="{4851C6E4-B3DE-6DEA-C2CD-B28523917F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7" name="Group 9">
                  <a:extLst>
                    <a:ext uri="{FF2B5EF4-FFF2-40B4-BE49-F238E27FC236}">
                      <a16:creationId xmlns:a16="http://schemas.microsoft.com/office/drawing/2014/main" id="{BE0A7E4B-2503-2101-92DB-861767DF5E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7" name="Rectangle 10">
                    <a:extLst>
                      <a:ext uri="{FF2B5EF4-FFF2-40B4-BE49-F238E27FC236}">
                        <a16:creationId xmlns:a16="http://schemas.microsoft.com/office/drawing/2014/main" id="{D4BE4ABC-11D3-7352-B9A2-90528A5904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8" name="Rectangle 11">
                    <a:extLst>
                      <a:ext uri="{FF2B5EF4-FFF2-40B4-BE49-F238E27FC236}">
                        <a16:creationId xmlns:a16="http://schemas.microsoft.com/office/drawing/2014/main" id="{8CC9A5CF-6D7B-9B5F-F3F0-DB9C247BDE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8" name="Group 12">
                  <a:extLst>
                    <a:ext uri="{FF2B5EF4-FFF2-40B4-BE49-F238E27FC236}">
                      <a16:creationId xmlns:a16="http://schemas.microsoft.com/office/drawing/2014/main" id="{A5E036E4-339F-9E78-00A4-4AA75943BF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5" name="Rectangle 13">
                    <a:extLst>
                      <a:ext uri="{FF2B5EF4-FFF2-40B4-BE49-F238E27FC236}">
                        <a16:creationId xmlns:a16="http://schemas.microsoft.com/office/drawing/2014/main" id="{69D912F4-2906-92E9-72C4-359E0891B5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6" name="Rectangle 14">
                    <a:extLst>
                      <a:ext uri="{FF2B5EF4-FFF2-40B4-BE49-F238E27FC236}">
                        <a16:creationId xmlns:a16="http://schemas.microsoft.com/office/drawing/2014/main" id="{777A2CB3-E884-0F82-375D-ED5D044A0F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9" name="Group 15">
                  <a:extLst>
                    <a:ext uri="{FF2B5EF4-FFF2-40B4-BE49-F238E27FC236}">
                      <a16:creationId xmlns:a16="http://schemas.microsoft.com/office/drawing/2014/main" id="{7C6EB99E-3627-70FC-4D64-AB5ABF3E9F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3" name="Rectangle 16">
                    <a:extLst>
                      <a:ext uri="{FF2B5EF4-FFF2-40B4-BE49-F238E27FC236}">
                        <a16:creationId xmlns:a16="http://schemas.microsoft.com/office/drawing/2014/main" id="{2A28653E-C5E4-9E06-F142-6B685BD4A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4" name="Rectangle 17">
                    <a:extLst>
                      <a:ext uri="{FF2B5EF4-FFF2-40B4-BE49-F238E27FC236}">
                        <a16:creationId xmlns:a16="http://schemas.microsoft.com/office/drawing/2014/main" id="{1A18BD86-0565-60FA-6FB0-08E2461901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0" name="Group 18">
                  <a:extLst>
                    <a:ext uri="{FF2B5EF4-FFF2-40B4-BE49-F238E27FC236}">
                      <a16:creationId xmlns:a16="http://schemas.microsoft.com/office/drawing/2014/main" id="{98CD5084-2E1C-61D8-30B8-862A11E2DF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1" name="Rectangle 19">
                    <a:extLst>
                      <a:ext uri="{FF2B5EF4-FFF2-40B4-BE49-F238E27FC236}">
                        <a16:creationId xmlns:a16="http://schemas.microsoft.com/office/drawing/2014/main" id="{CABB62DF-C4DE-4AE7-2F1D-5B9E69CA26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2" name="Rectangle 20">
                    <a:extLst>
                      <a:ext uri="{FF2B5EF4-FFF2-40B4-BE49-F238E27FC236}">
                        <a16:creationId xmlns:a16="http://schemas.microsoft.com/office/drawing/2014/main" id="{62726713-085E-D2CB-EE07-A71DD5FB84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C8656195-CE24-BC38-DFED-4CABB109E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1D39726-5469-6C53-EB95-F4E20B09D1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1" name="Content Placeholder 1">
            <a:extLst>
              <a:ext uri="{FF2B5EF4-FFF2-40B4-BE49-F238E27FC236}">
                <a16:creationId xmlns:a16="http://schemas.microsoft.com/office/drawing/2014/main" id="{05E16821-BD99-434A-3342-942011A24E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626475" cy="2667000"/>
          </a:xfrm>
        </p:spPr>
        <p:txBody>
          <a:bodyPr/>
          <a:lstStyle/>
          <a:p>
            <a:pPr algn="ctr"/>
            <a:r>
              <a:rPr lang="en-US" altLang="en-US" dirty="0">
                <a:solidFill>
                  <a:srgbClr val="FF0000"/>
                </a:solidFill>
                <a:latin typeface="Brush Script MT" panose="03060802040406070304" pitchFamily="66" charset="0"/>
              </a:rPr>
              <a:t>How to decide the value of smallest valid size of the fluid parcel for Continuum Approach?</a:t>
            </a:r>
          </a:p>
          <a:p>
            <a:pPr algn="ctr"/>
            <a:r>
              <a:rPr lang="en-US" altLang="en-US" dirty="0">
                <a:solidFill>
                  <a:srgbClr val="3366FF"/>
                </a:solidFill>
                <a:latin typeface="Brush Script MT" panose="03060802040406070304" pitchFamily="66" charset="0"/>
              </a:rPr>
              <a:t>How to develop a criteria?</a:t>
            </a:r>
          </a:p>
          <a:p>
            <a:pPr algn="ctr"/>
            <a:r>
              <a:rPr lang="en-US" altLang="en-US" dirty="0">
                <a:solidFill>
                  <a:srgbClr val="00B050"/>
                </a:solidFill>
                <a:latin typeface="Brush Script MT" panose="03060802040406070304" pitchFamily="66" charset="0"/>
              </a:rPr>
              <a:t>Any reference size?</a:t>
            </a:r>
            <a:endParaRPr lang="en-IN" altLang="en-US" dirty="0">
              <a:solidFill>
                <a:srgbClr val="00B050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7189" name="Picture 21">
            <a:extLst>
              <a:ext uri="{FF2B5EF4-FFF2-40B4-BE49-F238E27FC236}">
                <a16:creationId xmlns:a16="http://schemas.microsoft.com/office/drawing/2014/main" id="{1DD4A9B5-C5F1-DB10-320F-E96E1E3F0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3402013"/>
            <a:ext cx="69437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Title 1">
            <a:extLst>
              <a:ext uri="{FF2B5EF4-FFF2-40B4-BE49-F238E27FC236}">
                <a16:creationId xmlns:a16="http://schemas.microsoft.com/office/drawing/2014/main" id="{D76A988C-B92F-9F97-A1E4-17A5F471E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152400"/>
            <a:ext cx="5807075" cy="1143000"/>
          </a:xfrm>
        </p:spPr>
        <p:txBody>
          <a:bodyPr/>
          <a:lstStyle/>
          <a:p>
            <a:r>
              <a:rPr lang="en-US" altLang="en-US" sz="2800" dirty="0"/>
              <a:t>A Reference Microscopic Flow Dimension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03AFB-B0A6-1B90-18FD-0F5A9B124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9537"/>
            <a:ext cx="7772400" cy="2438400"/>
          </a:xfrm>
        </p:spPr>
        <p:txBody>
          <a:bodyPr/>
          <a:lstStyle/>
          <a:p>
            <a:r>
              <a:rPr lang="en-US" altLang="en-US" sz="2400" dirty="0"/>
              <a:t>Mean Free Path is identified as the smallest dimensions of gaseous Flow. </a:t>
            </a:r>
          </a:p>
          <a:p>
            <a:r>
              <a:rPr lang="en-US" altLang="en-US" sz="2400" dirty="0"/>
              <a:t>MFP is the distance travelled by gaseous molecules between collisions.</a:t>
            </a:r>
          </a:p>
          <a:p>
            <a:r>
              <a:rPr lang="en-US" altLang="en-US" sz="2400" dirty="0"/>
              <a:t>Lattice Spacing is identified as the smallest dimensions of liquid Flow.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58B60F-A398-D3E8-1E78-052E28A9E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122737"/>
            <a:ext cx="2284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Mean free path : 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DBBA3585-145C-A311-6923-B21845A8C0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3817937"/>
          <a:ext cx="17526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34680" imgH="393480" progId="Equation.3">
                  <p:embed/>
                </p:oleObj>
              </mc:Choice>
              <mc:Fallback>
                <p:oleObj name="Equation" r:id="rId2" imgW="634680" imgH="393480" progId="Equation.3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DBBA3585-145C-A311-6923-B21845A8C0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817937"/>
                        <a:ext cx="17526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7E5936A-8DA9-AC66-F373-EEA2CBB2E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84737"/>
            <a:ext cx="370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/>
              <a:t>d</a:t>
            </a:r>
            <a:r>
              <a:rPr lang="en-US" altLang="en-US"/>
              <a:t> : diameter of the molecule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FDD4F7-78AD-0C85-FB30-2184A85C0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570537"/>
            <a:ext cx="3657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/>
              <a:t>n</a:t>
            </a:r>
            <a:r>
              <a:rPr lang="en-US" altLang="en-US"/>
              <a:t> : molar density of the fluid, number molecules/m</a:t>
            </a:r>
            <a:r>
              <a:rPr lang="en-US" altLang="en-US" baseline="30000"/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32F97E-A552-6EC8-6CCD-17A605670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122737"/>
            <a:ext cx="2624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Lattice Dimension: </a:t>
            </a:r>
          </a:p>
        </p:txBody>
      </p:sp>
      <p:graphicFrame>
        <p:nvGraphicFramePr>
          <p:cNvPr id="9" name="Object 3">
            <a:extLst>
              <a:ext uri="{FF2B5EF4-FFF2-40B4-BE49-F238E27FC236}">
                <a16:creationId xmlns:a16="http://schemas.microsoft.com/office/drawing/2014/main" id="{A89F2A23-1286-6582-3972-1616984639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3817937"/>
          <a:ext cx="16605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533160" progId="Equation.3">
                  <p:embed/>
                </p:oleObj>
              </mc:Choice>
              <mc:Fallback>
                <p:oleObj name="Equation" r:id="rId4" imgW="774360" imgH="533160" progId="Equation.3">
                  <p:embed/>
                  <p:pic>
                    <p:nvPicPr>
                      <p:cNvPr id="9" name="Object 3">
                        <a:extLst>
                          <a:ext uri="{FF2B5EF4-FFF2-40B4-BE49-F238E27FC236}">
                            <a16:creationId xmlns:a16="http://schemas.microsoft.com/office/drawing/2014/main" id="{A89F2A23-1286-6582-3972-1616984639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3817937"/>
                        <a:ext cx="16605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A5933E85-BFE2-8CA3-B3D1-90FB6D6E7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341937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/>
              <a:t>V</a:t>
            </a:r>
            <a:r>
              <a:rPr lang="en-US" altLang="en-US"/>
              <a:t> is the molar volume </a:t>
            </a:r>
          </a:p>
          <a:p>
            <a:r>
              <a:rPr lang="en-US" altLang="en-US"/>
              <a:t> </a:t>
            </a:r>
            <a:r>
              <a:rPr lang="en-US" altLang="en-US" i="1"/>
              <a:t>N</a:t>
            </a:r>
            <a:r>
              <a:rPr lang="en-US" altLang="en-US" i="1" baseline="-25000"/>
              <a:t>A</a:t>
            </a:r>
            <a:r>
              <a:rPr lang="en-US" altLang="en-US" i="1"/>
              <a:t> : Avogadro’s number. </a:t>
            </a:r>
            <a:endParaRPr lang="en-US" alt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E156AC0-FAE2-BFFC-E151-16BF79F2C90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2" descr="Logo usage Guidelines">
              <a:extLst>
                <a:ext uri="{FF2B5EF4-FFF2-40B4-BE49-F238E27FC236}">
                  <a16:creationId xmlns:a16="http://schemas.microsoft.com/office/drawing/2014/main" id="{E19C8B2D-2D64-5131-4B53-2B04399DA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58310FE4-F202-BE54-1E3A-0AC834CE2B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0389F8B0-1F21-F819-DB52-3BAE7BC3D4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216" name="Group 8">
                  <a:extLst>
                    <a:ext uri="{FF2B5EF4-FFF2-40B4-BE49-F238E27FC236}">
                      <a16:creationId xmlns:a16="http://schemas.microsoft.com/office/drawing/2014/main" id="{E8322CA5-158E-564F-60D8-2A552FC4BF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218" name="Group 9217">
                    <a:extLst>
                      <a:ext uri="{FF2B5EF4-FFF2-40B4-BE49-F238E27FC236}">
                        <a16:creationId xmlns:a16="http://schemas.microsoft.com/office/drawing/2014/main" id="{CB8F1B8D-3596-0E3E-36CD-F87BD4E691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9" name="Rectangle 10">
                      <a:extLst>
                        <a:ext uri="{FF2B5EF4-FFF2-40B4-BE49-F238E27FC236}">
                          <a16:creationId xmlns:a16="http://schemas.microsoft.com/office/drawing/2014/main" id="{2D3ECF97-47CB-217A-C2E4-C9B866B948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30" name="Rectangle 11">
                      <a:extLst>
                        <a:ext uri="{FF2B5EF4-FFF2-40B4-BE49-F238E27FC236}">
                          <a16:creationId xmlns:a16="http://schemas.microsoft.com/office/drawing/2014/main" id="{3FEACC91-262C-7EDA-FD1A-8536EEB85E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9" name="Group 9218">
                    <a:extLst>
                      <a:ext uri="{FF2B5EF4-FFF2-40B4-BE49-F238E27FC236}">
                        <a16:creationId xmlns:a16="http://schemas.microsoft.com/office/drawing/2014/main" id="{95AD69C8-F8BB-07D0-6054-A43ABD348A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7" name="Rectangle 13">
                      <a:extLst>
                        <a:ext uri="{FF2B5EF4-FFF2-40B4-BE49-F238E27FC236}">
                          <a16:creationId xmlns:a16="http://schemas.microsoft.com/office/drawing/2014/main" id="{527FAD21-627B-8901-11A6-05D5D0723B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8" name="Rectangle 14">
                      <a:extLst>
                        <a:ext uri="{FF2B5EF4-FFF2-40B4-BE49-F238E27FC236}">
                          <a16:creationId xmlns:a16="http://schemas.microsoft.com/office/drawing/2014/main" id="{45075C7D-BD5D-E2FE-8798-29099AC4FA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20" name="Group 15">
                    <a:extLst>
                      <a:ext uri="{FF2B5EF4-FFF2-40B4-BE49-F238E27FC236}">
                        <a16:creationId xmlns:a16="http://schemas.microsoft.com/office/drawing/2014/main" id="{E55310B4-0268-A790-FE29-775950D19A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5" name="Rectangle 9224">
                      <a:extLst>
                        <a:ext uri="{FF2B5EF4-FFF2-40B4-BE49-F238E27FC236}">
                          <a16:creationId xmlns:a16="http://schemas.microsoft.com/office/drawing/2014/main" id="{B7C5017D-7569-9AF7-F739-0210E4F56F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6" name="Rectangle 9225">
                      <a:extLst>
                        <a:ext uri="{FF2B5EF4-FFF2-40B4-BE49-F238E27FC236}">
                          <a16:creationId xmlns:a16="http://schemas.microsoft.com/office/drawing/2014/main" id="{501E1588-AFC7-DABE-1BF6-51E300508B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21" name="Group 18">
                    <a:extLst>
                      <a:ext uri="{FF2B5EF4-FFF2-40B4-BE49-F238E27FC236}">
                        <a16:creationId xmlns:a16="http://schemas.microsoft.com/office/drawing/2014/main" id="{FCC02F91-3BE6-421B-8A24-BBA17B3239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23" name="Rectangle 19">
                      <a:extLst>
                        <a:ext uri="{FF2B5EF4-FFF2-40B4-BE49-F238E27FC236}">
                          <a16:creationId xmlns:a16="http://schemas.microsoft.com/office/drawing/2014/main" id="{B8984FB5-23F8-96C6-236C-5C138EF180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4" name="Rectangle 20">
                      <a:extLst>
                        <a:ext uri="{FF2B5EF4-FFF2-40B4-BE49-F238E27FC236}">
                          <a16:creationId xmlns:a16="http://schemas.microsoft.com/office/drawing/2014/main" id="{832198F6-AFDF-63CD-86B2-2BF1BFBF32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217" name="Rectangle 21">
                  <a:extLst>
                    <a:ext uri="{FF2B5EF4-FFF2-40B4-BE49-F238E27FC236}">
                      <a16:creationId xmlns:a16="http://schemas.microsoft.com/office/drawing/2014/main" id="{D7BA34D3-3712-E30D-5B6D-1F964148E3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7BDF5E0-3CDA-5C0D-7B9C-DFF3F0BFFF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22C6123-0B0E-AC04-576B-C7B2D56D9E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360484"/>
            <a:ext cx="6858000" cy="762000"/>
          </a:xfrm>
        </p:spPr>
        <p:txBody>
          <a:bodyPr/>
          <a:lstStyle/>
          <a:p>
            <a:r>
              <a:rPr lang="en-US" altLang="en-US" sz="2800" dirty="0"/>
              <a:t>Condition for  the Validity of C</a:t>
            </a:r>
            <a:r>
              <a:rPr lang="en-IN" altLang="en-US" sz="2800" dirty="0" err="1"/>
              <a:t>ontinuum</a:t>
            </a:r>
            <a:r>
              <a:rPr lang="en-IN" altLang="en-US" sz="2800" dirty="0"/>
              <a:t> Approach</a:t>
            </a:r>
            <a:endParaRPr lang="en-US" altLang="en-US" sz="2800" dirty="0"/>
          </a:p>
        </p:txBody>
      </p:sp>
      <p:sp>
        <p:nvSpPr>
          <p:cNvPr id="22532" name="TextBox 4">
            <a:extLst>
              <a:ext uri="{FF2B5EF4-FFF2-40B4-BE49-F238E27FC236}">
                <a16:creationId xmlns:a16="http://schemas.microsoft.com/office/drawing/2014/main" id="{C8AA0BDE-FED5-B847-A9FF-04B3B86B3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09675"/>
            <a:ext cx="7669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404040"/>
                </a:solidFill>
                <a:latin typeface="Libre Baskerville" pitchFamily="2" charset="0"/>
              </a:rPr>
              <a:t>Average size of the system being studied: </a:t>
            </a:r>
            <a:r>
              <a:rPr lang="en-US" altLang="en-US" i="1" dirty="0">
                <a:solidFill>
                  <a:srgbClr val="404040"/>
                </a:solidFill>
                <a:latin typeface="Libre Baskerville" pitchFamily="2" charset="0"/>
              </a:rPr>
              <a:t>L</a:t>
            </a:r>
            <a:endParaRPr lang="en-IN" altLang="en-US" i="1" dirty="0"/>
          </a:p>
        </p:txBody>
      </p:sp>
      <p:pic>
        <p:nvPicPr>
          <p:cNvPr id="22533" name="Picture 4">
            <a:extLst>
              <a:ext uri="{FF2B5EF4-FFF2-40B4-BE49-F238E27FC236}">
                <a16:creationId xmlns:a16="http://schemas.microsoft.com/office/drawing/2014/main" id="{46BDCDD2-49D8-454B-1761-A914F6638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63" y="1730357"/>
            <a:ext cx="4418937" cy="2917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49B11F-F8B2-E9DA-1816-3FF0291C3A14}"/>
              </a:ext>
            </a:extLst>
          </p:cNvPr>
          <p:cNvSpPr txBox="1"/>
          <p:nvPr/>
        </p:nvSpPr>
        <p:spPr>
          <a:xfrm>
            <a:off x="380668" y="4722831"/>
            <a:ext cx="83823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>
                <a:cs typeface="Times New Roman" panose="02020603050405020304" pitchFamily="18" charset="0"/>
              </a:rPr>
              <a:t>Knudsen defined  a non-dimensional distance as the ratio of mean free path of the gas to the characteristic dimension of the system.</a:t>
            </a:r>
          </a:p>
          <a:p>
            <a:endParaRPr lang="en-US" altLang="en-US" dirty="0">
              <a:cs typeface="Times New Roman" panose="02020603050405020304" pitchFamily="18" charset="0"/>
            </a:endParaRPr>
          </a:p>
          <a:p>
            <a:r>
              <a:rPr lang="en-US" altLang="en-US" dirty="0">
                <a:cs typeface="Times New Roman" panose="02020603050405020304" pitchFamily="18" charset="0"/>
              </a:rPr>
              <a:t>This  is called </a:t>
            </a:r>
            <a:r>
              <a:rPr lang="en-US" altLang="en-US" b="1" dirty="0">
                <a:solidFill>
                  <a:srgbClr val="C00000"/>
                </a:solidFill>
                <a:cs typeface="Times New Roman" panose="02020603050405020304" pitchFamily="18" charset="0"/>
              </a:rPr>
              <a:t>“Knudsen number”</a:t>
            </a:r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187B21-7C8E-DC05-9477-568AA78C2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012" y="3083718"/>
            <a:ext cx="890588" cy="69056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C040E2B-E345-C9FC-5D07-55A9DD5817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E88A4752-F1E8-9489-80E3-30B1F76F53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31B77A61-CC0D-933B-D139-24B690AF5D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01392845-A124-A452-5A29-04D9B62B99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8">
                  <a:extLst>
                    <a:ext uri="{FF2B5EF4-FFF2-40B4-BE49-F238E27FC236}">
                      <a16:creationId xmlns:a16="http://schemas.microsoft.com/office/drawing/2014/main" id="{F152F0FB-9C85-227C-964D-4ACAFC0E82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0AD9B85-08EC-D62D-4C7E-141DA3C6E8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A8D40F3F-9A67-F190-27BF-ED35D73659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297F8ACE-5F9B-D63D-B60B-B09CAB872D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75D2C96-ABE8-0F02-F1AD-D97CEEE429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A38CA205-8C91-1B8E-E094-AAAE5641AA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B768834-6ABF-13A4-5FDC-B8D548F29B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50F0052A-7904-2FD7-49EE-B67CFE2968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EF2B586-832A-D5DB-E195-D0700E522A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EFE6D01B-894A-111A-28F6-7A31D1B8E0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6BF3F423-56CA-29E8-00F4-6140875C07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02AAEBFE-2BA1-80C4-B4F5-0BC89BC281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4F6D8823-B460-DFAC-0C0E-58D0B60253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ECDC3FC0-197C-7AE0-B435-E9A97F99F2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0A22CE-E09E-A29A-A727-062F405988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2279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ubtitle 4">
            <a:extLst>
              <a:ext uri="{FF2B5EF4-FFF2-40B4-BE49-F238E27FC236}">
                <a16:creationId xmlns:a16="http://schemas.microsoft.com/office/drawing/2014/main" id="{5A358B7D-3D8F-D0FE-DFC0-08BACDD57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8305800" cy="5181600"/>
          </a:xfrm>
        </p:spPr>
        <p:txBody>
          <a:bodyPr/>
          <a:lstStyle/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cs typeface="Times New Roman" panose="02020603050405020304" pitchFamily="18" charset="0"/>
              </a:rPr>
              <a:t>Based on the Knudsen number magnitude, flow regimes can be classified as follows :</a:t>
            </a:r>
            <a:br>
              <a:rPr lang="en-IN" altLang="en-US" sz="2400" dirty="0">
                <a:cs typeface="Times New Roman" panose="02020603050405020304" pitchFamily="18" charset="0"/>
              </a:rPr>
            </a:br>
            <a:r>
              <a:rPr lang="en-US" altLang="en-US" sz="2400" dirty="0">
                <a:cs typeface="Times New Roman" panose="02020603050405020304" pitchFamily="18" charset="0"/>
              </a:rPr>
              <a:t> </a:t>
            </a:r>
            <a:r>
              <a:rPr lang="en-IN" altLang="en-US" sz="2400" dirty="0">
                <a:cs typeface="Times New Roman" panose="02020603050405020304" pitchFamily="18" charset="0"/>
              </a:rPr>
              <a:t>	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cs typeface="Times New Roman" panose="02020603050405020304" pitchFamily="18" charset="0"/>
              </a:rPr>
              <a:t>Continuum Regime		:	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Kn</a:t>
            </a:r>
            <a:r>
              <a:rPr lang="en-US" altLang="en-US" sz="2400" dirty="0">
                <a:cs typeface="Times New Roman" panose="02020603050405020304" pitchFamily="18" charset="0"/>
              </a:rPr>
              <a:t> &lt; 0.001</a:t>
            </a:r>
            <a:br>
              <a:rPr lang="en-IN" altLang="en-US" sz="2400" dirty="0">
                <a:cs typeface="Times New Roman" panose="02020603050405020304" pitchFamily="18" charset="0"/>
              </a:rPr>
            </a:br>
            <a:r>
              <a:rPr lang="en-US" altLang="en-US" sz="2400" dirty="0">
                <a:cs typeface="Times New Roman" panose="02020603050405020304" pitchFamily="18" charset="0"/>
              </a:rPr>
              <a:t> </a:t>
            </a:r>
            <a:r>
              <a:rPr lang="en-IN" altLang="en-US" sz="2400" dirty="0">
                <a:cs typeface="Times New Roman" panose="02020603050405020304" pitchFamily="18" charset="0"/>
              </a:rPr>
              <a:t>	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cs typeface="Times New Roman" panose="02020603050405020304" pitchFamily="18" charset="0"/>
              </a:rPr>
              <a:t>Slip Flow Regime		:	0.001 &lt;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Kn</a:t>
            </a:r>
            <a:r>
              <a:rPr lang="en-US" altLang="en-US" sz="2400" dirty="0">
                <a:cs typeface="Times New Roman" panose="02020603050405020304" pitchFamily="18" charset="0"/>
              </a:rPr>
              <a:t> &lt; 0.1</a:t>
            </a:r>
            <a:br>
              <a:rPr lang="en-IN" altLang="en-US" sz="2400" dirty="0">
                <a:cs typeface="Times New Roman" panose="02020603050405020304" pitchFamily="18" charset="0"/>
              </a:rPr>
            </a:br>
            <a:endParaRPr lang="en-IN" altLang="en-US" sz="2400" dirty="0"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cs typeface="Times New Roman" panose="02020603050405020304" pitchFamily="18" charset="0"/>
              </a:rPr>
              <a:t> Transition Regime		:	0.1 &lt; 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Kn</a:t>
            </a:r>
            <a:r>
              <a:rPr lang="en-US" altLang="en-US" sz="2400" dirty="0">
                <a:cs typeface="Times New Roman" panose="02020603050405020304" pitchFamily="18" charset="0"/>
              </a:rPr>
              <a:t> &lt; 10</a:t>
            </a:r>
            <a:br>
              <a:rPr lang="en-IN" altLang="en-US" sz="2400" dirty="0">
                <a:cs typeface="Times New Roman" panose="02020603050405020304" pitchFamily="18" charset="0"/>
              </a:rPr>
            </a:br>
            <a:r>
              <a:rPr lang="en-US" altLang="en-US" sz="2400" dirty="0">
                <a:cs typeface="Times New Roman" panose="02020603050405020304" pitchFamily="18" charset="0"/>
              </a:rPr>
              <a:t> </a:t>
            </a:r>
            <a:r>
              <a:rPr lang="en-IN" altLang="en-US" sz="2400" dirty="0">
                <a:cs typeface="Times New Roman" panose="02020603050405020304" pitchFamily="18" charset="0"/>
              </a:rPr>
              <a:t>	</a:t>
            </a: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cs typeface="Times New Roman" panose="02020603050405020304" pitchFamily="18" charset="0"/>
              </a:rPr>
              <a:t>Free Molecular Regime	:	</a:t>
            </a:r>
            <a:r>
              <a:rPr lang="en-US" altLang="en-US" sz="2400" i="1" dirty="0" err="1">
                <a:cs typeface="Times New Roman" panose="02020603050405020304" pitchFamily="18" charset="0"/>
              </a:rPr>
              <a:t>Kn</a:t>
            </a:r>
            <a:r>
              <a:rPr lang="en-US" altLang="en-US" sz="2400" dirty="0">
                <a:cs typeface="Times New Roman" panose="02020603050405020304" pitchFamily="18" charset="0"/>
              </a:rPr>
              <a:t> &gt; 10</a:t>
            </a:r>
          </a:p>
        </p:txBody>
      </p:sp>
      <p:sp>
        <p:nvSpPr>
          <p:cNvPr id="19460" name="TextBox 4">
            <a:extLst>
              <a:ext uri="{FF2B5EF4-FFF2-40B4-BE49-F238E27FC236}">
                <a16:creationId xmlns:a16="http://schemas.microsoft.com/office/drawing/2014/main" id="{FB0694C0-8C7B-2543-B63D-BBE1994F6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535" y="381000"/>
            <a:ext cx="48814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 dirty="0">
                <a:solidFill>
                  <a:srgbClr val="002060"/>
                </a:solidFill>
              </a:rPr>
              <a:t>Classification of Flow Regimes</a:t>
            </a:r>
            <a:endParaRPr lang="en-US" altLang="en-US" sz="28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010EB04-58C3-6AC1-35D5-FEF3DF2A303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22" descr="Logo usage Guidelines">
              <a:extLst>
                <a:ext uri="{FF2B5EF4-FFF2-40B4-BE49-F238E27FC236}">
                  <a16:creationId xmlns:a16="http://schemas.microsoft.com/office/drawing/2014/main" id="{7A7824A3-745C-5900-0CFE-FE5D037453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8D524C32-052E-B4E6-9437-E4927BBE69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CB811594-2623-CC3E-89DC-0CD48AD053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8">
                  <a:extLst>
                    <a:ext uri="{FF2B5EF4-FFF2-40B4-BE49-F238E27FC236}">
                      <a16:creationId xmlns:a16="http://schemas.microsoft.com/office/drawing/2014/main" id="{53D1F30E-A76F-A6D6-13B9-90105AB1D1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43346B11-3482-842F-7E99-CB3AAB35AE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37" name="Rectangle 10">
                      <a:extLst>
                        <a:ext uri="{FF2B5EF4-FFF2-40B4-BE49-F238E27FC236}">
                          <a16:creationId xmlns:a16="http://schemas.microsoft.com/office/drawing/2014/main" id="{DE25E9D1-5D31-F27C-53A8-A0C3BDE664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8" name="Rectangle 11">
                      <a:extLst>
                        <a:ext uri="{FF2B5EF4-FFF2-40B4-BE49-F238E27FC236}">
                          <a16:creationId xmlns:a16="http://schemas.microsoft.com/office/drawing/2014/main" id="{7B63A670-2C17-84CB-CB24-6128E07F47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6AF99822-2A9F-816C-16C8-7E672B79A2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34" name="Rectangle 13">
                      <a:extLst>
                        <a:ext uri="{FF2B5EF4-FFF2-40B4-BE49-F238E27FC236}">
                          <a16:creationId xmlns:a16="http://schemas.microsoft.com/office/drawing/2014/main" id="{942AAACB-8F28-49BC-5084-E5A54B4D78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6" name="Rectangle 14">
                      <a:extLst>
                        <a:ext uri="{FF2B5EF4-FFF2-40B4-BE49-F238E27FC236}">
                          <a16:creationId xmlns:a16="http://schemas.microsoft.com/office/drawing/2014/main" id="{F4CBCE99-318B-DD82-3F5F-86A29FD064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5">
                    <a:extLst>
                      <a:ext uri="{FF2B5EF4-FFF2-40B4-BE49-F238E27FC236}">
                        <a16:creationId xmlns:a16="http://schemas.microsoft.com/office/drawing/2014/main" id="{226DDE03-3294-2403-7B35-94C76A8B55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32" name="Rectangle 18431">
                      <a:extLst>
                        <a:ext uri="{FF2B5EF4-FFF2-40B4-BE49-F238E27FC236}">
                          <a16:creationId xmlns:a16="http://schemas.microsoft.com/office/drawing/2014/main" id="{B678D7D6-2406-277B-87ED-42D223922F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3" name="Rectangle 18432">
                      <a:extLst>
                        <a:ext uri="{FF2B5EF4-FFF2-40B4-BE49-F238E27FC236}">
                          <a16:creationId xmlns:a16="http://schemas.microsoft.com/office/drawing/2014/main" id="{E6A12B74-EB7B-FCDB-B9AF-4D8B4BBF52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2C064D17-2F07-5DAF-1092-946429D36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204243F0-36B3-4DC1-FDD4-0334A751C3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385177C3-42AC-A56A-4BA2-DF80568E63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CF707F26-3BD6-96B6-3C92-8D60984610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FAFAFB2-AC3E-B4DB-07BF-B5BCC4846B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92C95E5-92D5-6120-6516-D15CCBF0013C}"/>
              </a:ext>
            </a:extLst>
          </p:cNvPr>
          <p:cNvSpPr/>
          <p:nvPr/>
        </p:nvSpPr>
        <p:spPr bwMode="auto">
          <a:xfrm>
            <a:off x="533400" y="2057400"/>
            <a:ext cx="7086600" cy="1199906"/>
          </a:xfrm>
          <a:prstGeom prst="rect">
            <a:avLst/>
          </a:prstGeom>
          <a:noFill/>
          <a:ln w="34925" cap="flat" cmpd="sng" algn="ctr">
            <a:solidFill>
              <a:srgbClr val="3366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DCE726D-8DC2-A658-9369-A510B7D42EE0}"/>
                  </a:ext>
                </a:extLst>
              </p14:cNvPr>
              <p14:cNvContentPartPr/>
              <p14:nvPr/>
            </p14:nvContentPartPr>
            <p14:xfrm>
              <a:off x="5001120" y="2239560"/>
              <a:ext cx="1966320" cy="987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DCE726D-8DC2-A658-9369-A510B7D42E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91760" y="2230200"/>
                <a:ext cx="1985040" cy="1005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bldLvl="2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6A474933-8E1B-6ED4-A708-476EC8FDB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6858000" cy="762000"/>
          </a:xfrm>
        </p:spPr>
        <p:txBody>
          <a:bodyPr/>
          <a:lstStyle/>
          <a:p>
            <a:r>
              <a:rPr lang="en-US" altLang="en-US" sz="2800" dirty="0"/>
              <a:t>My Research on Slip Flow Regime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1BCDAD-29DE-FFA3-3CB5-E62DF581B5C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9246F4D-8340-8640-27BD-DD12FB53DA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82C0861-F88E-58DD-85A9-980F51D0DF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E3F8C70-1FD1-51E5-F3EC-9D9C6F7C8A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4FED63B-1AF0-68BC-0DFE-E77F501787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9F55428-353B-7BB3-BA01-0F5D297400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1A5DEB4C-3EDD-920B-A832-AAD2E7BE57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956B8EAA-E012-3B98-943E-A1FF4AA760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67E89FF9-38F6-3270-1B52-ACE3D8F8B1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E6486EE7-E537-245D-8EA1-337267ABF7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0A625968-518D-2EA1-BA67-F33873A67B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2B8050DE-DF4F-F64A-3E10-2F4F3FEC61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D8A1B8B7-AD2F-9CDE-3FAA-E2F2E91B0E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73DB9718-3C27-A8A5-13B5-0C703E29FD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8BE0246A-8B23-87C6-F159-1B91EEF985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F2896575-0B1C-9258-B5CD-69E38A136B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9E53DF90-E54E-8D08-69DE-18B3FF500A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04D8AA16-27ED-9DBF-2806-42959269C7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E9FCDF2-CB6B-821F-1A71-8F8CCAEEFF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AA07329B-4036-478E-5208-151D94105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09" y="1299882"/>
            <a:ext cx="8479291" cy="531996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2A40C6B-762E-8787-E52F-AF7F730EBF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4321175" cy="201041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B6698A2-3CD4-8DF9-6025-CFD4D8653751}"/>
              </a:ext>
            </a:extLst>
          </p:cNvPr>
          <p:cNvSpPr txBox="1"/>
          <p:nvPr/>
        </p:nvSpPr>
        <p:spPr>
          <a:xfrm>
            <a:off x="641819" y="3541693"/>
            <a:ext cx="3711575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Optical images of the microchannel</a:t>
            </a:r>
          </a:p>
        </p:txBody>
      </p:sp>
      <p:graphicFrame>
        <p:nvGraphicFramePr>
          <p:cNvPr id="9216" name="Group 10421">
            <a:extLst>
              <a:ext uri="{FF2B5EF4-FFF2-40B4-BE49-F238E27FC236}">
                <a16:creationId xmlns:a16="http://schemas.microsoft.com/office/drawing/2014/main" id="{63203A08-EEF7-4509-6BB3-A395975403A9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4537931"/>
          <a:ext cx="7450138" cy="1634269"/>
        </p:xfrm>
        <a:graphic>
          <a:graphicData uri="http://schemas.openxmlformats.org/drawingml/2006/table">
            <a:tbl>
              <a:tblPr/>
              <a:tblGrid>
                <a:gridCol w="1125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1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80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Devices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Dimensions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L (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µm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)          W (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µm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)        H (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µm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) 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Aspect ratio       No. of channels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Wafer 1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25200             393.96            1.03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0.0026                            20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91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Uncertainty:                         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1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0.005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91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Maximum Surface roughness : 9.57 (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0.01) nm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219" name="TextBox 9218">
            <a:extLst>
              <a:ext uri="{FF2B5EF4-FFF2-40B4-BE49-F238E27FC236}">
                <a16:creationId xmlns:a16="http://schemas.microsoft.com/office/drawing/2014/main" id="{E2F9511C-8A17-F0DF-BB3A-D603999F0C43}"/>
              </a:ext>
            </a:extLst>
          </p:cNvPr>
          <p:cNvSpPr txBox="1"/>
          <p:nvPr/>
        </p:nvSpPr>
        <p:spPr>
          <a:xfrm>
            <a:off x="4267200" y="3653135"/>
            <a:ext cx="45720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Knudsen number 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0.0662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0.0805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193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92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7C82B0F0-68B3-7D81-BA5B-02DEC94460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08378" y="328157"/>
            <a:ext cx="6336746" cy="873125"/>
          </a:xfrm>
        </p:spPr>
        <p:txBody>
          <a:bodyPr/>
          <a:lstStyle/>
          <a:p>
            <a:r>
              <a:rPr lang="en-US" altLang="en-US" sz="2800" dirty="0"/>
              <a:t>Micro-thrusters For Artificial Satellites </a:t>
            </a:r>
            <a:endParaRPr lang="en-IN" altLang="en-US" sz="2800" dirty="0"/>
          </a:p>
        </p:txBody>
      </p:sp>
      <p:pic>
        <p:nvPicPr>
          <p:cNvPr id="8195" name="Content Placeholder 4">
            <a:extLst>
              <a:ext uri="{FF2B5EF4-FFF2-40B4-BE49-F238E27FC236}">
                <a16:creationId xmlns:a16="http://schemas.microsoft.com/office/drawing/2014/main" id="{A459BFB8-C57C-CBEA-9AB9-79B0A881FD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H="1" flipV="1">
            <a:off x="369888" y="4206875"/>
            <a:ext cx="4400550" cy="2514600"/>
          </a:xfrm>
        </p:spPr>
      </p:pic>
      <p:pic>
        <p:nvPicPr>
          <p:cNvPr id="8196" name="Picture 6">
            <a:extLst>
              <a:ext uri="{FF2B5EF4-FFF2-40B4-BE49-F238E27FC236}">
                <a16:creationId xmlns:a16="http://schemas.microsoft.com/office/drawing/2014/main" id="{7687DD85-62C2-87EA-64B9-BFD3CDBD5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283462">
            <a:off x="4368800" y="1182688"/>
            <a:ext cx="14700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0">
            <a:extLst>
              <a:ext uri="{FF2B5EF4-FFF2-40B4-BE49-F238E27FC236}">
                <a16:creationId xmlns:a16="http://schemas.microsoft.com/office/drawing/2014/main" id="{E7D7C067-84CB-E446-F3A8-B33CF08D1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72" y="1313318"/>
            <a:ext cx="3178175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B53AF42-7666-DD9B-B440-21B65AD5298F}"/>
              </a:ext>
            </a:extLst>
          </p:cNvPr>
          <p:cNvSpPr txBox="1"/>
          <p:nvPr/>
        </p:nvSpPr>
        <p:spPr>
          <a:xfrm>
            <a:off x="4057650" y="3067050"/>
            <a:ext cx="4713288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dirty="0">
                <a:solidFill>
                  <a:srgbClr val="0070C0"/>
                </a:solidFill>
                <a:latin typeface="+mn-lt"/>
              </a:rPr>
              <a:t>A </a:t>
            </a:r>
            <a:r>
              <a:rPr lang="en-IN" b="1" dirty="0">
                <a:solidFill>
                  <a:srgbClr val="0070C0"/>
                </a:solidFill>
                <a:latin typeface="+mn-lt"/>
              </a:rPr>
              <a:t>thruster</a:t>
            </a:r>
            <a:r>
              <a:rPr lang="en-IN" dirty="0">
                <a:solidFill>
                  <a:srgbClr val="0070C0"/>
                </a:solidFill>
                <a:latin typeface="+mn-lt"/>
              </a:rPr>
              <a:t> is a spacecraft </a:t>
            </a:r>
            <a:r>
              <a:rPr lang="en-IN" b="1" dirty="0">
                <a:solidFill>
                  <a:srgbClr val="0070C0"/>
                </a:solidFill>
                <a:latin typeface="+mn-lt"/>
              </a:rPr>
              <a:t>propulsion</a:t>
            </a:r>
            <a:r>
              <a:rPr lang="en-IN" dirty="0">
                <a:solidFill>
                  <a:srgbClr val="0070C0"/>
                </a:solidFill>
                <a:latin typeface="+mn-lt"/>
              </a:rPr>
              <a:t> device used for orbital station-keeping, attitude control, or long-duration, low-thrust acceleration.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A2FFD4-1ACC-7733-DE15-90197FB182A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4A77E19-F40A-E30F-8730-48721A0A9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6C0FD6F-E948-C048-A750-4BAA352390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31C068D-C60D-AF5F-380A-C72D4363E8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E4295B0-ED6C-2562-1ECC-9EFC2F3B70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EDE6B05-19C3-4487-9659-D9EE4AAA80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A28FE84-89E2-0A85-EE2E-8790CA390F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93B39FC-15AD-D285-5B08-9E9E3CF8F3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CE8AF69-4305-57A5-B350-55861E43EB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5F6106F-F211-DBB4-40D3-5EB25DB14E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4C563C0-3ED5-2A24-5C61-D46DDB8124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5B168D2-B658-CC59-A419-2E30C27F84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263BE3B-6312-2774-1977-AF8EE7B215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ED7C351-CF9E-695F-3A66-170C9C7862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8C6FA47-7872-D16A-947D-232223E6EC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A211035-E926-0167-164D-B2A91CBD8B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E8C929E-08B4-B698-51F0-2A6B578ED9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1034B4E-F172-FD78-BFD2-5A0D8D8339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5A19216-E7EC-EAAA-C9DB-AE5DEE2492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721F346-8A12-AD2A-D8B9-8534F2288F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799" y="1513271"/>
            <a:ext cx="5881407" cy="4821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75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60E2E335-7811-2404-3BF2-F57935D558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4576" y="269875"/>
            <a:ext cx="5118223" cy="873125"/>
          </a:xfrm>
        </p:spPr>
        <p:txBody>
          <a:bodyPr/>
          <a:lstStyle/>
          <a:p>
            <a:r>
              <a:rPr lang="en-US" altLang="en-US" sz="2800" dirty="0">
                <a:solidFill>
                  <a:srgbClr val="202020"/>
                </a:solidFill>
              </a:rPr>
              <a:t>Typical plume flow regimes of Micro thruster in vacuum</a:t>
            </a:r>
            <a:endParaRPr lang="en-IN" altLang="en-US" sz="2800" dirty="0"/>
          </a:p>
        </p:txBody>
      </p:sp>
      <p:sp>
        <p:nvSpPr>
          <p:cNvPr id="12292" name="TextBox 23">
            <a:extLst>
              <a:ext uri="{FF2B5EF4-FFF2-40B4-BE49-F238E27FC236}">
                <a16:creationId xmlns:a16="http://schemas.microsoft.com/office/drawing/2014/main" id="{DB30952D-D87F-FC1E-30BA-8BA9C2947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77" y="5823566"/>
            <a:ext cx="8610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https://epic-src.eu/wp-content/uploads/EP-Activities-at-ESA-EPIC-2018-Munich.pdf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F02E37-4D3C-CC54-5EAD-EBBC2E3390C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89B93C6-E377-2866-2D73-E3EA306FEC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D847EEE-42E7-F8D2-811A-18D7E2BF79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CBA13AE-04F0-1C9A-804B-A71745479D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D8470AE-732C-EE72-50FD-53317B212F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1612A9B-5CFA-8EF7-2C97-0E3EC308C3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2BAB7024-7954-E5FB-D6CC-52F4D8C5BD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B4570EA-FC88-3259-E281-FE4DD66E30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EF66DA9F-DBC3-B4FD-AF8E-A4F0C92556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07B1797-A42F-9A63-3FCB-99952BC95E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895F755-C5D6-B342-43F1-C12853CC46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26F84CA-1846-5DCD-CFF4-B235E975F8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326632B-5ED5-2392-FE2A-EA8E1A7DE4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963C7E4-80FC-3F8C-7C2A-5DE6AFF362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E005F45-7EC0-447C-BA6B-BCE2114A53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F43D0A81-BEB9-7FBE-E841-32D174E891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AD47D0C-B676-6CC8-D31D-5FDE832CAA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7068F25-3828-7179-9E78-51530371C6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8DF5E15-5B39-3981-641E-30A183DCBA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2293" name="Content Placeholder 3">
            <a:extLst>
              <a:ext uri="{FF2B5EF4-FFF2-40B4-BE49-F238E27FC236}">
                <a16:creationId xmlns:a16="http://schemas.microsoft.com/office/drawing/2014/main" id="{C343AF4F-CE47-7A68-33C5-34932FDD51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2426167"/>
            <a:ext cx="4418937" cy="2568373"/>
          </a:xfr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5AE1BA1-88FC-0A7E-50B5-64426B123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58780" y="2797406"/>
            <a:ext cx="2229161" cy="54836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D617F7D-2A98-4B1F-B7E3-DD66B6F36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3768098" y="-448035"/>
            <a:ext cx="1914792" cy="517941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5415EA4-7A8B-B948-D2D6-5969D38EE2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3438687" y="1689890"/>
            <a:ext cx="1838582" cy="41439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6A474933-8E1B-6ED4-A708-476EC8FDB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73152" y="323850"/>
            <a:ext cx="5562600" cy="762000"/>
          </a:xfrm>
        </p:spPr>
        <p:txBody>
          <a:bodyPr/>
          <a:lstStyle/>
          <a:p>
            <a:r>
              <a:rPr lang="en-US" altLang="en-US" sz="2800" dirty="0"/>
              <a:t>Plume Flow Filed Around a Space Station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5C6E0C4-7A7C-9621-C8BD-B13205165FF0}"/>
              </a:ext>
            </a:extLst>
          </p:cNvPr>
          <p:cNvGrpSpPr>
            <a:grpSpLocks/>
          </p:cNvGrpSpPr>
          <p:nvPr/>
        </p:nvGrpSpPr>
        <p:grpSpPr bwMode="auto">
          <a:xfrm>
            <a:off x="3564698" y="1143000"/>
            <a:ext cx="4667250" cy="2757487"/>
            <a:chOff x="3713540" y="2272069"/>
            <a:chExt cx="4668460" cy="2757131"/>
          </a:xfrm>
        </p:grpSpPr>
        <p:pic>
          <p:nvPicPr>
            <p:cNvPr id="9228" name="Picture 4">
              <a:extLst>
                <a:ext uri="{FF2B5EF4-FFF2-40B4-BE49-F238E27FC236}">
                  <a16:creationId xmlns:a16="http://schemas.microsoft.com/office/drawing/2014/main" id="{1B6F6E84-3F7D-665D-0EE6-7FCC52C96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3540" y="3352798"/>
              <a:ext cx="2133602" cy="1676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9" name="Picture 7">
              <a:extLst>
                <a:ext uri="{FF2B5EF4-FFF2-40B4-BE49-F238E27FC236}">
                  <a16:creationId xmlns:a16="http://schemas.microsoft.com/office/drawing/2014/main" id="{C64F5B5F-9F8E-4D71-F0A9-26B6499BD9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2802" y="2272069"/>
              <a:ext cx="2949198" cy="2667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AB4DD7D-2A62-5301-CBD4-719231D22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27122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Mir space station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1BCDAD-29DE-FFA3-3CB5-E62DF581B5C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9246F4D-8340-8640-27BD-DD12FB53DA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82C0861-F88E-58DD-85A9-980F51D0DF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E3F8C70-1FD1-51E5-F3EC-9D9C6F7C8A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4FED63B-1AF0-68BC-0DFE-E77F501787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9F55428-353B-7BB3-BA01-0F5D297400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1A5DEB4C-3EDD-920B-A832-AAD2E7BE57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956B8EAA-E012-3B98-943E-A1FF4AA760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67E89FF9-38F6-3270-1B52-ACE3D8F8B1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E6486EE7-E537-245D-8EA1-337267ABF7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0A625968-518D-2EA1-BA67-F33873A67B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2B8050DE-DF4F-F64A-3E10-2F4F3FEC61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D8A1B8B7-AD2F-9CDE-3FAA-E2F2E91B0E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73DB9718-3C27-A8A5-13B5-0C703E29FD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8BE0246A-8B23-87C6-F159-1B91EEF985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F2896575-0B1C-9258-B5CD-69E38A136B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9E53DF90-E54E-8D08-69DE-18B3FF500A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04D8AA16-27ED-9DBF-2806-42959269C7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E9FCDF2-CB6B-821F-1A71-8F8CCAEEFF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1F4D36B-D603-12C8-A8D9-89D9A2B32606}"/>
              </a:ext>
            </a:extLst>
          </p:cNvPr>
          <p:cNvSpPr txBox="1"/>
          <p:nvPr/>
        </p:nvSpPr>
        <p:spPr>
          <a:xfrm>
            <a:off x="3536123" y="3660137"/>
            <a:ext cx="57520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+mn-lt"/>
              </a:rPr>
              <a:t>Manufacturer: </a:t>
            </a:r>
            <a:r>
              <a:rPr lang="en-US" dirty="0">
                <a:solidFill>
                  <a:srgbClr val="1F1F1F"/>
                </a:solidFill>
                <a:highlight>
                  <a:srgbClr val="FFFFFF"/>
                </a:highlight>
                <a:latin typeface="+mn-lt"/>
              </a:rPr>
              <a:t>Energia</a:t>
            </a:r>
            <a:endParaRPr lang="en-US" i="0" dirty="0">
              <a:solidFill>
                <a:srgbClr val="1F1F1F"/>
              </a:solidFill>
              <a:effectLst/>
              <a:highlight>
                <a:srgbClr val="FFFFFF"/>
              </a:highlight>
              <a:latin typeface="+mn-lt"/>
            </a:endParaRPr>
          </a:p>
          <a:p>
            <a:pPr algn="l"/>
            <a:r>
              <a:rPr lang="en-US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+mn-lt"/>
              </a:rPr>
              <a:t>Orbit height: 358 km</a:t>
            </a:r>
          </a:p>
          <a:p>
            <a:pPr algn="l"/>
            <a:r>
              <a:rPr lang="en-US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+mn-lt"/>
              </a:rPr>
              <a:t>Speed on orbit: 7.69 km/s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4B10B15-A3A1-6800-FBEB-9BF3BA5D4C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693" y="1353963"/>
            <a:ext cx="2947413" cy="337297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8544940-F396-039B-1001-90B540D0D450}"/>
              </a:ext>
            </a:extLst>
          </p:cNvPr>
          <p:cNvSpPr txBox="1"/>
          <p:nvPr/>
        </p:nvSpPr>
        <p:spPr>
          <a:xfrm>
            <a:off x="983996" y="5504037"/>
            <a:ext cx="6515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1F1F1F"/>
                </a:solidFill>
                <a:highlight>
                  <a:srgbClr val="FFFFFF"/>
                </a:highlight>
                <a:latin typeface="+mn-lt"/>
              </a:rPr>
              <a:t>Plume flow fields are generated by space Shuttle. </a:t>
            </a:r>
            <a:endParaRPr lang="en-US" i="0" dirty="0">
              <a:solidFill>
                <a:srgbClr val="1F1F1F"/>
              </a:solidFill>
              <a:effectLst/>
              <a:highlight>
                <a:srgbClr val="FFFFFF"/>
              </a:highligh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273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66496-866B-4A52-FA10-9EAA77301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BDFEA3D-2CE5-79C5-BE21-6BE04DEEA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90" y="3291600"/>
            <a:ext cx="6746248" cy="336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Title 1">
            <a:extLst>
              <a:ext uri="{FF2B5EF4-FFF2-40B4-BE49-F238E27FC236}">
                <a16:creationId xmlns:a16="http://schemas.microsoft.com/office/drawing/2014/main" id="{15303D44-B987-3F5C-9DBE-5C9F65EBA3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6858000" cy="762000"/>
          </a:xfrm>
        </p:spPr>
        <p:txBody>
          <a:bodyPr/>
          <a:lstStyle/>
          <a:p>
            <a:r>
              <a:rPr lang="en-US" altLang="en-US" sz="2800" dirty="0"/>
              <a:t>Plume Flow Filed Generated By A Space Shuttle &amp; Forces on  A Space Station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4732DC-DE78-406E-5947-3F043EA09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27122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Mir space station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580D6D3-8953-DEF7-E56D-037E245574B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EDCA8663-89F5-0DF3-CF93-3914CE7295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56D1BFC-B6D4-AFB3-AEF8-2AF32840AF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F4E8E71F-7CB8-80A1-319D-C50641B7F5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4D900FB-994B-0143-1EE3-FD42D4789F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66066C64-C082-5D7C-120C-78CEBD0D7A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EC2BAB95-D39A-FC13-6377-5BC5923ADE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75912FFE-AE0B-66B7-8BF4-7AADC67D78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7F121943-4CB4-BA8F-7473-96C8E65FC6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13357BCC-57A4-9161-206F-BC1C0E8ACD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1E3DBC12-DA61-6251-27F6-728990177F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2ADA715-C93E-5AF2-8051-094EBFD3AA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E76F5B2-DB17-5E09-28BD-F42DCDD5EC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1A86E7A8-6064-36EF-4A10-6E7F385387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939DCC9E-8ABD-DAC7-D929-9E2B2DE460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C0E59B1A-1487-5F82-8718-18A7F9F237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B15B7FCD-8516-F4F0-0029-C96172C762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85150FB2-DA86-E3DD-3549-CF48AA3C68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6E97CF5-8D44-E537-6858-29476E32DC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E0033DF-4CAD-AECA-129A-213ADC808D58}"/>
              </a:ext>
            </a:extLst>
          </p:cNvPr>
          <p:cNvSpPr txBox="1"/>
          <p:nvPr/>
        </p:nvSpPr>
        <p:spPr>
          <a:xfrm>
            <a:off x="428873" y="1924168"/>
            <a:ext cx="86865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1F1F1F"/>
                </a:solidFill>
                <a:highlight>
                  <a:srgbClr val="FFFFFF"/>
                </a:highlight>
                <a:latin typeface="+mn-lt"/>
              </a:rPr>
              <a:t>Molecular Dynamic Simulations are used for Estimation of Impingement Loads on Space Station is essential for control operations.</a:t>
            </a:r>
            <a:endParaRPr lang="en-US" i="0" dirty="0">
              <a:solidFill>
                <a:srgbClr val="1F1F1F"/>
              </a:solidFill>
              <a:effectLst/>
              <a:highlight>
                <a:srgbClr val="FFFFFF"/>
              </a:highlight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17DA76-E943-0950-200B-A06C41DB2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133" y="3257351"/>
            <a:ext cx="5808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Surface pressure on Mir space station</a:t>
            </a:r>
          </a:p>
        </p:txBody>
      </p:sp>
    </p:spTree>
    <p:extLst>
      <p:ext uri="{BB962C8B-B14F-4D97-AF65-F5344CB8AC3E}">
        <p14:creationId xmlns:p14="http://schemas.microsoft.com/office/powerpoint/2010/main" val="292932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3E71E95F-3D61-9CE4-2C73-611D15A17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862" y="2833854"/>
            <a:ext cx="4757738" cy="35040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B29B1B-9935-0B67-475D-C8CF5DAF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58538"/>
            <a:ext cx="6248400" cy="849868"/>
          </a:xfrm>
        </p:spPr>
        <p:txBody>
          <a:bodyPr/>
          <a:lstStyle/>
          <a:p>
            <a:r>
              <a:rPr lang="en-US" sz="2800" dirty="0"/>
              <a:t>Scope of Our Course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3179F5-0261-4F6B-0B65-05B8BB9853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1981200"/>
            <a:ext cx="3124200" cy="3442996"/>
          </a:xfr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42934AE-CF23-B03E-E3E4-82444D089927}"/>
              </a:ext>
            </a:extLst>
          </p:cNvPr>
          <p:cNvGrpSpPr/>
          <p:nvPr/>
        </p:nvGrpSpPr>
        <p:grpSpPr>
          <a:xfrm>
            <a:off x="1828800" y="2678668"/>
            <a:ext cx="807960" cy="750332"/>
            <a:chOff x="2362200" y="2678668"/>
            <a:chExt cx="807960" cy="750332"/>
          </a:xfrm>
        </p:grpSpPr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71926CD7-CC85-0E40-FB6E-E542D5733C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3048000"/>
              <a:ext cx="43941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967F399-F837-D6F7-DF7A-FFB906EB8A5F}"/>
                    </a:ext>
                  </a:extLst>
                </p:cNvPr>
                <p:cNvSpPr txBox="1"/>
                <p:nvPr/>
              </p:nvSpPr>
              <p:spPr>
                <a:xfrm>
                  <a:off x="2708367" y="2678668"/>
                  <a:ext cx="46179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967F399-F837-D6F7-DF7A-FFB906EB8A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08367" y="2678668"/>
                  <a:ext cx="46179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4474" r="-11842" b="-819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C963050-FB34-FEBE-C626-9B0B7B6F1932}"/>
              </a:ext>
            </a:extLst>
          </p:cNvPr>
          <p:cNvSpPr txBox="1"/>
          <p:nvPr/>
        </p:nvSpPr>
        <p:spPr>
          <a:xfrm>
            <a:off x="457200" y="1367135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+mn-lt"/>
              </a:rPr>
              <a:t>Definition of Density:</a:t>
            </a:r>
            <a:endParaRPr lang="en-IN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C38D3D-6162-91BC-A7BE-CE6CFC1E10E8}"/>
              </a:ext>
            </a:extLst>
          </p:cNvPr>
          <p:cNvSpPr txBox="1"/>
          <p:nvPr/>
        </p:nvSpPr>
        <p:spPr>
          <a:xfrm>
            <a:off x="457200" y="1295400"/>
            <a:ext cx="7543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C00000"/>
                </a:solidFill>
                <a:effectLst/>
                <a:latin typeface="+mn-lt"/>
              </a:rPr>
              <a:t>                                     Density is a measure of the amount of mass per unit volume of a substance.</a:t>
            </a:r>
            <a:endParaRPr lang="en-IN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10396B-D077-8F5A-8FC7-D69D2C2CAE2B}"/>
              </a:ext>
            </a:extLst>
          </p:cNvPr>
          <p:cNvSpPr txBox="1"/>
          <p:nvPr/>
        </p:nvSpPr>
        <p:spPr>
          <a:xfrm>
            <a:off x="3276600" y="1981200"/>
            <a:ext cx="533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50E17"/>
                </a:solidFill>
                <a:latin typeface="+mn-lt"/>
              </a:rPr>
              <a:t>Estimation of Density at a point in a fluid:</a:t>
            </a:r>
            <a:endParaRPr lang="en-IN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4BE3922-2864-670B-27B6-5621C2594718}"/>
                  </a:ext>
                </a:extLst>
              </p:cNvPr>
              <p:cNvSpPr txBox="1"/>
              <p:nvPr/>
            </p:nvSpPr>
            <p:spPr>
              <a:xfrm>
                <a:off x="4110828" y="2440279"/>
                <a:ext cx="2622513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sz="16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IN" sz="1600" i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IN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IN" sz="1600" i="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𝑣𝑎𝑙𝑖𝑑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𝑣𝑎𝑙𝑢𝑒</m:t>
                          </m:r>
                        </m:lim>
                      </m:limLow>
                      <m:f>
                        <m:fPr>
                          <m:ctrlPr>
                            <a:rPr lang="en-IN" sz="16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IN" sz="16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600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IN" sz="16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4BE3922-2864-670B-27B6-5621C2594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828" y="2440279"/>
                <a:ext cx="2622513" cy="4626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4FD3D84-880A-1A69-C54E-B196B9413D4B}"/>
              </a:ext>
            </a:extLst>
          </p:cNvPr>
          <p:cNvCxnSpPr/>
          <p:nvPr/>
        </p:nvCxnSpPr>
        <p:spPr bwMode="auto">
          <a:xfrm>
            <a:off x="5562600" y="3352800"/>
            <a:ext cx="0" cy="1905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6D8AD5C-BFFE-87F1-DC2F-721F0D69984F}"/>
              </a:ext>
            </a:extLst>
          </p:cNvPr>
          <p:cNvCxnSpPr/>
          <p:nvPr/>
        </p:nvCxnSpPr>
        <p:spPr bwMode="auto">
          <a:xfrm>
            <a:off x="6858000" y="3352800"/>
            <a:ext cx="0" cy="1905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8A49480-2F58-F544-3C5A-AFF440823E53}"/>
              </a:ext>
            </a:extLst>
          </p:cNvPr>
          <p:cNvSpPr txBox="1"/>
          <p:nvPr/>
        </p:nvSpPr>
        <p:spPr>
          <a:xfrm>
            <a:off x="401314" y="2309465"/>
            <a:ext cx="1905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  <a:latin typeface="Baguet Script" panose="00000500000000000000" pitchFamily="2" charset="0"/>
              </a:rPr>
              <a:t>Fluid System</a:t>
            </a:r>
            <a:endParaRPr lang="en-IN" i="1" dirty="0">
              <a:solidFill>
                <a:srgbClr val="00B050"/>
              </a:solidFill>
              <a:latin typeface="Baguet Script" panose="00000500000000000000" pitchFamily="2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1FA63A0-099E-D2BA-1D85-F7DAB6534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4050" y="5029200"/>
            <a:ext cx="1480024" cy="50256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503DBE5-21C8-7419-729F-7905D00F21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4875" y="5143497"/>
            <a:ext cx="1508125" cy="5334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F354408-0BD8-B8B5-72FA-9D776A22CFA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25AF6D9-3D48-A2F7-55F5-763CB42088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EBC71403-F3BC-31D2-3A62-0C3874AEFD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4B4CDCFC-2093-B9A9-A6E9-5AE4307F5B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5" name="Group 8">
                  <a:extLst>
                    <a:ext uri="{FF2B5EF4-FFF2-40B4-BE49-F238E27FC236}">
                      <a16:creationId xmlns:a16="http://schemas.microsoft.com/office/drawing/2014/main" id="{CA2BAAE0-5CAD-F73A-CE0D-5D1192ED4F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DBD2C273-5004-084B-0E4C-3DA038077B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2" name="Rectangle 10">
                      <a:extLst>
                        <a:ext uri="{FF2B5EF4-FFF2-40B4-BE49-F238E27FC236}">
                          <a16:creationId xmlns:a16="http://schemas.microsoft.com/office/drawing/2014/main" id="{CCF03BE9-8F3F-F024-6329-25FB535D0D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11">
                      <a:extLst>
                        <a:ext uri="{FF2B5EF4-FFF2-40B4-BE49-F238E27FC236}">
                          <a16:creationId xmlns:a16="http://schemas.microsoft.com/office/drawing/2014/main" id="{08B5C9A6-4EFA-5E67-2140-5D741C9A90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7CB20C37-5516-9D27-1C33-5C8AB1E845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0" name="Rectangle 13">
                      <a:extLst>
                        <a:ext uri="{FF2B5EF4-FFF2-40B4-BE49-F238E27FC236}">
                          <a16:creationId xmlns:a16="http://schemas.microsoft.com/office/drawing/2014/main" id="{A97F2299-D19C-A88C-1741-7A8604CCE0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14">
                      <a:extLst>
                        <a:ext uri="{FF2B5EF4-FFF2-40B4-BE49-F238E27FC236}">
                          <a16:creationId xmlns:a16="http://schemas.microsoft.com/office/drawing/2014/main" id="{71505268-B15F-FEB8-93B0-84F40A0472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4" name="Group 15">
                    <a:extLst>
                      <a:ext uri="{FF2B5EF4-FFF2-40B4-BE49-F238E27FC236}">
                        <a16:creationId xmlns:a16="http://schemas.microsoft.com/office/drawing/2014/main" id="{BC9BF850-A898-3FE4-0A26-2A9CAEA8F9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8751797E-2D18-B6B1-E252-5A0B7E3E36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FA85D2A9-1191-056D-551C-992370987F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5" name="Group 18">
                    <a:extLst>
                      <a:ext uri="{FF2B5EF4-FFF2-40B4-BE49-F238E27FC236}">
                        <a16:creationId xmlns:a16="http://schemas.microsoft.com/office/drawing/2014/main" id="{931F76BE-2591-FB1A-9E01-456990B721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6" name="Rectangle 19">
                      <a:extLst>
                        <a:ext uri="{FF2B5EF4-FFF2-40B4-BE49-F238E27FC236}">
                          <a16:creationId xmlns:a16="http://schemas.microsoft.com/office/drawing/2014/main" id="{D45FB8B6-4D39-1526-7BCE-14B85FBD06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" name="Rectangle 20">
                      <a:extLst>
                        <a:ext uri="{FF2B5EF4-FFF2-40B4-BE49-F238E27FC236}">
                          <a16:creationId xmlns:a16="http://schemas.microsoft.com/office/drawing/2014/main" id="{F2A595AE-6D77-42B5-D08F-37C3B58496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9" name="Rectangle 21">
                  <a:extLst>
                    <a:ext uri="{FF2B5EF4-FFF2-40B4-BE49-F238E27FC236}">
                      <a16:creationId xmlns:a16="http://schemas.microsoft.com/office/drawing/2014/main" id="{C2E80F69-9CDC-1865-DED0-36627D8DD9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05191B5-AA26-6B46-E206-146CE979CD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C511E842-28DF-464E-4387-2BDC4D87FAD3}"/>
              </a:ext>
            </a:extLst>
          </p:cNvPr>
          <p:cNvSpPr/>
          <p:nvPr/>
        </p:nvSpPr>
        <p:spPr bwMode="auto">
          <a:xfrm>
            <a:off x="1968129" y="3200400"/>
            <a:ext cx="89271" cy="5690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4A4CC4-9332-D7FF-417C-C69103B6C6EE}"/>
              </a:ext>
            </a:extLst>
          </p:cNvPr>
          <p:cNvSpPr txBox="1"/>
          <p:nvPr/>
        </p:nvSpPr>
        <p:spPr>
          <a:xfrm>
            <a:off x="5547527" y="4717170"/>
            <a:ext cx="1600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i="1" dirty="0" err="1">
                <a:cs typeface="Times New Roman" panose="02020603050405020304" pitchFamily="18" charset="0"/>
              </a:rPr>
              <a:t>Kn</a:t>
            </a:r>
            <a:r>
              <a:rPr lang="en-US" altLang="en-US" sz="2400" dirty="0">
                <a:cs typeface="Times New Roman" panose="02020603050405020304" pitchFamily="18" charset="0"/>
              </a:rPr>
              <a:t> &lt; 0.001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86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051">
            <a:extLst>
              <a:ext uri="{FF2B5EF4-FFF2-40B4-BE49-F238E27FC236}">
                <a16:creationId xmlns:a16="http://schemas.microsoft.com/office/drawing/2014/main" id="{6456CFEE-9757-8C74-F2E1-3ADADA0712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4667" y="163605"/>
            <a:ext cx="6261471" cy="1143000"/>
          </a:xfrm>
        </p:spPr>
        <p:txBody>
          <a:bodyPr/>
          <a:lstStyle/>
          <a:p>
            <a:r>
              <a:rPr lang="en-US" altLang="en-US" sz="2800" dirty="0"/>
              <a:t>Continuum Approach:</a:t>
            </a:r>
            <a:br>
              <a:rPr lang="en-US" altLang="en-US" sz="2800" dirty="0"/>
            </a:br>
            <a:r>
              <a:rPr lang="en-US" altLang="en-US" sz="2800" dirty="0"/>
              <a:t>Temperature of a Fluid/solid at a Point.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122" name="Ink 20">
                <a:extLst>
                  <a:ext uri="{FF2B5EF4-FFF2-40B4-BE49-F238E27FC236}">
                    <a16:creationId xmlns:a16="http://schemas.microsoft.com/office/drawing/2014/main" id="{2EAA7686-F841-0CC1-8CD6-143CD48383B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57650" y="5711825"/>
              <a:ext cx="12700" cy="6350"/>
            </p14:xfrm>
          </p:contentPart>
        </mc:Choice>
        <mc:Fallback xmlns="">
          <p:pic>
            <p:nvPicPr>
              <p:cNvPr id="5122" name="Ink 20">
                <a:extLst>
                  <a:ext uri="{FF2B5EF4-FFF2-40B4-BE49-F238E27FC236}">
                    <a16:creationId xmlns:a16="http://schemas.microsoft.com/office/drawing/2014/main" id="{2EAA7686-F841-0CC1-8CD6-143CD48383B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48961" y="5704946"/>
                <a:ext cx="30079" cy="20108"/>
              </a:xfrm>
              <a:prstGeom prst="rect">
                <a:avLst/>
              </a:prstGeom>
            </p:spPr>
          </p:pic>
        </mc:Fallback>
      </mc:AlternateContent>
      <p:sp>
        <p:nvSpPr>
          <p:cNvPr id="13318" name="TextBox 2">
            <a:extLst>
              <a:ext uri="{FF2B5EF4-FFF2-40B4-BE49-F238E27FC236}">
                <a16:creationId xmlns:a16="http://schemas.microsoft.com/office/drawing/2014/main" id="{5C2A89A2-77C0-2899-BAF0-E09030F11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199" y="1260475"/>
            <a:ext cx="66336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Microscopic analysis of Engineering (Macroscopic) View &amp; Continuum Approach</a:t>
            </a:r>
            <a:endParaRPr lang="en-IN" altLang="en-US" sz="2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849101-3903-856D-FD95-1CB7D6A74D2A}"/>
              </a:ext>
            </a:extLst>
          </p:cNvPr>
          <p:cNvGrpSpPr>
            <a:grpSpLocks/>
          </p:cNvGrpSpPr>
          <p:nvPr/>
        </p:nvGrpSpPr>
        <p:grpSpPr bwMode="auto">
          <a:xfrm>
            <a:off x="4430713" y="2060575"/>
            <a:ext cx="4559300" cy="4660900"/>
            <a:chOff x="4414819" y="2060970"/>
            <a:chExt cx="4187429" cy="4187429"/>
          </a:xfrm>
        </p:grpSpPr>
        <p:pic>
          <p:nvPicPr>
            <p:cNvPr id="13323" name="Picture 8" descr="http://www.hk-phy.org/contextual/heat/tep/trans/kinetic_theory.gif">
              <a:extLst>
                <a:ext uri="{FF2B5EF4-FFF2-40B4-BE49-F238E27FC236}">
                  <a16:creationId xmlns:a16="http://schemas.microsoft.com/office/drawing/2014/main" id="{0F21E02E-8AC2-04CE-0054-DD5F3E2FB9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4819" y="2060970"/>
              <a:ext cx="4187429" cy="4187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4" name="TextBox 6">
              <a:extLst>
                <a:ext uri="{FF2B5EF4-FFF2-40B4-BE49-F238E27FC236}">
                  <a16:creationId xmlns:a16="http://schemas.microsoft.com/office/drawing/2014/main" id="{7F68747A-AB13-B5D6-D3BD-000C78E921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3019" y="5715000"/>
              <a:ext cx="1604981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Fluid Molecules</a:t>
              </a:r>
              <a:endParaRPr lang="en-IN" altLang="en-US" sz="160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B303B95-256D-EAA0-6094-F5326EFF8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412" y="2104309"/>
            <a:ext cx="545728" cy="40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AF14CB-53B0-1168-AAC2-FF3EE4103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1752600"/>
            <a:ext cx="376237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638EAA3-7CF3-2391-E51E-726F59AC4D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6F5E5C7-8B32-B842-3A6C-8CCF681CB0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7D80985A-EDC0-DDFB-94D1-079E7BABC0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EE697DED-81B8-5538-2E92-FE6561CE49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D59935F-F7A7-BDB2-A773-45EF46A5F4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6EC5264-7070-AC4D-A72C-468B29B45D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F2AD4ECA-C455-CDDF-F2A2-248885E8C2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0AFA9231-8FDC-E24C-2A32-3234714E31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7106B33E-BB9A-F5B2-96BD-90A668CB04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7C4D49E1-93E8-5865-3C80-31AD318E76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B771AFE4-2313-318B-1C37-F45CAF7FE0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DF24232-6B9F-A4E8-2CCB-4245C79ABD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D6BCBDF-2FC2-9D5D-AC7C-30B8196A60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EBBF55F-9BC1-793D-7254-7850CF2D58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3E1490F1-DAC9-214E-FCEE-A6CB76D233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660FE076-F009-EE0F-A989-10446DBBAB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29723542-FBB4-F07A-9060-48746807E6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F8C327DF-99B5-8153-C3AC-56BA4AF5C0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32AD2D3-C862-C948-CF46-8586482A5B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" name="Picture 9">
            <a:extLst>
              <a:ext uri="{FF2B5EF4-FFF2-40B4-BE49-F238E27FC236}">
                <a16:creationId xmlns:a16="http://schemas.microsoft.com/office/drawing/2014/main" id="{F1B9AC6F-E7CC-8473-8339-5B894482D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084637"/>
            <a:ext cx="1177925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06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1">
            <a:extLst>
              <a:ext uri="{FF2B5EF4-FFF2-40B4-BE49-F238E27FC236}">
                <a16:creationId xmlns:a16="http://schemas.microsoft.com/office/drawing/2014/main" id="{787F4894-8011-68C9-5D78-C91728C8DF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1937" y="152400"/>
            <a:ext cx="5791200" cy="1143000"/>
          </a:xfrm>
        </p:spPr>
        <p:txBody>
          <a:bodyPr/>
          <a:lstStyle/>
          <a:p>
            <a:r>
              <a:rPr lang="en-US" altLang="en-US" sz="2800" dirty="0"/>
              <a:t>Temperature and Microscopic Kinetic  Energy</a:t>
            </a:r>
          </a:p>
        </p:txBody>
      </p:sp>
      <p:pic>
        <p:nvPicPr>
          <p:cNvPr id="4102" name="Picture 8" descr="http://www.hk-phy.org/contextual/heat/tep/trans/kinetic_theory.gif">
            <a:extLst>
              <a:ext uri="{FF2B5EF4-FFF2-40B4-BE49-F238E27FC236}">
                <a16:creationId xmlns:a16="http://schemas.microsoft.com/office/drawing/2014/main" id="{EA77C17C-57B2-A393-56BC-D3AEBB49F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675" y="1600200"/>
            <a:ext cx="2193925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054">
            <a:extLst>
              <a:ext uri="{FF2B5EF4-FFF2-40B4-BE49-F238E27FC236}">
                <a16:creationId xmlns:a16="http://schemas.microsoft.com/office/drawing/2014/main" id="{6BFAF9BE-7F3D-BBF7-1CD4-F9FFD0EF4BEF}"/>
              </a:ext>
            </a:extLst>
          </p:cNvPr>
          <p:cNvSpPr txBox="1">
            <a:spLocks noChangeArrowheads="1"/>
          </p:cNvSpPr>
          <p:nvPr/>
        </p:nvSpPr>
        <p:spPr>
          <a:xfrm>
            <a:off x="193675" y="2216150"/>
            <a:ext cx="6894513" cy="162425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en-US" altLang="en-US" sz="2400" i="1" kern="0" dirty="0">
                <a:solidFill>
                  <a:srgbClr val="0070C0"/>
                </a:solidFill>
                <a:latin typeface="Algerian" panose="04020705040A02060702" pitchFamily="82" charset="0"/>
              </a:rPr>
              <a:t>Absolute Kelvin Temperature is proportional to average kinetic energy of atoms in a system containing ideal gas.</a:t>
            </a:r>
          </a:p>
        </p:txBody>
      </p:sp>
      <p:sp>
        <p:nvSpPr>
          <p:cNvPr id="26" name="Rectangle 2058">
            <a:extLst>
              <a:ext uri="{FF2B5EF4-FFF2-40B4-BE49-F238E27FC236}">
                <a16:creationId xmlns:a16="http://schemas.microsoft.com/office/drawing/2014/main" id="{18081C96-41E1-70D5-B12E-658281F82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88" y="3733800"/>
            <a:ext cx="8534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When </a:t>
            </a:r>
            <a:r>
              <a:rPr lang="en-US" altLang="en-US" sz="2400" i="1" dirty="0"/>
              <a:t>N</a:t>
            </a:r>
            <a:r>
              <a:rPr lang="en-US" altLang="en-US" sz="2400" dirty="0"/>
              <a:t> number of atoms/molecules with </a:t>
            </a:r>
            <a:r>
              <a:rPr lang="en-US" altLang="en-US" sz="2400" i="1" dirty="0"/>
              <a:t>f</a:t>
            </a:r>
            <a:r>
              <a:rPr lang="en-US" altLang="en-US" sz="2400" dirty="0"/>
              <a:t> number of </a:t>
            </a:r>
            <a:r>
              <a:rPr lang="en-US" altLang="en-US" sz="2400" dirty="0" err="1"/>
              <a:t>DoF</a:t>
            </a:r>
            <a:r>
              <a:rPr lang="en-US" altLang="en-US" sz="2400" dirty="0"/>
              <a:t> collide, they tend on the average, to equalize kinetic energy spreads equally over all atoms.</a:t>
            </a:r>
          </a:p>
          <a:p>
            <a:pPr eaLnBrk="1" hangingPunct="1"/>
            <a:r>
              <a:rPr lang="en-US" altLang="en-US" sz="2400" dirty="0"/>
              <a:t>This is called thermal equilibrium.</a:t>
            </a:r>
          </a:p>
        </p:txBody>
      </p:sp>
      <p:sp>
        <p:nvSpPr>
          <p:cNvPr id="14342" name="TextBox 3">
            <a:extLst>
              <a:ext uri="{FF2B5EF4-FFF2-40B4-BE49-F238E27FC236}">
                <a16:creationId xmlns:a16="http://schemas.microsoft.com/office/drawing/2014/main" id="{451417C0-5E7B-6141-ACA0-06962ED5C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747837"/>
            <a:ext cx="6630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For a fluid inside a valid size of volume (as a point):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EA12EE-9C61-9839-6E22-A3E1636F52F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314866" y="5286111"/>
            <a:ext cx="2838534" cy="114204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IN">
                <a:noFill/>
              </a:rPr>
              <a:t> 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FB070D-E9AA-5C94-CCD1-784064954F3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28C7713-7080-54E3-5217-0164A19517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5899BAC-8106-A483-E3FF-94CC75F3AB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F269E12-302B-3347-A66D-C3CD48EFDB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C693D05-9FCD-C311-A206-7832F4D3A3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6A57FB7-29EC-1298-08CF-D952E117BA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D7D9FE0-0AD0-717F-16F7-06047D75A4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AC563AB-9A66-CD35-EDDF-545BDDC47F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FEB1A0C-7274-73F2-D514-EC08E96DC7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D987E1B-31C0-ECD1-F4CE-B6F863D62C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2AB0C22-C531-CD2D-A1E7-B1C23DF0FE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ECCE098-E340-21FC-60CA-9B284E7D83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B29921D-9DF8-45B9-50EB-F98C170B5A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AA5D0DE-BD3D-F58F-BB8D-30C63883B8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10B2896-BC90-A69D-5B23-AACD760097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32ABF40-6B9F-2B70-EF55-F2E4FFA96E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5DAF939-0514-6A40-C21D-9F8E63797A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668CF9C-8E52-66EC-83AC-9CF184F02D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3DC0F3E-C28F-6EC7-F7FF-F4BF95A359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3">
            <a:extLst>
              <a:ext uri="{FF2B5EF4-FFF2-40B4-BE49-F238E27FC236}">
                <a16:creationId xmlns:a16="http://schemas.microsoft.com/office/drawing/2014/main" id="{4D0594BD-146D-4C47-B8C0-CEB763D4C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43588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Boltzmann Equation by Maxwell:</a:t>
            </a:r>
          </a:p>
        </p:txBody>
      </p:sp>
    </p:spTree>
    <p:extLst>
      <p:ext uri="{BB962C8B-B14F-4D97-AF65-F5344CB8AC3E}">
        <p14:creationId xmlns:p14="http://schemas.microsoft.com/office/powerpoint/2010/main" val="319395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 autoUpdateAnimBg="0"/>
      <p:bldP spid="26" grpId="0" build="p" autoUpdateAnimBg="0"/>
      <p:bldP spid="14342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8911" y="208177"/>
            <a:ext cx="5394451" cy="1011023"/>
          </a:xfrm>
        </p:spPr>
        <p:txBody>
          <a:bodyPr/>
          <a:lstStyle/>
          <a:p>
            <a:r>
              <a:rPr lang="en-US" altLang="en-US" sz="2800" dirty="0"/>
              <a:t>Fluid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686800" cy="1658571"/>
          </a:xfrm>
        </p:spPr>
        <p:txBody>
          <a:bodyPr/>
          <a:lstStyle/>
          <a:p>
            <a:r>
              <a:rPr lang="en-US" sz="2400" dirty="0"/>
              <a:t>A fluid contained in a vessel exerts a pressure on its walls. </a:t>
            </a:r>
          </a:p>
          <a:p>
            <a:r>
              <a:rPr lang="en-US" sz="2400" dirty="0"/>
              <a:t>The microscopic origin of pressure is collisions that occur between fluid molecules and the walls of the vessel in which they are contained.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DFCE80-527E-3240-9CA2-0942428594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3D8FBF98-F2C5-A77F-2DCF-37A929A5F3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AA2531B-9E02-CA0A-77FC-9A21C364D1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1C253D4-3082-8E82-D851-A2AA38BE4B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B9D5BA8-89CB-2D32-D3D1-9A1753D052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F63F77E-1485-3AFD-DC44-9D004C2D3F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640E1BE5-50E4-056E-DA68-F30AA0EC8F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7E1DF28-E1FE-3C5D-7BF2-9BC074F00F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5DCF586-C3EA-4032-C636-591386CA31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A036EAA-E9F2-D37C-0F15-2A567284F8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611810F7-3805-4F88-23BB-412B009362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FD22231-3637-119B-8880-26B927D574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14E49C6-DC9B-1BBD-4AA9-2391CC1018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BF6DCD85-538A-161D-A193-71B946315E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DDDE266-8C52-6010-9C56-AA23E1F5A2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16C36FCB-212F-6351-10C5-62D95B96AA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8B67F35-7B21-FF77-60B2-9596AECDD4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B5382C8-3D94-75EB-2DC7-B4A4D38E5D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786D92C-5D3C-95E4-11AC-EC712CD9F5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20BABE4-6143-9948-4141-36F65B89B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819400"/>
            <a:ext cx="4305901" cy="24577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5294F94-6356-DE7F-13FD-FF72DFACD486}"/>
              </a:ext>
            </a:extLst>
          </p:cNvPr>
          <p:cNvSpPr txBox="1"/>
          <p:nvPr/>
        </p:nvSpPr>
        <p:spPr>
          <a:xfrm>
            <a:off x="4952584" y="2514600"/>
            <a:ext cx="385002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microscopic picture of pressure: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 is related to the molar mass (M) and the squared average velocity (v</a:t>
            </a:r>
            <a:r>
              <a:rPr lang="en-US" baseline="30000" dirty="0"/>
              <a:t>2</a:t>
            </a:r>
            <a:r>
              <a:rPr lang="en-US" baseline="-25000" dirty="0"/>
              <a:t>rms</a:t>
            </a:r>
            <a:r>
              <a:rPr lang="en-US" dirty="0"/>
              <a:t>) of the fluid particles: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EFD8054-201F-7845-1906-CD84B39069B2}"/>
                  </a:ext>
                </a:extLst>
              </p:cNvPr>
              <p:cNvSpPr txBox="1"/>
              <p:nvPr/>
            </p:nvSpPr>
            <p:spPr>
              <a:xfrm>
                <a:off x="609600" y="5734399"/>
                <a:ext cx="4122154" cy="6664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a gaseous fluid: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𝑁𝑀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𝑟𝑚𝑠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EFD8054-201F-7845-1906-CD84B39069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734399"/>
                <a:ext cx="4122154" cy="666401"/>
              </a:xfrm>
              <a:prstGeom prst="rect">
                <a:avLst/>
              </a:prstGeom>
              <a:blipFill>
                <a:blip r:embed="rId5"/>
                <a:stretch>
                  <a:fillRect l="-2219" b="-8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887C00-21A4-C5D9-10DC-29AC4F1E3233}"/>
                  </a:ext>
                </a:extLst>
              </p:cNvPr>
              <p:cNvSpPr txBox="1"/>
              <p:nvPr/>
            </p:nvSpPr>
            <p:spPr>
              <a:xfrm>
                <a:off x="5672157" y="5198330"/>
                <a:ext cx="2328843" cy="11262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𝑟𝑚𝑠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bSup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887C00-21A4-C5D9-10DC-29AC4F1E3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2157" y="5198330"/>
                <a:ext cx="2328843" cy="11262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337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 build="p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2A68133-2FE2-4F6B-A6BE-6C3B3F5D2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6477000" cy="990600"/>
          </a:xfrm>
        </p:spPr>
        <p:txBody>
          <a:bodyPr/>
          <a:lstStyle/>
          <a:p>
            <a:r>
              <a:rPr lang="en-US" altLang="en-US" sz="2800" dirty="0"/>
              <a:t>Thermodynamic, Transport &amp; Kinematic Properties of a Fluid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C7C71-388B-EEDB-E318-965FD345E7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28750"/>
            <a:ext cx="8686800" cy="4514850"/>
          </a:xfrm>
        </p:spPr>
        <p:txBody>
          <a:bodyPr/>
          <a:lstStyle/>
          <a:p>
            <a:r>
              <a:rPr lang="en-US" altLang="en-US" sz="2400" dirty="0"/>
              <a:t>The three most common thermodynamic properties:</a:t>
            </a:r>
          </a:p>
          <a:p>
            <a:r>
              <a:rPr lang="en-US" altLang="en-US" sz="2400" dirty="0"/>
              <a:t>Density, Temperature and Pressure</a:t>
            </a:r>
          </a:p>
          <a:p>
            <a:r>
              <a:rPr lang="en-US" altLang="en-US" sz="2400" dirty="0"/>
              <a:t>These three are regular companions of the velocity vector in flow analyses. </a:t>
            </a:r>
          </a:p>
          <a:p>
            <a:r>
              <a:rPr lang="en-US" altLang="en-US" sz="2400" dirty="0"/>
              <a:t>Four derived thermodynamic properties </a:t>
            </a:r>
          </a:p>
          <a:p>
            <a:r>
              <a:rPr lang="en-US" altLang="en-US" sz="2400" dirty="0"/>
              <a:t>Internal energy, Enthalpy, Specific heats cp and cv </a:t>
            </a:r>
          </a:p>
          <a:p>
            <a:r>
              <a:rPr lang="en-US" altLang="en-US" sz="2400" dirty="0"/>
              <a:t>Two important derived </a:t>
            </a:r>
            <a:r>
              <a:rPr lang="en-US" altLang="en-US" sz="2400" i="1" dirty="0"/>
              <a:t>Transport Properties</a:t>
            </a:r>
            <a:r>
              <a:rPr lang="en-US" altLang="en-US" sz="2400" dirty="0"/>
              <a:t>:</a:t>
            </a:r>
          </a:p>
          <a:p>
            <a:r>
              <a:rPr lang="en-US" altLang="en-US" sz="2400" dirty="0"/>
              <a:t>Coefficient of viscosity and Thermal conductivity</a:t>
            </a:r>
          </a:p>
          <a:p>
            <a:r>
              <a:rPr lang="en-US" altLang="en-US" sz="2400" dirty="0"/>
              <a:t>The three most common kinematic properties:</a:t>
            </a:r>
          </a:p>
          <a:p>
            <a:r>
              <a:rPr lang="en-US" altLang="en-US" sz="2400" dirty="0"/>
              <a:t>Displacement, Velocity &amp; Acceleration.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7BD458-D24F-0C07-452A-E00C698E6BA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0B9173BA-5AE9-18D3-3886-5E5C979916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C3E4B5F-BA82-FFCE-107C-BDEC2427D8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1F9F82DB-0692-9EAF-876D-3744792821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02D1A0C-3D8E-0D88-0B93-65BD88935D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8D6CA51-A9DE-A57D-A612-FD17819673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79B352E2-AA3C-D6B5-5615-109D1F80BD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F61023EE-F39D-9657-5380-CF517887F7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E09AE40-C65A-533B-014B-EA566B403D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5788D0A-F8EC-6A75-A2A5-3148F838BF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574B45D-D48F-A1A0-08B4-8693EFC228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21ACB3B-4E83-377C-DD9B-7F0BE3707A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A51D086-3ECD-CF30-1E68-D1B0F5CE53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7D08A82-ECED-51B4-BEA0-C8C71C6172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5E8D0BE-3CA2-9A1C-14FF-1DD603BCA8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578821E-F65F-1E8D-3878-3DE59424C9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0C6966ED-3CA3-DAF7-BA61-7757A4A789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B85E99D7-08F0-FC3F-39C3-12D4A47F3A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4BD56AE-99A8-5AFF-D14E-2F5BEA3E7A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5819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8911" y="208177"/>
            <a:ext cx="5394451" cy="1011023"/>
          </a:xfrm>
        </p:spPr>
        <p:txBody>
          <a:bodyPr/>
          <a:lstStyle/>
          <a:p>
            <a:r>
              <a:rPr lang="en-US" altLang="en-US" sz="2800" dirty="0"/>
              <a:t>Density, Specific Weight &amp; Specific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04950"/>
            <a:ext cx="8686800" cy="4286250"/>
          </a:xfrm>
        </p:spPr>
        <p:txBody>
          <a:bodyPr/>
          <a:lstStyle/>
          <a:p>
            <a:r>
              <a:rPr lang="en-US" altLang="en-US" sz="2400" dirty="0"/>
              <a:t>A mass will have a weight </a:t>
            </a:r>
            <a:r>
              <a:rPr lang="en-US" altLang="en-US" sz="2400" i="1" dirty="0"/>
              <a:t>W</a:t>
            </a:r>
            <a:r>
              <a:rPr lang="en-US" altLang="en-US" sz="2400" dirty="0"/>
              <a:t> on planets, Satellites…..</a:t>
            </a:r>
          </a:p>
          <a:p>
            <a:r>
              <a:rPr lang="en-US" altLang="en-US" sz="2400" dirty="0"/>
              <a:t>Weight is (Only) the  means of measuring mass!</a:t>
            </a:r>
          </a:p>
          <a:p>
            <a:r>
              <a:rPr lang="en-US" altLang="en-US" sz="2400" dirty="0"/>
              <a:t>The specific weight of a fluid: Weight per unit volume. </a:t>
            </a:r>
          </a:p>
          <a:p>
            <a:r>
              <a:rPr lang="en-US" altLang="en-US" sz="2400" dirty="0"/>
              <a:t>Density and specific weight are simply related by gravitational acceleration (gravity)  on any planet/satellite.</a:t>
            </a:r>
          </a:p>
          <a:p>
            <a:r>
              <a:rPr lang="en-US" altLang="en-US" sz="2400" dirty="0"/>
              <a:t>Mass is essential to create inertia and hence acceleration!</a:t>
            </a:r>
          </a:p>
          <a:p>
            <a:r>
              <a:rPr lang="en-US" altLang="en-US" sz="2400" dirty="0"/>
              <a:t>Specific gravity, denoted by SG, is the ratio of a fluid density to a standard reference fluid, usually water at 4</a:t>
            </a:r>
            <a:r>
              <a:rPr lang="en-US" altLang="en-US" sz="2400" dirty="0">
                <a:sym typeface="Symbol" panose="05050102010706020507" pitchFamily="18" charset="2"/>
              </a:rPr>
              <a:t></a:t>
            </a:r>
            <a:r>
              <a:rPr lang="en-US" altLang="en-US" sz="2400" dirty="0"/>
              <a:t>C (for liquids) and air (for gases)</a:t>
            </a:r>
          </a:p>
          <a:p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DFCE80-527E-3240-9CA2-0942428594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3D8FBF98-F2C5-A77F-2DCF-37A929A5F3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AA2531B-9E02-CA0A-77FC-9A21C364D1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1C253D4-3082-8E82-D851-A2AA38BE4B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B9D5BA8-89CB-2D32-D3D1-9A1753D052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F63F77E-1485-3AFD-DC44-9D004C2D3F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640E1BE5-50E4-056E-DA68-F30AA0EC8F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7E1DF28-E1FE-3C5D-7BF2-9BC074F00F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5DCF586-C3EA-4032-C636-591386CA31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A036EAA-E9F2-D37C-0F15-2A567284F8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611810F7-3805-4F88-23BB-412B009362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FD22231-3637-119B-8880-26B927D574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14E49C6-DC9B-1BBD-4AA9-2391CC1018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BF6DCD85-538A-161D-A193-71B946315E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DDDE266-8C52-6010-9C56-AA23E1F5A2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16C36FCB-212F-6351-10C5-62D95B96AA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8B67F35-7B21-FF77-60B2-9596AECDD4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B5382C8-3D94-75EB-2DC7-B4A4D38E5D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786D92C-5D3C-95E4-11AC-EC712CD9F5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1858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Title 1">
            <a:extLst>
              <a:ext uri="{FF2B5EF4-FFF2-40B4-BE49-F238E27FC236}">
                <a16:creationId xmlns:a16="http://schemas.microsoft.com/office/drawing/2014/main" id="{16887AC5-CACF-C469-762F-2B151DDA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228" y="136525"/>
            <a:ext cx="6613772" cy="1006475"/>
          </a:xfrm>
        </p:spPr>
        <p:txBody>
          <a:bodyPr/>
          <a:lstStyle/>
          <a:p>
            <a:r>
              <a:rPr lang="en-US" altLang="en-US" sz="2800" dirty="0"/>
              <a:t>Newton: An Explorer of Force Creation???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F1A5CD94-BBB2-124D-792D-E728D1C1C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2444" y="1808768"/>
            <a:ext cx="4921582" cy="1341755"/>
          </a:xfrm>
        </p:spPr>
        <p:txBody>
          <a:bodyPr/>
          <a:lstStyle/>
          <a:p>
            <a:r>
              <a:rPr lang="en-US" altLang="en-US" sz="2400" dirty="0"/>
              <a:t>Newton  developed the theories of gravitation in 1666, when he was only 23 years old. </a:t>
            </a:r>
          </a:p>
        </p:txBody>
      </p:sp>
      <p:pic>
        <p:nvPicPr>
          <p:cNvPr id="11269" name="Picture 5" descr="http://2.bp.blogspot.com/-FzIoLJijl2Q/UOnKoAvJiyI/AAAAAAAAHrE/05r4wMuz6dk/s1600/picimg_isaacs_apple_ce681.jpg">
            <a:extLst>
              <a:ext uri="{FF2B5EF4-FFF2-40B4-BE49-F238E27FC236}">
                <a16:creationId xmlns:a16="http://schemas.microsoft.com/office/drawing/2014/main" id="{EC8B3868-EC0D-64C0-2A5C-42795F4CB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299490"/>
            <a:ext cx="3524250" cy="260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 descr="http://www.farmcollector.com/~/media/Images/FCM/Editorial/Articles/Magazine%20Articles/2009/04-01/Identifying%20Vintage%20Wagon%20Manufacturers/HT---schuttlerleftrear.jpg">
            <a:extLst>
              <a:ext uri="{FF2B5EF4-FFF2-40B4-BE49-F238E27FC236}">
                <a16:creationId xmlns:a16="http://schemas.microsoft.com/office/drawing/2014/main" id="{BB23FACE-B3F9-2252-6932-87F34BB1E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06" y="3429000"/>
            <a:ext cx="32988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F2B25F3-A33C-3086-7D23-05DDA2ED893A}"/>
              </a:ext>
            </a:extLst>
          </p:cNvPr>
          <p:cNvSpPr txBox="1">
            <a:spLocks/>
          </p:cNvSpPr>
          <p:nvPr/>
        </p:nvSpPr>
        <p:spPr bwMode="auto">
          <a:xfrm>
            <a:off x="262515" y="4203196"/>
            <a:ext cx="5223885" cy="242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/>
              <a:t>Some twenty years later, in 1686, he presented his three laws of motion in the </a:t>
            </a:r>
          </a:p>
          <a:p>
            <a:pPr algn="ctr"/>
            <a:r>
              <a:rPr lang="en-US" altLang="en-US" sz="4000" i="1" kern="0" dirty="0">
                <a:solidFill>
                  <a:srgbClr val="0070C0"/>
                </a:solidFill>
                <a:latin typeface="Palace Script MT" panose="030303020206070C0B05" pitchFamily="66" charset="0"/>
              </a:rPr>
              <a:t>"Principia Mathematica </a:t>
            </a:r>
            <a:r>
              <a:rPr lang="en-US" altLang="en-US" sz="4000" i="1" kern="0" dirty="0" err="1">
                <a:solidFill>
                  <a:srgbClr val="0070C0"/>
                </a:solidFill>
                <a:latin typeface="Palace Script MT" panose="030303020206070C0B05" pitchFamily="66" charset="0"/>
              </a:rPr>
              <a:t>Philosophiae</a:t>
            </a:r>
            <a:r>
              <a:rPr lang="en-US" altLang="en-US" sz="4000" i="1" kern="0" dirty="0">
                <a:solidFill>
                  <a:srgbClr val="0070C0"/>
                </a:solidFill>
                <a:latin typeface="Palace Script MT" panose="030303020206070C0B05" pitchFamily="66" charset="0"/>
              </a:rPr>
              <a:t> Naturalis.“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BFD6ADC-9C3A-3520-5FFF-CE189B7F44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3FB5ADED-4AF3-7430-EB07-6174115D8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6246266D-40ED-99C3-0A65-C999118D85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952C09CA-A5D4-614E-BB91-2540526A45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91DF16B8-9C41-5ABA-14FE-9AC47179F2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BA4A61E4-7B05-8FFF-D3BF-0D3E378FBC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1272" name="Rectangle 10">
                      <a:extLst>
                        <a:ext uri="{FF2B5EF4-FFF2-40B4-BE49-F238E27FC236}">
                          <a16:creationId xmlns:a16="http://schemas.microsoft.com/office/drawing/2014/main" id="{29E37F49-CEC0-A911-4510-FD58F70639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3" name="Rectangle 11">
                      <a:extLst>
                        <a:ext uri="{FF2B5EF4-FFF2-40B4-BE49-F238E27FC236}">
                          <a16:creationId xmlns:a16="http://schemas.microsoft.com/office/drawing/2014/main" id="{383CF2E9-ED51-C802-2807-DE3CFB6304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0E652934-1873-F2DA-4EF6-472AA85875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1268" name="Rectangle 13">
                      <a:extLst>
                        <a:ext uri="{FF2B5EF4-FFF2-40B4-BE49-F238E27FC236}">
                          <a16:creationId xmlns:a16="http://schemas.microsoft.com/office/drawing/2014/main" id="{622C9614-00A2-721C-323B-640960DCE3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0" name="Rectangle 14">
                      <a:extLst>
                        <a:ext uri="{FF2B5EF4-FFF2-40B4-BE49-F238E27FC236}">
                          <a16:creationId xmlns:a16="http://schemas.microsoft.com/office/drawing/2014/main" id="{0DE40A02-2BBE-6F27-2FE9-1252059043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6A134D5-1749-1CB0-01EC-7A4ACA85EE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1265" name="Rectangle 11264">
                      <a:extLst>
                        <a:ext uri="{FF2B5EF4-FFF2-40B4-BE49-F238E27FC236}">
                          <a16:creationId xmlns:a16="http://schemas.microsoft.com/office/drawing/2014/main" id="{94C9FFA8-83EE-DD30-2BF3-9665868A3D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6" name="Rectangle 11265">
                      <a:extLst>
                        <a:ext uri="{FF2B5EF4-FFF2-40B4-BE49-F238E27FC236}">
                          <a16:creationId xmlns:a16="http://schemas.microsoft.com/office/drawing/2014/main" id="{55E9EFD0-13E0-78E1-988B-A0E7001B26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7FF765E1-9A88-2B0F-2D26-5132711F4A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51AC145-0476-9A94-65CD-6DBCAA3D54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4" name="Rectangle 20">
                      <a:extLst>
                        <a:ext uri="{FF2B5EF4-FFF2-40B4-BE49-F238E27FC236}">
                          <a16:creationId xmlns:a16="http://schemas.microsoft.com/office/drawing/2014/main" id="{184BFA29-18F3-9387-5F0F-67639110AF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EE323D01-9B55-EBEC-DF3F-E4FE8C0E22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430CDC1-0182-1FFF-C7C8-0535B900D3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7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75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  <p:bldP spid="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66062-8FD0-44F3-7D43-548E452E8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5788E47A-5705-796E-3F1E-0BC57CEBF90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DEEF0D23-2DA7-D4B5-4C24-F69CE82F0B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3312" y="189127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E60BD311-9BB6-8DA7-08A6-172893D714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E0195041-0AC5-61E9-9EB5-E73AF7AF00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0AA66DD1-0DD8-3E18-2780-067AC7B33E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2BFFDFF7-B1E3-0E4C-FBA4-6E2516734B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1272" name="Rectangle 10">
                      <a:extLst>
                        <a:ext uri="{FF2B5EF4-FFF2-40B4-BE49-F238E27FC236}">
                          <a16:creationId xmlns:a16="http://schemas.microsoft.com/office/drawing/2014/main" id="{5A6C6764-8D8D-824D-81B2-FE52C97126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3" name="Rectangle 11">
                      <a:extLst>
                        <a:ext uri="{FF2B5EF4-FFF2-40B4-BE49-F238E27FC236}">
                          <a16:creationId xmlns:a16="http://schemas.microsoft.com/office/drawing/2014/main" id="{B8A45F61-C3D8-3561-DCCE-888C8D353B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30AF1E14-F6D3-1AF4-215C-546148D670F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1268" name="Rectangle 13">
                      <a:extLst>
                        <a:ext uri="{FF2B5EF4-FFF2-40B4-BE49-F238E27FC236}">
                          <a16:creationId xmlns:a16="http://schemas.microsoft.com/office/drawing/2014/main" id="{460BC9CA-E7F5-C773-9A1C-71CF202FB8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0" name="Rectangle 14">
                      <a:extLst>
                        <a:ext uri="{FF2B5EF4-FFF2-40B4-BE49-F238E27FC236}">
                          <a16:creationId xmlns:a16="http://schemas.microsoft.com/office/drawing/2014/main" id="{89B9D820-CC7A-EF48-2958-D35389F1C1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A86A1A2-4EA0-3A4D-3081-CFA1C7F059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1265" name="Rectangle 11264">
                      <a:extLst>
                        <a:ext uri="{FF2B5EF4-FFF2-40B4-BE49-F238E27FC236}">
                          <a16:creationId xmlns:a16="http://schemas.microsoft.com/office/drawing/2014/main" id="{9A09663B-FCD4-5F4C-FF39-1072EDE84A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6" name="Rectangle 11265">
                      <a:extLst>
                        <a:ext uri="{FF2B5EF4-FFF2-40B4-BE49-F238E27FC236}">
                          <a16:creationId xmlns:a16="http://schemas.microsoft.com/office/drawing/2014/main" id="{F9E1636A-BE94-D091-FAA0-7F7FA85A25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DC8F8433-6036-D96E-4783-5E69D66234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91970BAB-7E21-4F7F-918C-6159385159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4" name="Rectangle 20">
                      <a:extLst>
                        <a:ext uri="{FF2B5EF4-FFF2-40B4-BE49-F238E27FC236}">
                          <a16:creationId xmlns:a16="http://schemas.microsoft.com/office/drawing/2014/main" id="{324A30F5-B5F4-4364-8AC4-F15CE11FEB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42E76EE2-76D7-7263-C0CE-F00EA71607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6942817-C01B-6CE1-48FA-9EDA3D308F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1872" y="3849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Rectangle 2">
            <a:extLst>
              <a:ext uri="{FF2B5EF4-FFF2-40B4-BE49-F238E27FC236}">
                <a16:creationId xmlns:a16="http://schemas.microsoft.com/office/drawing/2014/main" id="{A57FE92C-5868-F0EA-4AFA-2F538A6A3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62200"/>
            <a:ext cx="8610600" cy="990600"/>
          </a:xfrm>
          <a:prstGeom prst="rect">
            <a:avLst/>
          </a:prstGeo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800" kern="0"/>
              <a:t>Fluid Properties Responsible for Non-inertial Forces</a:t>
            </a:r>
            <a:endParaRPr lang="en-US" altLang="en-US" sz="2800" kern="0" dirty="0">
              <a:solidFill>
                <a:schemeClr val="tx1"/>
              </a:solidFill>
            </a:endParaRP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DD080FD3-8387-F524-7EBB-E88F16BE1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088529"/>
            <a:ext cx="8610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5400" b="1" dirty="0">
                <a:solidFill>
                  <a:srgbClr val="0070C0"/>
                </a:solidFill>
                <a:latin typeface="Palace Script MT" panose="030303020206070C0B05" pitchFamily="66" charset="0"/>
                <a:ea typeface="STLiti" panose="02010800040101010101" pitchFamily="2" charset="-122"/>
              </a:rPr>
              <a:t>Newton’s Search for More Forces for Human Development</a:t>
            </a:r>
          </a:p>
        </p:txBody>
      </p:sp>
    </p:spTree>
    <p:extLst>
      <p:ext uri="{BB962C8B-B14F-4D97-AF65-F5344CB8AC3E}">
        <p14:creationId xmlns:p14="http://schemas.microsoft.com/office/powerpoint/2010/main" val="165753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9A435B41-6376-DF60-647A-FAEE45405A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2999" y="193675"/>
            <a:ext cx="6811963" cy="873125"/>
          </a:xfrm>
        </p:spPr>
        <p:txBody>
          <a:bodyPr/>
          <a:lstStyle/>
          <a:p>
            <a:r>
              <a:rPr lang="en-US" altLang="en-US" sz="2800" dirty="0"/>
              <a:t>Lubricity (Slipperiness) of Fluids</a:t>
            </a:r>
          </a:p>
        </p:txBody>
      </p:sp>
      <p:pic>
        <p:nvPicPr>
          <p:cNvPr id="35843" name="Content Placeholder 5">
            <a:extLst>
              <a:ext uri="{FF2B5EF4-FFF2-40B4-BE49-F238E27FC236}">
                <a16:creationId xmlns:a16="http://schemas.microsoft.com/office/drawing/2014/main" id="{736F6036-6A24-7D42-A1B8-C6AC6C7E6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416175"/>
            <a:ext cx="6629400" cy="1066800"/>
          </a:xfrm>
          <a:ln w="635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5845" name="TextBox 6">
            <a:extLst>
              <a:ext uri="{FF2B5EF4-FFF2-40B4-BE49-F238E27FC236}">
                <a16:creationId xmlns:a16="http://schemas.microsoft.com/office/drawing/2014/main" id="{7C4C2D15-FB34-8DF9-0547-BCF980939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71600"/>
            <a:ext cx="7924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In 1687, Newton paid attention to fluid flow and proposed following hypothesis in latin:</a:t>
            </a:r>
          </a:p>
        </p:txBody>
      </p:sp>
      <p:sp>
        <p:nvSpPr>
          <p:cNvPr id="35846" name="TextBox 7">
            <a:extLst>
              <a:ext uri="{FF2B5EF4-FFF2-40B4-BE49-F238E27FC236}">
                <a16:creationId xmlns:a16="http://schemas.microsoft.com/office/drawing/2014/main" id="{66E97049-178B-A575-DB99-E2DAA543D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0"/>
            <a:ext cx="7924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In 1729, Andrew Motte translated this hypothesis as: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The resistance arising from the want of lubricity (lack of slipperiness) in the parts of a fluid, is, other things being equal, proportional to velocity with which parts of the fluid separated from one another.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8A3CFB0-DA57-D9C6-AF51-A71D731C43A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C03B1CB-D8DD-795E-03BD-B0AE019D35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B2786D2-E44F-6224-71F7-38C5F012EF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5110313-672D-EC67-80E3-4D7A8FAD3D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40AFBC6-A062-EE6B-FFBC-6232083392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BD76962-9D02-B6F2-E106-D619DCEDE4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540E804-A480-1CD8-425A-A4A78F9498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4A7E353-7CC2-66A3-FA4A-C1DBDFCB0F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D1B6480-9DE6-9D73-7ADA-87E8BB6804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CDA01F6-0A39-B3CA-FECA-F8E092FA74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1124C6B-F4AB-A70B-37C9-C227FC88DD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906618D-4006-D40F-9923-F29A11FD8F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3EC1D81-5558-8229-1EE3-97DBFFFD44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C3F27EE-4705-B050-C1EE-30DB2461EB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6755619-8D23-796A-EFF0-6F1236F608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3AC60D2-CCA4-EA4F-20E4-EF68767397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E13666AB-58A6-81EE-351E-AF6565C2C6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DFA505D-96FD-EE5D-9395-2296F0C6E2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7D4377F-BB87-2482-41C3-611A05C487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4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ED419CC-43B8-873B-DEE6-5DC8B93DB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76" y="837984"/>
            <a:ext cx="5257659" cy="3599703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8" y="152400"/>
            <a:ext cx="6032871" cy="1143000"/>
          </a:xfrm>
        </p:spPr>
        <p:txBody>
          <a:bodyPr/>
          <a:lstStyle/>
          <a:p>
            <a:r>
              <a:rPr lang="en-IN" sz="2800" b="0" i="0" dirty="0">
                <a:solidFill>
                  <a:srgbClr val="003180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Newton’s View of </a:t>
            </a:r>
            <a:r>
              <a:rPr lang="en-IN" sz="2800" dirty="0">
                <a:solidFill>
                  <a:srgbClr val="003180"/>
                </a:solidFill>
                <a:highlight>
                  <a:srgbClr val="FFFFFF"/>
                </a:highlight>
                <a:latin typeface="Lato" panose="020F0502020204030203" pitchFamily="34" charset="0"/>
              </a:rPr>
              <a:t>t</a:t>
            </a:r>
            <a:r>
              <a:rPr lang="en-IN" sz="2800" b="0" i="0" dirty="0">
                <a:solidFill>
                  <a:srgbClr val="003180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he Strain in a Fluid</a:t>
            </a:r>
            <a:endParaRPr lang="en-US" altLang="en-US" sz="2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20872A-B079-6FBE-3546-380FF1D5B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89" y="5420058"/>
            <a:ext cx="8305800" cy="1149017"/>
          </a:xfrm>
        </p:spPr>
        <p:txBody>
          <a:bodyPr/>
          <a:lstStyle/>
          <a:p>
            <a:r>
              <a:rPr lang="en-US" sz="2400" dirty="0"/>
              <a:t>A flow containing a velocity gradient in one direction with the velocity in the fluid increasing moving up from one point to another</a:t>
            </a:r>
            <a:endParaRPr lang="en-US" sz="2400" i="1" dirty="0"/>
          </a:p>
          <a:p>
            <a:endParaRPr lang="en-US" sz="2400" b="1" i="1" u="none" strike="noStrike" baseline="0" dirty="0">
              <a:latin typeface="Times-BoldItalic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8E59F2-C185-A0A1-B219-6B6A533B4F8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D832187-FD17-A14C-8EB2-2F0B2F9146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904B9C0-8D49-789E-C6DD-B41F2403B6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CAE7657-DF3F-9A93-3657-89E747B656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16A9DF8-96ED-8D8E-7E47-84A346D9F7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BAC7A37-C007-94D6-2E80-D6C4DB435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133490E8-4452-1FD7-F0BE-12521C51BD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CD1C9212-4C9E-789F-AB7A-9B1BCDDE76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C94F7C3-889C-EDF9-DB02-495B9FD73B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8EF21FF3-9648-8A9F-17BB-B2FE85F493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C58DB4E6-3F1D-9927-CB9E-8444633BBE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9F8216B-D31F-5219-40F4-920C77E91F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265DE85-DD36-CE89-48FE-58DBB5D0D4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B187098-FBDB-4624-9733-155FB1DA9A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98FA042-AF17-CAA4-89A8-BCB54362B4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4550447F-C6A8-F992-2BB8-3A41ED003D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1451D02F-A00F-1054-D798-DC839E3152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2F608614-9579-B8FB-4543-954E276BDA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6FBEC9-D3D5-310F-B5FB-37270ACDAE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F8F09402-7DD4-AA01-1F43-47F92DB5C96C}"/>
              </a:ext>
            </a:extLst>
          </p:cNvPr>
          <p:cNvSpPr txBox="1">
            <a:spLocks/>
          </p:cNvSpPr>
          <p:nvPr/>
        </p:nvSpPr>
        <p:spPr bwMode="auto">
          <a:xfrm>
            <a:off x="359438" y="4308245"/>
            <a:ext cx="8610600" cy="106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Newton performed experiments like that shown in the figure above with a fluid of depth </a:t>
            </a:r>
            <a:r>
              <a:rPr lang="en-US" sz="2400" i="1" kern="0" dirty="0"/>
              <a:t>h </a:t>
            </a:r>
            <a:r>
              <a:rPr lang="en-US" sz="2400" kern="0" dirty="0"/>
              <a:t> between a moving upper plate and a stationary lower plate.</a:t>
            </a:r>
            <a:endParaRPr lang="en-US" sz="2400" b="1" i="1" kern="0" dirty="0">
              <a:latin typeface="Times-BoldItalic"/>
            </a:endParaRPr>
          </a:p>
        </p:txBody>
      </p:sp>
    </p:spTree>
    <p:extLst>
      <p:ext uri="{BB962C8B-B14F-4D97-AF65-F5344CB8AC3E}">
        <p14:creationId xmlns:p14="http://schemas.microsoft.com/office/powerpoint/2010/main" val="355045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8" y="152400"/>
            <a:ext cx="6032871" cy="1143000"/>
          </a:xfrm>
        </p:spPr>
        <p:txBody>
          <a:bodyPr/>
          <a:lstStyle/>
          <a:p>
            <a:r>
              <a:rPr lang="en-IN" sz="2800" b="0" i="0" dirty="0">
                <a:solidFill>
                  <a:srgbClr val="003180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Shear Force in a Fluid</a:t>
            </a:r>
            <a:endParaRPr lang="en-US" altLang="en-US" sz="2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20872A-B079-6FBE-3546-380FF1D5B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4038600"/>
            <a:ext cx="8305800" cy="2473146"/>
          </a:xfrm>
        </p:spPr>
        <p:txBody>
          <a:bodyPr/>
          <a:lstStyle/>
          <a:p>
            <a:r>
              <a:rPr lang="en-US" sz="2400" dirty="0"/>
              <a:t>The upper (faster) layer draws the lower (slower) layer along through a force on the lower layer.</a:t>
            </a:r>
          </a:p>
          <a:p>
            <a:r>
              <a:rPr lang="en-US" sz="2400" dirty="0"/>
              <a:t> So, there must be a shear force in the fluid between the layers. </a:t>
            </a:r>
          </a:p>
          <a:p>
            <a:r>
              <a:rPr lang="en-US" sz="2400" dirty="0"/>
              <a:t>Simultaneously, the lower layer tends to retard the upper layer by an equal and opposite force</a:t>
            </a:r>
            <a:endParaRPr lang="en-US" sz="2400" b="1" i="1" u="none" strike="noStrike" baseline="0" dirty="0">
              <a:latin typeface="Times-BoldItalic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8E59F2-C185-A0A1-B219-6B6A533B4F8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D832187-FD17-A14C-8EB2-2F0B2F9146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904B9C0-8D49-789E-C6DD-B41F2403B6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CAE7657-DF3F-9A93-3657-89E747B656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16A9DF8-96ED-8D8E-7E47-84A346D9F7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BAC7A37-C007-94D6-2E80-D6C4DB435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133490E8-4452-1FD7-F0BE-12521C51BD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CD1C9212-4C9E-789F-AB7A-9B1BCDDE76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C94F7C3-889C-EDF9-DB02-495B9FD73B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8EF21FF3-9648-8A9F-17BB-B2FE85F493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C58DB4E6-3F1D-9927-CB9E-8444633BBE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9F8216B-D31F-5219-40F4-920C77E91F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265DE85-DD36-CE89-48FE-58DBB5D0D4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B187098-FBDB-4624-9733-155FB1DA9A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98FA042-AF17-CAA4-89A8-BCB54362B4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4550447F-C6A8-F992-2BB8-3A41ED003D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1451D02F-A00F-1054-D798-DC839E3152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2F608614-9579-B8FB-4543-954E276BDA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6FBEC9-D3D5-310F-B5FB-37270ACDAE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F3380087-A77E-622D-E45F-AB21B73DA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1457325"/>
            <a:ext cx="5943601" cy="245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2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8" y="152400"/>
            <a:ext cx="6032871" cy="1143000"/>
          </a:xfrm>
        </p:spPr>
        <p:txBody>
          <a:bodyPr/>
          <a:lstStyle/>
          <a:p>
            <a:r>
              <a:rPr lang="en-IN" sz="2800" b="0" i="0" dirty="0">
                <a:solidFill>
                  <a:srgbClr val="003180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Shear in a Fluid</a:t>
            </a:r>
            <a:endParaRPr lang="en-US" altLang="en-US" sz="2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20872A-B079-6FBE-3546-380FF1D5B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4038600"/>
            <a:ext cx="8550027" cy="990600"/>
          </a:xfrm>
        </p:spPr>
        <p:txBody>
          <a:bodyPr/>
          <a:lstStyle/>
          <a:p>
            <a:r>
              <a:rPr lang="en-US" sz="2400" dirty="0"/>
              <a:t>Maintaining this gradient requires the application of a force!</a:t>
            </a:r>
          </a:p>
          <a:p>
            <a:r>
              <a:rPr lang="en-US" sz="2400" b="1" i="1" u="none" strike="noStrike" baseline="0" dirty="0">
                <a:solidFill>
                  <a:schemeClr val="accent2"/>
                </a:solidFill>
                <a:latin typeface="Times-BoldItalic"/>
              </a:rPr>
              <a:t>Plate experiences</a:t>
            </a:r>
            <a:r>
              <a:rPr lang="en-US" sz="2400" b="1" i="1" u="none" strike="noStrike" dirty="0">
                <a:solidFill>
                  <a:schemeClr val="accent2"/>
                </a:solidFill>
                <a:latin typeface="Times-BoldItalic"/>
              </a:rPr>
              <a:t> zero </a:t>
            </a:r>
            <a:r>
              <a:rPr lang="en-US" sz="2400" b="1" i="1" u="none" strike="noStrike" dirty="0">
                <a:solidFill>
                  <a:srgbClr val="FF0000"/>
                </a:solidFill>
                <a:latin typeface="Times-BoldItalic"/>
              </a:rPr>
              <a:t>acceleration</a:t>
            </a:r>
            <a:r>
              <a:rPr lang="en-US" sz="2400" b="1" i="1" u="none" strike="noStrike" dirty="0">
                <a:solidFill>
                  <a:schemeClr val="accent2"/>
                </a:solidFill>
                <a:latin typeface="Times-BoldItalic"/>
              </a:rPr>
              <a:t> for any value of Force F!</a:t>
            </a:r>
            <a:endParaRPr lang="en-US" sz="2400" b="1" i="1" u="none" strike="noStrike" baseline="0" dirty="0">
              <a:solidFill>
                <a:schemeClr val="accent2"/>
              </a:solidFill>
              <a:latin typeface="Times-BoldItalic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8E59F2-C185-A0A1-B219-6B6A533B4F8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D832187-FD17-A14C-8EB2-2F0B2F9146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904B9C0-8D49-789E-C6DD-B41F2403B6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CAE7657-DF3F-9A93-3657-89E747B656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16A9DF8-96ED-8D8E-7E47-84A346D9F7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BAC7A37-C007-94D6-2E80-D6C4DB435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133490E8-4452-1FD7-F0BE-12521C51BD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CD1C9212-4C9E-789F-AB7A-9B1BCDDE76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C94F7C3-889C-EDF9-DB02-495B9FD73B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8EF21FF3-9648-8A9F-17BB-B2FE85F493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C58DB4E6-3F1D-9927-CB9E-8444633BBE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9F8216B-D31F-5219-40F4-920C77E91F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265DE85-DD36-CE89-48FE-58DBB5D0D4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B187098-FBDB-4624-9733-155FB1DA9A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98FA042-AF17-CAA4-89A8-BCB54362B4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4550447F-C6A8-F992-2BB8-3A41ED003D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1451D02F-A00F-1054-D798-DC839E3152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2F608614-9579-B8FB-4543-954E276BDA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6FBEC9-D3D5-310F-B5FB-37270ACDAE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F3380087-A77E-622D-E45F-AB21B73DA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9" y="1428429"/>
            <a:ext cx="5943601" cy="2453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5A1DC7-7AAE-C0C4-4323-C5FBF86F4FE6}"/>
                  </a:ext>
                </a:extLst>
              </p:cNvPr>
              <p:cNvSpPr txBox="1"/>
              <p:nvPr/>
            </p:nvSpPr>
            <p:spPr>
              <a:xfrm>
                <a:off x="4866510" y="4953000"/>
                <a:ext cx="1077090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𝐴𝑈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5A1DC7-7AAE-C0C4-4323-C5FBF86F4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510" y="4953000"/>
                <a:ext cx="1077090" cy="6914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4725A015-968E-34A6-ADEF-685BBD29578A}"/>
              </a:ext>
            </a:extLst>
          </p:cNvPr>
          <p:cNvSpPr txBox="1">
            <a:spLocks/>
          </p:cNvSpPr>
          <p:nvPr/>
        </p:nvSpPr>
        <p:spPr bwMode="auto">
          <a:xfrm>
            <a:off x="381000" y="5562600"/>
            <a:ext cx="855002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i="1" kern="0" dirty="0">
                <a:solidFill>
                  <a:schemeClr val="accent2"/>
                </a:solidFill>
                <a:latin typeface="Times-BoldItalic"/>
              </a:rPr>
              <a:t>The shear stress (tangential force per unit area of the plate), </a:t>
            </a:r>
            <a:r>
              <a:rPr lang="en-US" sz="2400" b="1" i="1" kern="0" dirty="0">
                <a:solidFill>
                  <a:schemeClr val="accent2"/>
                </a:solidFill>
                <a:latin typeface="Times-BoldItalic"/>
                <a:sym typeface="Symbol" panose="05050102010706020507" pitchFamily="18" charset="2"/>
              </a:rPr>
              <a:t></a:t>
            </a:r>
            <a:endParaRPr lang="en-US" sz="2400" b="1" i="1" kern="0" dirty="0">
              <a:solidFill>
                <a:schemeClr val="accent2"/>
              </a:solidFill>
              <a:latin typeface="Times-BoldItali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6572AC-2326-DC07-D289-4459D30732E8}"/>
                  </a:ext>
                </a:extLst>
              </p:cNvPr>
              <p:cNvSpPr txBox="1"/>
              <p:nvPr/>
            </p:nvSpPr>
            <p:spPr>
              <a:xfrm>
                <a:off x="5018910" y="6014129"/>
                <a:ext cx="829586" cy="691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6572AC-2326-DC07-D289-4459D3073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910" y="6014129"/>
                <a:ext cx="829586" cy="6914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C319E5DC-BBF4-4ED3-3BF0-D953893BD037}"/>
              </a:ext>
            </a:extLst>
          </p:cNvPr>
          <p:cNvSpPr txBox="1"/>
          <p:nvPr/>
        </p:nvSpPr>
        <p:spPr>
          <a:xfrm>
            <a:off x="990600" y="2057400"/>
            <a:ext cx="7391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+mj-lt"/>
              </a:rPr>
              <a:t>Remember that maintaining a velocity gradient and the shear stresses in a fluid requires continuous application of a force; if the force were to stop, the shear stresses would become zero.</a:t>
            </a:r>
            <a:endParaRPr lang="en-IN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47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  <p:bldP spid="12" grpId="0" build="p"/>
      <p:bldP spid="14" grpId="0"/>
      <p:bldP spid="28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3140</TotalTime>
  <Words>1177</Words>
  <Application>Microsoft Office PowerPoint</Application>
  <PresentationFormat>On-screen Show (4:3)</PresentationFormat>
  <Paragraphs>122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40" baseType="lpstr">
      <vt:lpstr>STXingkai</vt:lpstr>
      <vt:lpstr>Algerian</vt:lpstr>
      <vt:lpstr>Arial</vt:lpstr>
      <vt:lpstr>Baguet Script</vt:lpstr>
      <vt:lpstr>Brush Script MT</vt:lpstr>
      <vt:lpstr>Calibri</vt:lpstr>
      <vt:lpstr>Cambria Math</vt:lpstr>
      <vt:lpstr>CommercialScript BT</vt:lpstr>
      <vt:lpstr>Lato</vt:lpstr>
      <vt:lpstr>Libre Baskerville</vt:lpstr>
      <vt:lpstr>Palace Script MT</vt:lpstr>
      <vt:lpstr>Symbol</vt:lpstr>
      <vt:lpstr>Tempus Sans ITC</vt:lpstr>
      <vt:lpstr>Times New Roman</vt:lpstr>
      <vt:lpstr>Times-BoldItalic</vt:lpstr>
      <vt:lpstr>Wingdings</vt:lpstr>
      <vt:lpstr>Blank Presentation</vt:lpstr>
      <vt:lpstr>Equation</vt:lpstr>
      <vt:lpstr>Criteria for Validity of Continuum  in Fluid Mechanics</vt:lpstr>
      <vt:lpstr>PowerPoint Presentation</vt:lpstr>
      <vt:lpstr>A Reference Microscopic Flow Dimension</vt:lpstr>
      <vt:lpstr>Condition for  the Validity of Continuum Approach</vt:lpstr>
      <vt:lpstr>PowerPoint Presentation</vt:lpstr>
      <vt:lpstr>My Research on Slip Flow Regime</vt:lpstr>
      <vt:lpstr>Micro-thrusters For Artificial Satellites </vt:lpstr>
      <vt:lpstr>Typical plume flow regimes of Micro thruster in vacuum</vt:lpstr>
      <vt:lpstr>Plume Flow Filed Around a Space Station</vt:lpstr>
      <vt:lpstr>Plume Flow Filed Generated By A Space Shuttle &amp; Forces on  A Space Station</vt:lpstr>
      <vt:lpstr>Scope of Our Course</vt:lpstr>
      <vt:lpstr>Continuum Approach: Temperature of a Fluid/solid at a Point.</vt:lpstr>
      <vt:lpstr>Temperature and Microscopic Kinetic  Energy</vt:lpstr>
      <vt:lpstr>Fluid Pressure</vt:lpstr>
      <vt:lpstr>Thermodynamic, Transport &amp; Kinematic Properties of a Fluid</vt:lpstr>
      <vt:lpstr>Density, Specific Weight &amp; Specific Gravity</vt:lpstr>
      <vt:lpstr>Newton: An Explorer of Force Creation???</vt:lpstr>
      <vt:lpstr>PowerPoint Presentation</vt:lpstr>
      <vt:lpstr>Lubricity (Slipperiness) of Fluids</vt:lpstr>
      <vt:lpstr>Newton’s View of the Strain in a Fluid</vt:lpstr>
      <vt:lpstr>Shear Force in a Fluid</vt:lpstr>
      <vt:lpstr>Shear in a Fluid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312</cp:revision>
  <cp:lastPrinted>2002-07-26T02:11:33Z</cp:lastPrinted>
  <dcterms:created xsi:type="dcterms:W3CDTF">2002-07-26T01:39:54Z</dcterms:created>
  <dcterms:modified xsi:type="dcterms:W3CDTF">2025-08-05T06:39:31Z</dcterms:modified>
</cp:coreProperties>
</file>