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sldIdLst>
    <p:sldId id="274" r:id="rId2"/>
    <p:sldId id="1309" r:id="rId3"/>
    <p:sldId id="537" r:id="rId4"/>
    <p:sldId id="541" r:id="rId5"/>
    <p:sldId id="543" r:id="rId6"/>
    <p:sldId id="568" r:id="rId7"/>
    <p:sldId id="563" r:id="rId8"/>
    <p:sldId id="551" r:id="rId9"/>
    <p:sldId id="557" r:id="rId10"/>
    <p:sldId id="558" r:id="rId11"/>
    <p:sldId id="559" r:id="rId12"/>
    <p:sldId id="560" r:id="rId13"/>
    <p:sldId id="565" r:id="rId14"/>
    <p:sldId id="1272" r:id="rId15"/>
    <p:sldId id="561" r:id="rId16"/>
    <p:sldId id="1109" r:id="rId17"/>
    <p:sldId id="669" r:id="rId18"/>
    <p:sldId id="670" r:id="rId19"/>
    <p:sldId id="671" r:id="rId20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CCCC"/>
    <a:srgbClr val="FFCC99"/>
    <a:srgbClr val="FF9900"/>
    <a:srgbClr val="E5291B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7" autoAdjust="0"/>
    <p:restoredTop sz="93969" autoAdjust="0"/>
  </p:normalViewPr>
  <p:slideViewPr>
    <p:cSldViewPr>
      <p:cViewPr varScale="1">
        <p:scale>
          <a:sx n="69" d="100"/>
          <a:sy n="69" d="100"/>
        </p:scale>
        <p:origin x="122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6-07-29T02:31:27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08-01T02:31:09.41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33 49 366,'-18'-2'133,"18"2"6,-15-7-84,15 7-29,0 0-20,6-16-21,3 5-107,-9 11-13,14-13 0,-14 13-5,13 0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8-16T02:33:51.07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2CD7E7E1-F5E9-0A57-41C5-02587A45064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6F56D3A-7160-3D28-4C7C-004213E54AF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CFCE97A6-72D4-8F70-F52D-A8DA9FE3767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DD86BD0E-9817-35BF-DAFF-31CD1A64BDF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E3782F8E-6F4A-BFEB-E115-47AB8A0B4BE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AF2F52BB-8098-E032-A4D0-FFFAEEAAB5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7B6FF4B-5131-4E74-BCBF-7BB743D9A23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>
            <a:extLst>
              <a:ext uri="{FF2B5EF4-FFF2-40B4-BE49-F238E27FC236}">
                <a16:creationId xmlns:a16="http://schemas.microsoft.com/office/drawing/2014/main" id="{E418979B-94D2-CFEB-AC85-8F5748258F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>
            <a:extLst>
              <a:ext uri="{FF2B5EF4-FFF2-40B4-BE49-F238E27FC236}">
                <a16:creationId xmlns:a16="http://schemas.microsoft.com/office/drawing/2014/main" id="{78A491EB-D9CE-D155-FD45-ABC6BE29F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14340" name="Slide Number Placeholder 3">
            <a:extLst>
              <a:ext uri="{FF2B5EF4-FFF2-40B4-BE49-F238E27FC236}">
                <a16:creationId xmlns:a16="http://schemas.microsoft.com/office/drawing/2014/main" id="{21465ADB-5983-A170-0C51-BB39C241E5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37E35314-4BD1-4A17-BDAA-3271A301DCDF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5415B8-24B1-AA2C-790F-6342FA2745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C16FF4-3F00-CA80-A121-1B550FEEE6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D51157-E4F1-6740-B0B4-384DC1F9F7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E3E5DB-BE2A-4C43-8D11-627E6C4B36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8939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E8E5E7-E261-7A48-B80D-3CF576B0EE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450E51-135A-7453-9A2B-2850369B19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D721ED-94E3-2BBD-009C-13A3F37BFA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0E36C2-0C00-454A-9583-30F8C11BB6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8189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EDAD41A-B335-042A-B01E-95332CB23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9C367A-E017-7529-9310-85E14DDB77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43A076-B0BB-2B61-1CD6-A147BA71BD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356AED-2AF6-44B9-808E-58D2131C836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2991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305075-2D45-63B1-65F4-FC8E6709C9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BC7FB5-6BD4-A2AE-3FAD-6A7E8B7159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CD9D7E-7A6D-2453-2EAC-E8FFC097BD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47E741-36E9-48C4-A0C4-71F8D9FBAD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370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74B6C4C-4A09-48DF-2DBA-39BE8A86F7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C33BBE06-BEA5-EC95-01E7-280A3A76EB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D753EED-9C37-001A-BA40-6C6ACEFA26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487B98-FC23-4D02-BFD4-843DA7560D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550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976FCB9-DA46-7C83-3C17-5B5C89F8E3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EDA7BF9-CB3E-5C5E-B55E-AF10802D74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66594F1-1C2C-FC6E-9F36-80E97EF21C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3247B7-8545-412A-A0F0-63B1E9F834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053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EBB6111-93C7-8656-5E75-BA9E8C089E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E365A3-5EA2-1897-7A6C-3596FC88F1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300E9-FF98-6EDF-CB2B-35CCED821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E8A093-DB9A-4224-B9B6-0E14B0D602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0327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2E0EB7-75AA-9ECE-A6C9-8BF5FE4E03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75DF02-5930-7A49-EF2E-F9ADDF1C9E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4B4F4F-535D-AEE4-80F6-35BE18F9AF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AD5A98-A9E2-4940-8CD8-1B015910F7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7261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DE9385-93D6-72ED-F8A9-89D0414A70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A395E25-780E-FC10-E131-BAB6537ED5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DE34ED-173B-2435-D4A0-BBA893663E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8F3FAA-4B67-4719-83D7-BEE4607212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6116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BCC3E4-14EF-6532-95BC-FAB3EE1D15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30CC03-B98E-2797-B8AA-2AED72C909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F6FB8E-14CD-B518-B6F0-AB073EA6B0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95F97-1E08-40CB-A885-6A1C46B3DF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1251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DE3356-ED44-B5E9-C686-F2393FCC63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49F610-F437-CCF7-9AAE-5A890F32AC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32BFF3B-3288-9F86-4A50-F91DB68823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0E0A12-48B5-4782-8FCD-FB21E96404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2807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585C6F9-34D0-A218-A92A-3BC70C8217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4C4086E-6D20-93CE-6C0C-AE9CF5AB74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F654A07-F1E2-CED9-8E3B-3C63D0F0A2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EC7439-13AA-4229-AFCC-2C236E6824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158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2ED508-7AC0-6C27-E63E-E196174D99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E271AB-0556-E573-F539-FF156B0AD4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DD172E-878F-1083-DD35-A2E65E7D47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B14273-FD00-46D4-A328-52940C7545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891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97E56AD-998D-B29A-D85D-11DEF018A5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D885FB-9D2F-7E47-03A9-B822C8C8C6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A50DCC5-D154-9862-6BF3-5A8D74DC38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24DD5D-294A-4EC0-A239-99C84BFA7F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426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504F3045-43F3-4F4F-183A-B975B6D72C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9EE3847-2A64-9D47-14F2-9E832E1117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0EAAC380-F744-BC78-0F34-7537E6A2245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80B107B-A288-DB8D-C5BC-5874708B4D1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100148F-A419-8CFB-4A39-31E08C5005D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513EE8E-DFFF-44C0-9691-81E1EA4E2D5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Chart.xls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6.png"/><Relationship Id="rId9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891.png"/><Relationship Id="rId9" Type="http://schemas.openxmlformats.org/officeDocument/2006/relationships/image" Target="../media/image9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29.wmf"/><Relationship Id="rId3" Type="http://schemas.openxmlformats.org/officeDocument/2006/relationships/oleObject" Target="../embeddings/oleObject4.bin"/><Relationship Id="rId21" Type="http://schemas.openxmlformats.org/officeDocument/2006/relationships/image" Target="../media/image30.png"/><Relationship Id="rId7" Type="http://schemas.openxmlformats.org/officeDocument/2006/relationships/oleObject" Target="../embeddings/oleObject6.bin"/><Relationship Id="rId12" Type="http://schemas.openxmlformats.org/officeDocument/2006/relationships/image" Target="../media/image26.wmf"/><Relationship Id="rId17" Type="http://schemas.openxmlformats.org/officeDocument/2006/relationships/oleObject" Target="../embeddings/oleObject11.bin"/><Relationship Id="rId2" Type="http://schemas.openxmlformats.org/officeDocument/2006/relationships/image" Target="../media/image21.wmf"/><Relationship Id="rId16" Type="http://schemas.openxmlformats.org/officeDocument/2006/relationships/image" Target="../media/image28.wmf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0.bin"/><Relationship Id="rId10" Type="http://schemas.openxmlformats.org/officeDocument/2006/relationships/image" Target="../media/image25.wmf"/><Relationship Id="rId19" Type="http://schemas.openxmlformats.org/officeDocument/2006/relationships/image" Target="../media/image5.png"/><Relationship Id="rId4" Type="http://schemas.openxmlformats.org/officeDocument/2006/relationships/image" Target="../media/image22.wmf"/><Relationship Id="rId9" Type="http://schemas.openxmlformats.org/officeDocument/2006/relationships/oleObject" Target="../embeddings/oleObject7.bin"/><Relationship Id="rId14" Type="http://schemas.openxmlformats.org/officeDocument/2006/relationships/image" Target="../media/image27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oleObject" Target="../embeddings/oleObject12.bin"/><Relationship Id="rId7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32.wmf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png"/><Relationship Id="rId7" Type="http://schemas.openxmlformats.org/officeDocument/2006/relationships/image" Target="../media/image6.png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oleObject" Target="../embeddings/oleObject15.bin"/><Relationship Id="rId9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7" Type="http://schemas.openxmlformats.org/officeDocument/2006/relationships/image" Target="../media/image6.png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0.png"/><Relationship Id="rId4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7.png"/><Relationship Id="rId7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6.png"/><Relationship Id="rId2" Type="http://schemas.openxmlformats.org/officeDocument/2006/relationships/image" Target="../media/image9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950.png"/><Relationship Id="rId4" Type="http://schemas.openxmlformats.org/officeDocument/2006/relationships/image" Target="../media/image9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2">
            <a:extLst>
              <a:ext uri="{FF2B5EF4-FFF2-40B4-BE49-F238E27FC236}">
                <a16:creationId xmlns:a16="http://schemas.microsoft.com/office/drawing/2014/main" id="{399C06F9-19D0-2DE1-5622-82F72478C2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28796"/>
            <a:ext cx="7772400" cy="1093787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</a:rPr>
              <a:t>Analysis of  Flow in Supersonic Flights &amp; Missiles</a:t>
            </a:r>
          </a:p>
        </p:txBody>
      </p:sp>
      <p:sp>
        <p:nvSpPr>
          <p:cNvPr id="1030" name="Rectangle 3">
            <a:extLst>
              <a:ext uri="{FF2B5EF4-FFF2-40B4-BE49-F238E27FC236}">
                <a16:creationId xmlns:a16="http://schemas.microsoft.com/office/drawing/2014/main" id="{4A316BF7-5D34-0336-07F6-3365818FDDB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400" y="34290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31" name="Text Box 4">
            <a:extLst>
              <a:ext uri="{FF2B5EF4-FFF2-40B4-BE49-F238E27FC236}">
                <a16:creationId xmlns:a16="http://schemas.microsoft.com/office/drawing/2014/main" id="{4D0C6D6F-C063-4BCB-B568-E02B9FB6D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4368D32A-CCC0-2F90-C031-3DD8A089B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" y="5002539"/>
            <a:ext cx="8610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4000" dirty="0">
                <a:solidFill>
                  <a:srgbClr val="0070C0"/>
                </a:solidFill>
                <a:latin typeface="Brush Script MT" panose="03060802040406070304" pitchFamily="66" charset="0"/>
              </a:rPr>
              <a:t>Aerodynamic Shapes can Tame the Normal Shock for Better Use</a:t>
            </a:r>
            <a:r>
              <a:rPr lang="en-US" altLang="en-US" sz="4000" dirty="0">
                <a:solidFill>
                  <a:schemeClr val="accent2"/>
                </a:solidFill>
                <a:latin typeface="Brush Script MT" panose="03060802040406070304" pitchFamily="66" charset="0"/>
              </a:rPr>
              <a:t>!!!</a:t>
            </a:r>
          </a:p>
        </p:txBody>
      </p:sp>
      <p:grpSp>
        <p:nvGrpSpPr>
          <p:cNvPr id="1033" name="Group 8">
            <a:extLst>
              <a:ext uri="{FF2B5EF4-FFF2-40B4-BE49-F238E27FC236}">
                <a16:creationId xmlns:a16="http://schemas.microsoft.com/office/drawing/2014/main" id="{C90FF047-6E8A-5547-2738-72A0FD050AA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5" name="Group 9">
              <a:extLst>
                <a:ext uri="{FF2B5EF4-FFF2-40B4-BE49-F238E27FC236}">
                  <a16:creationId xmlns:a16="http://schemas.microsoft.com/office/drawing/2014/main" id="{928AE4F5-9C48-B4FB-927A-92BD7A15B2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9DF13B00-EDC6-E1D6-A09E-F6818998B4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046" name="Rectangle 11">
                <a:extLst>
                  <a:ext uri="{FF2B5EF4-FFF2-40B4-BE49-F238E27FC236}">
                    <a16:creationId xmlns:a16="http://schemas.microsoft.com/office/drawing/2014/main" id="{D738CBC5-A209-714F-5470-AA40B2A133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</p:grpSp>
        <p:grpSp>
          <p:nvGrpSpPr>
            <p:cNvPr id="1036" name="Group 12">
              <a:extLst>
                <a:ext uri="{FF2B5EF4-FFF2-40B4-BE49-F238E27FC236}">
                  <a16:creationId xmlns:a16="http://schemas.microsoft.com/office/drawing/2014/main" id="{272B7869-17EE-860F-7572-1A963A9FEF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767CB923-C9D8-E441-786E-0360FE2B19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044" name="Rectangle 14">
                <a:extLst>
                  <a:ext uri="{FF2B5EF4-FFF2-40B4-BE49-F238E27FC236}">
                    <a16:creationId xmlns:a16="http://schemas.microsoft.com/office/drawing/2014/main" id="{81453E84-DAB3-1470-F696-69FA1C1781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</p:grpSp>
        <p:grpSp>
          <p:nvGrpSpPr>
            <p:cNvPr id="1037" name="Group 15">
              <a:extLst>
                <a:ext uri="{FF2B5EF4-FFF2-40B4-BE49-F238E27FC236}">
                  <a16:creationId xmlns:a16="http://schemas.microsoft.com/office/drawing/2014/main" id="{971BDF64-BDC4-D323-A2E4-2924AAB5887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2799A07E-B1AA-C610-E956-95C1A32603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042" name="Rectangle 17">
                <a:extLst>
                  <a:ext uri="{FF2B5EF4-FFF2-40B4-BE49-F238E27FC236}">
                    <a16:creationId xmlns:a16="http://schemas.microsoft.com/office/drawing/2014/main" id="{16BB9F6E-4ED1-DFCB-6764-47BFC2A9E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</p:grpSp>
        <p:grpSp>
          <p:nvGrpSpPr>
            <p:cNvPr id="1038" name="Group 18">
              <a:extLst>
                <a:ext uri="{FF2B5EF4-FFF2-40B4-BE49-F238E27FC236}">
                  <a16:creationId xmlns:a16="http://schemas.microsoft.com/office/drawing/2014/main" id="{A1D71F82-EC6E-C826-DF8A-191AD0035E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B2F59B33-927F-4B51-1DEC-85475A1257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  <p:sp>
            <p:nvSpPr>
              <p:cNvPr id="1040" name="Rectangle 20">
                <a:extLst>
                  <a:ext uri="{FF2B5EF4-FFF2-40B4-BE49-F238E27FC236}">
                    <a16:creationId xmlns:a16="http://schemas.microsoft.com/office/drawing/2014/main" id="{ADBF2EF7-A0A3-8F98-79C2-7FE29C3523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IN" altLang="en-US"/>
              </a:p>
            </p:txBody>
          </p:sp>
        </p:grpSp>
      </p:grpSp>
      <p:pic>
        <p:nvPicPr>
          <p:cNvPr id="20" name="Rectangle 19458">
            <a:extLst>
              <a:ext uri="{FF2B5EF4-FFF2-40B4-BE49-F238E27FC236}">
                <a16:creationId xmlns:a16="http://schemas.microsoft.com/office/drawing/2014/main" id="{113C3F62-81CE-68F9-FEA4-AA1643C3F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068" y="1627187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758A8CCC-4D3E-4F50-A739-54F389C7035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-1516063" y="5089525"/>
              <a:ext cx="1588" cy="1588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758A8CCC-4D3E-4F50-A739-54F389C7035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1557351" y="5048237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>
                <a:extLst>
                  <a:ext uri="{FF2B5EF4-FFF2-40B4-BE49-F238E27FC236}">
                    <a16:creationId xmlns:a16="http://schemas.microsoft.com/office/drawing/2014/main" id="{F4C1FEA8-CFDE-F5A6-F7D0-586BC0692B0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729538" y="515938"/>
              <a:ext cx="14287" cy="17462"/>
            </p14:xfrm>
          </p:contentPart>
        </mc:Choice>
        <mc:Fallback xmlns="">
          <p:pic>
            <p:nvPicPr>
              <p:cNvPr id="1027" name="Ink 21">
                <a:extLst>
                  <a:ext uri="{FF2B5EF4-FFF2-40B4-BE49-F238E27FC236}">
                    <a16:creationId xmlns:a16="http://schemas.microsoft.com/office/drawing/2014/main" id="{F4C1FEA8-CFDE-F5A6-F7D0-586BC0692B0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720899" y="506858"/>
                <a:ext cx="31564" cy="35622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1A4F1-1D87-C3D0-4A68-F6F0D213B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AutoShape 2" descr="Image result for reentry of space vehicle">
            <a:extLst>
              <a:ext uri="{FF2B5EF4-FFF2-40B4-BE49-F238E27FC236}">
                <a16:creationId xmlns:a16="http://schemas.microsoft.com/office/drawing/2014/main" id="{7CAFD197-2C33-1D38-BE4E-98F91CF630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810000" cy="287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IN" altLang="en-US"/>
          </a:p>
        </p:txBody>
      </p:sp>
      <p:pic>
        <p:nvPicPr>
          <p:cNvPr id="72708" name="Picture 4">
            <a:extLst>
              <a:ext uri="{FF2B5EF4-FFF2-40B4-BE49-F238E27FC236}">
                <a16:creationId xmlns:a16="http://schemas.microsoft.com/office/drawing/2014/main" id="{6F00AE50-788B-3787-0790-7C7C07EAE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587" y="3166882"/>
            <a:ext cx="3774701" cy="187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itle 17">
            <a:extLst>
              <a:ext uri="{FF2B5EF4-FFF2-40B4-BE49-F238E27FC236}">
                <a16:creationId xmlns:a16="http://schemas.microsoft.com/office/drawing/2014/main" id="{61587F98-35C7-DA57-6D8A-31B4AE62C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838200"/>
          </a:xfrm>
        </p:spPr>
        <p:txBody>
          <a:bodyPr/>
          <a:lstStyle/>
          <a:p>
            <a:r>
              <a:rPr lang="en-IN" altLang="en-US" sz="2800" dirty="0"/>
              <a:t>Flow Past High Angle Objects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E0EF7A4-CFE7-A61D-52C3-90B1536C301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C82DDC07-4132-991B-98CF-88E00DB3B3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874EAF1-D9A9-82F6-1AA0-B2A5C7ACEE4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A9122D7-B6E3-3223-8F7B-529510C0BF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6462A16-C6B8-E476-2575-BBAA0D4466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976EB44-6CD7-1413-121C-1474664DFB2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2097DE64-421F-1DE3-E9AE-6EABF7DE25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52C67C2-7F13-4AA2-D869-4B719F8C6E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3DDE3A6-F803-B466-3876-21AD28FBDB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F05B8A9-1C3A-385D-E4AC-BEF359954D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CDD4671-FE78-10D8-43AC-A195122E62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6D22A53-3765-0904-F526-CE178E2ECC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375B660-E6E3-1BA7-D962-0EE0461790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722422E-7AB1-742C-5744-DDA4B6FD3E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6A90EFF6-6289-ADC0-8278-E1861AEE5A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046CA27D-DB0D-C9AD-1614-1C9A0948BA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26D8D8FE-0F84-0065-49DF-D2E4EA62E1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850BE00-764F-945B-A077-7BE5E64F81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56A56EB-6FE7-6844-3D97-5DFB4323F5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21" name="Object 2">
            <a:extLst>
              <a:ext uri="{FF2B5EF4-FFF2-40B4-BE49-F238E27FC236}">
                <a16:creationId xmlns:a16="http://schemas.microsoft.com/office/drawing/2014/main" id="{5FB469D1-2D70-0692-479F-214CC10447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0783016"/>
              </p:ext>
            </p:extLst>
          </p:nvPr>
        </p:nvGraphicFramePr>
        <p:xfrm>
          <a:off x="5121938" y="1977396"/>
          <a:ext cx="31242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71600" imgH="482400" progId="Equation.3">
                  <p:embed/>
                </p:oleObj>
              </mc:Choice>
              <mc:Fallback>
                <p:oleObj name="Equation" r:id="rId5" imgW="1371600" imgH="482400" progId="Equation.3">
                  <p:embed/>
                  <p:pic>
                    <p:nvPicPr>
                      <p:cNvPr id="788482" name="Object 2">
                        <a:extLst>
                          <a:ext uri="{FF2B5EF4-FFF2-40B4-BE49-F238E27FC236}">
                            <a16:creationId xmlns:a16="http://schemas.microsoft.com/office/drawing/2014/main" id="{2DD7F496-1DC4-9085-E18F-5FC48EAD44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1938" y="1977396"/>
                        <a:ext cx="3124200" cy="101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" name="Picture 2" descr="Complex physics in planetary vehicle reentry (image credit NASA). |  Download Scientific Diagram">
            <a:extLst>
              <a:ext uri="{FF2B5EF4-FFF2-40B4-BE49-F238E27FC236}">
                <a16:creationId xmlns:a16="http://schemas.microsoft.com/office/drawing/2014/main" id="{3D42344B-8215-1AB5-DCAB-F3D9186DB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95400"/>
            <a:ext cx="4496463" cy="312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5735F0E-D266-12F9-0C1A-ABDFDF131E98}"/>
              </a:ext>
            </a:extLst>
          </p:cNvPr>
          <p:cNvSpPr txBox="1"/>
          <p:nvPr/>
        </p:nvSpPr>
        <p:spPr>
          <a:xfrm>
            <a:off x="1258519" y="2485396"/>
            <a:ext cx="434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solidFill>
                  <a:schemeClr val="bg1"/>
                </a:solidFill>
              </a:rPr>
              <a:t>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8E96CCB-CD2E-02ED-9AEF-092B3EE7CF81}"/>
              </a:ext>
            </a:extLst>
          </p:cNvPr>
          <p:cNvSpPr txBox="1"/>
          <p:nvPr/>
        </p:nvSpPr>
        <p:spPr>
          <a:xfrm>
            <a:off x="2042985" y="2471631"/>
            <a:ext cx="434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solidFill>
                  <a:schemeClr val="bg1"/>
                </a:solidFill>
              </a:rPr>
              <a:t>y</a:t>
            </a:r>
          </a:p>
        </p:txBody>
      </p:sp>
      <p:graphicFrame>
        <p:nvGraphicFramePr>
          <p:cNvPr id="25" name="Object 12">
            <a:extLst>
              <a:ext uri="{FF2B5EF4-FFF2-40B4-BE49-F238E27FC236}">
                <a16:creationId xmlns:a16="http://schemas.microsoft.com/office/drawing/2014/main" id="{A3D5B095-C6D2-7DDD-20F8-7EE023CB7D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36873"/>
              </p:ext>
            </p:extLst>
          </p:nvPr>
        </p:nvGraphicFramePr>
        <p:xfrm>
          <a:off x="379845" y="3684588"/>
          <a:ext cx="4261919" cy="29409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8" imgW="6858202" imgH="4730851" progId="Excel.Chart.8">
                  <p:embed/>
                </p:oleObj>
              </mc:Choice>
              <mc:Fallback>
                <p:oleObj name="Chart" r:id="rId8" imgW="6858202" imgH="4730851" progId="Excel.Chart.8">
                  <p:embed/>
                  <p:pic>
                    <p:nvPicPr>
                      <p:cNvPr id="8194" name="Object 12">
                        <a:extLst>
                          <a:ext uri="{FF2B5EF4-FFF2-40B4-BE49-F238E27FC236}">
                            <a16:creationId xmlns:a16="http://schemas.microsoft.com/office/drawing/2014/main" id="{DFF507E9-A460-E874-D389-55960B79F9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845" y="3684588"/>
                        <a:ext cx="4261919" cy="29409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36890428-73BC-6327-6BAF-1D60E059B779}"/>
              </a:ext>
            </a:extLst>
          </p:cNvPr>
          <p:cNvSpPr txBox="1"/>
          <p:nvPr/>
        </p:nvSpPr>
        <p:spPr>
          <a:xfrm>
            <a:off x="4877463" y="5142535"/>
            <a:ext cx="37331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Severity of the shock is proportional to Mach number of the flight !!!</a:t>
            </a:r>
          </a:p>
        </p:txBody>
      </p:sp>
    </p:spTree>
    <p:extLst>
      <p:ext uri="{BB962C8B-B14F-4D97-AF65-F5344CB8AC3E}">
        <p14:creationId xmlns:p14="http://schemas.microsoft.com/office/powerpoint/2010/main" val="1825126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>
            <a:extLst>
              <a:ext uri="{FF2B5EF4-FFF2-40B4-BE49-F238E27FC236}">
                <a16:creationId xmlns:a16="http://schemas.microsoft.com/office/drawing/2014/main" id="{6C7BD470-3913-0A29-3E39-7FBACC314E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1709" y="338931"/>
            <a:ext cx="8686800" cy="6858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cs typeface="Arial" panose="020B0604020202020204" pitchFamily="34" charset="0"/>
              </a:rPr>
              <a:t>Supersonic Vehicles</a:t>
            </a:r>
          </a:p>
        </p:txBody>
      </p:sp>
      <p:graphicFrame>
        <p:nvGraphicFramePr>
          <p:cNvPr id="757763" name="Object 2">
            <a:extLst>
              <a:ext uri="{FF2B5EF4-FFF2-40B4-BE49-F238E27FC236}">
                <a16:creationId xmlns:a16="http://schemas.microsoft.com/office/drawing/2014/main" id="{9FB68463-10FE-52AA-F38F-4192985D80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7788859"/>
              </p:ext>
            </p:extLst>
          </p:nvPr>
        </p:nvGraphicFramePr>
        <p:xfrm>
          <a:off x="358157" y="1249181"/>
          <a:ext cx="5006975" cy="350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2362530" imgH="1914286" progId="Paint.Picture">
                  <p:embed/>
                </p:oleObj>
              </mc:Choice>
              <mc:Fallback>
                <p:oleObj name="Bitmap Image" r:id="rId2" imgW="2362530" imgH="1914286" progId="Paint.Picture">
                  <p:embed/>
                  <p:pic>
                    <p:nvPicPr>
                      <p:cNvPr id="757763" name="Object 2">
                        <a:extLst>
                          <a:ext uri="{FF2B5EF4-FFF2-40B4-BE49-F238E27FC236}">
                            <a16:creationId xmlns:a16="http://schemas.microsoft.com/office/drawing/2014/main" id="{9FB68463-10FE-52AA-F38F-4192985D80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57" y="1249181"/>
                        <a:ext cx="5006975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4" name="Picture 2" descr="http://upload.wikimedia.org/wikibooks/en/4/4d/Ramjet-schematic-kk-20050810.png">
            <a:extLst>
              <a:ext uri="{FF2B5EF4-FFF2-40B4-BE49-F238E27FC236}">
                <a16:creationId xmlns:a16="http://schemas.microsoft.com/office/drawing/2014/main" id="{CFFB3D01-E785-D3E5-B6AF-0D1571A0A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276600"/>
            <a:ext cx="4791075" cy="330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AE0C4A5-6DE6-37AB-FD50-B3DF3F328F7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97FDACB8-C6DC-7902-62BE-F5AE7930D0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35E3B20-9226-73A0-730B-225E8976D7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E122E85-ED1B-C657-462C-46E736DDD1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3929BF0-DC5A-27B2-80FD-ED4A532812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5D3AA04-B5F6-0BF1-0192-CEC527D58C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43EC109-AED7-EE25-A8DE-E6CAF90821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AF125D7-7EAF-D563-AD4F-33BEA86505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D97982AA-8462-97F8-EC07-45F442B8923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3B447BF5-DF06-E913-6B2E-6DC455E46F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2345FA5-4916-75DC-6370-23131D44FA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DEEF6A5-EA70-A77E-E82A-8657079BD7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63ACB93-9276-72B1-6050-2A26667A82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E88E723-3F7A-4F0A-28C7-8CCE13B3D2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FDDEE2D-BDBA-CCAC-56CC-A84854E791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9A541527-087E-650F-B8C9-E10769A012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EBFD7706-C6F1-984C-0C1F-CF0A75245E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C757B4A8-A4D1-2BA9-8C95-0ECBE78B21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EDBFCC4-0216-B0C0-B960-2E0FE902058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1" name="Picture 8">
            <a:extLst>
              <a:ext uri="{FF2B5EF4-FFF2-40B4-BE49-F238E27FC236}">
                <a16:creationId xmlns:a16="http://schemas.microsoft.com/office/drawing/2014/main" id="{6E65ACBF-93B2-BDC8-62F7-E4861A777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59" y="2376872"/>
            <a:ext cx="8553450" cy="288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57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57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4" name="Picture 4">
            <a:extLst>
              <a:ext uri="{FF2B5EF4-FFF2-40B4-BE49-F238E27FC236}">
                <a16:creationId xmlns:a16="http://schemas.microsoft.com/office/drawing/2014/main" id="{B39864ED-76BF-C893-10AA-8EB14A38A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86100"/>
            <a:ext cx="50006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Rectangle 2">
            <a:extLst>
              <a:ext uri="{FF2B5EF4-FFF2-40B4-BE49-F238E27FC236}">
                <a16:creationId xmlns:a16="http://schemas.microsoft.com/office/drawing/2014/main" id="{CE8556F8-54E5-DD7E-0966-E06CEF1F78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3986" y="506990"/>
            <a:ext cx="7772400" cy="533400"/>
          </a:xfrm>
        </p:spPr>
        <p:txBody>
          <a:bodyPr/>
          <a:lstStyle/>
          <a:p>
            <a:pPr eaLnBrk="1" hangingPunct="1"/>
            <a:r>
              <a:rPr lang="en-US" altLang="en-US" sz="3200" dirty="0">
                <a:solidFill>
                  <a:schemeClr val="tx1"/>
                </a:solidFill>
                <a:cs typeface="Arial" panose="020B0604020202020204" pitchFamily="34" charset="0"/>
              </a:rPr>
              <a:t>Oblique Shock Wave</a:t>
            </a:r>
          </a:p>
        </p:txBody>
      </p:sp>
      <p:sp>
        <p:nvSpPr>
          <p:cNvPr id="486403" name="Text Box 3">
            <a:extLst>
              <a:ext uri="{FF2B5EF4-FFF2-40B4-BE49-F238E27FC236}">
                <a16:creationId xmlns:a16="http://schemas.microsoft.com/office/drawing/2014/main" id="{94718482-0E7F-70B5-5FAE-62A8A4E9D5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989" y="1253331"/>
            <a:ext cx="857967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cs typeface="Arial" pitchFamily="34" charset="0"/>
              </a:rPr>
              <a:t>• When supersonic object is smaller than a “bluff body”, shockwave can be weaker than NS but stronger than the Mach wave.</a:t>
            </a:r>
          </a:p>
          <a:p>
            <a:pPr marL="342900" indent="-342900" eaLnBrk="0" hangingPunct="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+mn-lt"/>
                <a:cs typeface="Arial" pitchFamily="34" charset="0"/>
              </a:rPr>
              <a:t>This is called as </a:t>
            </a:r>
            <a:r>
              <a:rPr lang="en-US" i="1" dirty="0">
                <a:latin typeface="+mn-lt"/>
                <a:cs typeface="Arial" pitchFamily="34" charset="0"/>
              </a:rPr>
              <a:t>Oblique shock wave</a:t>
            </a:r>
          </a:p>
        </p:txBody>
      </p:sp>
      <p:sp>
        <p:nvSpPr>
          <p:cNvPr id="486405" name="Text Box 5">
            <a:extLst>
              <a:ext uri="{FF2B5EF4-FFF2-40B4-BE49-F238E27FC236}">
                <a16:creationId xmlns:a16="http://schemas.microsoft.com/office/drawing/2014/main" id="{AADF9CB9-3A5E-68A1-CAF1-ADD71DF5C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4449" y="5164992"/>
            <a:ext cx="500062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>
                <a:latin typeface="Times" panose="02020603050405020304" pitchFamily="18" charset="0"/>
              </a:rPr>
              <a:t>• </a:t>
            </a:r>
            <a:r>
              <a:rPr lang="en-US" altLang="en-US" b="1" i="1" dirty="0">
                <a:latin typeface="Symbol" panose="05050102010706020507" pitchFamily="18" charset="2"/>
              </a:rPr>
              <a:t>q</a:t>
            </a:r>
            <a:r>
              <a:rPr lang="en-US" altLang="en-US" b="1" dirty="0">
                <a:latin typeface="Symbol" panose="05050102010706020507" pitchFamily="18" charset="2"/>
              </a:rPr>
              <a:t></a:t>
            </a:r>
            <a:r>
              <a:rPr lang="en-US" altLang="en-US" b="1" dirty="0">
                <a:latin typeface="Times" panose="02020603050405020304" pitchFamily="18" charset="0"/>
              </a:rPr>
              <a:t> </a:t>
            </a:r>
            <a:r>
              <a:rPr lang="en-US" altLang="en-US" dirty="0">
                <a:latin typeface="Times" panose="02020603050405020304" pitchFamily="18" charset="0"/>
              </a:rPr>
              <a:t>-- turning angle or</a:t>
            </a:r>
          </a:p>
          <a:p>
            <a:r>
              <a:rPr lang="en-US" altLang="en-US" dirty="0">
                <a:latin typeface="Times" panose="02020603050405020304" pitchFamily="18" charset="0"/>
              </a:rPr>
              <a:t>        “wedge angle”</a:t>
            </a:r>
          </a:p>
          <a:p>
            <a:r>
              <a:rPr lang="en-US" altLang="en-US" b="1" i="1" dirty="0">
                <a:latin typeface="Symbol" panose="05050102010706020507" pitchFamily="18" charset="2"/>
              </a:rPr>
              <a:t>b</a:t>
            </a:r>
            <a:r>
              <a:rPr lang="en-US" altLang="en-US" dirty="0">
                <a:latin typeface="Symbol" panose="05050102010706020507" pitchFamily="18" charset="2"/>
              </a:rPr>
              <a:t></a:t>
            </a:r>
            <a:r>
              <a:rPr lang="en-US" altLang="en-US" dirty="0">
                <a:latin typeface="Times" panose="02020603050405020304" pitchFamily="18" charset="0"/>
              </a:rPr>
              <a:t> -- shock 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6406" name="Object 6">
                <a:extLst>
                  <a:ext uri="{FF2B5EF4-FFF2-40B4-BE49-F238E27FC236}">
                    <a16:creationId xmlns:a16="http://schemas.microsoft.com/office/drawing/2014/main" id="{465D248C-D3B2-E156-0957-BBCBEC6B77C4}"/>
                  </a:ext>
                </a:extLst>
              </p:cNvPr>
              <p:cNvSpPr txBox="1"/>
              <p:nvPr/>
            </p:nvSpPr>
            <p:spPr bwMode="auto">
              <a:xfrm>
                <a:off x="5597402" y="2907323"/>
                <a:ext cx="2336468" cy="785446"/>
              </a:xfrm>
              <a:prstGeom prst="rect">
                <a:avLst/>
              </a:prstGeom>
              <a:noFill/>
              <a:ln w="82550" cmpd="dbl">
                <a:solidFill>
                  <a:srgbClr val="FF0000"/>
                </a:solidFill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𝜷</m:t>
                      </m:r>
                      <m:r>
                        <a:rPr lang="en-US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</m:oMath>
                  </m:oMathPara>
                </a14:m>
                <a:endParaRPr lang="en-US" sz="32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86406" name="Object 6">
                <a:extLst>
                  <a:ext uri="{FF2B5EF4-FFF2-40B4-BE49-F238E27FC236}">
                    <a16:creationId xmlns:a16="http://schemas.microsoft.com/office/drawing/2014/main" id="{465D248C-D3B2-E156-0957-BBCBEC6B7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97402" y="2907323"/>
                <a:ext cx="2336468" cy="7854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82550" cmpd="dbl"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6387" name="Object 7">
            <a:extLst>
              <a:ext uri="{FF2B5EF4-FFF2-40B4-BE49-F238E27FC236}">
                <a16:creationId xmlns:a16="http://schemas.microsoft.com/office/drawing/2014/main" id="{A0184D8F-B1AD-C996-9F08-0511C1A60A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482819"/>
              </p:ext>
            </p:extLst>
          </p:nvPr>
        </p:nvGraphicFramePr>
        <p:xfrm>
          <a:off x="3429000" y="4191000"/>
          <a:ext cx="2714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7000" imgH="177800" progId="Equation.DSMT4">
                  <p:embed/>
                </p:oleObj>
              </mc:Choice>
              <mc:Fallback>
                <p:oleObj name="Equation" r:id="rId5" imgW="127000" imgH="177800" progId="Equation.DSMT4">
                  <p:embed/>
                  <p:pic>
                    <p:nvPicPr>
                      <p:cNvPr id="16387" name="Object 7">
                        <a:extLst>
                          <a:ext uri="{FF2B5EF4-FFF2-40B4-BE49-F238E27FC236}">
                            <a16:creationId xmlns:a16="http://schemas.microsoft.com/office/drawing/2014/main" id="{A0184D8F-B1AD-C996-9F08-0511C1A60A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4191000"/>
                        <a:ext cx="271463" cy="381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9E884BB8-489B-3787-1B52-4399F751DC6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718C99DE-07DD-64DE-8388-3A787444B3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EDACF10E-3E3B-E2B9-8F8D-F6E74EADFB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30E6007-2ACB-E45C-502C-EC7EC9BABA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D0783E3-F32B-26B7-9236-33DA8B57FD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84E9EB1-CB08-E4EB-FE23-60996C5E6D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3505122-BD38-0663-E298-954D7F14A6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15B5A92-F08C-EFEE-C55D-D0461F61F4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A247559-3ACF-7B2F-38BD-9A4B9FC1BFB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FA83A61-91E9-6032-702B-27B121B991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F25EA48-EA77-B06A-E2C5-3DB6103F6A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7A415FF-A1CD-A957-E4DA-F2B95CC834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28C63DA-4F48-F7CE-C4DB-31DA02247B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7472C9A5-5502-22DB-3EA1-EE859FB10F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B1FAF24-AB04-C72A-6EC7-CBDA0AE301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7E1F3722-8C6E-B420-D698-15A028C5E0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5A7D1B32-DCAE-69A5-45CF-6C8B7C24FF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21E888B-AFC0-D8FA-6F29-F957A77729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8E9514B-06C2-04FB-C775-FF80376C1D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BE1173F7-20AD-E390-27C7-1CA527CE661E}"/>
                  </a:ext>
                </a:extLst>
              </p:cNvPr>
              <p:cNvSpPr txBox="1"/>
              <p:nvPr/>
            </p:nvSpPr>
            <p:spPr bwMode="auto">
              <a:xfrm>
                <a:off x="5610225" y="3903419"/>
                <a:ext cx="2336468" cy="785446"/>
              </a:xfrm>
              <a:prstGeom prst="rect">
                <a:avLst/>
              </a:prstGeom>
              <a:noFill/>
              <a:ln w="82550" cmpd="dbl">
                <a:solidFill>
                  <a:srgbClr val="FF0000"/>
                </a:solidFill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𝜷</m:t>
                      </m:r>
                      <m:r>
                        <a:rPr lang="en-US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≥ </m:t>
                      </m:r>
                      <m:r>
                        <a:rPr lang="en-US" sz="3200" b="1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US" sz="32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BE1173F7-20AD-E390-27C7-1CA527CE6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10225" y="3903419"/>
                <a:ext cx="2336468" cy="78544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82550" cmpd="dbl"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6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6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6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6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6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86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6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64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864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864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403" grpId="0" build="p" autoUpdateAnimBg="0"/>
      <p:bldP spid="486405" grpId="0" build="p" autoUpdateAnimBg="0"/>
      <p:bldP spid="486406" grpId="0" animBg="1"/>
      <p:bldP spid="2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3">
            <a:extLst>
              <a:ext uri="{FF2B5EF4-FFF2-40B4-BE49-F238E27FC236}">
                <a16:creationId xmlns:a16="http://schemas.microsoft.com/office/drawing/2014/main" id="{36C7AA07-A101-62E8-DE9C-00FBEBD6C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A Supersonic Ramjet (Missile)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CA2D32-915F-5346-0E21-1612C6313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407818"/>
            <a:ext cx="5786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IN" altLang="en-US" dirty="0"/>
              <a:t>What about another Thought Experiment ???</a:t>
            </a:r>
          </a:p>
        </p:txBody>
      </p:sp>
      <p:pic>
        <p:nvPicPr>
          <p:cNvPr id="61447" name="Picture 7">
            <a:extLst>
              <a:ext uri="{FF2B5EF4-FFF2-40B4-BE49-F238E27FC236}">
                <a16:creationId xmlns:a16="http://schemas.microsoft.com/office/drawing/2014/main" id="{331B037F-333B-20DD-F9CE-C977D9752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21" y="1371600"/>
            <a:ext cx="8510437" cy="277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170" name="Ink 5">
                <a:extLst>
                  <a:ext uri="{FF2B5EF4-FFF2-40B4-BE49-F238E27FC236}">
                    <a16:creationId xmlns:a16="http://schemas.microsoft.com/office/drawing/2014/main" id="{6B360800-0EEE-6EA6-9C5C-DC79EB5166C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967038" y="4672931"/>
              <a:ext cx="1587" cy="1587"/>
            </p14:xfrm>
          </p:contentPart>
        </mc:Choice>
        <mc:Fallback xmlns="">
          <p:pic>
            <p:nvPicPr>
              <p:cNvPr id="7170" name="Ink 5">
                <a:extLst>
                  <a:ext uri="{FF2B5EF4-FFF2-40B4-BE49-F238E27FC236}">
                    <a16:creationId xmlns:a16="http://schemas.microsoft.com/office/drawing/2014/main" id="{6B360800-0EEE-6EA6-9C5C-DC79EB5166C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25776" y="4631669"/>
                <a:ext cx="84111" cy="84111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5913E642-B363-BA06-9812-468E3E4B787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BE3F5400-F584-2B0B-51FD-53EF846E37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3E8B453-8469-2101-1A2B-BFBB48FA90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5ED126D-0FB9-4AD7-5FCC-9D4A5FBF1D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05AFB7A8-D4A9-E5C0-61B8-08BCC383B7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0F01D2C-4080-CD4A-3919-1456C36D5E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1067D7BF-1A44-37B5-BCD8-B5A608F96A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E99784B0-7C0E-635B-554F-05B3C3378C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DA95CF8-1CB9-610C-9BDE-96A81800D2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2C7165C6-7ACB-2C7E-2EA6-0E3799C000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3FAB32F9-5BE1-6EE1-062C-788886AD3E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1BF37FA-2EBC-0493-9F6E-8DF35D97AF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B1DBD320-0C15-9C7A-A346-EE02D149B5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8818CA1-79C1-E589-C1A1-63ACDC59F4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EC7210A1-1593-5F66-5B27-C7077A80C8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4BF6EB2F-898C-D2B8-0FFC-F1AB199955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87EBCD0-0529-2E49-DA42-E537591ED8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87554AD7-3820-CE9B-8B08-F7F9150C24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10B878F-F66F-BC95-34F6-B79FB30608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02539F5-9755-12C6-16D3-205C99B3BE0D}"/>
              </a:ext>
            </a:extLst>
          </p:cNvPr>
          <p:cNvSpPr txBox="1"/>
          <p:nvPr/>
        </p:nvSpPr>
        <p:spPr>
          <a:xfrm>
            <a:off x="1295400" y="3533602"/>
            <a:ext cx="434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F1DA18-9BAA-C601-7560-CE4FF50F970F}"/>
              </a:ext>
            </a:extLst>
          </p:cNvPr>
          <p:cNvSpPr txBox="1"/>
          <p:nvPr/>
        </p:nvSpPr>
        <p:spPr>
          <a:xfrm>
            <a:off x="2286000" y="3515516"/>
            <a:ext cx="434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4C9200-691C-833C-FB77-6A6176D14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838" y="4579503"/>
            <a:ext cx="4963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IN" altLang="en-US" dirty="0"/>
              <a:t>What is the relation between </a:t>
            </a:r>
            <a:r>
              <a:rPr lang="en-IN" altLang="en-US" i="1" dirty="0"/>
              <a:t>x</a:t>
            </a:r>
            <a:r>
              <a:rPr lang="en-IN" altLang="en-US" dirty="0"/>
              <a:t> &amp; </a:t>
            </a:r>
            <a:r>
              <a:rPr lang="en-IN" altLang="en-US" i="1" dirty="0"/>
              <a:t>y</a:t>
            </a:r>
            <a:r>
              <a:rPr lang="en-IN" altLang="en-US" dirty="0"/>
              <a:t> 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itle 1">
            <a:extLst>
              <a:ext uri="{FF2B5EF4-FFF2-40B4-BE49-F238E27FC236}">
                <a16:creationId xmlns:a16="http://schemas.microsoft.com/office/drawing/2014/main" id="{7CF7D33B-D610-569F-4EB4-F5E4CA809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6888" y="365125"/>
            <a:ext cx="5867400" cy="609600"/>
          </a:xfrm>
        </p:spPr>
        <p:txBody>
          <a:bodyPr/>
          <a:lstStyle/>
          <a:p>
            <a:r>
              <a:rPr lang="en-IN" altLang="en-US" sz="2800" dirty="0"/>
              <a:t>Oblique Shock is a Barbed Wire Fence</a:t>
            </a:r>
          </a:p>
        </p:txBody>
      </p:sp>
      <p:pic>
        <p:nvPicPr>
          <p:cNvPr id="71682" name="Picture 2">
            <a:extLst>
              <a:ext uri="{FF2B5EF4-FFF2-40B4-BE49-F238E27FC236}">
                <a16:creationId xmlns:a16="http://schemas.microsoft.com/office/drawing/2014/main" id="{F17C3C45-F517-36BE-3821-D0CE75567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7300" y="1752600"/>
            <a:ext cx="6629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9642334-465F-0E40-A595-3E1C210B666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96928F91-3ECC-C5C5-3C9B-B0F516834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90D4C07-775B-6E14-E39D-18A347799C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848C719-C044-B2C1-0816-5AC3DFDE03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A978A0D-D8FA-EC80-2319-7C0FC1D8BF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C15F5C8-714F-AF7E-0466-5B09A020BF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0E8F0A4-60BD-8182-5DD2-A6DA5E70D4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8873F9E-EB1A-7305-0964-29B84CB410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BE5E455-EF8F-DDA3-2FDD-D0C9CB0B2E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8F49F64-6091-A043-0E68-82769ED9E5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0E8ACE9-05B4-7414-83EF-5FDF575E5B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AE391C7-B50D-E4D7-3E0B-A404649667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89D91C4-A7EE-77F2-F7C0-85FA28513F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385D5B5-6FE9-93FF-93C1-E86083C16C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05FD3CEC-CF8A-07D1-ADB4-4E301D6782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172CC7E7-BDCE-A7C5-3F9F-F89445C101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11AF64F5-5CE3-4CDD-0B6F-1DBEF19D2B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818F74CA-A972-551B-D60F-A7E59EEF09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27935E0-7626-D544-4FFF-A82A2A9ECE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ext Box 47">
            <a:extLst>
              <a:ext uri="{FF2B5EF4-FFF2-40B4-BE49-F238E27FC236}">
                <a16:creationId xmlns:a16="http://schemas.microsoft.com/office/drawing/2014/main" id="{4DAB29D7-53E3-6219-BBD1-4233B1B93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557" y="5451699"/>
            <a:ext cx="8676470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dirty="0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Tangential velocity is Constant across an oblique Shock wave…</a:t>
            </a:r>
          </a:p>
          <a:p>
            <a:pPr algn="ctr"/>
            <a:r>
              <a:rPr lang="en-US" altLang="en-US" sz="2800" dirty="0">
                <a:solidFill>
                  <a:srgbClr val="0070C0"/>
                </a:solidFill>
                <a:latin typeface="Brush Script MT" panose="03060802040406070304" pitchFamily="66" charset="0"/>
                <a:cs typeface="Arial" panose="020B0604020202020204" pitchFamily="34" charset="0"/>
              </a:rPr>
              <a:t>Apply Normal Shock relations to only normal velocity ….</a:t>
            </a:r>
          </a:p>
        </p:txBody>
      </p:sp>
    </p:spTree>
    <p:extLst>
      <p:ext uri="{BB962C8B-B14F-4D97-AF65-F5344CB8AC3E}">
        <p14:creationId xmlns:p14="http://schemas.microsoft.com/office/powerpoint/2010/main" val="33716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16" name="Freeform 61">
            <a:extLst>
              <a:ext uri="{FF2B5EF4-FFF2-40B4-BE49-F238E27FC236}">
                <a16:creationId xmlns:a16="http://schemas.microsoft.com/office/drawing/2014/main" id="{2DB51077-9A82-B4C5-4A2B-C0E48072951F}"/>
              </a:ext>
            </a:extLst>
          </p:cNvPr>
          <p:cNvSpPr>
            <a:spLocks/>
          </p:cNvSpPr>
          <p:nvPr/>
        </p:nvSpPr>
        <p:spPr bwMode="auto">
          <a:xfrm>
            <a:off x="3790950" y="4868863"/>
            <a:ext cx="4514850" cy="1141412"/>
          </a:xfrm>
          <a:custGeom>
            <a:avLst/>
            <a:gdLst>
              <a:gd name="T0" fmla="*/ 2147483647 w 2844"/>
              <a:gd name="T1" fmla="*/ 0 h 719"/>
              <a:gd name="T2" fmla="*/ 0 w 2844"/>
              <a:gd name="T3" fmla="*/ 2147483647 h 719"/>
              <a:gd name="T4" fmla="*/ 2147483647 w 2844"/>
              <a:gd name="T5" fmla="*/ 2147483647 h 719"/>
              <a:gd name="T6" fmla="*/ 2147483647 w 2844"/>
              <a:gd name="T7" fmla="*/ 0 h 719"/>
              <a:gd name="T8" fmla="*/ 0 60000 65536"/>
              <a:gd name="T9" fmla="*/ 0 60000 65536"/>
              <a:gd name="T10" fmla="*/ 0 60000 65536"/>
              <a:gd name="T11" fmla="*/ 0 60000 65536"/>
              <a:gd name="T12" fmla="*/ 0 w 2844"/>
              <a:gd name="T13" fmla="*/ 0 h 719"/>
              <a:gd name="T14" fmla="*/ 2844 w 2844"/>
              <a:gd name="T15" fmla="*/ 719 h 71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844" h="719">
                <a:moveTo>
                  <a:pt x="2711" y="0"/>
                </a:moveTo>
                <a:lnTo>
                  <a:pt x="0" y="719"/>
                </a:lnTo>
                <a:lnTo>
                  <a:pt x="2844" y="719"/>
                </a:lnTo>
                <a:lnTo>
                  <a:pt x="2711" y="0"/>
                </a:lnTo>
                <a:close/>
              </a:path>
            </a:pathLst>
          </a:custGeom>
          <a:blipFill dpi="0" rotWithShape="0">
            <a:blip r:embed="rId2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918" name="Freeform 63">
            <a:extLst>
              <a:ext uri="{FF2B5EF4-FFF2-40B4-BE49-F238E27FC236}">
                <a16:creationId xmlns:a16="http://schemas.microsoft.com/office/drawing/2014/main" id="{73B6DE7E-C010-A3B2-B221-7A950DB4A55D}"/>
              </a:ext>
            </a:extLst>
          </p:cNvPr>
          <p:cNvSpPr>
            <a:spLocks/>
          </p:cNvSpPr>
          <p:nvPr/>
        </p:nvSpPr>
        <p:spPr bwMode="auto">
          <a:xfrm>
            <a:off x="3790950" y="4878388"/>
            <a:ext cx="4514850" cy="1141412"/>
          </a:xfrm>
          <a:custGeom>
            <a:avLst/>
            <a:gdLst>
              <a:gd name="T0" fmla="*/ 2147483647 w 2844"/>
              <a:gd name="T1" fmla="*/ 0 h 719"/>
              <a:gd name="T2" fmla="*/ 0 w 2844"/>
              <a:gd name="T3" fmla="*/ 2147483647 h 719"/>
              <a:gd name="T4" fmla="*/ 2147483647 w 2844"/>
              <a:gd name="T5" fmla="*/ 2147483647 h 719"/>
              <a:gd name="T6" fmla="*/ 0 60000 65536"/>
              <a:gd name="T7" fmla="*/ 0 60000 65536"/>
              <a:gd name="T8" fmla="*/ 0 60000 65536"/>
              <a:gd name="T9" fmla="*/ 0 w 2844"/>
              <a:gd name="T10" fmla="*/ 0 h 719"/>
              <a:gd name="T11" fmla="*/ 2844 w 2844"/>
              <a:gd name="T12" fmla="*/ 719 h 71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44" h="719">
                <a:moveTo>
                  <a:pt x="2711" y="0"/>
                </a:moveTo>
                <a:lnTo>
                  <a:pt x="0" y="719"/>
                </a:lnTo>
                <a:lnTo>
                  <a:pt x="2844" y="719"/>
                </a:lnTo>
              </a:path>
            </a:pathLst>
          </a:cu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920" name="Line 65">
            <a:extLst>
              <a:ext uri="{FF2B5EF4-FFF2-40B4-BE49-F238E27FC236}">
                <a16:creationId xmlns:a16="http://schemas.microsoft.com/office/drawing/2014/main" id="{EBAC96EB-9215-0709-B15A-9C342E5D17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08413" y="2425700"/>
            <a:ext cx="3548062" cy="3584575"/>
          </a:xfrm>
          <a:prstGeom prst="line">
            <a:avLst/>
          </a:prstGeom>
          <a:noFill/>
          <a:ln w="101600" cmpd="dbl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33">
            <a:extLst>
              <a:ext uri="{FF2B5EF4-FFF2-40B4-BE49-F238E27FC236}">
                <a16:creationId xmlns:a16="http://schemas.microsoft.com/office/drawing/2014/main" id="{00CF4CA1-80D8-3994-3607-D05DAD431EA4}"/>
              </a:ext>
            </a:extLst>
          </p:cNvPr>
          <p:cNvGrpSpPr>
            <a:grpSpLocks/>
          </p:cNvGrpSpPr>
          <p:nvPr/>
        </p:nvGrpSpPr>
        <p:grpSpPr bwMode="auto">
          <a:xfrm>
            <a:off x="4037013" y="2827338"/>
            <a:ext cx="2792412" cy="217487"/>
            <a:chOff x="4037013" y="2827338"/>
            <a:chExt cx="2792413" cy="217488"/>
          </a:xfrm>
        </p:grpSpPr>
        <p:sp>
          <p:nvSpPr>
            <p:cNvPr id="35927" name="Arc 72">
              <a:extLst>
                <a:ext uri="{FF2B5EF4-FFF2-40B4-BE49-F238E27FC236}">
                  <a16:creationId xmlns:a16="http://schemas.microsoft.com/office/drawing/2014/main" id="{FC96CB21-2963-0955-3A47-31B6210D1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3514" y="2827338"/>
              <a:ext cx="315912" cy="217488"/>
            </a:xfrm>
            <a:custGeom>
              <a:avLst/>
              <a:gdLst>
                <a:gd name="T0" fmla="*/ 0 w 21600"/>
                <a:gd name="T1" fmla="*/ 0 h 14844"/>
                <a:gd name="T2" fmla="*/ 0 w 21600"/>
                <a:gd name="T3" fmla="*/ 0 h 14844"/>
                <a:gd name="T4" fmla="*/ 0 w 21600"/>
                <a:gd name="T5" fmla="*/ 0 h 14844"/>
                <a:gd name="T6" fmla="*/ 0 60000 65536"/>
                <a:gd name="T7" fmla="*/ 0 60000 65536"/>
                <a:gd name="T8" fmla="*/ 0 60000 65536"/>
                <a:gd name="T9" fmla="*/ 0 w 21600"/>
                <a:gd name="T10" fmla="*/ 0 h 14844"/>
                <a:gd name="T11" fmla="*/ 21600 w 21600"/>
                <a:gd name="T12" fmla="*/ 14844 h 148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4844" fill="none" extrusionOk="0">
                  <a:moveTo>
                    <a:pt x="1318" y="14843"/>
                  </a:moveTo>
                  <a:cubicBezTo>
                    <a:pt x="446" y="12463"/>
                    <a:pt x="0" y="9948"/>
                    <a:pt x="0" y="7413"/>
                  </a:cubicBezTo>
                  <a:cubicBezTo>
                    <a:pt x="-1" y="4884"/>
                    <a:pt x="444" y="2375"/>
                    <a:pt x="1311" y="-1"/>
                  </a:cubicBezTo>
                </a:path>
                <a:path w="21600" h="14844" stroke="0" extrusionOk="0">
                  <a:moveTo>
                    <a:pt x="1318" y="14843"/>
                  </a:moveTo>
                  <a:cubicBezTo>
                    <a:pt x="446" y="12463"/>
                    <a:pt x="0" y="9948"/>
                    <a:pt x="0" y="7413"/>
                  </a:cubicBezTo>
                  <a:cubicBezTo>
                    <a:pt x="-1" y="4884"/>
                    <a:pt x="444" y="2375"/>
                    <a:pt x="1311" y="-1"/>
                  </a:cubicBezTo>
                  <a:lnTo>
                    <a:pt x="21600" y="7413"/>
                  </a:lnTo>
                  <a:close/>
                </a:path>
              </a:pathLst>
            </a:custGeom>
            <a:solidFill>
              <a:srgbClr val="0000E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latin typeface="+mn-lt"/>
              </a:endParaRPr>
            </a:p>
          </p:txBody>
        </p:sp>
        <p:sp>
          <p:nvSpPr>
            <p:cNvPr id="35928" name="Line 73">
              <a:extLst>
                <a:ext uri="{FF2B5EF4-FFF2-40B4-BE49-F238E27FC236}">
                  <a16:creationId xmlns:a16="http://schemas.microsoft.com/office/drawing/2014/main" id="{B8A86085-A133-6265-77A3-FA66250E1C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7013" y="2935288"/>
              <a:ext cx="2493963" cy="1587"/>
            </a:xfrm>
            <a:prstGeom prst="line">
              <a:avLst/>
            </a:prstGeom>
            <a:noFill/>
            <a:ln w="52388">
              <a:solidFill>
                <a:srgbClr val="0000E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latin typeface="+mn-lt"/>
              </a:endParaRPr>
            </a:p>
          </p:txBody>
        </p:sp>
      </p:grpSp>
      <p:grpSp>
        <p:nvGrpSpPr>
          <p:cNvPr id="3" name="Group 128">
            <a:extLst>
              <a:ext uri="{FF2B5EF4-FFF2-40B4-BE49-F238E27FC236}">
                <a16:creationId xmlns:a16="http://schemas.microsoft.com/office/drawing/2014/main" id="{F28EF1F3-8A37-AD0E-C39D-37C52C679AA0}"/>
              </a:ext>
            </a:extLst>
          </p:cNvPr>
          <p:cNvGrpSpPr>
            <a:grpSpLocks/>
          </p:cNvGrpSpPr>
          <p:nvPr/>
        </p:nvGrpSpPr>
        <p:grpSpPr bwMode="auto">
          <a:xfrm>
            <a:off x="7554913" y="5008563"/>
            <a:ext cx="434975" cy="1001712"/>
            <a:chOff x="7554913" y="5008563"/>
            <a:chExt cx="434975" cy="1001713"/>
          </a:xfrm>
        </p:grpSpPr>
        <p:sp>
          <p:nvSpPr>
            <p:cNvPr id="8273" name="Arc 79">
              <a:extLst>
                <a:ext uri="{FF2B5EF4-FFF2-40B4-BE49-F238E27FC236}">
                  <a16:creationId xmlns:a16="http://schemas.microsoft.com/office/drawing/2014/main" id="{03F5E071-63E3-4DAB-A3DC-CFB2381599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4775" y="5799138"/>
              <a:ext cx="136525" cy="211138"/>
            </a:xfrm>
            <a:custGeom>
              <a:avLst/>
              <a:gdLst>
                <a:gd name="T0" fmla="*/ 0 w 14001"/>
                <a:gd name="T1" fmla="*/ 0 h 21600"/>
                <a:gd name="T2" fmla="*/ 0 w 14001"/>
                <a:gd name="T3" fmla="*/ 0 h 21600"/>
                <a:gd name="T4" fmla="*/ 0 w 14001"/>
                <a:gd name="T5" fmla="*/ 0 h 21600"/>
                <a:gd name="T6" fmla="*/ 0 60000 65536"/>
                <a:gd name="T7" fmla="*/ 0 60000 65536"/>
                <a:gd name="T8" fmla="*/ 0 60000 65536"/>
                <a:gd name="T9" fmla="*/ 0 w 14001"/>
                <a:gd name="T10" fmla="*/ 0 h 21600"/>
                <a:gd name="T11" fmla="*/ 14001 w 14001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001" h="21600" fill="none" extrusionOk="0">
                  <a:moveTo>
                    <a:pt x="-1" y="4115"/>
                  </a:moveTo>
                  <a:cubicBezTo>
                    <a:pt x="3687" y="1440"/>
                    <a:pt x="8127" y="-1"/>
                    <a:pt x="12683" y="0"/>
                  </a:cubicBezTo>
                  <a:cubicBezTo>
                    <a:pt x="13122" y="0"/>
                    <a:pt x="13562" y="13"/>
                    <a:pt x="14000" y="40"/>
                  </a:cubicBezTo>
                </a:path>
                <a:path w="14001" h="21600" stroke="0" extrusionOk="0">
                  <a:moveTo>
                    <a:pt x="-1" y="4115"/>
                  </a:moveTo>
                  <a:cubicBezTo>
                    <a:pt x="3687" y="1440"/>
                    <a:pt x="8127" y="-1"/>
                    <a:pt x="12683" y="0"/>
                  </a:cubicBezTo>
                  <a:cubicBezTo>
                    <a:pt x="13122" y="0"/>
                    <a:pt x="13562" y="13"/>
                    <a:pt x="14000" y="40"/>
                  </a:cubicBezTo>
                  <a:lnTo>
                    <a:pt x="12683" y="2160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4" name="Arc 80">
              <a:extLst>
                <a:ext uri="{FF2B5EF4-FFF2-40B4-BE49-F238E27FC236}">
                  <a16:creationId xmlns:a16="http://schemas.microsoft.com/office/drawing/2014/main" id="{67FC4C37-61AC-C53B-2206-0C81D9DB2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4913" y="5008563"/>
              <a:ext cx="136525" cy="211138"/>
            </a:xfrm>
            <a:custGeom>
              <a:avLst/>
              <a:gdLst>
                <a:gd name="T0" fmla="*/ 0 w 13981"/>
                <a:gd name="T1" fmla="*/ 0 h 21600"/>
                <a:gd name="T2" fmla="*/ 0 w 13981"/>
                <a:gd name="T3" fmla="*/ 0 h 21600"/>
                <a:gd name="T4" fmla="*/ 0 w 13981"/>
                <a:gd name="T5" fmla="*/ 0 h 21600"/>
                <a:gd name="T6" fmla="*/ 0 60000 65536"/>
                <a:gd name="T7" fmla="*/ 0 60000 65536"/>
                <a:gd name="T8" fmla="*/ 0 60000 65536"/>
                <a:gd name="T9" fmla="*/ 0 w 13981"/>
                <a:gd name="T10" fmla="*/ 0 h 21600"/>
                <a:gd name="T11" fmla="*/ 13981 w 13981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981" h="21600" fill="none" extrusionOk="0">
                  <a:moveTo>
                    <a:pt x="13981" y="17484"/>
                  </a:moveTo>
                  <a:cubicBezTo>
                    <a:pt x="10293" y="20159"/>
                    <a:pt x="5853" y="21599"/>
                    <a:pt x="1298" y="21600"/>
                  </a:cubicBezTo>
                  <a:cubicBezTo>
                    <a:pt x="865" y="21600"/>
                    <a:pt x="432" y="21586"/>
                    <a:pt x="0" y="21560"/>
                  </a:cubicBezTo>
                </a:path>
                <a:path w="13981" h="21600" stroke="0" extrusionOk="0">
                  <a:moveTo>
                    <a:pt x="13981" y="17484"/>
                  </a:moveTo>
                  <a:cubicBezTo>
                    <a:pt x="10293" y="20159"/>
                    <a:pt x="5853" y="21599"/>
                    <a:pt x="1298" y="21600"/>
                  </a:cubicBezTo>
                  <a:cubicBezTo>
                    <a:pt x="865" y="21600"/>
                    <a:pt x="432" y="21586"/>
                    <a:pt x="0" y="21560"/>
                  </a:cubicBezTo>
                  <a:lnTo>
                    <a:pt x="129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5" name="Line 81">
              <a:extLst>
                <a:ext uri="{FF2B5EF4-FFF2-40B4-BE49-F238E27FC236}">
                  <a16:creationId xmlns:a16="http://schemas.microsoft.com/office/drawing/2014/main" id="{FA8BF38E-E4E6-C3CA-FD54-CCD5ACEEB2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02538" y="5184775"/>
              <a:ext cx="193675" cy="6318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6" name="Rectangle 82">
              <a:extLst>
                <a:ext uri="{FF2B5EF4-FFF2-40B4-BE49-F238E27FC236}">
                  <a16:creationId xmlns:a16="http://schemas.microsoft.com/office/drawing/2014/main" id="{B575C89A-9A96-DDC0-F2F8-E5F5F4654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5075" y="5359400"/>
              <a:ext cx="404813" cy="3524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5938" name="Rectangle 83">
            <a:extLst>
              <a:ext uri="{FF2B5EF4-FFF2-40B4-BE49-F238E27FC236}">
                <a16:creationId xmlns:a16="http://schemas.microsoft.com/office/drawing/2014/main" id="{115DA76A-C485-BFC1-6A1D-88B1B56FE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1438" y="5299075"/>
            <a:ext cx="3857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rgbClr val="000000"/>
                </a:solidFill>
                <a:latin typeface="Symbol" panose="05050102010706020507" pitchFamily="18" charset="2"/>
              </a:rPr>
              <a:t>q</a:t>
            </a:r>
            <a:endParaRPr lang="en-US" altLang="en-US"/>
          </a:p>
        </p:txBody>
      </p:sp>
      <p:grpSp>
        <p:nvGrpSpPr>
          <p:cNvPr id="4" name="Group 138">
            <a:extLst>
              <a:ext uri="{FF2B5EF4-FFF2-40B4-BE49-F238E27FC236}">
                <a16:creationId xmlns:a16="http://schemas.microsoft.com/office/drawing/2014/main" id="{DC4BF126-F602-7ACC-5C1C-5FD7A91ACA02}"/>
              </a:ext>
            </a:extLst>
          </p:cNvPr>
          <p:cNvGrpSpPr>
            <a:grpSpLocks/>
          </p:cNvGrpSpPr>
          <p:nvPr/>
        </p:nvGrpSpPr>
        <p:grpSpPr bwMode="auto">
          <a:xfrm>
            <a:off x="5213350" y="4498975"/>
            <a:ext cx="596900" cy="1001713"/>
            <a:chOff x="5213350" y="4498975"/>
            <a:chExt cx="596900" cy="1001713"/>
          </a:xfrm>
        </p:grpSpPr>
        <p:sp>
          <p:nvSpPr>
            <p:cNvPr id="8269" name="Arc 84">
              <a:extLst>
                <a:ext uri="{FF2B5EF4-FFF2-40B4-BE49-F238E27FC236}">
                  <a16:creationId xmlns:a16="http://schemas.microsoft.com/office/drawing/2014/main" id="{2886D6FA-C76A-BA61-636C-AD9ADD99C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8475" y="5289550"/>
              <a:ext cx="144463" cy="211138"/>
            </a:xfrm>
            <a:custGeom>
              <a:avLst/>
              <a:gdLst>
                <a:gd name="T0" fmla="*/ 0 w 14716"/>
                <a:gd name="T1" fmla="*/ 0 h 21573"/>
                <a:gd name="T2" fmla="*/ 0 w 14716"/>
                <a:gd name="T3" fmla="*/ 0 h 21573"/>
                <a:gd name="T4" fmla="*/ 0 w 14716"/>
                <a:gd name="T5" fmla="*/ 0 h 21573"/>
                <a:gd name="T6" fmla="*/ 0 60000 65536"/>
                <a:gd name="T7" fmla="*/ 0 60000 65536"/>
                <a:gd name="T8" fmla="*/ 0 60000 65536"/>
                <a:gd name="T9" fmla="*/ 0 w 14716"/>
                <a:gd name="T10" fmla="*/ 0 h 21573"/>
                <a:gd name="T11" fmla="*/ 14716 w 14716"/>
                <a:gd name="T12" fmla="*/ 21573 h 215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716" h="21573" fill="none" extrusionOk="0">
                  <a:moveTo>
                    <a:pt x="0" y="5761"/>
                  </a:moveTo>
                  <a:cubicBezTo>
                    <a:pt x="3724" y="2295"/>
                    <a:pt x="8552" y="255"/>
                    <a:pt x="13633" y="0"/>
                  </a:cubicBezTo>
                </a:path>
                <a:path w="14716" h="21573" stroke="0" extrusionOk="0">
                  <a:moveTo>
                    <a:pt x="0" y="5761"/>
                  </a:moveTo>
                  <a:cubicBezTo>
                    <a:pt x="3724" y="2295"/>
                    <a:pt x="8552" y="255"/>
                    <a:pt x="13633" y="0"/>
                  </a:cubicBezTo>
                  <a:lnTo>
                    <a:pt x="14716" y="2157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940" name="Arc 85">
              <a:extLst>
                <a:ext uri="{FF2B5EF4-FFF2-40B4-BE49-F238E27FC236}">
                  <a16:creationId xmlns:a16="http://schemas.microsoft.com/office/drawing/2014/main" id="{B2624A67-BB44-566E-30CE-A7C4B3E85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2250" y="4498975"/>
              <a:ext cx="142875" cy="211138"/>
            </a:xfrm>
            <a:custGeom>
              <a:avLst/>
              <a:gdLst>
                <a:gd name="T0" fmla="*/ 0 w 14745"/>
                <a:gd name="T1" fmla="*/ 0 h 21573"/>
                <a:gd name="T2" fmla="*/ 0 w 14745"/>
                <a:gd name="T3" fmla="*/ 0 h 21573"/>
                <a:gd name="T4" fmla="*/ 0 w 14745"/>
                <a:gd name="T5" fmla="*/ 0 h 21573"/>
                <a:gd name="T6" fmla="*/ 0 60000 65536"/>
                <a:gd name="T7" fmla="*/ 0 60000 65536"/>
                <a:gd name="T8" fmla="*/ 0 60000 65536"/>
                <a:gd name="T9" fmla="*/ 0 w 14745"/>
                <a:gd name="T10" fmla="*/ 0 h 21573"/>
                <a:gd name="T11" fmla="*/ 14745 w 14745"/>
                <a:gd name="T12" fmla="*/ 21573 h 215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745" h="21573" fill="none" extrusionOk="0">
                  <a:moveTo>
                    <a:pt x="14745" y="15784"/>
                  </a:moveTo>
                  <a:cubicBezTo>
                    <a:pt x="11018" y="19265"/>
                    <a:pt x="6180" y="21315"/>
                    <a:pt x="1086" y="21572"/>
                  </a:cubicBezTo>
                </a:path>
                <a:path w="14745" h="21573" stroke="0" extrusionOk="0">
                  <a:moveTo>
                    <a:pt x="14745" y="15784"/>
                  </a:moveTo>
                  <a:cubicBezTo>
                    <a:pt x="11018" y="19265"/>
                    <a:pt x="6180" y="21315"/>
                    <a:pt x="1086" y="2157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latin typeface="+mn-lt"/>
              </a:endParaRPr>
            </a:p>
          </p:txBody>
        </p:sp>
        <p:sp>
          <p:nvSpPr>
            <p:cNvPr id="8271" name="Line 86">
              <a:extLst>
                <a:ext uri="{FF2B5EF4-FFF2-40B4-BE49-F238E27FC236}">
                  <a16:creationId xmlns:a16="http://schemas.microsoft.com/office/drawing/2014/main" id="{7ADCCE70-EAAC-8E50-1E0E-5FF71ACE65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72100" y="4675188"/>
              <a:ext cx="263525" cy="63182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72" name="Rectangle 87">
              <a:extLst>
                <a:ext uri="{FF2B5EF4-FFF2-40B4-BE49-F238E27FC236}">
                  <a16:creationId xmlns:a16="http://schemas.microsoft.com/office/drawing/2014/main" id="{1732D4DA-1F2D-8F4B-3FB4-0F88814F6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13350" y="4868863"/>
              <a:ext cx="596900" cy="3508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sp>
        <p:nvSpPr>
          <p:cNvPr id="35943" name="Rectangle 88">
            <a:extLst>
              <a:ext uri="{FF2B5EF4-FFF2-40B4-BE49-F238E27FC236}">
                <a16:creationId xmlns:a16="http://schemas.microsoft.com/office/drawing/2014/main" id="{BEE5A2F7-C09D-746A-9E35-A755080C2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0813" y="4762500"/>
            <a:ext cx="7731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rgbClr val="000000"/>
                </a:solidFill>
                <a:latin typeface="Symbol" panose="05050102010706020507" pitchFamily="18" charset="2"/>
              </a:rPr>
              <a:t>b-q</a:t>
            </a:r>
            <a:endParaRPr lang="en-US" altLang="en-US"/>
          </a:p>
        </p:txBody>
      </p:sp>
      <p:grpSp>
        <p:nvGrpSpPr>
          <p:cNvPr id="5" name="Group 143">
            <a:extLst>
              <a:ext uri="{FF2B5EF4-FFF2-40B4-BE49-F238E27FC236}">
                <a16:creationId xmlns:a16="http://schemas.microsoft.com/office/drawing/2014/main" id="{837D5279-F85A-014F-7078-1AA5D7539065}"/>
              </a:ext>
            </a:extLst>
          </p:cNvPr>
          <p:cNvGrpSpPr>
            <a:grpSpLocks/>
          </p:cNvGrpSpPr>
          <p:nvPr/>
        </p:nvGrpSpPr>
        <p:grpSpPr bwMode="auto">
          <a:xfrm>
            <a:off x="6759575" y="2935288"/>
            <a:ext cx="600075" cy="1001712"/>
            <a:chOff x="6759575" y="2935288"/>
            <a:chExt cx="599354" cy="1001713"/>
          </a:xfrm>
        </p:grpSpPr>
        <p:sp>
          <p:nvSpPr>
            <p:cNvPr id="35931" name="Arc 76">
              <a:extLst>
                <a:ext uri="{FF2B5EF4-FFF2-40B4-BE49-F238E27FC236}">
                  <a16:creationId xmlns:a16="http://schemas.microsoft.com/office/drawing/2014/main" id="{E87BA9D5-05B9-F2FE-DC50-213FF7E0A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6820" y="3725864"/>
              <a:ext cx="144288" cy="211137"/>
            </a:xfrm>
            <a:custGeom>
              <a:avLst/>
              <a:gdLst>
                <a:gd name="T0" fmla="*/ 0 w 14726"/>
                <a:gd name="T1" fmla="*/ 0 h 21573"/>
                <a:gd name="T2" fmla="*/ 0 w 14726"/>
                <a:gd name="T3" fmla="*/ 0 h 21573"/>
                <a:gd name="T4" fmla="*/ 0 w 14726"/>
                <a:gd name="T5" fmla="*/ 0 h 21573"/>
                <a:gd name="T6" fmla="*/ 0 60000 65536"/>
                <a:gd name="T7" fmla="*/ 0 60000 65536"/>
                <a:gd name="T8" fmla="*/ 0 60000 65536"/>
                <a:gd name="T9" fmla="*/ 0 w 14726"/>
                <a:gd name="T10" fmla="*/ 0 h 21573"/>
                <a:gd name="T11" fmla="*/ 14726 w 14726"/>
                <a:gd name="T12" fmla="*/ 21573 h 215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726" h="21573" fill="none" extrusionOk="0">
                  <a:moveTo>
                    <a:pt x="-1" y="5770"/>
                  </a:moveTo>
                  <a:cubicBezTo>
                    <a:pt x="3725" y="2299"/>
                    <a:pt x="8557" y="255"/>
                    <a:pt x="13643" y="0"/>
                  </a:cubicBezTo>
                </a:path>
                <a:path w="14726" h="21573" stroke="0" extrusionOk="0">
                  <a:moveTo>
                    <a:pt x="-1" y="5770"/>
                  </a:moveTo>
                  <a:cubicBezTo>
                    <a:pt x="3725" y="2299"/>
                    <a:pt x="8557" y="255"/>
                    <a:pt x="13643" y="0"/>
                  </a:cubicBezTo>
                  <a:lnTo>
                    <a:pt x="14726" y="2157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latin typeface="+mn-lt"/>
              </a:endParaRPr>
            </a:p>
          </p:txBody>
        </p:sp>
        <p:grpSp>
          <p:nvGrpSpPr>
            <p:cNvPr id="8264" name="Group 137">
              <a:extLst>
                <a:ext uri="{FF2B5EF4-FFF2-40B4-BE49-F238E27FC236}">
                  <a16:creationId xmlns:a16="http://schemas.microsoft.com/office/drawing/2014/main" id="{9A762B00-C8DF-465D-4B91-C2248A8D53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59575" y="2935288"/>
              <a:ext cx="599354" cy="808037"/>
              <a:chOff x="6759575" y="2935288"/>
              <a:chExt cx="599354" cy="808037"/>
            </a:xfrm>
          </p:grpSpPr>
          <p:sp>
            <p:nvSpPr>
              <p:cNvPr id="35932" name="Arc 77">
                <a:extLst>
                  <a:ext uri="{FF2B5EF4-FFF2-40B4-BE49-F238E27FC236}">
                    <a16:creationId xmlns:a16="http://schemas.microsoft.com/office/drawing/2014/main" id="{6E168E9D-31F5-3CA1-1B92-0BFED2836E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9341" y="2935288"/>
                <a:ext cx="144289" cy="211137"/>
              </a:xfrm>
              <a:custGeom>
                <a:avLst/>
                <a:gdLst>
                  <a:gd name="T0" fmla="*/ 0 w 14726"/>
                  <a:gd name="T1" fmla="*/ 0 h 21572"/>
                  <a:gd name="T2" fmla="*/ 0 w 14726"/>
                  <a:gd name="T3" fmla="*/ 0 h 21572"/>
                  <a:gd name="T4" fmla="*/ 0 w 14726"/>
                  <a:gd name="T5" fmla="*/ 0 h 21572"/>
                  <a:gd name="T6" fmla="*/ 0 60000 65536"/>
                  <a:gd name="T7" fmla="*/ 0 60000 65536"/>
                  <a:gd name="T8" fmla="*/ 0 60000 65536"/>
                  <a:gd name="T9" fmla="*/ 0 w 14726"/>
                  <a:gd name="T10" fmla="*/ 0 h 21572"/>
                  <a:gd name="T11" fmla="*/ 14726 w 14726"/>
                  <a:gd name="T12" fmla="*/ 21572 h 2157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726" h="21572" fill="none" extrusionOk="0">
                    <a:moveTo>
                      <a:pt x="14726" y="15802"/>
                    </a:moveTo>
                    <a:cubicBezTo>
                      <a:pt x="11005" y="19269"/>
                      <a:pt x="6180" y="21312"/>
                      <a:pt x="1101" y="21571"/>
                    </a:cubicBezTo>
                  </a:path>
                  <a:path w="14726" h="21572" stroke="0" extrusionOk="0">
                    <a:moveTo>
                      <a:pt x="14726" y="15802"/>
                    </a:moveTo>
                    <a:cubicBezTo>
                      <a:pt x="11005" y="19269"/>
                      <a:pt x="6180" y="21312"/>
                      <a:pt x="1101" y="2157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i="1">
                  <a:latin typeface="+mn-lt"/>
                </a:endParaRPr>
              </a:p>
            </p:txBody>
          </p:sp>
          <p:sp>
            <p:nvSpPr>
              <p:cNvPr id="35933" name="Line 78">
                <a:extLst>
                  <a:ext uri="{FF2B5EF4-FFF2-40B4-BE49-F238E27FC236}">
                    <a16:creationId xmlns:a16="http://schemas.microsoft.com/office/drawing/2014/main" id="{D6D38E8F-C415-3926-7887-D9917E7698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00693" y="3111500"/>
                <a:ext cx="263208" cy="631826"/>
              </a:xfrm>
              <a:prstGeom prst="line">
                <a:avLst/>
              </a:prstGeom>
              <a:noFill/>
              <a:ln w="17463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IN" i="1">
                  <a:latin typeface="+mn-lt"/>
                </a:endParaRPr>
              </a:p>
            </p:txBody>
          </p:sp>
          <p:sp>
            <p:nvSpPr>
              <p:cNvPr id="35944" name="Rectangle 89">
                <a:extLst>
                  <a:ext uri="{FF2B5EF4-FFF2-40B4-BE49-F238E27FC236}">
                    <a16:creationId xmlns:a16="http://schemas.microsoft.com/office/drawing/2014/main" id="{AE85752F-9F25-E06F-3579-E1DFD22F33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59575" y="3305175"/>
                <a:ext cx="596183" cy="350838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i="1">
                  <a:latin typeface="+mn-lt"/>
                </a:endParaRPr>
              </a:p>
            </p:txBody>
          </p:sp>
          <p:sp>
            <p:nvSpPr>
              <p:cNvPr id="8268" name="Rectangle 90">
                <a:extLst>
                  <a:ext uri="{FF2B5EF4-FFF2-40B4-BE49-F238E27FC236}">
                    <a16:creationId xmlns:a16="http://schemas.microsoft.com/office/drawing/2014/main" id="{69BD72DB-7857-3C4F-D6CC-6884665CFD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77038" y="3200400"/>
                <a:ext cx="581891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2800" i="1" dirty="0">
                    <a:solidFill>
                      <a:srgbClr val="000000"/>
                    </a:solidFill>
                    <a:latin typeface="Symbol" panose="05050102010706020507" pitchFamily="18" charset="2"/>
                  </a:rPr>
                  <a:t>b-q</a:t>
                </a:r>
                <a:endParaRPr lang="en-US" altLang="en-US" i="1" dirty="0">
                  <a:latin typeface="Symbol" panose="05050102010706020507" pitchFamily="18" charset="2"/>
                </a:endParaRPr>
              </a:p>
            </p:txBody>
          </p:sp>
        </p:grpSp>
      </p:grpSp>
      <p:grpSp>
        <p:nvGrpSpPr>
          <p:cNvPr id="7" name="Group 136">
            <a:extLst>
              <a:ext uri="{FF2B5EF4-FFF2-40B4-BE49-F238E27FC236}">
                <a16:creationId xmlns:a16="http://schemas.microsoft.com/office/drawing/2014/main" id="{4A36B7CC-A02B-4C5C-7B0E-414B5433FEB8}"/>
              </a:ext>
            </a:extLst>
          </p:cNvPr>
          <p:cNvGrpSpPr>
            <a:grpSpLocks/>
          </p:cNvGrpSpPr>
          <p:nvPr/>
        </p:nvGrpSpPr>
        <p:grpSpPr bwMode="auto">
          <a:xfrm>
            <a:off x="4949825" y="1970088"/>
            <a:ext cx="457200" cy="1001712"/>
            <a:chOff x="4949825" y="1970088"/>
            <a:chExt cx="457201" cy="1001712"/>
          </a:xfrm>
        </p:grpSpPr>
        <p:sp>
          <p:nvSpPr>
            <p:cNvPr id="35946" name="Arc 91">
              <a:extLst>
                <a:ext uri="{FF2B5EF4-FFF2-40B4-BE49-F238E27FC236}">
                  <a16:creationId xmlns:a16="http://schemas.microsoft.com/office/drawing/2014/main" id="{56AACCC5-EF61-8AE9-881A-843F961D3D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226" y="2762250"/>
              <a:ext cx="142875" cy="209550"/>
            </a:xfrm>
            <a:custGeom>
              <a:avLst/>
              <a:gdLst>
                <a:gd name="T0" fmla="*/ 0 w 14697"/>
                <a:gd name="T1" fmla="*/ 0 h 21572"/>
                <a:gd name="T2" fmla="*/ 0 w 14697"/>
                <a:gd name="T3" fmla="*/ 0 h 21572"/>
                <a:gd name="T4" fmla="*/ 0 w 14697"/>
                <a:gd name="T5" fmla="*/ 0 h 21572"/>
                <a:gd name="T6" fmla="*/ 0 60000 65536"/>
                <a:gd name="T7" fmla="*/ 0 60000 65536"/>
                <a:gd name="T8" fmla="*/ 0 60000 65536"/>
                <a:gd name="T9" fmla="*/ 0 w 14697"/>
                <a:gd name="T10" fmla="*/ 0 h 21572"/>
                <a:gd name="T11" fmla="*/ 14697 w 14697"/>
                <a:gd name="T12" fmla="*/ 21572 h 215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697" h="21572" fill="none" extrusionOk="0">
                  <a:moveTo>
                    <a:pt x="-1" y="5742"/>
                  </a:moveTo>
                  <a:cubicBezTo>
                    <a:pt x="3717" y="2290"/>
                    <a:pt x="8532" y="257"/>
                    <a:pt x="13598" y="-1"/>
                  </a:cubicBezTo>
                </a:path>
                <a:path w="14697" h="21572" stroke="0" extrusionOk="0">
                  <a:moveTo>
                    <a:pt x="-1" y="5742"/>
                  </a:moveTo>
                  <a:cubicBezTo>
                    <a:pt x="3717" y="2290"/>
                    <a:pt x="8532" y="257"/>
                    <a:pt x="13598" y="-1"/>
                  </a:cubicBezTo>
                  <a:lnTo>
                    <a:pt x="14697" y="215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35947" name="Arc 92">
              <a:extLst>
                <a:ext uri="{FF2B5EF4-FFF2-40B4-BE49-F238E27FC236}">
                  <a16:creationId xmlns:a16="http://schemas.microsoft.com/office/drawing/2014/main" id="{438E161D-EE2F-BEAE-FBA5-373EE8C66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9825" y="1970088"/>
              <a:ext cx="144463" cy="209550"/>
            </a:xfrm>
            <a:custGeom>
              <a:avLst/>
              <a:gdLst>
                <a:gd name="T0" fmla="*/ 0 w 14706"/>
                <a:gd name="T1" fmla="*/ 0 h 21572"/>
                <a:gd name="T2" fmla="*/ 0 w 14706"/>
                <a:gd name="T3" fmla="*/ 0 h 21572"/>
                <a:gd name="T4" fmla="*/ 0 w 14706"/>
                <a:gd name="T5" fmla="*/ 0 h 21572"/>
                <a:gd name="T6" fmla="*/ 0 60000 65536"/>
                <a:gd name="T7" fmla="*/ 0 60000 65536"/>
                <a:gd name="T8" fmla="*/ 0 60000 65536"/>
                <a:gd name="T9" fmla="*/ 0 w 14706"/>
                <a:gd name="T10" fmla="*/ 0 h 21572"/>
                <a:gd name="T11" fmla="*/ 14706 w 14706"/>
                <a:gd name="T12" fmla="*/ 21572 h 215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706" h="21572" fill="none" extrusionOk="0">
                  <a:moveTo>
                    <a:pt x="14706" y="15820"/>
                  </a:moveTo>
                  <a:cubicBezTo>
                    <a:pt x="10987" y="19277"/>
                    <a:pt x="6169" y="21313"/>
                    <a:pt x="1099" y="21572"/>
                  </a:cubicBezTo>
                </a:path>
                <a:path w="14706" h="21572" stroke="0" extrusionOk="0">
                  <a:moveTo>
                    <a:pt x="14706" y="15820"/>
                  </a:moveTo>
                  <a:cubicBezTo>
                    <a:pt x="10987" y="19277"/>
                    <a:pt x="6169" y="21313"/>
                    <a:pt x="1099" y="2157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35948" name="Line 93">
              <a:extLst>
                <a:ext uri="{FF2B5EF4-FFF2-40B4-BE49-F238E27FC236}">
                  <a16:creationId xmlns:a16="http://schemas.microsoft.com/office/drawing/2014/main" id="{42B0B9D6-17C5-2F11-C2E0-0D60D64983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9675" y="2144713"/>
              <a:ext cx="263526" cy="633412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35949" name="Rectangle 94">
              <a:extLst>
                <a:ext uri="{FF2B5EF4-FFF2-40B4-BE49-F238E27FC236}">
                  <a16:creationId xmlns:a16="http://schemas.microsoft.com/office/drawing/2014/main" id="{2029C993-F880-20E9-A29A-9F0C076F46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2213" y="2303463"/>
              <a:ext cx="404813" cy="35083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i="1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8262" name="Rectangle 95">
              <a:extLst>
                <a:ext uri="{FF2B5EF4-FFF2-40B4-BE49-F238E27FC236}">
                  <a16:creationId xmlns:a16="http://schemas.microsoft.com/office/drawing/2014/main" id="{F914177D-3445-AA5D-6D80-352D8C00F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9675" y="2198688"/>
              <a:ext cx="19717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800" i="1">
                  <a:solidFill>
                    <a:srgbClr val="00B050"/>
                  </a:solidFill>
                  <a:latin typeface="Symbol" panose="05050102010706020507" pitchFamily="18" charset="2"/>
                </a:rPr>
                <a:t>b</a:t>
              </a:r>
              <a:endParaRPr lang="en-US" altLang="en-US" i="1">
                <a:solidFill>
                  <a:srgbClr val="00B050"/>
                </a:solidFill>
                <a:latin typeface="Symbol" panose="05050102010706020507" pitchFamily="18" charset="2"/>
              </a:endParaRPr>
            </a:p>
          </p:txBody>
        </p:sp>
      </p:grpSp>
      <p:grpSp>
        <p:nvGrpSpPr>
          <p:cNvPr id="8" name="Group 139">
            <a:extLst>
              <a:ext uri="{FF2B5EF4-FFF2-40B4-BE49-F238E27FC236}">
                <a16:creationId xmlns:a16="http://schemas.microsoft.com/office/drawing/2014/main" id="{84DDF2D8-341D-D38B-7B15-D374AB355FE3}"/>
              </a:ext>
            </a:extLst>
          </p:cNvPr>
          <p:cNvGrpSpPr>
            <a:grpSpLocks/>
          </p:cNvGrpSpPr>
          <p:nvPr/>
        </p:nvGrpSpPr>
        <p:grpSpPr bwMode="auto">
          <a:xfrm>
            <a:off x="5476875" y="3789363"/>
            <a:ext cx="2090738" cy="587375"/>
            <a:chOff x="5476875" y="3789363"/>
            <a:chExt cx="2090738" cy="587375"/>
          </a:xfrm>
        </p:grpSpPr>
        <p:sp>
          <p:nvSpPr>
            <p:cNvPr id="35951" name="Arc 96">
              <a:extLst>
                <a:ext uri="{FF2B5EF4-FFF2-40B4-BE49-F238E27FC236}">
                  <a16:creationId xmlns:a16="http://schemas.microsoft.com/office/drawing/2014/main" id="{8B57829B-CE49-832F-6103-FF2FBAEA9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1700" y="3789363"/>
              <a:ext cx="315913" cy="207962"/>
            </a:xfrm>
            <a:custGeom>
              <a:avLst/>
              <a:gdLst>
                <a:gd name="T0" fmla="*/ 0 w 21600"/>
                <a:gd name="T1" fmla="*/ 0 h 14148"/>
                <a:gd name="T2" fmla="*/ 0 w 21600"/>
                <a:gd name="T3" fmla="*/ 0 h 14148"/>
                <a:gd name="T4" fmla="*/ 0 w 21600"/>
                <a:gd name="T5" fmla="*/ 0 h 14148"/>
                <a:gd name="T6" fmla="*/ 0 60000 65536"/>
                <a:gd name="T7" fmla="*/ 0 60000 65536"/>
                <a:gd name="T8" fmla="*/ 0 60000 65536"/>
                <a:gd name="T9" fmla="*/ 0 w 21600"/>
                <a:gd name="T10" fmla="*/ 0 h 14148"/>
                <a:gd name="T11" fmla="*/ 21600 w 21600"/>
                <a:gd name="T12" fmla="*/ 14148 h 141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4148" fill="none" extrusionOk="0">
                  <a:moveTo>
                    <a:pt x="3915" y="14148"/>
                  </a:moveTo>
                  <a:cubicBezTo>
                    <a:pt x="1367" y="10514"/>
                    <a:pt x="0" y="6183"/>
                    <a:pt x="0" y="1745"/>
                  </a:cubicBezTo>
                  <a:cubicBezTo>
                    <a:pt x="-1" y="1162"/>
                    <a:pt x="23" y="580"/>
                    <a:pt x="70" y="-1"/>
                  </a:cubicBezTo>
                </a:path>
                <a:path w="21600" h="14148" stroke="0" extrusionOk="0">
                  <a:moveTo>
                    <a:pt x="3915" y="14148"/>
                  </a:moveTo>
                  <a:cubicBezTo>
                    <a:pt x="1367" y="10514"/>
                    <a:pt x="0" y="6183"/>
                    <a:pt x="0" y="1745"/>
                  </a:cubicBezTo>
                  <a:cubicBezTo>
                    <a:pt x="-1" y="1162"/>
                    <a:pt x="23" y="580"/>
                    <a:pt x="70" y="-1"/>
                  </a:cubicBezTo>
                  <a:lnTo>
                    <a:pt x="21600" y="1745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latin typeface="+mn-lt"/>
              </a:endParaRPr>
            </a:p>
          </p:txBody>
        </p:sp>
        <p:sp>
          <p:nvSpPr>
            <p:cNvPr id="35952" name="Line 97">
              <a:extLst>
                <a:ext uri="{FF2B5EF4-FFF2-40B4-BE49-F238E27FC236}">
                  <a16:creationId xmlns:a16="http://schemas.microsoft.com/office/drawing/2014/main" id="{6FF01B84-0E20-D2A6-7109-6093F4914D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76875" y="3884613"/>
              <a:ext cx="1792288" cy="492125"/>
            </a:xfrm>
            <a:prstGeom prst="line">
              <a:avLst/>
            </a:prstGeom>
            <a:noFill/>
            <a:ln w="52388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latin typeface="+mn-lt"/>
              </a:endParaRPr>
            </a:p>
          </p:txBody>
        </p:sp>
      </p:grpSp>
      <p:sp>
        <p:nvSpPr>
          <p:cNvPr id="35953" name="Rectangle 98">
            <a:extLst>
              <a:ext uri="{FF2B5EF4-FFF2-40B4-BE49-F238E27FC236}">
                <a16:creationId xmlns:a16="http://schemas.microsoft.com/office/drawing/2014/main" id="{96D2390C-3691-7085-BFAA-8202F7432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4063" y="3357563"/>
            <a:ext cx="509587" cy="4746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i="1">
              <a:solidFill>
                <a:srgbClr val="00B050"/>
              </a:solidFill>
              <a:latin typeface="+mn-lt"/>
            </a:endParaRPr>
          </a:p>
        </p:txBody>
      </p:sp>
      <p:grpSp>
        <p:nvGrpSpPr>
          <p:cNvPr id="9" name="Group 134">
            <a:extLst>
              <a:ext uri="{FF2B5EF4-FFF2-40B4-BE49-F238E27FC236}">
                <a16:creationId xmlns:a16="http://schemas.microsoft.com/office/drawing/2014/main" id="{68864D90-59DB-FCC8-34C3-1B3E9FD0EE83}"/>
              </a:ext>
            </a:extLst>
          </p:cNvPr>
          <p:cNvGrpSpPr>
            <a:grpSpLocks/>
          </p:cNvGrpSpPr>
          <p:nvPr/>
        </p:nvGrpSpPr>
        <p:grpSpPr bwMode="auto">
          <a:xfrm>
            <a:off x="4037013" y="2952750"/>
            <a:ext cx="1404937" cy="1406525"/>
            <a:chOff x="4037013" y="2952750"/>
            <a:chExt cx="1404937" cy="1406525"/>
          </a:xfrm>
        </p:grpSpPr>
        <p:sp>
          <p:nvSpPr>
            <p:cNvPr id="35929" name="Arc 74">
              <a:extLst>
                <a:ext uri="{FF2B5EF4-FFF2-40B4-BE49-F238E27FC236}">
                  <a16:creationId xmlns:a16="http://schemas.microsoft.com/office/drawing/2014/main" id="{C8887BD8-A3E8-5D76-45DE-31D32C49D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3825" y="4121150"/>
              <a:ext cx="238125" cy="238125"/>
            </a:xfrm>
            <a:custGeom>
              <a:avLst/>
              <a:gdLst>
                <a:gd name="T0" fmla="*/ 0 w 19572"/>
                <a:gd name="T1" fmla="*/ 0 h 19572"/>
                <a:gd name="T2" fmla="*/ 0 w 19572"/>
                <a:gd name="T3" fmla="*/ 0 h 19572"/>
                <a:gd name="T4" fmla="*/ 0 w 19572"/>
                <a:gd name="T5" fmla="*/ 0 h 19572"/>
                <a:gd name="T6" fmla="*/ 0 60000 65536"/>
                <a:gd name="T7" fmla="*/ 0 60000 65536"/>
                <a:gd name="T8" fmla="*/ 0 60000 65536"/>
                <a:gd name="T9" fmla="*/ 0 w 19572"/>
                <a:gd name="T10" fmla="*/ 0 h 19572"/>
                <a:gd name="T11" fmla="*/ 19572 w 19572"/>
                <a:gd name="T12" fmla="*/ 19572 h 195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572" h="19572" fill="none" extrusionOk="0">
                  <a:moveTo>
                    <a:pt x="0" y="10434"/>
                  </a:moveTo>
                  <a:cubicBezTo>
                    <a:pt x="2145" y="5839"/>
                    <a:pt x="5839" y="2145"/>
                    <a:pt x="10434" y="0"/>
                  </a:cubicBezTo>
                </a:path>
                <a:path w="19572" h="19572" stroke="0" extrusionOk="0">
                  <a:moveTo>
                    <a:pt x="0" y="10434"/>
                  </a:moveTo>
                  <a:cubicBezTo>
                    <a:pt x="2145" y="5839"/>
                    <a:pt x="5839" y="2145"/>
                    <a:pt x="10434" y="0"/>
                  </a:cubicBezTo>
                  <a:lnTo>
                    <a:pt x="19572" y="19572"/>
                  </a:lnTo>
                  <a:close/>
                </a:path>
              </a:pathLst>
            </a:custGeom>
            <a:solidFill>
              <a:srgbClr val="0000E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35930" name="Line 75">
              <a:extLst>
                <a:ext uri="{FF2B5EF4-FFF2-40B4-BE49-F238E27FC236}">
                  <a16:creationId xmlns:a16="http://schemas.microsoft.com/office/drawing/2014/main" id="{0BCF3A31-4F36-586E-18FB-B0AF839152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37013" y="2952750"/>
              <a:ext cx="1228725" cy="1230313"/>
            </a:xfrm>
            <a:prstGeom prst="line">
              <a:avLst/>
            </a:prstGeom>
            <a:noFill/>
            <a:ln w="34925">
              <a:solidFill>
                <a:srgbClr val="0000E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solidFill>
                  <a:srgbClr val="00B050"/>
                </a:solidFill>
                <a:latin typeface="+mn-lt"/>
              </a:endParaRPr>
            </a:p>
          </p:txBody>
        </p:sp>
        <p:sp>
          <p:nvSpPr>
            <p:cNvPr id="35954" name="Rectangle 99">
              <a:extLst>
                <a:ext uri="{FF2B5EF4-FFF2-40B4-BE49-F238E27FC236}">
                  <a16:creationId xmlns:a16="http://schemas.microsoft.com/office/drawing/2014/main" id="{22EC86F9-3D1F-5D49-58DE-4F0688087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2914" y="3634701"/>
              <a:ext cx="58509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2800" i="1" dirty="0" err="1">
                  <a:solidFill>
                    <a:srgbClr val="00B050"/>
                  </a:solidFill>
                  <a:latin typeface="+mn-lt"/>
                </a:rPr>
                <a:t>Mn</a:t>
              </a:r>
              <a:r>
                <a:rPr lang="en-US" sz="2800" i="1" baseline="-25000" dirty="0" err="1">
                  <a:solidFill>
                    <a:srgbClr val="00B050"/>
                  </a:solidFill>
                  <a:latin typeface="+mn-lt"/>
                </a:rPr>
                <a:t>x</a:t>
              </a:r>
              <a:endParaRPr lang="en-US" i="1" baseline="-25000" dirty="0">
                <a:solidFill>
                  <a:srgbClr val="00B050"/>
                </a:solidFill>
                <a:latin typeface="+mn-lt"/>
              </a:endParaRPr>
            </a:p>
          </p:txBody>
        </p:sp>
      </p:grpSp>
      <p:sp>
        <p:nvSpPr>
          <p:cNvPr id="35957" name="Rectangle 102">
            <a:extLst>
              <a:ext uri="{FF2B5EF4-FFF2-40B4-BE49-F238E27FC236}">
                <a16:creationId xmlns:a16="http://schemas.microsoft.com/office/drawing/2014/main" id="{65818334-38EB-9479-2AC8-E869233C8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325" y="4322763"/>
            <a:ext cx="509588" cy="47466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i="1">
              <a:latin typeface="+mn-lt"/>
            </a:endParaRPr>
          </a:p>
        </p:txBody>
      </p:sp>
      <p:sp>
        <p:nvSpPr>
          <p:cNvPr id="35959" name="Rectangle 104">
            <a:extLst>
              <a:ext uri="{FF2B5EF4-FFF2-40B4-BE49-F238E27FC236}">
                <a16:creationId xmlns:a16="http://schemas.microsoft.com/office/drawing/2014/main" id="{1CB7EBA6-A49F-C357-A89B-785410318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9000" y="4586288"/>
            <a:ext cx="333375" cy="2825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i="1">
              <a:latin typeface="+mn-lt"/>
            </a:endParaRPr>
          </a:p>
        </p:txBody>
      </p:sp>
      <p:grpSp>
        <p:nvGrpSpPr>
          <p:cNvPr id="10" name="Group 140">
            <a:extLst>
              <a:ext uri="{FF2B5EF4-FFF2-40B4-BE49-F238E27FC236}">
                <a16:creationId xmlns:a16="http://schemas.microsoft.com/office/drawing/2014/main" id="{388F1730-5683-3DCE-E393-F0E42F0A5903}"/>
              </a:ext>
            </a:extLst>
          </p:cNvPr>
          <p:cNvGrpSpPr>
            <a:grpSpLocks/>
          </p:cNvGrpSpPr>
          <p:nvPr/>
        </p:nvGrpSpPr>
        <p:grpSpPr bwMode="auto">
          <a:xfrm>
            <a:off x="5441950" y="4341813"/>
            <a:ext cx="1173162" cy="790575"/>
            <a:chOff x="5441950" y="4341813"/>
            <a:chExt cx="1173162" cy="790575"/>
          </a:xfrm>
        </p:grpSpPr>
        <p:sp>
          <p:nvSpPr>
            <p:cNvPr id="8249" name="Arc 66">
              <a:extLst>
                <a:ext uri="{FF2B5EF4-FFF2-40B4-BE49-F238E27FC236}">
                  <a16:creationId xmlns:a16="http://schemas.microsoft.com/office/drawing/2014/main" id="{3A454749-EB0D-CEB1-9A87-F2E0D8937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9475" y="4894263"/>
              <a:ext cx="238125" cy="238125"/>
            </a:xfrm>
            <a:custGeom>
              <a:avLst/>
              <a:gdLst>
                <a:gd name="T0" fmla="*/ 0 w 19572"/>
                <a:gd name="T1" fmla="*/ 0 h 19572"/>
                <a:gd name="T2" fmla="*/ 0 w 19572"/>
                <a:gd name="T3" fmla="*/ 0 h 19572"/>
                <a:gd name="T4" fmla="*/ 0 w 19572"/>
                <a:gd name="T5" fmla="*/ 0 h 19572"/>
                <a:gd name="T6" fmla="*/ 0 60000 65536"/>
                <a:gd name="T7" fmla="*/ 0 60000 65536"/>
                <a:gd name="T8" fmla="*/ 0 60000 65536"/>
                <a:gd name="T9" fmla="*/ 0 w 19572"/>
                <a:gd name="T10" fmla="*/ 0 h 19572"/>
                <a:gd name="T11" fmla="*/ 19572 w 19572"/>
                <a:gd name="T12" fmla="*/ 19572 h 1957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572" h="19572" fill="none" extrusionOk="0">
                  <a:moveTo>
                    <a:pt x="0" y="10434"/>
                  </a:moveTo>
                  <a:cubicBezTo>
                    <a:pt x="2145" y="5839"/>
                    <a:pt x="5839" y="2145"/>
                    <a:pt x="10434" y="0"/>
                  </a:cubicBezTo>
                </a:path>
                <a:path w="19572" h="19572" stroke="0" extrusionOk="0">
                  <a:moveTo>
                    <a:pt x="0" y="10434"/>
                  </a:moveTo>
                  <a:cubicBezTo>
                    <a:pt x="2145" y="5839"/>
                    <a:pt x="5839" y="2145"/>
                    <a:pt x="10434" y="0"/>
                  </a:cubicBezTo>
                  <a:lnTo>
                    <a:pt x="19572" y="19572"/>
                  </a:lnTo>
                  <a:close/>
                </a:path>
              </a:pathLst>
            </a:custGeom>
            <a:solidFill>
              <a:srgbClr val="7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250" name="Line 67">
              <a:extLst>
                <a:ext uri="{FF2B5EF4-FFF2-40B4-BE49-F238E27FC236}">
                  <a16:creationId xmlns:a16="http://schemas.microsoft.com/office/drawing/2014/main" id="{BB220C91-3A5C-D3FE-520B-05D389F173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41950" y="4376738"/>
              <a:ext cx="579438" cy="579438"/>
            </a:xfrm>
            <a:prstGeom prst="line">
              <a:avLst/>
            </a:prstGeom>
            <a:noFill/>
            <a:ln w="34925">
              <a:solidFill>
                <a:srgbClr val="7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35958" name="Rectangle 103">
              <a:extLst>
                <a:ext uri="{FF2B5EF4-FFF2-40B4-BE49-F238E27FC236}">
                  <a16:creationId xmlns:a16="http://schemas.microsoft.com/office/drawing/2014/main" id="{302FF960-42BC-3FD4-83EC-6F13EE505F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2787" y="4341813"/>
              <a:ext cx="822325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800" i="1" dirty="0">
                  <a:solidFill>
                    <a:srgbClr val="FF0000"/>
                  </a:solidFill>
                  <a:latin typeface="+mn-lt"/>
                </a:rPr>
                <a:t>Mn</a:t>
              </a:r>
              <a:endParaRPr lang="en-US" i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35960" name="Rectangle 105">
              <a:extLst>
                <a:ext uri="{FF2B5EF4-FFF2-40B4-BE49-F238E27FC236}">
                  <a16:creationId xmlns:a16="http://schemas.microsoft.com/office/drawing/2014/main" id="{98218102-1486-CC47-9DA7-AF8A836727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8400" y="4538663"/>
              <a:ext cx="96837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1700" b="1" i="1" dirty="0">
                  <a:solidFill>
                    <a:srgbClr val="FF0000"/>
                  </a:solidFill>
                  <a:latin typeface="+mn-lt"/>
                </a:rPr>
                <a:t>y</a:t>
              </a:r>
              <a:endParaRPr lang="en-US" i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35961" name="Rectangle 106">
            <a:extLst>
              <a:ext uri="{FF2B5EF4-FFF2-40B4-BE49-F238E27FC236}">
                <a16:creationId xmlns:a16="http://schemas.microsoft.com/office/drawing/2014/main" id="{2BF9F71E-BA63-276B-71F9-1542BEE3D9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2286000"/>
            <a:ext cx="509588" cy="4746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 i="1">
              <a:solidFill>
                <a:srgbClr val="00B050"/>
              </a:solidFill>
              <a:latin typeface="+mn-lt"/>
            </a:endParaRPr>
          </a:p>
        </p:txBody>
      </p:sp>
      <p:grpSp>
        <p:nvGrpSpPr>
          <p:cNvPr id="11" name="Group 135">
            <a:extLst>
              <a:ext uri="{FF2B5EF4-FFF2-40B4-BE49-F238E27FC236}">
                <a16:creationId xmlns:a16="http://schemas.microsoft.com/office/drawing/2014/main" id="{CC606695-BF46-A258-7F8C-DBF246762235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1653381"/>
            <a:ext cx="1411287" cy="1300163"/>
            <a:chOff x="3943351" y="1635125"/>
            <a:chExt cx="1411287" cy="1300163"/>
          </a:xfrm>
        </p:grpSpPr>
        <p:sp>
          <p:nvSpPr>
            <p:cNvPr id="35925" name="Arc 70">
              <a:extLst>
                <a:ext uri="{FF2B5EF4-FFF2-40B4-BE49-F238E27FC236}">
                  <a16:creationId xmlns:a16="http://schemas.microsoft.com/office/drawing/2014/main" id="{C049D5AA-A9D3-08E4-8289-55D8B5411C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3338" y="1635125"/>
              <a:ext cx="241300" cy="236538"/>
            </a:xfrm>
            <a:custGeom>
              <a:avLst/>
              <a:gdLst>
                <a:gd name="T0" fmla="*/ 0 w 19771"/>
                <a:gd name="T1" fmla="*/ 0 h 19448"/>
                <a:gd name="T2" fmla="*/ 0 w 19771"/>
                <a:gd name="T3" fmla="*/ 0 h 19448"/>
                <a:gd name="T4" fmla="*/ 0 w 19771"/>
                <a:gd name="T5" fmla="*/ 0 h 19448"/>
                <a:gd name="T6" fmla="*/ 0 60000 65536"/>
                <a:gd name="T7" fmla="*/ 0 60000 65536"/>
                <a:gd name="T8" fmla="*/ 0 60000 65536"/>
                <a:gd name="T9" fmla="*/ 0 w 19771"/>
                <a:gd name="T10" fmla="*/ 0 h 19448"/>
                <a:gd name="T11" fmla="*/ 19771 w 19771"/>
                <a:gd name="T12" fmla="*/ 19448 h 194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71" h="19448" fill="none" extrusionOk="0">
                  <a:moveTo>
                    <a:pt x="10372" y="19448"/>
                  </a:moveTo>
                  <a:cubicBezTo>
                    <a:pt x="5746" y="17212"/>
                    <a:pt x="2068" y="13401"/>
                    <a:pt x="-1" y="8698"/>
                  </a:cubicBezTo>
                </a:path>
                <a:path w="19771" h="19448" stroke="0" extrusionOk="0">
                  <a:moveTo>
                    <a:pt x="10372" y="19448"/>
                  </a:moveTo>
                  <a:cubicBezTo>
                    <a:pt x="5746" y="17212"/>
                    <a:pt x="2068" y="13401"/>
                    <a:pt x="-1" y="8698"/>
                  </a:cubicBezTo>
                  <a:lnTo>
                    <a:pt x="19771" y="0"/>
                  </a:lnTo>
                  <a:close/>
                </a:path>
              </a:pathLst>
            </a:custGeom>
            <a:solidFill>
              <a:srgbClr val="0000E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latin typeface="+mn-lt"/>
              </a:endParaRPr>
            </a:p>
          </p:txBody>
        </p:sp>
        <p:sp>
          <p:nvSpPr>
            <p:cNvPr id="35926" name="Line 71">
              <a:extLst>
                <a:ext uri="{FF2B5EF4-FFF2-40B4-BE49-F238E27FC236}">
                  <a16:creationId xmlns:a16="http://schemas.microsoft.com/office/drawing/2014/main" id="{0DB6FF82-7052-16D0-0305-152AEAE10E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37013" y="1793875"/>
              <a:ext cx="1141412" cy="1141413"/>
            </a:xfrm>
            <a:prstGeom prst="line">
              <a:avLst/>
            </a:prstGeom>
            <a:noFill/>
            <a:ln w="34925">
              <a:solidFill>
                <a:srgbClr val="0000EE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latin typeface="+mn-lt"/>
              </a:endParaRPr>
            </a:p>
          </p:txBody>
        </p:sp>
        <p:sp>
          <p:nvSpPr>
            <p:cNvPr id="35962" name="Rectangle 107">
              <a:extLst>
                <a:ext uri="{FF2B5EF4-FFF2-40B4-BE49-F238E27FC236}">
                  <a16:creationId xmlns:a16="http://schemas.microsoft.com/office/drawing/2014/main" id="{54ECB799-3EDD-EFA3-F74A-D58457DD3F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3351" y="2012084"/>
              <a:ext cx="504946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2800" i="1" dirty="0" err="1">
                  <a:solidFill>
                    <a:srgbClr val="00B050"/>
                  </a:solidFill>
                  <a:latin typeface="+mn-lt"/>
                </a:rPr>
                <a:t>Mt</a:t>
              </a:r>
              <a:r>
                <a:rPr lang="en-US" sz="2800" i="1" baseline="-25000" dirty="0" err="1">
                  <a:solidFill>
                    <a:srgbClr val="00B050"/>
                  </a:solidFill>
                  <a:latin typeface="+mn-lt"/>
                </a:rPr>
                <a:t>x</a:t>
              </a:r>
              <a:endParaRPr lang="en-US" i="1" baseline="-25000" dirty="0">
                <a:solidFill>
                  <a:srgbClr val="00B050"/>
                </a:solidFill>
                <a:latin typeface="+mn-lt"/>
              </a:endParaRPr>
            </a:p>
          </p:txBody>
        </p:sp>
      </p:grpSp>
      <p:sp>
        <p:nvSpPr>
          <p:cNvPr id="35965" name="Rectangle 110">
            <a:extLst>
              <a:ext uri="{FF2B5EF4-FFF2-40B4-BE49-F238E27FC236}">
                <a16:creationId xmlns:a16="http://schemas.microsoft.com/office/drawing/2014/main" id="{B213DFD1-9878-7C25-36A3-008A6B573C22}"/>
              </a:ext>
            </a:extLst>
          </p:cNvPr>
          <p:cNvSpPr>
            <a:spLocks noChangeArrowheads="1"/>
          </p:cNvSpPr>
          <p:nvPr/>
        </p:nvSpPr>
        <p:spPr bwMode="auto">
          <a:xfrm rot="18967090">
            <a:off x="6600824" y="4203817"/>
            <a:ext cx="1719263" cy="4746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i="1" dirty="0" err="1">
                <a:solidFill>
                  <a:srgbClr val="FF0000"/>
                </a:solidFill>
                <a:latin typeface="+mn-lt"/>
              </a:rPr>
              <a:t>Mt</a:t>
            </a:r>
            <a:r>
              <a:rPr lang="en-US" i="1" baseline="-25000" dirty="0" err="1">
                <a:solidFill>
                  <a:srgbClr val="FF0000"/>
                </a:solidFill>
                <a:latin typeface="+mn-lt"/>
              </a:rPr>
              <a:t>y</a:t>
            </a:r>
            <a:r>
              <a:rPr lang="en-US" i="1" dirty="0">
                <a:solidFill>
                  <a:srgbClr val="FF0000"/>
                </a:solidFill>
                <a:latin typeface="+mn-lt"/>
              </a:rPr>
              <a:t> =</a:t>
            </a:r>
            <a:r>
              <a:rPr lang="en-US" i="1" dirty="0" err="1">
                <a:solidFill>
                  <a:srgbClr val="FF0000"/>
                </a:solidFill>
                <a:latin typeface="+mn-lt"/>
              </a:rPr>
              <a:t>Mt</a:t>
            </a:r>
            <a:r>
              <a:rPr lang="en-US" i="1" baseline="-25000" dirty="0" err="1">
                <a:solidFill>
                  <a:srgbClr val="FF0000"/>
                </a:solidFill>
                <a:latin typeface="+mn-lt"/>
              </a:rPr>
              <a:t>x</a:t>
            </a:r>
            <a:endParaRPr lang="en-US" i="1" baseline="-25000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12" name="Group 141">
            <a:extLst>
              <a:ext uri="{FF2B5EF4-FFF2-40B4-BE49-F238E27FC236}">
                <a16:creationId xmlns:a16="http://schemas.microsoft.com/office/drawing/2014/main" id="{F0C1D707-136F-34C0-E043-79ED1F34F3EB}"/>
              </a:ext>
            </a:extLst>
          </p:cNvPr>
          <p:cNvGrpSpPr>
            <a:grpSpLocks/>
          </p:cNvGrpSpPr>
          <p:nvPr/>
        </p:nvGrpSpPr>
        <p:grpSpPr bwMode="auto">
          <a:xfrm>
            <a:off x="6180138" y="3832225"/>
            <a:ext cx="1317625" cy="1300163"/>
            <a:chOff x="6180138" y="3832225"/>
            <a:chExt cx="1317625" cy="1300163"/>
          </a:xfrm>
        </p:grpSpPr>
        <p:sp>
          <p:nvSpPr>
            <p:cNvPr id="35923" name="Arc 68">
              <a:extLst>
                <a:ext uri="{FF2B5EF4-FFF2-40B4-BE49-F238E27FC236}">
                  <a16:creationId xmlns:a16="http://schemas.microsoft.com/office/drawing/2014/main" id="{F71BF5BD-308D-1C77-C951-66B048A48D6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6463" y="3832225"/>
              <a:ext cx="241300" cy="236538"/>
            </a:xfrm>
            <a:custGeom>
              <a:avLst/>
              <a:gdLst>
                <a:gd name="T0" fmla="*/ 0 w 19779"/>
                <a:gd name="T1" fmla="*/ 0 h 19448"/>
                <a:gd name="T2" fmla="*/ 0 w 19779"/>
                <a:gd name="T3" fmla="*/ 0 h 19448"/>
                <a:gd name="T4" fmla="*/ 0 w 19779"/>
                <a:gd name="T5" fmla="*/ 0 h 19448"/>
                <a:gd name="T6" fmla="*/ 0 60000 65536"/>
                <a:gd name="T7" fmla="*/ 0 60000 65536"/>
                <a:gd name="T8" fmla="*/ 0 60000 65536"/>
                <a:gd name="T9" fmla="*/ 0 w 19779"/>
                <a:gd name="T10" fmla="*/ 0 h 19448"/>
                <a:gd name="T11" fmla="*/ 19779 w 19779"/>
                <a:gd name="T12" fmla="*/ 19448 h 194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779" h="19448" fill="none" extrusionOk="0">
                  <a:moveTo>
                    <a:pt x="10380" y="19448"/>
                  </a:moveTo>
                  <a:cubicBezTo>
                    <a:pt x="5748" y="17209"/>
                    <a:pt x="2067" y="13391"/>
                    <a:pt x="0" y="8680"/>
                  </a:cubicBezTo>
                </a:path>
                <a:path w="19779" h="19448" stroke="0" extrusionOk="0">
                  <a:moveTo>
                    <a:pt x="10380" y="19448"/>
                  </a:moveTo>
                  <a:cubicBezTo>
                    <a:pt x="5748" y="17209"/>
                    <a:pt x="2067" y="13391"/>
                    <a:pt x="0" y="8680"/>
                  </a:cubicBezTo>
                  <a:lnTo>
                    <a:pt x="19779" y="0"/>
                  </a:lnTo>
                  <a:close/>
                </a:path>
              </a:pathLst>
            </a:custGeom>
            <a:solidFill>
              <a:srgbClr val="0000E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IN" i="1">
                <a:latin typeface="+mn-lt"/>
              </a:endParaRPr>
            </a:p>
          </p:txBody>
        </p:sp>
        <p:sp>
          <p:nvSpPr>
            <p:cNvPr id="8244" name="Line 69">
              <a:extLst>
                <a:ext uri="{FF2B5EF4-FFF2-40B4-BE49-F238E27FC236}">
                  <a16:creationId xmlns:a16="http://schemas.microsoft.com/office/drawing/2014/main" id="{531080A2-FF98-E9D1-448D-35D10E89B2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80138" y="3989388"/>
              <a:ext cx="1141413" cy="1143000"/>
            </a:xfrm>
            <a:prstGeom prst="line">
              <a:avLst/>
            </a:prstGeom>
            <a:noFill/>
            <a:ln w="34925">
              <a:solidFill>
                <a:srgbClr val="0000EE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223" name="Rectangle 2">
            <a:extLst>
              <a:ext uri="{FF2B5EF4-FFF2-40B4-BE49-F238E27FC236}">
                <a16:creationId xmlns:a16="http://schemas.microsoft.com/office/drawing/2014/main" id="{9890711C-8CF8-5133-392B-DFA3DD462B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14838" y="328830"/>
            <a:ext cx="5681375" cy="790358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Geometrical Description of An Oblique Shock Wave </a:t>
            </a:r>
          </a:p>
        </p:txBody>
      </p:sp>
      <p:grpSp>
        <p:nvGrpSpPr>
          <p:cNvPr id="18" name="Group 142">
            <a:extLst>
              <a:ext uri="{FF2B5EF4-FFF2-40B4-BE49-F238E27FC236}">
                <a16:creationId xmlns:a16="http://schemas.microsoft.com/office/drawing/2014/main" id="{389A2DDB-9B93-DABE-1351-1AD76170DF7A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5029200"/>
            <a:ext cx="2547938" cy="1296988"/>
            <a:chOff x="381000" y="5029200"/>
            <a:chExt cx="2547938" cy="1296988"/>
          </a:xfrm>
        </p:grpSpPr>
        <p:sp>
          <p:nvSpPr>
            <p:cNvPr id="8226" name="Line 64">
              <a:extLst>
                <a:ext uri="{FF2B5EF4-FFF2-40B4-BE49-F238E27FC236}">
                  <a16:creationId xmlns:a16="http://schemas.microsoft.com/office/drawing/2014/main" id="{B4D08C43-C53F-4D89-CB27-F343B013B4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00" y="6019800"/>
              <a:ext cx="2547938" cy="1588"/>
            </a:xfrm>
            <a:prstGeom prst="line">
              <a:avLst/>
            </a:prstGeom>
            <a:noFill/>
            <a:ln w="34925">
              <a:solidFill>
                <a:schemeClr val="accent2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7" name="Line 64">
              <a:extLst>
                <a:ext uri="{FF2B5EF4-FFF2-40B4-BE49-F238E27FC236}">
                  <a16:creationId xmlns:a16="http://schemas.microsoft.com/office/drawing/2014/main" id="{B3C85053-796D-3286-EF55-8B183A5999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00" y="5638800"/>
              <a:ext cx="2547938" cy="1588"/>
            </a:xfrm>
            <a:prstGeom prst="line">
              <a:avLst/>
            </a:prstGeom>
            <a:noFill/>
            <a:ln w="34925">
              <a:solidFill>
                <a:schemeClr val="accent2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8" name="Line 64">
              <a:extLst>
                <a:ext uri="{FF2B5EF4-FFF2-40B4-BE49-F238E27FC236}">
                  <a16:creationId xmlns:a16="http://schemas.microsoft.com/office/drawing/2014/main" id="{B2B42738-7A8C-900A-EA0D-EED2F07E48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00" y="5029200"/>
              <a:ext cx="2547938" cy="1588"/>
            </a:xfrm>
            <a:prstGeom prst="line">
              <a:avLst/>
            </a:prstGeom>
            <a:noFill/>
            <a:ln w="34925">
              <a:solidFill>
                <a:schemeClr val="accent2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29" name="Line 64">
              <a:extLst>
                <a:ext uri="{FF2B5EF4-FFF2-40B4-BE49-F238E27FC236}">
                  <a16:creationId xmlns:a16="http://schemas.microsoft.com/office/drawing/2014/main" id="{52581B52-DC0C-1901-A5FA-56F5DF262B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00" y="6324600"/>
              <a:ext cx="2547938" cy="1588"/>
            </a:xfrm>
            <a:prstGeom prst="line">
              <a:avLst/>
            </a:prstGeom>
            <a:noFill/>
            <a:ln w="34925">
              <a:solidFill>
                <a:schemeClr val="accent2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30" name="Line 64">
              <a:extLst>
                <a:ext uri="{FF2B5EF4-FFF2-40B4-BE49-F238E27FC236}">
                  <a16:creationId xmlns:a16="http://schemas.microsoft.com/office/drawing/2014/main" id="{C4550583-6729-462B-7BCD-7CE43A6E49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1000" y="5334000"/>
              <a:ext cx="2547938" cy="1588"/>
            </a:xfrm>
            <a:prstGeom prst="line">
              <a:avLst/>
            </a:prstGeom>
            <a:noFill/>
            <a:ln w="34925">
              <a:solidFill>
                <a:schemeClr val="accent2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DE0F646-19AD-F813-C9D1-AAD34F1A7A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Logo usage Guidelines">
              <a:extLst>
                <a:ext uri="{FF2B5EF4-FFF2-40B4-BE49-F238E27FC236}">
                  <a16:creationId xmlns:a16="http://schemas.microsoft.com/office/drawing/2014/main" id="{4AE7A29D-2CDA-C935-0BE5-645234FE33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Group 38">
              <a:extLst>
                <a:ext uri="{FF2B5EF4-FFF2-40B4-BE49-F238E27FC236}">
                  <a16:creationId xmlns:a16="http://schemas.microsoft.com/office/drawing/2014/main" id="{646443EA-6743-848A-DD5E-93CAE2DEE9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19">
                <a:extLst>
                  <a:ext uri="{FF2B5EF4-FFF2-40B4-BE49-F238E27FC236}">
                    <a16:creationId xmlns:a16="http://schemas.microsoft.com/office/drawing/2014/main" id="{052EAF65-3894-FFD9-2264-E34A9D26F9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FAD3921D-475B-DEF1-C5FB-839AC6A435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A73F3326-1935-724E-DB0F-CA8F4A1099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0" name="Rectangle 10">
                      <a:extLst>
                        <a:ext uri="{FF2B5EF4-FFF2-40B4-BE49-F238E27FC236}">
                          <a16:creationId xmlns:a16="http://schemas.microsoft.com/office/drawing/2014/main" id="{C4DE3C9D-0A2D-6EB7-42C6-FEB7A34BC5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11">
                      <a:extLst>
                        <a:ext uri="{FF2B5EF4-FFF2-40B4-BE49-F238E27FC236}">
                          <a16:creationId xmlns:a16="http://schemas.microsoft.com/office/drawing/2014/main" id="{6BFCA578-E4B3-14BF-0F65-0D5337E25C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0963A1E9-CC05-5ECE-9031-1F2B2EFD547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8" name="Rectangle 13">
                      <a:extLst>
                        <a:ext uri="{FF2B5EF4-FFF2-40B4-BE49-F238E27FC236}">
                          <a16:creationId xmlns:a16="http://schemas.microsoft.com/office/drawing/2014/main" id="{20D277F1-46CF-1FB6-E87B-1AD5090703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4">
                      <a:extLst>
                        <a:ext uri="{FF2B5EF4-FFF2-40B4-BE49-F238E27FC236}">
                          <a16:creationId xmlns:a16="http://schemas.microsoft.com/office/drawing/2014/main" id="{828605EA-6BF3-D315-C35F-99D6F91217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4FF7F48C-1F96-0D0D-37A1-9F936720E4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6" name="Rectangle 25">
                      <a:extLst>
                        <a:ext uri="{FF2B5EF4-FFF2-40B4-BE49-F238E27FC236}">
                          <a16:creationId xmlns:a16="http://schemas.microsoft.com/office/drawing/2014/main" id="{C4545718-498D-C798-988A-710F5F040F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CFD0CB92-FB9A-74D8-ADF7-55BE96E8A4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C43862D9-8A2B-E44B-11CD-7B4E50540A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6AE620CD-A6A3-5421-819C-930AFFD19D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F4E7456C-6885-309E-E6D4-93E6B6A6DB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9" name="Rectangle 21">
                  <a:extLst>
                    <a:ext uri="{FF2B5EF4-FFF2-40B4-BE49-F238E27FC236}">
                      <a16:creationId xmlns:a16="http://schemas.microsoft.com/office/drawing/2014/main" id="{33A782AC-CEF5-BA92-3AE7-B52FBB5B09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A493180-ACAC-8ACD-C91D-62BA0228347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910EE876-31A7-1AA8-0CAA-2B3E7B665D17}"/>
              </a:ext>
            </a:extLst>
          </p:cNvPr>
          <p:cNvSpPr txBox="1"/>
          <p:nvPr/>
        </p:nvSpPr>
        <p:spPr>
          <a:xfrm>
            <a:off x="1328745" y="4369891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M</a:t>
            </a:r>
            <a:r>
              <a:rPr lang="en-US" i="1" baseline="-25000" dirty="0"/>
              <a:t>x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7325EE-9359-4D03-976A-60B5B48DCA99}"/>
              </a:ext>
            </a:extLst>
          </p:cNvPr>
          <p:cNvSpPr txBox="1"/>
          <p:nvPr/>
        </p:nvSpPr>
        <p:spPr>
          <a:xfrm>
            <a:off x="5638800" y="2433935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M</a:t>
            </a:r>
            <a:r>
              <a:rPr lang="en-US" i="1" baseline="-25000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FB4A5E5-BA1A-0E4F-5CD4-A1EE05B21FB7}"/>
              </a:ext>
            </a:extLst>
          </p:cNvPr>
          <p:cNvSpPr txBox="1"/>
          <p:nvPr/>
        </p:nvSpPr>
        <p:spPr>
          <a:xfrm>
            <a:off x="6096882" y="3653135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M</a:t>
            </a:r>
            <a:r>
              <a:rPr lang="en-US" i="1" baseline="-25000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6E07458-4810-65C0-9B90-95B7A196A25F}"/>
              </a:ext>
            </a:extLst>
          </p:cNvPr>
          <p:cNvSpPr txBox="1"/>
          <p:nvPr/>
        </p:nvSpPr>
        <p:spPr>
          <a:xfrm>
            <a:off x="6575666" y="1592759"/>
            <a:ext cx="434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solidFill>
                  <a:srgbClr val="00B050"/>
                </a:solidFill>
              </a:rPr>
              <a:t>x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FB2AD12-132E-8CCF-65A7-5D91315DB325}"/>
              </a:ext>
            </a:extLst>
          </p:cNvPr>
          <p:cNvSpPr txBox="1"/>
          <p:nvPr/>
        </p:nvSpPr>
        <p:spPr>
          <a:xfrm>
            <a:off x="7566266" y="1574673"/>
            <a:ext cx="434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solidFill>
                  <a:srgbClr val="FF0000"/>
                </a:solidFill>
              </a:rPr>
              <a:t>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Object 2">
                <a:extLst>
                  <a:ext uri="{FF2B5EF4-FFF2-40B4-BE49-F238E27FC236}">
                    <a16:creationId xmlns:a16="http://schemas.microsoft.com/office/drawing/2014/main" id="{188C65A6-8A3D-60B6-2B33-C31417663A3C}"/>
                  </a:ext>
                </a:extLst>
              </p:cNvPr>
              <p:cNvSpPr txBox="1"/>
              <p:nvPr/>
            </p:nvSpPr>
            <p:spPr bwMode="auto">
              <a:xfrm>
                <a:off x="329407" y="3305175"/>
                <a:ext cx="3124200" cy="1016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−1)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𝛾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7" name="Object 2">
                <a:extLst>
                  <a:ext uri="{FF2B5EF4-FFF2-40B4-BE49-F238E27FC236}">
                    <a16:creationId xmlns:a16="http://schemas.microsoft.com/office/drawing/2014/main" id="{188C65A6-8A3D-60B6-2B33-C31417663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9407" y="3305175"/>
                <a:ext cx="3124200" cy="1016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3BB57FB0-3FA1-8537-36EB-EAF74BB8B318}"/>
              </a:ext>
            </a:extLst>
          </p:cNvPr>
          <p:cNvSpPr txBox="1"/>
          <p:nvPr/>
        </p:nvSpPr>
        <p:spPr>
          <a:xfrm>
            <a:off x="389666" y="1329909"/>
            <a:ext cx="3874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Oblique shock is a normal shock for Normal component of Upstream Flow</a:t>
            </a:r>
          </a:p>
        </p:txBody>
      </p:sp>
      <p:sp>
        <p:nvSpPr>
          <p:cNvPr id="38" name="Text Box 13">
            <a:extLst>
              <a:ext uri="{FF2B5EF4-FFF2-40B4-BE49-F238E27FC236}">
                <a16:creationId xmlns:a16="http://schemas.microsoft.com/office/drawing/2014/main" id="{F1110945-6B55-F6F1-2190-577CABD0E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913" y="2710805"/>
            <a:ext cx="20521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 dirty="0" err="1">
                <a:latin typeface="Times" panose="02020603050405020304" pitchFamily="18" charset="0"/>
              </a:rPr>
              <a:t>Mn</a:t>
            </a:r>
            <a:r>
              <a:rPr lang="en-US" altLang="en-US" i="1" baseline="-25000" dirty="0" err="1">
                <a:latin typeface="Times" panose="02020603050405020304" pitchFamily="18" charset="0"/>
              </a:rPr>
              <a:t>x</a:t>
            </a:r>
            <a:r>
              <a:rPr lang="en-US" altLang="en-US" i="1" dirty="0">
                <a:latin typeface="Times" panose="02020603050405020304" pitchFamily="18" charset="0"/>
              </a:rPr>
              <a:t>=</a:t>
            </a:r>
            <a:r>
              <a:rPr lang="en-US" altLang="en-US" i="1" dirty="0" err="1">
                <a:latin typeface="Times" panose="02020603050405020304" pitchFamily="18" charset="0"/>
              </a:rPr>
              <a:t>M</a:t>
            </a:r>
            <a:r>
              <a:rPr lang="en-US" altLang="en-US" i="1" baseline="-25000" dirty="0" err="1">
                <a:latin typeface="Times" panose="02020603050405020304" pitchFamily="18" charset="0"/>
              </a:rPr>
              <a:t>x</a:t>
            </a:r>
            <a:r>
              <a:rPr lang="en-US" altLang="en-US" i="1" dirty="0" err="1">
                <a:latin typeface="Times" panose="02020603050405020304" pitchFamily="18" charset="0"/>
              </a:rPr>
              <a:t>sin</a:t>
            </a:r>
            <a:r>
              <a:rPr lang="en-US" altLang="en-US" i="1" dirty="0">
                <a:latin typeface="Times" panose="02020603050405020304" pitchFamily="18" charset="0"/>
              </a:rPr>
              <a:t>(</a:t>
            </a:r>
            <a:r>
              <a:rPr lang="en-US" altLang="en-US" i="1" dirty="0">
                <a:latin typeface="Symbol" panose="05050102010706020507" pitchFamily="18" charset="2"/>
              </a:rPr>
              <a:t>b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5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943" grpId="0"/>
      <p:bldP spid="35965" grpId="0" animBg="1"/>
      <p:bldP spid="32" grpId="0"/>
      <p:bldP spid="33" grpId="0"/>
      <p:bldP spid="34" grpId="0"/>
      <p:bldP spid="35" grpId="0"/>
      <p:bldP spid="36" grpId="0"/>
      <p:bldP spid="37" grpId="0"/>
      <p:bldP spid="40" grpId="0"/>
      <p:bldP spid="38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>
            <a:extLst>
              <a:ext uri="{FF2B5EF4-FFF2-40B4-BE49-F238E27FC236}">
                <a16:creationId xmlns:a16="http://schemas.microsoft.com/office/drawing/2014/main" id="{FB5FAA94-B805-4A28-0C7F-F555ACA0ADF2}"/>
              </a:ext>
            </a:extLst>
          </p:cNvPr>
          <p:cNvGrpSpPr>
            <a:grpSpLocks/>
          </p:cNvGrpSpPr>
          <p:nvPr/>
        </p:nvGrpSpPr>
        <p:grpSpPr bwMode="auto">
          <a:xfrm>
            <a:off x="1425720" y="1216418"/>
            <a:ext cx="5667375" cy="2819400"/>
            <a:chOff x="192" y="454"/>
            <a:chExt cx="5232" cy="3866"/>
          </a:xfrm>
        </p:grpSpPr>
        <p:grpSp>
          <p:nvGrpSpPr>
            <p:cNvPr id="20548" name="Group 3">
              <a:extLst>
                <a:ext uri="{FF2B5EF4-FFF2-40B4-BE49-F238E27FC236}">
                  <a16:creationId xmlns:a16="http://schemas.microsoft.com/office/drawing/2014/main" id="{6024926D-511B-C45B-3FEF-2DF7AE98B3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2" y="454"/>
              <a:ext cx="5232" cy="3866"/>
              <a:chOff x="192" y="454"/>
              <a:chExt cx="5232" cy="3866"/>
            </a:xfrm>
          </p:grpSpPr>
          <p:pic>
            <p:nvPicPr>
              <p:cNvPr id="20550" name="Picture 4">
                <a:extLst>
                  <a:ext uri="{FF2B5EF4-FFF2-40B4-BE49-F238E27FC236}">
                    <a16:creationId xmlns:a16="http://schemas.microsoft.com/office/drawing/2014/main" id="{38C89034-B6C5-9BC8-BF23-E4A929E75A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lum bright="32000" contrast="54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2" y="454"/>
                <a:ext cx="5232" cy="386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551" name="Text Box 5">
                <a:extLst>
                  <a:ext uri="{FF2B5EF4-FFF2-40B4-BE49-F238E27FC236}">
                    <a16:creationId xmlns:a16="http://schemas.microsoft.com/office/drawing/2014/main" id="{97004CC3-7E22-E47B-72E8-667CCBC352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2521158">
                <a:off x="433" y="1964"/>
                <a:ext cx="845" cy="4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1600" i="1"/>
                  <a:t>w</a:t>
                </a:r>
                <a:r>
                  <a:rPr lang="en-US" altLang="en-US" sz="1600" i="1" baseline="-25000"/>
                  <a:t>x</a:t>
                </a:r>
                <a:r>
                  <a:rPr lang="en-US" altLang="en-US" sz="1600" i="1"/>
                  <a:t> &amp; M</a:t>
                </a:r>
                <a:r>
                  <a:rPr lang="en-US" altLang="en-US" sz="1600" i="1" baseline="-25000"/>
                  <a:t>tx</a:t>
                </a:r>
                <a:endParaRPr lang="en-US" altLang="en-US" sz="1600" i="1"/>
              </a:p>
            </p:txBody>
          </p:sp>
          <p:sp>
            <p:nvSpPr>
              <p:cNvPr id="20552" name="Text Box 6">
                <a:extLst>
                  <a:ext uri="{FF2B5EF4-FFF2-40B4-BE49-F238E27FC236}">
                    <a16:creationId xmlns:a16="http://schemas.microsoft.com/office/drawing/2014/main" id="{3CE29769-EFFD-3F17-5761-A64F5C536D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757858">
                <a:off x="1264" y="2163"/>
                <a:ext cx="1251" cy="3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1600" i="1"/>
                  <a:t>u</a:t>
                </a:r>
                <a:r>
                  <a:rPr lang="en-US" altLang="en-US" sz="1600" i="1" baseline="-25000"/>
                  <a:t>x</a:t>
                </a:r>
                <a:r>
                  <a:rPr lang="en-US" altLang="en-US" sz="1600" i="1"/>
                  <a:t> &amp; M</a:t>
                </a:r>
                <a:r>
                  <a:rPr lang="en-US" altLang="en-US" sz="1600" i="1" baseline="-25000"/>
                  <a:t>nx</a:t>
                </a:r>
                <a:endParaRPr lang="en-US" altLang="en-US" sz="1600" i="1"/>
              </a:p>
            </p:txBody>
          </p:sp>
          <p:sp>
            <p:nvSpPr>
              <p:cNvPr id="20553" name="Text Box 7">
                <a:extLst>
                  <a:ext uri="{FF2B5EF4-FFF2-40B4-BE49-F238E27FC236}">
                    <a16:creationId xmlns:a16="http://schemas.microsoft.com/office/drawing/2014/main" id="{73E4B059-AF40-3BEE-6ECC-263F6F64BEA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195899">
                <a:off x="990" y="3010"/>
                <a:ext cx="799" cy="4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1600" i="1"/>
                  <a:t>V</a:t>
                </a:r>
                <a:r>
                  <a:rPr lang="en-US" altLang="en-US" sz="1600" i="1" baseline="-25000"/>
                  <a:t>x</a:t>
                </a:r>
                <a:r>
                  <a:rPr lang="en-US" altLang="en-US" sz="1600" i="1"/>
                  <a:t> &amp; M</a:t>
                </a:r>
                <a:r>
                  <a:rPr lang="en-US" altLang="en-US" sz="1600" i="1" baseline="-25000"/>
                  <a:t>x</a:t>
                </a:r>
                <a:endParaRPr lang="en-US" altLang="en-US" sz="1600" i="1"/>
              </a:p>
            </p:txBody>
          </p:sp>
          <p:sp>
            <p:nvSpPr>
              <p:cNvPr id="20554" name="Text Box 8">
                <a:extLst>
                  <a:ext uri="{FF2B5EF4-FFF2-40B4-BE49-F238E27FC236}">
                    <a16:creationId xmlns:a16="http://schemas.microsoft.com/office/drawing/2014/main" id="{DC5FA547-CB9E-6EBF-5BA2-196347CB65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1059645">
                <a:off x="4427" y="1032"/>
                <a:ext cx="782" cy="4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1600" i="1"/>
                  <a:t>V</a:t>
                </a:r>
                <a:r>
                  <a:rPr lang="en-US" altLang="en-US" sz="1600" i="1" baseline="-25000"/>
                  <a:t>y</a:t>
                </a:r>
                <a:r>
                  <a:rPr lang="en-US" altLang="en-US" sz="1600" i="1"/>
                  <a:t> &amp; M</a:t>
                </a:r>
                <a:r>
                  <a:rPr lang="en-US" altLang="en-US" sz="1600" i="1" baseline="-25000"/>
                  <a:t>y</a:t>
                </a:r>
                <a:endParaRPr lang="en-US" altLang="en-US" sz="1600" i="1"/>
              </a:p>
            </p:txBody>
          </p:sp>
          <p:sp>
            <p:nvSpPr>
              <p:cNvPr id="20555" name="Text Box 9">
                <a:extLst>
                  <a:ext uri="{FF2B5EF4-FFF2-40B4-BE49-F238E27FC236}">
                    <a16:creationId xmlns:a16="http://schemas.microsoft.com/office/drawing/2014/main" id="{C36C2A77-7A9C-B970-6B1E-B2C08BC706B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2521158">
                <a:off x="2644" y="2450"/>
                <a:ext cx="845" cy="4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1600" i="1"/>
                  <a:t>w</a:t>
                </a:r>
                <a:r>
                  <a:rPr lang="en-US" altLang="en-US" sz="1600" i="1" baseline="-25000"/>
                  <a:t>y</a:t>
                </a:r>
                <a:r>
                  <a:rPr lang="en-US" altLang="en-US" sz="1600" i="1"/>
                  <a:t> &amp; M</a:t>
                </a:r>
                <a:r>
                  <a:rPr lang="en-US" altLang="en-US" sz="1600" i="1" baseline="-25000"/>
                  <a:t>ty</a:t>
                </a:r>
                <a:endParaRPr lang="en-US" altLang="en-US" sz="1600" i="1"/>
              </a:p>
            </p:txBody>
          </p:sp>
          <p:sp>
            <p:nvSpPr>
              <p:cNvPr id="20556" name="Text Box 10">
                <a:extLst>
                  <a:ext uri="{FF2B5EF4-FFF2-40B4-BE49-F238E27FC236}">
                    <a16:creationId xmlns:a16="http://schemas.microsoft.com/office/drawing/2014/main" id="{226A9F32-73E4-5486-571D-4A6CBFC9AC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757858">
                <a:off x="3093" y="2194"/>
                <a:ext cx="1251" cy="3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1600" i="1"/>
                  <a:t>u</a:t>
                </a:r>
                <a:r>
                  <a:rPr lang="en-US" altLang="en-US" sz="1600" i="1" baseline="-25000"/>
                  <a:t>y</a:t>
                </a:r>
                <a:r>
                  <a:rPr lang="en-US" altLang="en-US" sz="1600" i="1"/>
                  <a:t> &amp; M</a:t>
                </a:r>
                <a:r>
                  <a:rPr lang="en-US" altLang="en-US" sz="1600" i="1" baseline="-25000"/>
                  <a:t>ny</a:t>
                </a:r>
                <a:endParaRPr lang="en-US" altLang="en-US" sz="1600" i="1"/>
              </a:p>
            </p:txBody>
          </p:sp>
          <p:sp>
            <p:nvSpPr>
              <p:cNvPr id="20557" name="Text Box 11">
                <a:extLst>
                  <a:ext uri="{FF2B5EF4-FFF2-40B4-BE49-F238E27FC236}">
                    <a16:creationId xmlns:a16="http://schemas.microsoft.com/office/drawing/2014/main" id="{A30264E9-B1C7-6528-315A-6377A2F92D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934753">
                <a:off x="3020" y="2773"/>
                <a:ext cx="782" cy="46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r>
                  <a:rPr lang="en-US" altLang="en-US" sz="1600" i="1"/>
                  <a:t>V</a:t>
                </a:r>
                <a:r>
                  <a:rPr lang="en-US" altLang="en-US" sz="1600" i="1" baseline="-25000"/>
                  <a:t>y</a:t>
                </a:r>
                <a:r>
                  <a:rPr lang="en-US" altLang="en-US" sz="1600" i="1"/>
                  <a:t> &amp; M</a:t>
                </a:r>
                <a:r>
                  <a:rPr lang="en-US" altLang="en-US" sz="1600" i="1" baseline="-25000"/>
                  <a:t>y</a:t>
                </a:r>
                <a:endParaRPr lang="en-US" altLang="en-US" sz="1600" i="1"/>
              </a:p>
            </p:txBody>
          </p:sp>
        </p:grpSp>
        <p:sp>
          <p:nvSpPr>
            <p:cNvPr id="20549" name="Text Box 12">
              <a:extLst>
                <a:ext uri="{FF2B5EF4-FFF2-40B4-BE49-F238E27FC236}">
                  <a16:creationId xmlns:a16="http://schemas.microsoft.com/office/drawing/2014/main" id="{8552AE27-ABAE-05DF-0B4E-5175446FF0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5899">
              <a:off x="2868" y="850"/>
              <a:ext cx="799" cy="4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/>
                <a:t>V</a:t>
              </a:r>
              <a:r>
                <a:rPr lang="en-US" altLang="en-US" sz="1600" i="1" baseline="-25000"/>
                <a:t>x</a:t>
              </a:r>
              <a:r>
                <a:rPr lang="en-US" altLang="en-US" sz="1600" i="1"/>
                <a:t> &amp; M</a:t>
              </a:r>
              <a:r>
                <a:rPr lang="en-US" altLang="en-US" sz="1600" i="1" baseline="-25000"/>
                <a:t>x</a:t>
              </a:r>
              <a:endParaRPr lang="en-US" altLang="en-US" sz="1600" i="1"/>
            </a:p>
          </p:txBody>
        </p:sp>
      </p:grpSp>
      <p:sp>
        <p:nvSpPr>
          <p:cNvPr id="501773" name="Text Box 13">
            <a:extLst>
              <a:ext uri="{FF2B5EF4-FFF2-40B4-BE49-F238E27FC236}">
                <a16:creationId xmlns:a16="http://schemas.microsoft.com/office/drawing/2014/main" id="{604F22B2-77FB-6D6B-D7CE-38588FEAE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2837" y="4456186"/>
            <a:ext cx="205216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i="1" dirty="0" err="1">
                <a:latin typeface="Times" panose="02020603050405020304" pitchFamily="18" charset="0"/>
              </a:rPr>
              <a:t>Mn</a:t>
            </a:r>
            <a:r>
              <a:rPr lang="en-US" altLang="en-US" i="1" baseline="-25000" dirty="0" err="1">
                <a:latin typeface="Times" panose="02020603050405020304" pitchFamily="18" charset="0"/>
              </a:rPr>
              <a:t>x</a:t>
            </a:r>
            <a:r>
              <a:rPr lang="en-US" altLang="en-US" i="1" dirty="0">
                <a:latin typeface="Times" panose="02020603050405020304" pitchFamily="18" charset="0"/>
              </a:rPr>
              <a:t>=</a:t>
            </a:r>
            <a:r>
              <a:rPr lang="en-US" altLang="en-US" i="1" dirty="0" err="1">
                <a:latin typeface="Times" panose="02020603050405020304" pitchFamily="18" charset="0"/>
              </a:rPr>
              <a:t>M</a:t>
            </a:r>
            <a:r>
              <a:rPr lang="en-US" altLang="en-US" i="1" baseline="-25000" dirty="0" err="1">
                <a:latin typeface="Times" panose="02020603050405020304" pitchFamily="18" charset="0"/>
              </a:rPr>
              <a:t>x</a:t>
            </a:r>
            <a:r>
              <a:rPr lang="en-US" altLang="en-US" i="1" dirty="0" err="1">
                <a:latin typeface="Times" panose="02020603050405020304" pitchFamily="18" charset="0"/>
              </a:rPr>
              <a:t>sin</a:t>
            </a:r>
            <a:r>
              <a:rPr lang="en-US" altLang="en-US" i="1" dirty="0">
                <a:latin typeface="Times" panose="02020603050405020304" pitchFamily="18" charset="0"/>
              </a:rPr>
              <a:t>(</a:t>
            </a:r>
            <a:r>
              <a:rPr lang="en-US" altLang="en-US" i="1" dirty="0">
                <a:latin typeface="Symbol" panose="05050102010706020507" pitchFamily="18" charset="2"/>
              </a:rPr>
              <a:t>b</a:t>
            </a:r>
          </a:p>
          <a:p>
            <a:endParaRPr lang="en-US" altLang="en-US" i="1" dirty="0">
              <a:latin typeface="Symbol" panose="05050102010706020507" pitchFamily="18" charset="2"/>
            </a:endParaRPr>
          </a:p>
          <a:p>
            <a:r>
              <a:rPr lang="en-US" altLang="en-US" i="1" dirty="0" err="1">
                <a:latin typeface="Times" panose="02020603050405020304" pitchFamily="18" charset="0"/>
              </a:rPr>
              <a:t>Mt</a:t>
            </a:r>
            <a:r>
              <a:rPr lang="en-US" altLang="en-US" i="1" baseline="-25000" dirty="0" err="1">
                <a:latin typeface="Times" panose="02020603050405020304" pitchFamily="18" charset="0"/>
              </a:rPr>
              <a:t>x</a:t>
            </a:r>
            <a:r>
              <a:rPr lang="en-US" altLang="en-US" i="1" dirty="0">
                <a:latin typeface="Times" panose="02020603050405020304" pitchFamily="18" charset="0"/>
              </a:rPr>
              <a:t>=</a:t>
            </a:r>
            <a:r>
              <a:rPr lang="en-US" altLang="en-US" i="1" dirty="0" err="1">
                <a:latin typeface="Times" panose="02020603050405020304" pitchFamily="18" charset="0"/>
              </a:rPr>
              <a:t>M</a:t>
            </a:r>
            <a:r>
              <a:rPr lang="en-US" altLang="en-US" i="1" baseline="-25000" dirty="0" err="1">
                <a:latin typeface="Times" panose="02020603050405020304" pitchFamily="18" charset="0"/>
              </a:rPr>
              <a:t>x</a:t>
            </a:r>
            <a:r>
              <a:rPr lang="en-US" altLang="en-US" i="1" dirty="0" err="1">
                <a:latin typeface="Times" panose="02020603050405020304" pitchFamily="18" charset="0"/>
              </a:rPr>
              <a:t>cos</a:t>
            </a:r>
            <a:r>
              <a:rPr lang="en-US" altLang="en-US" i="1" dirty="0">
                <a:latin typeface="Times" panose="02020603050405020304" pitchFamily="18" charset="0"/>
              </a:rPr>
              <a:t>(</a:t>
            </a:r>
            <a:r>
              <a:rPr lang="en-US" altLang="en-US" i="1" dirty="0">
                <a:latin typeface="Symbol" panose="05050102010706020507" pitchFamily="18" charset="2"/>
              </a:rPr>
              <a:t>b</a:t>
            </a:r>
          </a:p>
        </p:txBody>
      </p:sp>
      <p:grpSp>
        <p:nvGrpSpPr>
          <p:cNvPr id="4" name="Group 15">
            <a:extLst>
              <a:ext uri="{FF2B5EF4-FFF2-40B4-BE49-F238E27FC236}">
                <a16:creationId xmlns:a16="http://schemas.microsoft.com/office/drawing/2014/main" id="{E811633D-64BD-066F-63F7-DD2E4892A14D}"/>
              </a:ext>
            </a:extLst>
          </p:cNvPr>
          <p:cNvGrpSpPr>
            <a:grpSpLocks/>
          </p:cNvGrpSpPr>
          <p:nvPr/>
        </p:nvGrpSpPr>
        <p:grpSpPr bwMode="auto">
          <a:xfrm>
            <a:off x="4086160" y="4406822"/>
            <a:ext cx="3313113" cy="1712913"/>
            <a:chOff x="3445" y="2748"/>
            <a:chExt cx="2087" cy="1175"/>
          </a:xfrm>
        </p:grpSpPr>
        <p:sp>
          <p:nvSpPr>
            <p:cNvPr id="20500" name="Rectangle 16">
              <a:extLst>
                <a:ext uri="{FF2B5EF4-FFF2-40B4-BE49-F238E27FC236}">
                  <a16:creationId xmlns:a16="http://schemas.microsoft.com/office/drawing/2014/main" id="{DB86B5A0-6782-3308-9CDC-57B45457C9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5" y="3247"/>
              <a:ext cx="16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rgbClr val="000000"/>
                  </a:solidFill>
                  <a:latin typeface="Times" panose="02020603050405020304" pitchFamily="18" charset="0"/>
                </a:rPr>
                <a:t>M</a:t>
              </a:r>
              <a:endParaRPr lang="en-US" altLang="en-US"/>
            </a:p>
          </p:txBody>
        </p:sp>
        <p:sp>
          <p:nvSpPr>
            <p:cNvPr id="20501" name="Rectangle 17">
              <a:extLst>
                <a:ext uri="{FF2B5EF4-FFF2-40B4-BE49-F238E27FC236}">
                  <a16:creationId xmlns:a16="http://schemas.microsoft.com/office/drawing/2014/main" id="{3DB02DDC-C334-8B85-D66A-07108C4E7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" y="3304"/>
              <a:ext cx="64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>
                  <a:solidFill>
                    <a:srgbClr val="000000"/>
                  </a:solidFill>
                  <a:latin typeface="Times" panose="02020603050405020304" pitchFamily="18" charset="0"/>
                </a:rPr>
                <a:t>n</a:t>
              </a:r>
              <a:endParaRPr lang="en-US" altLang="en-US"/>
            </a:p>
          </p:txBody>
        </p:sp>
        <p:sp>
          <p:nvSpPr>
            <p:cNvPr id="20502" name="Rectangle 18">
              <a:extLst>
                <a:ext uri="{FF2B5EF4-FFF2-40B4-BE49-F238E27FC236}">
                  <a16:creationId xmlns:a16="http://schemas.microsoft.com/office/drawing/2014/main" id="{3B0D6D52-2704-775E-E6A5-101B0973DC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2" y="3366"/>
              <a:ext cx="5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000000"/>
                  </a:solidFill>
                  <a:latin typeface="Times" panose="02020603050405020304" pitchFamily="18" charset="0"/>
                </a:rPr>
                <a:t>y</a:t>
              </a:r>
              <a:endParaRPr lang="en-US" altLang="en-US"/>
            </a:p>
          </p:txBody>
        </p:sp>
        <p:sp>
          <p:nvSpPr>
            <p:cNvPr id="20503" name="Rectangle 19">
              <a:extLst>
                <a:ext uri="{FF2B5EF4-FFF2-40B4-BE49-F238E27FC236}">
                  <a16:creationId xmlns:a16="http://schemas.microsoft.com/office/drawing/2014/main" id="{BA4602CA-0BB6-21DA-F099-B1D4C5C3C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5" y="3223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=</a:t>
              </a:r>
              <a:endParaRPr lang="en-US" altLang="en-US"/>
            </a:p>
          </p:txBody>
        </p:sp>
        <p:sp>
          <p:nvSpPr>
            <p:cNvPr id="20504" name="Rectangle 20">
              <a:extLst>
                <a:ext uri="{FF2B5EF4-FFF2-40B4-BE49-F238E27FC236}">
                  <a16:creationId xmlns:a16="http://schemas.microsoft.com/office/drawing/2014/main" id="{947B68B1-CACA-7D95-4D60-E1B0784171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2960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Times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20505" name="Rectangle 21">
              <a:extLst>
                <a:ext uri="{FF2B5EF4-FFF2-40B4-BE49-F238E27FC236}">
                  <a16:creationId xmlns:a16="http://schemas.microsoft.com/office/drawing/2014/main" id="{C20D2DF1-EA35-DAD2-F017-003AB29B2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6" y="2939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+</a:t>
              </a:r>
              <a:endParaRPr lang="en-US" altLang="en-US"/>
            </a:p>
          </p:txBody>
        </p:sp>
        <p:sp>
          <p:nvSpPr>
            <p:cNvPr id="20506" name="Rectangle 22">
              <a:extLst>
                <a:ext uri="{FF2B5EF4-FFF2-40B4-BE49-F238E27FC236}">
                  <a16:creationId xmlns:a16="http://schemas.microsoft.com/office/drawing/2014/main" id="{119692ED-6CF1-ED0B-D21B-32345AFEF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" y="2807"/>
              <a:ext cx="7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rgbClr val="000000"/>
                  </a:solidFill>
                  <a:latin typeface="Symbol" panose="05050102010706020507" pitchFamily="18" charset="2"/>
                </a:rPr>
                <a:t>g</a:t>
              </a:r>
              <a:endParaRPr lang="en-US" altLang="en-US"/>
            </a:p>
          </p:txBody>
        </p:sp>
        <p:sp>
          <p:nvSpPr>
            <p:cNvPr id="20507" name="Rectangle 23">
              <a:extLst>
                <a:ext uri="{FF2B5EF4-FFF2-40B4-BE49-F238E27FC236}">
                  <a16:creationId xmlns:a16="http://schemas.microsoft.com/office/drawing/2014/main" id="{426C0282-148D-97EA-B550-16127735DE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0" y="2807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en-US"/>
            </a:p>
          </p:txBody>
        </p:sp>
        <p:sp>
          <p:nvSpPr>
            <p:cNvPr id="20508" name="Rectangle 24">
              <a:extLst>
                <a:ext uri="{FF2B5EF4-FFF2-40B4-BE49-F238E27FC236}">
                  <a16:creationId xmlns:a16="http://schemas.microsoft.com/office/drawing/2014/main" id="{CA09D81B-CDCD-B831-B40C-9E92EBC4AF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4" y="2828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Times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20509" name="Rectangle 25">
              <a:extLst>
                <a:ext uri="{FF2B5EF4-FFF2-40B4-BE49-F238E27FC236}">
                  <a16:creationId xmlns:a16="http://schemas.microsoft.com/office/drawing/2014/main" id="{F1BCFB6B-6259-AAA2-EE9E-74CB69B66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4" y="2748"/>
              <a:ext cx="88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3300">
                  <a:solidFill>
                    <a:srgbClr val="000000"/>
                  </a:solidFill>
                  <a:latin typeface="Symbol" panose="05050102010706020507" pitchFamily="18" charset="2"/>
                </a:rPr>
                <a:t>(</a:t>
              </a:r>
              <a:endParaRPr lang="en-US" altLang="en-US"/>
            </a:p>
          </p:txBody>
        </p:sp>
        <p:sp>
          <p:nvSpPr>
            <p:cNvPr id="20510" name="Rectangle 26">
              <a:extLst>
                <a:ext uri="{FF2B5EF4-FFF2-40B4-BE49-F238E27FC236}">
                  <a16:creationId xmlns:a16="http://schemas.microsoft.com/office/drawing/2014/main" id="{632D955B-916A-5676-F2B6-75C7DEF39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6" y="2748"/>
              <a:ext cx="88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3300">
                  <a:solidFill>
                    <a:srgbClr val="000000"/>
                  </a:solidFill>
                  <a:latin typeface="Symbol" panose="05050102010706020507" pitchFamily="18" charset="2"/>
                </a:rPr>
                <a:t>)</a:t>
              </a:r>
              <a:endParaRPr lang="en-US" altLang="en-US"/>
            </a:p>
          </p:txBody>
        </p:sp>
        <p:sp>
          <p:nvSpPr>
            <p:cNvPr id="20511" name="Rectangle 27">
              <a:extLst>
                <a:ext uri="{FF2B5EF4-FFF2-40B4-BE49-F238E27FC236}">
                  <a16:creationId xmlns:a16="http://schemas.microsoft.com/office/drawing/2014/main" id="{847F0192-66A8-5F3C-27E0-D696FA9B24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4" y="3106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Times" panose="02020603050405020304" pitchFamily="18" charset="0"/>
                </a:rPr>
                <a:t>2</a:t>
              </a:r>
              <a:endParaRPr lang="en-US" altLang="en-US"/>
            </a:p>
          </p:txBody>
        </p:sp>
        <p:sp>
          <p:nvSpPr>
            <p:cNvPr id="20512" name="Line 28">
              <a:extLst>
                <a:ext uri="{FF2B5EF4-FFF2-40B4-BE49-F238E27FC236}">
                  <a16:creationId xmlns:a16="http://schemas.microsoft.com/office/drawing/2014/main" id="{76500CEB-43E5-1CFF-39B1-2A4071F70E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73" y="3082"/>
              <a:ext cx="51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3" name="Rectangle 29">
              <a:extLst>
                <a:ext uri="{FF2B5EF4-FFF2-40B4-BE49-F238E27FC236}">
                  <a16:creationId xmlns:a16="http://schemas.microsoft.com/office/drawing/2014/main" id="{25AC2873-20D6-C5B6-5D01-5F2A06884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1" y="2963"/>
              <a:ext cx="16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rgbClr val="000000"/>
                  </a:solidFill>
                  <a:latin typeface="Times" panose="02020603050405020304" pitchFamily="18" charset="0"/>
                </a:rPr>
                <a:t>M</a:t>
              </a:r>
              <a:endParaRPr lang="en-US" altLang="en-US"/>
            </a:p>
          </p:txBody>
        </p:sp>
        <p:sp>
          <p:nvSpPr>
            <p:cNvPr id="20514" name="Rectangle 30">
              <a:extLst>
                <a:ext uri="{FF2B5EF4-FFF2-40B4-BE49-F238E27FC236}">
                  <a16:creationId xmlns:a16="http://schemas.microsoft.com/office/drawing/2014/main" id="{A3B1ACAC-E677-96F3-1284-30553F8D7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9" y="2991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000" i="1">
                  <a:solidFill>
                    <a:srgbClr val="000000"/>
                  </a:solidFill>
                  <a:latin typeface="Times" panose="02020603050405020304" pitchFamily="18" charset="0"/>
                </a:rPr>
                <a:t>n</a:t>
              </a:r>
              <a:endParaRPr lang="en-US" altLang="en-US"/>
            </a:p>
          </p:txBody>
        </p:sp>
        <p:sp>
          <p:nvSpPr>
            <p:cNvPr id="20515" name="Rectangle 31">
              <a:extLst>
                <a:ext uri="{FF2B5EF4-FFF2-40B4-BE49-F238E27FC236}">
                  <a16:creationId xmlns:a16="http://schemas.microsoft.com/office/drawing/2014/main" id="{B13DF0DF-64F2-109F-2EDC-78C3AB914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63" y="3083"/>
              <a:ext cx="5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000000"/>
                  </a:solidFill>
                  <a:latin typeface="Times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20516" name="Rectangle 32">
              <a:extLst>
                <a:ext uri="{FF2B5EF4-FFF2-40B4-BE49-F238E27FC236}">
                  <a16:creationId xmlns:a16="http://schemas.microsoft.com/office/drawing/2014/main" id="{85D925CD-2139-0638-8331-B2346F72E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0" y="2947"/>
              <a:ext cx="5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000000"/>
                  </a:solidFill>
                  <a:latin typeface="Times" panose="02020603050405020304" pitchFamily="18" charset="0"/>
                </a:rPr>
                <a:t>2</a:t>
              </a:r>
              <a:endParaRPr lang="en-US" altLang="en-US"/>
            </a:p>
          </p:txBody>
        </p:sp>
        <p:sp>
          <p:nvSpPr>
            <p:cNvPr id="20517" name="Rectangle 33">
              <a:extLst>
                <a:ext uri="{FF2B5EF4-FFF2-40B4-BE49-F238E27FC236}">
                  <a16:creationId xmlns:a16="http://schemas.microsoft.com/office/drawing/2014/main" id="{F2915307-AAD2-413C-8721-090C612C2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6" y="2806"/>
              <a:ext cx="7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æ</a:t>
              </a:r>
              <a:endParaRPr lang="en-US" altLang="en-US"/>
            </a:p>
          </p:txBody>
        </p:sp>
        <p:sp>
          <p:nvSpPr>
            <p:cNvPr id="20518" name="Rectangle 34">
              <a:extLst>
                <a:ext uri="{FF2B5EF4-FFF2-40B4-BE49-F238E27FC236}">
                  <a16:creationId xmlns:a16="http://schemas.microsoft.com/office/drawing/2014/main" id="{1F9D9532-FA39-2D55-0804-F46E531642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6" y="3088"/>
              <a:ext cx="7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è</a:t>
              </a:r>
              <a:endParaRPr lang="en-US" altLang="en-US"/>
            </a:p>
          </p:txBody>
        </p:sp>
        <p:sp>
          <p:nvSpPr>
            <p:cNvPr id="20519" name="Rectangle 35">
              <a:extLst>
                <a:ext uri="{FF2B5EF4-FFF2-40B4-BE49-F238E27FC236}">
                  <a16:creationId xmlns:a16="http://schemas.microsoft.com/office/drawing/2014/main" id="{4C421385-33CB-05E6-FD08-49E049A0A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6" y="3007"/>
              <a:ext cx="7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ç</a:t>
              </a:r>
              <a:endParaRPr lang="en-US" altLang="en-US"/>
            </a:p>
          </p:txBody>
        </p:sp>
        <p:sp>
          <p:nvSpPr>
            <p:cNvPr id="20520" name="Rectangle 36">
              <a:extLst>
                <a:ext uri="{FF2B5EF4-FFF2-40B4-BE49-F238E27FC236}">
                  <a16:creationId xmlns:a16="http://schemas.microsoft.com/office/drawing/2014/main" id="{92E76B7A-180B-EE1C-CC84-DD53438877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" y="2806"/>
              <a:ext cx="7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ö</a:t>
              </a:r>
              <a:endParaRPr lang="en-US" altLang="en-US"/>
            </a:p>
          </p:txBody>
        </p:sp>
        <p:sp>
          <p:nvSpPr>
            <p:cNvPr id="20521" name="Rectangle 37">
              <a:extLst>
                <a:ext uri="{FF2B5EF4-FFF2-40B4-BE49-F238E27FC236}">
                  <a16:creationId xmlns:a16="http://schemas.microsoft.com/office/drawing/2014/main" id="{51F26C9D-0891-291D-2C48-EB5698C377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" y="3088"/>
              <a:ext cx="7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ø</a:t>
              </a:r>
              <a:endParaRPr lang="en-US" altLang="en-US"/>
            </a:p>
          </p:txBody>
        </p:sp>
        <p:sp>
          <p:nvSpPr>
            <p:cNvPr id="20522" name="Rectangle 38">
              <a:extLst>
                <a:ext uri="{FF2B5EF4-FFF2-40B4-BE49-F238E27FC236}">
                  <a16:creationId xmlns:a16="http://schemas.microsoft.com/office/drawing/2014/main" id="{115123B0-F75A-B55E-5E15-E68FA1ADB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" y="3007"/>
              <a:ext cx="7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÷</a:t>
              </a:r>
              <a:endParaRPr lang="en-US" altLang="en-US"/>
            </a:p>
          </p:txBody>
        </p:sp>
        <p:sp>
          <p:nvSpPr>
            <p:cNvPr id="20523" name="Rectangle 39">
              <a:extLst>
                <a:ext uri="{FF2B5EF4-FFF2-40B4-BE49-F238E27FC236}">
                  <a16:creationId xmlns:a16="http://schemas.microsoft.com/office/drawing/2014/main" id="{CCBD0E64-844E-6EB8-8D0F-F61DB25AE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3" y="3506"/>
              <a:ext cx="7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rgbClr val="000000"/>
                  </a:solidFill>
                  <a:latin typeface="Symbol" panose="05050102010706020507" pitchFamily="18" charset="2"/>
                </a:rPr>
                <a:t>g</a:t>
              </a:r>
              <a:endParaRPr lang="en-US" altLang="en-US"/>
            </a:p>
          </p:txBody>
        </p:sp>
        <p:sp>
          <p:nvSpPr>
            <p:cNvPr id="20524" name="Rectangle 40">
              <a:extLst>
                <a:ext uri="{FF2B5EF4-FFF2-40B4-BE49-F238E27FC236}">
                  <a16:creationId xmlns:a16="http://schemas.microsoft.com/office/drawing/2014/main" id="{E35A903D-B8A4-2C25-F4B3-418E8A860A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8" y="3530"/>
              <a:ext cx="160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rgbClr val="000000"/>
                  </a:solidFill>
                  <a:latin typeface="Times" panose="02020603050405020304" pitchFamily="18" charset="0"/>
                </a:rPr>
                <a:t>M</a:t>
              </a:r>
              <a:endParaRPr lang="en-US" altLang="en-US"/>
            </a:p>
          </p:txBody>
        </p:sp>
        <p:sp>
          <p:nvSpPr>
            <p:cNvPr id="20525" name="Rectangle 41">
              <a:extLst>
                <a:ext uri="{FF2B5EF4-FFF2-40B4-BE49-F238E27FC236}">
                  <a16:creationId xmlns:a16="http://schemas.microsoft.com/office/drawing/2014/main" id="{B6AD25E1-7BEC-0AC2-19D7-23D4C38A0E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7" y="3558"/>
              <a:ext cx="8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2000" i="1">
                  <a:solidFill>
                    <a:srgbClr val="000000"/>
                  </a:solidFill>
                  <a:latin typeface="Times" panose="02020603050405020304" pitchFamily="18" charset="0"/>
                </a:rPr>
                <a:t>n</a:t>
              </a:r>
              <a:endParaRPr lang="en-US" altLang="en-US"/>
            </a:p>
          </p:txBody>
        </p:sp>
        <p:sp>
          <p:nvSpPr>
            <p:cNvPr id="20526" name="Rectangle 42">
              <a:extLst>
                <a:ext uri="{FF2B5EF4-FFF2-40B4-BE49-F238E27FC236}">
                  <a16:creationId xmlns:a16="http://schemas.microsoft.com/office/drawing/2014/main" id="{F13462B7-FEC5-BFB1-24F5-A4BD432DC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0" y="3650"/>
              <a:ext cx="5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000000"/>
                  </a:solidFill>
                  <a:latin typeface="Times" panose="02020603050405020304" pitchFamily="18" charset="0"/>
                </a:rPr>
                <a:t>x</a:t>
              </a:r>
              <a:endParaRPr lang="en-US" altLang="en-US"/>
            </a:p>
          </p:txBody>
        </p:sp>
        <p:sp>
          <p:nvSpPr>
            <p:cNvPr id="20527" name="Rectangle 43">
              <a:extLst>
                <a:ext uri="{FF2B5EF4-FFF2-40B4-BE49-F238E27FC236}">
                  <a16:creationId xmlns:a16="http://schemas.microsoft.com/office/drawing/2014/main" id="{844088DF-F7D8-D75F-B920-0E7389BD4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8" y="3514"/>
              <a:ext cx="56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000000"/>
                  </a:solidFill>
                  <a:latin typeface="Times" panose="02020603050405020304" pitchFamily="18" charset="0"/>
                </a:rPr>
                <a:t>2</a:t>
              </a:r>
              <a:endParaRPr lang="en-US" altLang="en-US"/>
            </a:p>
          </p:txBody>
        </p:sp>
        <p:sp>
          <p:nvSpPr>
            <p:cNvPr id="20528" name="Rectangle 44">
              <a:extLst>
                <a:ext uri="{FF2B5EF4-FFF2-40B4-BE49-F238E27FC236}">
                  <a16:creationId xmlns:a16="http://schemas.microsoft.com/office/drawing/2014/main" id="{1D2FBAFE-2D58-9AB2-97E7-10F8C84898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2" y="3506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en-US"/>
            </a:p>
          </p:txBody>
        </p:sp>
        <p:sp>
          <p:nvSpPr>
            <p:cNvPr id="20529" name="Rectangle 45">
              <a:extLst>
                <a:ext uri="{FF2B5EF4-FFF2-40B4-BE49-F238E27FC236}">
                  <a16:creationId xmlns:a16="http://schemas.microsoft.com/office/drawing/2014/main" id="{C78B0539-EDE0-1A49-4A4A-946E9A57F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8" y="3374"/>
              <a:ext cx="79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>
                  <a:solidFill>
                    <a:srgbClr val="000000"/>
                  </a:solidFill>
                  <a:latin typeface="Symbol" panose="05050102010706020507" pitchFamily="18" charset="2"/>
                </a:rPr>
                <a:t>g</a:t>
              </a:r>
              <a:endParaRPr lang="en-US" altLang="en-US"/>
            </a:p>
          </p:txBody>
        </p:sp>
        <p:sp>
          <p:nvSpPr>
            <p:cNvPr id="20530" name="Rectangle 46">
              <a:extLst>
                <a:ext uri="{FF2B5EF4-FFF2-40B4-BE49-F238E27FC236}">
                  <a16:creationId xmlns:a16="http://schemas.microsoft.com/office/drawing/2014/main" id="{2A6B45AD-D688-A0BB-A234-0B520284A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6" y="3374"/>
              <a:ext cx="105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-</a:t>
              </a:r>
              <a:endParaRPr lang="en-US" altLang="en-US"/>
            </a:p>
          </p:txBody>
        </p:sp>
        <p:sp>
          <p:nvSpPr>
            <p:cNvPr id="20531" name="Rectangle 47">
              <a:extLst>
                <a:ext uri="{FF2B5EF4-FFF2-40B4-BE49-F238E27FC236}">
                  <a16:creationId xmlns:a16="http://schemas.microsoft.com/office/drawing/2014/main" id="{FD67193D-16C5-5509-D051-2D8E0132E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0" y="3395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Times" panose="02020603050405020304" pitchFamily="18" charset="0"/>
                </a:rPr>
                <a:t>1</a:t>
              </a:r>
              <a:endParaRPr lang="en-US" altLang="en-US"/>
            </a:p>
          </p:txBody>
        </p:sp>
        <p:sp>
          <p:nvSpPr>
            <p:cNvPr id="20532" name="Rectangle 48">
              <a:extLst>
                <a:ext uri="{FF2B5EF4-FFF2-40B4-BE49-F238E27FC236}">
                  <a16:creationId xmlns:a16="http://schemas.microsoft.com/office/drawing/2014/main" id="{08DAE3A2-DA4A-694A-3172-41E16F9FE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0" y="3315"/>
              <a:ext cx="88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3300">
                  <a:solidFill>
                    <a:srgbClr val="000000"/>
                  </a:solidFill>
                  <a:latin typeface="Symbol" panose="05050102010706020507" pitchFamily="18" charset="2"/>
                </a:rPr>
                <a:t>(</a:t>
              </a:r>
              <a:endParaRPr lang="en-US" altLang="en-US"/>
            </a:p>
          </p:txBody>
        </p:sp>
        <p:sp>
          <p:nvSpPr>
            <p:cNvPr id="20533" name="Rectangle 49">
              <a:extLst>
                <a:ext uri="{FF2B5EF4-FFF2-40B4-BE49-F238E27FC236}">
                  <a16:creationId xmlns:a16="http://schemas.microsoft.com/office/drawing/2014/main" id="{10657D10-0ADB-FE9E-FE54-486FA5C469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3" y="3315"/>
              <a:ext cx="88" cy="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3300">
                  <a:solidFill>
                    <a:srgbClr val="000000"/>
                  </a:solidFill>
                  <a:latin typeface="Symbol" panose="05050102010706020507" pitchFamily="18" charset="2"/>
                </a:rPr>
                <a:t>)</a:t>
              </a:r>
              <a:endParaRPr lang="en-US" altLang="en-US"/>
            </a:p>
          </p:txBody>
        </p:sp>
        <p:sp>
          <p:nvSpPr>
            <p:cNvPr id="20534" name="Rectangle 50">
              <a:extLst>
                <a:ext uri="{FF2B5EF4-FFF2-40B4-BE49-F238E27FC236}">
                  <a16:creationId xmlns:a16="http://schemas.microsoft.com/office/drawing/2014/main" id="{A49EA7F5-01CF-7E89-E161-A62FD3764C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0" y="3673"/>
              <a:ext cx="96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Times" panose="02020603050405020304" pitchFamily="18" charset="0"/>
                </a:rPr>
                <a:t>2</a:t>
              </a:r>
              <a:endParaRPr lang="en-US" altLang="en-US"/>
            </a:p>
          </p:txBody>
        </p:sp>
        <p:sp>
          <p:nvSpPr>
            <p:cNvPr id="20535" name="Line 51">
              <a:extLst>
                <a:ext uri="{FF2B5EF4-FFF2-40B4-BE49-F238E27FC236}">
                  <a16:creationId xmlns:a16="http://schemas.microsoft.com/office/drawing/2014/main" id="{06FA9653-AD20-33BB-FDB2-0D10CF02EB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79" y="3649"/>
              <a:ext cx="519" cy="1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36" name="Rectangle 52">
              <a:extLst>
                <a:ext uri="{FF2B5EF4-FFF2-40B4-BE49-F238E27FC236}">
                  <a16:creationId xmlns:a16="http://schemas.microsoft.com/office/drawing/2014/main" id="{D7E38C84-5D29-8617-637C-80504E5DB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6" y="3373"/>
              <a:ext cx="7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æ</a:t>
              </a:r>
              <a:endParaRPr lang="en-US" altLang="en-US"/>
            </a:p>
          </p:txBody>
        </p:sp>
        <p:sp>
          <p:nvSpPr>
            <p:cNvPr id="20537" name="Rectangle 53">
              <a:extLst>
                <a:ext uri="{FF2B5EF4-FFF2-40B4-BE49-F238E27FC236}">
                  <a16:creationId xmlns:a16="http://schemas.microsoft.com/office/drawing/2014/main" id="{392B6882-137A-9953-A3B1-ADB75FC656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6" y="3655"/>
              <a:ext cx="7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è</a:t>
              </a:r>
              <a:endParaRPr lang="en-US" altLang="en-US"/>
            </a:p>
          </p:txBody>
        </p:sp>
        <p:sp>
          <p:nvSpPr>
            <p:cNvPr id="20538" name="Rectangle 54">
              <a:extLst>
                <a:ext uri="{FF2B5EF4-FFF2-40B4-BE49-F238E27FC236}">
                  <a16:creationId xmlns:a16="http://schemas.microsoft.com/office/drawing/2014/main" id="{CB4FFDFA-6448-3694-B465-B618F2FC35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6" y="3573"/>
              <a:ext cx="7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ç</a:t>
              </a:r>
              <a:endParaRPr lang="en-US" altLang="en-US"/>
            </a:p>
          </p:txBody>
        </p:sp>
        <p:sp>
          <p:nvSpPr>
            <p:cNvPr id="20539" name="Rectangle 55">
              <a:extLst>
                <a:ext uri="{FF2B5EF4-FFF2-40B4-BE49-F238E27FC236}">
                  <a16:creationId xmlns:a16="http://schemas.microsoft.com/office/drawing/2014/main" id="{43A7DE0C-FFCD-2F83-78AC-EA8B08D67C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2" y="3373"/>
              <a:ext cx="7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ö</a:t>
              </a:r>
              <a:endParaRPr lang="en-US" altLang="en-US"/>
            </a:p>
          </p:txBody>
        </p:sp>
        <p:sp>
          <p:nvSpPr>
            <p:cNvPr id="20540" name="Rectangle 56">
              <a:extLst>
                <a:ext uri="{FF2B5EF4-FFF2-40B4-BE49-F238E27FC236}">
                  <a16:creationId xmlns:a16="http://schemas.microsoft.com/office/drawing/2014/main" id="{19BB55B2-C399-B69A-A61E-DBE6D55EED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2" y="3655"/>
              <a:ext cx="7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ø</a:t>
              </a:r>
              <a:endParaRPr lang="en-US" altLang="en-US"/>
            </a:p>
          </p:txBody>
        </p:sp>
        <p:sp>
          <p:nvSpPr>
            <p:cNvPr id="20541" name="Rectangle 57">
              <a:extLst>
                <a:ext uri="{FF2B5EF4-FFF2-40B4-BE49-F238E27FC236}">
                  <a16:creationId xmlns:a16="http://schemas.microsoft.com/office/drawing/2014/main" id="{624C5C38-0F5D-B45D-C28E-93D360336D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2" y="3573"/>
              <a:ext cx="74" cy="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000000"/>
                  </a:solidFill>
                  <a:latin typeface="Symbol" panose="05050102010706020507" pitchFamily="18" charset="2"/>
                </a:rPr>
                <a:t>÷</a:t>
              </a:r>
              <a:endParaRPr lang="en-US" altLang="en-US"/>
            </a:p>
          </p:txBody>
        </p:sp>
        <p:sp>
          <p:nvSpPr>
            <p:cNvPr id="20542" name="Line 58">
              <a:extLst>
                <a:ext uri="{FF2B5EF4-FFF2-40B4-BE49-F238E27FC236}">
                  <a16:creationId xmlns:a16="http://schemas.microsoft.com/office/drawing/2014/main" id="{FBD6DA92-5AFE-5363-CF64-582FDE2BDC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4" y="3366"/>
              <a:ext cx="1417" cy="1"/>
            </a:xfrm>
            <a:prstGeom prst="line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3" name="Line 59">
              <a:extLst>
                <a:ext uri="{FF2B5EF4-FFF2-40B4-BE49-F238E27FC236}">
                  <a16:creationId xmlns:a16="http://schemas.microsoft.com/office/drawing/2014/main" id="{8FBE1641-45D6-DA0A-BFC1-D829CE5957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58" y="3467"/>
              <a:ext cx="27" cy="80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4" name="Line 60">
              <a:extLst>
                <a:ext uri="{FF2B5EF4-FFF2-40B4-BE49-F238E27FC236}">
                  <a16:creationId xmlns:a16="http://schemas.microsoft.com/office/drawing/2014/main" id="{7E92EA7F-6819-12DA-9664-3D424B73CC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5" y="3467"/>
              <a:ext cx="41" cy="358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5" name="Line 61">
              <a:extLst>
                <a:ext uri="{FF2B5EF4-FFF2-40B4-BE49-F238E27FC236}">
                  <a16:creationId xmlns:a16="http://schemas.microsoft.com/office/drawing/2014/main" id="{05B7BD60-1C60-7E3C-0B25-54907EB3BC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26" y="2781"/>
              <a:ext cx="48" cy="1044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6" name="Line 62">
              <a:extLst>
                <a:ext uri="{FF2B5EF4-FFF2-40B4-BE49-F238E27FC236}">
                  <a16:creationId xmlns:a16="http://schemas.microsoft.com/office/drawing/2014/main" id="{63C6E283-8A95-A5F5-6A68-B51818421E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4" y="2781"/>
              <a:ext cx="1458" cy="1"/>
            </a:xfrm>
            <a:prstGeom prst="line">
              <a:avLst/>
            </a:prstGeom>
            <a:noFill/>
            <a:ln w="15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47" name="Freeform 63">
              <a:extLst>
                <a:ext uri="{FF2B5EF4-FFF2-40B4-BE49-F238E27FC236}">
                  <a16:creationId xmlns:a16="http://schemas.microsoft.com/office/drawing/2014/main" id="{0693F70F-E333-26BC-664E-1A8BF114D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7" y="2781"/>
              <a:ext cx="1574" cy="1142"/>
            </a:xfrm>
            <a:custGeom>
              <a:avLst/>
              <a:gdLst>
                <a:gd name="T0" fmla="*/ 0 w 3149"/>
                <a:gd name="T1" fmla="*/ 0 h 2286"/>
                <a:gd name="T2" fmla="*/ 0 w 3149"/>
                <a:gd name="T3" fmla="*/ 0 h 2286"/>
                <a:gd name="T4" fmla="*/ 0 w 3149"/>
                <a:gd name="T5" fmla="*/ 0 h 2286"/>
                <a:gd name="T6" fmla="*/ 0 w 3149"/>
                <a:gd name="T7" fmla="*/ 0 h 2286"/>
                <a:gd name="T8" fmla="*/ 0 w 3149"/>
                <a:gd name="T9" fmla="*/ 0 h 2286"/>
                <a:gd name="T10" fmla="*/ 0 w 3149"/>
                <a:gd name="T11" fmla="*/ 0 h 2286"/>
                <a:gd name="T12" fmla="*/ 0 w 3149"/>
                <a:gd name="T13" fmla="*/ 0 h 2286"/>
                <a:gd name="T14" fmla="*/ 0 w 3149"/>
                <a:gd name="T15" fmla="*/ 0 h 2286"/>
                <a:gd name="T16" fmla="*/ 0 w 3149"/>
                <a:gd name="T17" fmla="*/ 0 h 2286"/>
                <a:gd name="T18" fmla="*/ 0 w 3149"/>
                <a:gd name="T19" fmla="*/ 0 h 2286"/>
                <a:gd name="T20" fmla="*/ 0 w 3149"/>
                <a:gd name="T21" fmla="*/ 0 h 2286"/>
                <a:gd name="T22" fmla="*/ 0 w 3149"/>
                <a:gd name="T23" fmla="*/ 0 h 228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149"/>
                <a:gd name="T37" fmla="*/ 0 h 2286"/>
                <a:gd name="T38" fmla="*/ 3149 w 3149"/>
                <a:gd name="T39" fmla="*/ 2286 h 228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149" h="2286">
                  <a:moveTo>
                    <a:pt x="0" y="1532"/>
                  </a:moveTo>
                  <a:lnTo>
                    <a:pt x="54" y="1371"/>
                  </a:lnTo>
                  <a:lnTo>
                    <a:pt x="137" y="2087"/>
                  </a:lnTo>
                  <a:lnTo>
                    <a:pt x="234" y="0"/>
                  </a:lnTo>
                  <a:lnTo>
                    <a:pt x="3149" y="0"/>
                  </a:lnTo>
                  <a:lnTo>
                    <a:pt x="3149" y="20"/>
                  </a:lnTo>
                  <a:lnTo>
                    <a:pt x="252" y="20"/>
                  </a:lnTo>
                  <a:lnTo>
                    <a:pt x="147" y="2286"/>
                  </a:lnTo>
                  <a:lnTo>
                    <a:pt x="128" y="2286"/>
                  </a:lnTo>
                  <a:lnTo>
                    <a:pt x="32" y="1474"/>
                  </a:lnTo>
                  <a:lnTo>
                    <a:pt x="12" y="1536"/>
                  </a:lnTo>
                  <a:lnTo>
                    <a:pt x="0" y="15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86" name="Title 63">
            <a:extLst>
              <a:ext uri="{FF2B5EF4-FFF2-40B4-BE49-F238E27FC236}">
                <a16:creationId xmlns:a16="http://schemas.microsoft.com/office/drawing/2014/main" id="{E61FF683-7ED0-CDCC-FB05-335C26E16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9100" y="194513"/>
            <a:ext cx="6329363" cy="990600"/>
          </a:xfrm>
        </p:spPr>
        <p:txBody>
          <a:bodyPr/>
          <a:lstStyle/>
          <a:p>
            <a:r>
              <a:rPr lang="en-IN" altLang="en-US" sz="2800"/>
              <a:t>An oblique sock is a normal Shock to Normal Velocity Component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77C6775-3FE7-901A-FB0E-653F30EF644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06A5CCD9-8039-9A82-F7DC-21B6520264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BA061F0-5D54-2F4A-266A-7DC6B8D43D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BB1888F-5D58-DC3B-E6CB-E162276121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7EC0669-5A7D-5300-9D6E-F5380B12A2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4CC6E7B0-8553-098E-1148-88BA857CAD6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25668773-098F-E6ED-6C61-D57A272851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13F061F5-8D3A-AAE9-1A35-6E0F4A0942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CD66B47-E16B-062D-C7A2-F406FB9D0F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B0CB2ABD-A762-DE9C-0F1F-3FC33BD73F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73173BB2-9868-1869-BEF5-7D8526B494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B68E7611-43A0-A5B4-DA74-B1711F8447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46696FE6-04F8-3E99-1ABF-2CA5845E11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6F0AF24-D7E0-A88D-7BD1-34B3AC00AF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F2296E80-2E78-5D94-19F8-86E1760B567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B14DAE54-51EA-78CA-C793-7A4EEA37C5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FE0C050-E578-81A8-DD91-D532B21E71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B1C6C52D-BBF4-96EA-A484-53350DFF6B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A70B207-C588-9691-C246-551CDB7689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73" grpId="0" build="p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Rectangle 2">
            <a:extLst>
              <a:ext uri="{FF2B5EF4-FFF2-40B4-BE49-F238E27FC236}">
                <a16:creationId xmlns:a16="http://schemas.microsoft.com/office/drawing/2014/main" id="{E7EEBC91-B803-2354-15E8-5B03A84760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21463" y="295569"/>
            <a:ext cx="6400800" cy="8382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Determination of Oblique Shock Wave Angle</a:t>
            </a:r>
          </a:p>
        </p:txBody>
      </p:sp>
      <p:sp>
        <p:nvSpPr>
          <p:cNvPr id="507907" name="Text Box 3">
            <a:extLst>
              <a:ext uri="{FF2B5EF4-FFF2-40B4-BE49-F238E27FC236}">
                <a16:creationId xmlns:a16="http://schemas.microsoft.com/office/drawing/2014/main" id="{EB0CFB70-A6A9-9789-7ED6-1F35EBE18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9854" y="1740853"/>
            <a:ext cx="415554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en-US" dirty="0">
                <a:latin typeface="+mn-lt"/>
                <a:cs typeface="Arial" pitchFamily="34" charset="0"/>
              </a:rPr>
              <a:t>• Properties across Oblique Shock wave       ~ </a:t>
            </a:r>
            <a:r>
              <a:rPr lang="en-US" i="1" dirty="0">
                <a:latin typeface="+mn-lt"/>
                <a:cs typeface="Arial" pitchFamily="34" charset="0"/>
              </a:rPr>
              <a:t>f(</a:t>
            </a:r>
            <a:r>
              <a:rPr lang="en-US" i="1" dirty="0" err="1">
                <a:latin typeface="+mn-lt"/>
                <a:cs typeface="Arial" pitchFamily="34" charset="0"/>
              </a:rPr>
              <a:t>M</a:t>
            </a:r>
            <a:r>
              <a:rPr lang="en-US" i="1" baseline="-25000" dirty="0" err="1">
                <a:latin typeface="+mn-lt"/>
                <a:cs typeface="Arial" pitchFamily="34" charset="0"/>
              </a:rPr>
              <a:t>x</a:t>
            </a:r>
            <a:r>
              <a:rPr lang="en-US" i="1" dirty="0">
                <a:latin typeface="+mn-lt"/>
                <a:cs typeface="Arial" pitchFamily="34" charset="0"/>
              </a:rPr>
              <a:t>, </a:t>
            </a:r>
            <a:r>
              <a:rPr lang="en-US" i="1" dirty="0">
                <a:latin typeface="+mn-lt"/>
                <a:cs typeface="Arial" pitchFamily="34" charset="0"/>
                <a:sym typeface="Symbol" pitchFamily="18" charset="2"/>
              </a:rPr>
              <a:t></a:t>
            </a:r>
            <a:r>
              <a:rPr lang="en-US" i="1" dirty="0">
                <a:latin typeface="+mn-lt"/>
                <a:cs typeface="Arial" pitchFamily="34" charset="0"/>
              </a:rPr>
              <a:t>)</a:t>
            </a:r>
          </a:p>
          <a:p>
            <a:pPr eaLnBrk="0" hangingPunct="0">
              <a:defRPr/>
            </a:pPr>
            <a:endParaRPr lang="en-US" i="1" dirty="0">
              <a:latin typeface="+mn-lt"/>
              <a:cs typeface="Arial" pitchFamily="34" charset="0"/>
            </a:endParaRPr>
          </a:p>
          <a:p>
            <a:pPr eaLnBrk="0" hangingPunct="0">
              <a:defRPr/>
            </a:pPr>
            <a:r>
              <a:rPr lang="en-US" dirty="0">
                <a:latin typeface="+mn-lt"/>
                <a:cs typeface="Arial" pitchFamily="34" charset="0"/>
              </a:rPr>
              <a:t>• </a:t>
            </a:r>
            <a:r>
              <a:rPr lang="en-US" i="1" dirty="0">
                <a:latin typeface="Symbol" pitchFamily="18" charset="2"/>
                <a:cs typeface="Arial" pitchFamily="34" charset="0"/>
              </a:rPr>
              <a:t>q</a:t>
            </a:r>
            <a:r>
              <a:rPr lang="en-US" dirty="0">
                <a:latin typeface="+mn-lt"/>
                <a:cs typeface="Arial" pitchFamily="34" charset="0"/>
              </a:rPr>
              <a:t> is the geometric angle     that “forces” the flow thru OS.</a:t>
            </a:r>
          </a:p>
          <a:p>
            <a:pPr eaLnBrk="0" hangingPunct="0">
              <a:defRPr/>
            </a:pPr>
            <a:endParaRPr lang="en-US" dirty="0">
              <a:latin typeface="+mn-lt"/>
              <a:cs typeface="Arial" pitchFamily="34" charset="0"/>
            </a:endParaRPr>
          </a:p>
          <a:p>
            <a:pPr eaLnBrk="0" hangingPunct="0">
              <a:defRPr/>
            </a:pPr>
            <a:r>
              <a:rPr lang="en-US" dirty="0">
                <a:latin typeface="+mn-lt"/>
                <a:cs typeface="Arial" pitchFamily="34" charset="0"/>
              </a:rPr>
              <a:t>• </a:t>
            </a:r>
            <a:r>
              <a:rPr lang="en-US" dirty="0" err="1">
                <a:latin typeface="+mn-lt"/>
                <a:cs typeface="Arial" pitchFamily="34" charset="0"/>
              </a:rPr>
              <a:t>Relate</a:t>
            </a:r>
            <a:r>
              <a:rPr lang="en-US" i="1" dirty="0" err="1">
                <a:latin typeface="Symbol" pitchFamily="18" charset="2"/>
                <a:cs typeface="Arial" pitchFamily="34" charset="0"/>
              </a:rPr>
              <a:t>q</a:t>
            </a:r>
            <a:r>
              <a:rPr lang="en-US" dirty="0">
                <a:latin typeface="Symbol" pitchFamily="18" charset="2"/>
                <a:cs typeface="Arial" pitchFamily="34" charset="0"/>
              </a:rPr>
              <a:t></a:t>
            </a:r>
            <a:r>
              <a:rPr lang="en-US" i="1" dirty="0">
                <a:latin typeface="Symbol" pitchFamily="18" charset="2"/>
                <a:cs typeface="Arial" pitchFamily="34" charset="0"/>
              </a:rPr>
              <a:t></a:t>
            </a:r>
            <a:r>
              <a:rPr lang="en-US" i="1" dirty="0">
                <a:latin typeface="+mn-lt"/>
                <a:cs typeface="Arial" pitchFamily="34" charset="0"/>
              </a:rPr>
              <a:t>to</a:t>
            </a:r>
            <a:r>
              <a:rPr lang="en-US" i="1" dirty="0">
                <a:latin typeface="Symbol" pitchFamily="18" charset="2"/>
                <a:cs typeface="Arial" pitchFamily="34" charset="0"/>
              </a:rPr>
              <a:t> b !!?!</a:t>
            </a:r>
          </a:p>
        </p:txBody>
      </p:sp>
      <p:grpSp>
        <p:nvGrpSpPr>
          <p:cNvPr id="11276" name="Group 4">
            <a:extLst>
              <a:ext uri="{FF2B5EF4-FFF2-40B4-BE49-F238E27FC236}">
                <a16:creationId xmlns:a16="http://schemas.microsoft.com/office/drawing/2014/main" id="{779EBB69-46BF-F87B-3471-E2CEA88FE6C7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371600"/>
            <a:ext cx="4071938" cy="3730625"/>
            <a:chOff x="144" y="864"/>
            <a:chExt cx="2688" cy="2546"/>
          </a:xfrm>
        </p:grpSpPr>
        <p:pic>
          <p:nvPicPr>
            <p:cNvPr id="11290" name="Picture 5">
              <a:extLst>
                <a:ext uri="{FF2B5EF4-FFF2-40B4-BE49-F238E27FC236}">
                  <a16:creationId xmlns:a16="http://schemas.microsoft.com/office/drawing/2014/main" id="{0A0A786B-CEB8-334F-D118-5ACDAD3BA5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864"/>
              <a:ext cx="2688" cy="2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1267" name="Object 6">
              <a:extLst>
                <a:ext uri="{FF2B5EF4-FFF2-40B4-BE49-F238E27FC236}">
                  <a16:creationId xmlns:a16="http://schemas.microsoft.com/office/drawing/2014/main" id="{F548D502-4F33-E390-3492-CF24B565549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63" y="1833"/>
            <a:ext cx="505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431640" imgH="215640" progId="Equation.3">
                    <p:embed/>
                  </p:oleObj>
                </mc:Choice>
                <mc:Fallback>
                  <p:oleObj name="Equation" r:id="rId3" imgW="431640" imgH="215640" progId="Equation.3">
                    <p:embed/>
                    <p:pic>
                      <p:nvPicPr>
                        <p:cNvPr id="11267" name="Object 6">
                          <a:extLst>
                            <a:ext uri="{FF2B5EF4-FFF2-40B4-BE49-F238E27FC236}">
                              <a16:creationId xmlns:a16="http://schemas.microsoft.com/office/drawing/2014/main" id="{F548D502-4F33-E390-3492-CF24B565549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3" y="1833"/>
                          <a:ext cx="505" cy="25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68" name="Object 7">
              <a:extLst>
                <a:ext uri="{FF2B5EF4-FFF2-40B4-BE49-F238E27FC236}">
                  <a16:creationId xmlns:a16="http://schemas.microsoft.com/office/drawing/2014/main" id="{2CFBB7C3-1562-67B5-C89A-34340DD6785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155" y="1296"/>
            <a:ext cx="624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545760" imgH="241200" progId="Equation.3">
                    <p:embed/>
                  </p:oleObj>
                </mc:Choice>
                <mc:Fallback>
                  <p:oleObj name="Equation" r:id="rId5" imgW="545760" imgH="241200" progId="Equation.3">
                    <p:embed/>
                    <p:pic>
                      <p:nvPicPr>
                        <p:cNvPr id="11268" name="Object 7">
                          <a:extLst>
                            <a:ext uri="{FF2B5EF4-FFF2-40B4-BE49-F238E27FC236}">
                              <a16:creationId xmlns:a16="http://schemas.microsoft.com/office/drawing/2014/main" id="{2CFBB7C3-1562-67B5-C89A-34340DD6785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55" y="1296"/>
                          <a:ext cx="624" cy="27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69" name="Object 8">
              <a:extLst>
                <a:ext uri="{FF2B5EF4-FFF2-40B4-BE49-F238E27FC236}">
                  <a16:creationId xmlns:a16="http://schemas.microsoft.com/office/drawing/2014/main" id="{E8E9FB64-1BEB-A375-AC55-45EF47D1ED8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51" y="1623"/>
            <a:ext cx="576" cy="2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482400" imgH="241200" progId="Equation.3">
                    <p:embed/>
                  </p:oleObj>
                </mc:Choice>
                <mc:Fallback>
                  <p:oleObj name="Equation" r:id="rId7" imgW="482400" imgH="241200" progId="Equation.3">
                    <p:embed/>
                    <p:pic>
                      <p:nvPicPr>
                        <p:cNvPr id="11269" name="Object 8">
                          <a:extLst>
                            <a:ext uri="{FF2B5EF4-FFF2-40B4-BE49-F238E27FC236}">
                              <a16:creationId xmlns:a16="http://schemas.microsoft.com/office/drawing/2014/main" id="{E8E9FB64-1BEB-A375-AC55-45EF47D1ED8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51" y="1623"/>
                          <a:ext cx="576" cy="28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0" name="Object 9">
              <a:extLst>
                <a:ext uri="{FF2B5EF4-FFF2-40B4-BE49-F238E27FC236}">
                  <a16:creationId xmlns:a16="http://schemas.microsoft.com/office/drawing/2014/main" id="{9DCB2E97-EA91-3684-D7DF-466576CF23E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239" y="1971"/>
            <a:ext cx="590" cy="2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482400" imgH="241200" progId="Equation.3">
                    <p:embed/>
                  </p:oleObj>
                </mc:Choice>
                <mc:Fallback>
                  <p:oleObj name="Equation" r:id="rId9" imgW="482400" imgH="241200" progId="Equation.3">
                    <p:embed/>
                    <p:pic>
                      <p:nvPicPr>
                        <p:cNvPr id="11270" name="Object 9">
                          <a:extLst>
                            <a:ext uri="{FF2B5EF4-FFF2-40B4-BE49-F238E27FC236}">
                              <a16:creationId xmlns:a16="http://schemas.microsoft.com/office/drawing/2014/main" id="{9DCB2E97-EA91-3684-D7DF-466576CF23E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39" y="1971"/>
                          <a:ext cx="590" cy="29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1" name="Object 10">
              <a:extLst>
                <a:ext uri="{FF2B5EF4-FFF2-40B4-BE49-F238E27FC236}">
                  <a16:creationId xmlns:a16="http://schemas.microsoft.com/office/drawing/2014/main" id="{D759188D-6DE6-FBEB-3E04-409F88B051E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397" y="1185"/>
            <a:ext cx="225" cy="24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26720" imgH="139680" progId="Equation.3">
                    <p:embed/>
                  </p:oleObj>
                </mc:Choice>
                <mc:Fallback>
                  <p:oleObj name="Equation" r:id="rId11" imgW="126720" imgH="139680" progId="Equation.3">
                    <p:embed/>
                    <p:pic>
                      <p:nvPicPr>
                        <p:cNvPr id="11271" name="Object 10">
                          <a:extLst>
                            <a:ext uri="{FF2B5EF4-FFF2-40B4-BE49-F238E27FC236}">
                              <a16:creationId xmlns:a16="http://schemas.microsoft.com/office/drawing/2014/main" id="{D759188D-6DE6-FBEB-3E04-409F88B051E3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97" y="1185"/>
                          <a:ext cx="225" cy="249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2" name="Object 11">
              <a:extLst>
                <a:ext uri="{FF2B5EF4-FFF2-40B4-BE49-F238E27FC236}">
                  <a16:creationId xmlns:a16="http://schemas.microsoft.com/office/drawing/2014/main" id="{C708290F-08EA-A676-0617-FD6403FC937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27" y="954"/>
            <a:ext cx="231" cy="3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26720" imgH="177480" progId="Equation.3">
                    <p:embed/>
                  </p:oleObj>
                </mc:Choice>
                <mc:Fallback>
                  <p:oleObj name="Equation" r:id="rId13" imgW="126720" imgH="177480" progId="Equation.3">
                    <p:embed/>
                    <p:pic>
                      <p:nvPicPr>
                        <p:cNvPr id="11272" name="Object 11">
                          <a:extLst>
                            <a:ext uri="{FF2B5EF4-FFF2-40B4-BE49-F238E27FC236}">
                              <a16:creationId xmlns:a16="http://schemas.microsoft.com/office/drawing/2014/main" id="{C708290F-08EA-A676-0617-FD6403FC9376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7" y="954"/>
                          <a:ext cx="231" cy="324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73" name="Object 12">
              <a:extLst>
                <a:ext uri="{FF2B5EF4-FFF2-40B4-BE49-F238E27FC236}">
                  <a16:creationId xmlns:a16="http://schemas.microsoft.com/office/drawing/2014/main" id="{35E3DAE7-F8CA-17FA-7D32-FBEA1D82D04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456" y="2209"/>
            <a:ext cx="618" cy="3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482400" imgH="241200" progId="Equation.3">
                    <p:embed/>
                  </p:oleObj>
                </mc:Choice>
                <mc:Fallback>
                  <p:oleObj name="Equation" r:id="rId15" imgW="482400" imgH="241200" progId="Equation.3">
                    <p:embed/>
                    <p:pic>
                      <p:nvPicPr>
                        <p:cNvPr id="11273" name="Object 12">
                          <a:extLst>
                            <a:ext uri="{FF2B5EF4-FFF2-40B4-BE49-F238E27FC236}">
                              <a16:creationId xmlns:a16="http://schemas.microsoft.com/office/drawing/2014/main" id="{35E3DAE7-F8CA-17FA-7D32-FBEA1D82D049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56" y="2209"/>
                          <a:ext cx="618" cy="307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218" name="Object 13">
            <a:extLst>
              <a:ext uri="{FF2B5EF4-FFF2-40B4-BE49-F238E27FC236}">
                <a16:creationId xmlns:a16="http://schemas.microsoft.com/office/drawing/2014/main" id="{DFBB6E42-F658-178F-BF99-FD9A629247C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235770"/>
              </p:ext>
            </p:extLst>
          </p:nvPr>
        </p:nvGraphicFramePr>
        <p:xfrm>
          <a:off x="403802" y="5256614"/>
          <a:ext cx="5453063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044440" imgH="457200" progId="Equation.3">
                  <p:embed/>
                </p:oleObj>
              </mc:Choice>
              <mc:Fallback>
                <p:oleObj name="Equation" r:id="rId17" imgW="2044440" imgH="457200" progId="Equation.3">
                  <p:embed/>
                  <p:pic>
                    <p:nvPicPr>
                      <p:cNvPr id="9218" name="Object 13">
                        <a:extLst>
                          <a:ext uri="{FF2B5EF4-FFF2-40B4-BE49-F238E27FC236}">
                            <a16:creationId xmlns:a16="http://schemas.microsoft.com/office/drawing/2014/main" id="{DFBB6E42-F658-178F-BF99-FD9A629247C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02" y="5256614"/>
                        <a:ext cx="5453063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2193219C-E9F2-16F6-D0E9-A4375ED8866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02A26354-C15C-2AF7-F049-085AC01BF6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6E15048-51CE-3A40-C448-E47BEF413A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7454750-323D-26FE-2205-E48B7E60C59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871C0856-3CAE-C770-E0B3-0FB71BDBD1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84ADFC0-B538-FA78-D7BF-B863CBF3F5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FCDC6C5E-F49B-83ED-0A25-AD35CBE18B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AF69FF1-7FB5-E458-523D-C80C221F83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A7BE8BC-3D49-F5B1-586B-51379571FE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2A226AA-07C3-280D-E062-34A0BF6FD7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E12E90C-24B0-AC55-B36F-1992034EE1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0C0845BB-2258-55FF-5838-0A050F8811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0E8B24D3-684D-911B-9104-84B5324C36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716B3D9-65EF-467C-1BA6-F37C86DBA1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46E0385A-A8F4-4C33-E722-5558E7B97C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AE437F0B-B23E-0536-B9E8-AE315F1496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48C020D2-365A-1A88-70C1-2A6CA23257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AFDAE44-C109-517A-DD8B-2C6C973CE8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13E6E75-C749-3108-1342-CDD6AB6DD9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1" name="Group 26">
            <a:extLst>
              <a:ext uri="{FF2B5EF4-FFF2-40B4-BE49-F238E27FC236}">
                <a16:creationId xmlns:a16="http://schemas.microsoft.com/office/drawing/2014/main" id="{91F90005-183A-A867-C1EB-BC9F2682CFA7}"/>
              </a:ext>
            </a:extLst>
          </p:cNvPr>
          <p:cNvGrpSpPr>
            <a:grpSpLocks/>
          </p:cNvGrpSpPr>
          <p:nvPr/>
        </p:nvGrpSpPr>
        <p:grpSpPr bwMode="auto">
          <a:xfrm>
            <a:off x="5836918" y="2905757"/>
            <a:ext cx="3154930" cy="2196468"/>
            <a:chOff x="4343400" y="3352800"/>
            <a:chExt cx="4440238" cy="2811463"/>
          </a:xfrm>
        </p:grpSpPr>
        <p:pic>
          <p:nvPicPr>
            <p:cNvPr id="12318" name="Picture 6">
              <a:extLst>
                <a:ext uri="{FF2B5EF4-FFF2-40B4-BE49-F238E27FC236}">
                  <a16:creationId xmlns:a16="http://schemas.microsoft.com/office/drawing/2014/main" id="{9BDD8EA5-A140-AC49-D009-8CBBCD021D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lum bright="10000" contras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3352800"/>
              <a:ext cx="4440238" cy="28114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319" name="TextBox 28">
              <a:extLst>
                <a:ext uri="{FF2B5EF4-FFF2-40B4-BE49-F238E27FC236}">
                  <a16:creationId xmlns:a16="http://schemas.microsoft.com/office/drawing/2014/main" id="{44F2BF5F-D34D-3880-BFD6-D041C906D7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3463" y="3923891"/>
              <a:ext cx="884531" cy="5296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sz="1600" i="1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altLang="en-US" sz="1600" i="1" baseline="-25000"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endParaRPr lang="en-US" altLang="en-US" sz="1600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7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7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7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7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7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07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07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1">
            <a:extLst>
              <a:ext uri="{FF2B5EF4-FFF2-40B4-BE49-F238E27FC236}">
                <a16:creationId xmlns:a16="http://schemas.microsoft.com/office/drawing/2014/main" id="{36CDFCB3-9EBD-7236-A411-6C30FE4CE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8175"/>
            <a:ext cx="7791450" cy="614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2">
            <a:extLst>
              <a:ext uri="{FF2B5EF4-FFF2-40B4-BE49-F238E27FC236}">
                <a16:creationId xmlns:a16="http://schemas.microsoft.com/office/drawing/2014/main" id="{BB49FF8A-7647-C9A5-C3E3-882713709B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6899275" cy="561975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Oblique Shock Wave Angle Chart</a:t>
            </a:r>
          </a:p>
        </p:txBody>
      </p:sp>
      <p:sp>
        <p:nvSpPr>
          <p:cNvPr id="758789" name="Text Box 5">
            <a:extLst>
              <a:ext uri="{FF2B5EF4-FFF2-40B4-BE49-F238E27FC236}">
                <a16:creationId xmlns:a16="http://schemas.microsoft.com/office/drawing/2014/main" id="{E541AED1-055A-8257-D50D-0873EC0D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0" y="2881313"/>
            <a:ext cx="768350" cy="2619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11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=1.5</a:t>
            </a:r>
          </a:p>
        </p:txBody>
      </p:sp>
      <p:sp>
        <p:nvSpPr>
          <p:cNvPr id="758790" name="Text Box 6">
            <a:extLst>
              <a:ext uri="{FF2B5EF4-FFF2-40B4-BE49-F238E27FC236}">
                <a16:creationId xmlns:a16="http://schemas.microsoft.com/office/drawing/2014/main" id="{7773D9D9-6127-0BF3-214B-84700EC62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276600"/>
            <a:ext cx="768350" cy="2619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11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=2.0</a:t>
            </a:r>
          </a:p>
        </p:txBody>
      </p:sp>
      <p:sp>
        <p:nvSpPr>
          <p:cNvPr id="758791" name="Text Box 7">
            <a:extLst>
              <a:ext uri="{FF2B5EF4-FFF2-40B4-BE49-F238E27FC236}">
                <a16:creationId xmlns:a16="http://schemas.microsoft.com/office/drawing/2014/main" id="{CD8852EC-933F-D796-743F-87F69BCBE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3200400"/>
            <a:ext cx="768350" cy="2619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11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=2.5</a:t>
            </a:r>
          </a:p>
        </p:txBody>
      </p:sp>
      <p:sp>
        <p:nvSpPr>
          <p:cNvPr id="758792" name="Text Box 8">
            <a:extLst>
              <a:ext uri="{FF2B5EF4-FFF2-40B4-BE49-F238E27FC236}">
                <a16:creationId xmlns:a16="http://schemas.microsoft.com/office/drawing/2014/main" id="{34D6ED44-9630-7C60-5C3E-EFE7C2C100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514600"/>
            <a:ext cx="768350" cy="2619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altLang="en-US" sz="1100" baseline="-2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altLang="en-US"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=3.0</a:t>
            </a:r>
          </a:p>
        </p:txBody>
      </p:sp>
      <p:grpSp>
        <p:nvGrpSpPr>
          <p:cNvPr id="2" name="Group 25">
            <a:extLst>
              <a:ext uri="{FF2B5EF4-FFF2-40B4-BE49-F238E27FC236}">
                <a16:creationId xmlns:a16="http://schemas.microsoft.com/office/drawing/2014/main" id="{04D0A1C2-1904-6EE2-5988-5AF9B392E29B}"/>
              </a:ext>
            </a:extLst>
          </p:cNvPr>
          <p:cNvGrpSpPr>
            <a:grpSpLocks/>
          </p:cNvGrpSpPr>
          <p:nvPr/>
        </p:nvGrpSpPr>
        <p:grpSpPr bwMode="auto">
          <a:xfrm>
            <a:off x="4343400" y="2895600"/>
            <a:ext cx="768350" cy="846138"/>
            <a:chOff x="3072" y="2160"/>
            <a:chExt cx="417" cy="510"/>
          </a:xfrm>
        </p:grpSpPr>
        <p:sp>
          <p:nvSpPr>
            <p:cNvPr id="12324" name="Text Box 10">
              <a:extLst>
                <a:ext uri="{FF2B5EF4-FFF2-40B4-BE49-F238E27FC236}">
                  <a16:creationId xmlns:a16="http://schemas.microsoft.com/office/drawing/2014/main" id="{CA11835B-300F-DFDE-E15A-CEA664BE7B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72" y="2496"/>
              <a:ext cx="417" cy="17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200">
                  <a:solidFill>
                    <a:schemeClr val="bg1"/>
                  </a:solidFill>
                  <a:latin typeface="Times" panose="02020603050405020304" pitchFamily="18" charset="0"/>
                </a:rPr>
                <a:t>M</a:t>
              </a:r>
              <a:r>
                <a:rPr lang="en-US" altLang="en-US" sz="1200" baseline="-25000">
                  <a:solidFill>
                    <a:schemeClr val="bg1"/>
                  </a:solidFill>
                  <a:latin typeface="Times" panose="02020603050405020304" pitchFamily="18" charset="0"/>
                </a:rPr>
                <a:t>x</a:t>
              </a:r>
              <a:r>
                <a:rPr lang="en-US" altLang="en-US" sz="1200">
                  <a:solidFill>
                    <a:schemeClr val="bg1"/>
                  </a:solidFill>
                  <a:latin typeface="Times" panose="02020603050405020304" pitchFamily="18" charset="0"/>
                </a:rPr>
                <a:t>=4.0</a:t>
              </a:r>
            </a:p>
          </p:txBody>
        </p:sp>
        <p:sp>
          <p:nvSpPr>
            <p:cNvPr id="12325" name="Line 16">
              <a:extLst>
                <a:ext uri="{FF2B5EF4-FFF2-40B4-BE49-F238E27FC236}">
                  <a16:creationId xmlns:a16="http://schemas.microsoft.com/office/drawing/2014/main" id="{0A0E9D98-67DA-3CFB-071C-A608299594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072" y="2160"/>
              <a:ext cx="192" cy="33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6">
            <a:extLst>
              <a:ext uri="{FF2B5EF4-FFF2-40B4-BE49-F238E27FC236}">
                <a16:creationId xmlns:a16="http://schemas.microsoft.com/office/drawing/2014/main" id="{D4BB9C82-C6E4-E626-E805-08B99C13712B}"/>
              </a:ext>
            </a:extLst>
          </p:cNvPr>
          <p:cNvGrpSpPr>
            <a:grpSpLocks/>
          </p:cNvGrpSpPr>
          <p:nvPr/>
        </p:nvGrpSpPr>
        <p:grpSpPr bwMode="auto">
          <a:xfrm>
            <a:off x="5784850" y="1290638"/>
            <a:ext cx="812800" cy="479425"/>
            <a:chOff x="3696" y="1104"/>
            <a:chExt cx="441" cy="288"/>
          </a:xfrm>
        </p:grpSpPr>
        <p:sp>
          <p:nvSpPr>
            <p:cNvPr id="12322" name="Text Box 9">
              <a:extLst>
                <a:ext uri="{FF2B5EF4-FFF2-40B4-BE49-F238E27FC236}">
                  <a16:creationId xmlns:a16="http://schemas.microsoft.com/office/drawing/2014/main" id="{AE776792-DDAC-ED82-EF2E-9ED002F3B7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104"/>
              <a:ext cx="441" cy="19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 sz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n-US" altLang="en-US" sz="1200" baseline="-250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</a:t>
              </a:r>
              <a:r>
                <a:rPr lang="en-US" altLang="en-US" sz="12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=5.0</a:t>
              </a:r>
            </a:p>
          </p:txBody>
        </p:sp>
        <p:sp>
          <p:nvSpPr>
            <p:cNvPr id="12323" name="Line 17">
              <a:extLst>
                <a:ext uri="{FF2B5EF4-FFF2-40B4-BE49-F238E27FC236}">
                  <a16:creationId xmlns:a16="http://schemas.microsoft.com/office/drawing/2014/main" id="{EC6BCA81-5424-CF7B-B6D7-72199F0D3D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6" y="1296"/>
              <a:ext cx="240" cy="9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758805" name="Object 21">
            <a:extLst>
              <a:ext uri="{FF2B5EF4-FFF2-40B4-BE49-F238E27FC236}">
                <a16:creationId xmlns:a16="http://schemas.microsoft.com/office/drawing/2014/main" id="{9877A41A-6795-32EF-1C27-34E5066E44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0400" y="287338"/>
          <a:ext cx="1009650" cy="398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82600" imgH="190500" progId="">
                  <p:embed/>
                </p:oleObj>
              </mc:Choice>
              <mc:Fallback>
                <p:oleObj name="Equation" r:id="rId3" imgW="482600" imgH="190500" progId="">
                  <p:embed/>
                  <p:pic>
                    <p:nvPicPr>
                      <p:cNvPr id="758805" name="Object 21">
                        <a:extLst>
                          <a:ext uri="{FF2B5EF4-FFF2-40B4-BE49-F238E27FC236}">
                            <a16:creationId xmlns:a16="http://schemas.microsoft.com/office/drawing/2014/main" id="{9877A41A-6795-32EF-1C27-34E5066E44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0400" y="287338"/>
                        <a:ext cx="1009650" cy="3984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23">
            <a:extLst>
              <a:ext uri="{FF2B5EF4-FFF2-40B4-BE49-F238E27FC236}">
                <a16:creationId xmlns:a16="http://schemas.microsoft.com/office/drawing/2014/main" id="{CB2F5733-FC5F-98DC-57A8-CEFB9DA466ED}"/>
              </a:ext>
            </a:extLst>
          </p:cNvPr>
          <p:cNvGrpSpPr>
            <a:grpSpLocks/>
          </p:cNvGrpSpPr>
          <p:nvPr/>
        </p:nvGrpSpPr>
        <p:grpSpPr bwMode="auto">
          <a:xfrm>
            <a:off x="5715000" y="1295400"/>
            <a:ext cx="1793875" cy="1609725"/>
            <a:chOff x="3312" y="1536"/>
            <a:chExt cx="974" cy="970"/>
          </a:xfrm>
        </p:grpSpPr>
        <p:sp>
          <p:nvSpPr>
            <p:cNvPr id="12320" name="Text Box 11">
              <a:extLst>
                <a:ext uri="{FF2B5EF4-FFF2-40B4-BE49-F238E27FC236}">
                  <a16:creationId xmlns:a16="http://schemas.microsoft.com/office/drawing/2014/main" id="{C00AB668-390A-73AB-11ED-1D179F9944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1968"/>
              <a:ext cx="590" cy="5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r>
                <a:rPr lang="en-US" altLang="en-US">
                  <a:solidFill>
                    <a:schemeClr val="bg1"/>
                  </a:solidFill>
                  <a:latin typeface="Symbol" panose="05050102010706020507" pitchFamily="18" charset="2"/>
                </a:rPr>
                <a:t></a:t>
              </a:r>
              <a:r>
                <a:rPr lang="en-US" altLang="en-US" baseline="-25000">
                  <a:solidFill>
                    <a:schemeClr val="bg1"/>
                  </a:solidFill>
                  <a:latin typeface="Times" panose="02020603050405020304" pitchFamily="18" charset="0"/>
                </a:rPr>
                <a:t>max</a:t>
              </a:r>
              <a:endParaRPr lang="en-US" altLang="en-US">
                <a:solidFill>
                  <a:schemeClr val="bg1"/>
                </a:solidFill>
                <a:latin typeface="Times" panose="02020603050405020304" pitchFamily="18" charset="0"/>
              </a:endParaRPr>
            </a:p>
            <a:p>
              <a:r>
                <a:rPr lang="en-US" altLang="en-US">
                  <a:solidFill>
                    <a:schemeClr val="bg1"/>
                  </a:solidFill>
                  <a:latin typeface="Times" panose="02020603050405020304" pitchFamily="18" charset="0"/>
                </a:rPr>
                <a:t> curve</a:t>
              </a:r>
            </a:p>
          </p:txBody>
        </p:sp>
        <p:sp>
          <p:nvSpPr>
            <p:cNvPr id="12321" name="Line 12">
              <a:extLst>
                <a:ext uri="{FF2B5EF4-FFF2-40B4-BE49-F238E27FC236}">
                  <a16:creationId xmlns:a16="http://schemas.microsoft.com/office/drawing/2014/main" id="{8F728288-2735-923E-4A9C-35D4669CB0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312" y="1536"/>
              <a:ext cx="480" cy="38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2291" name="Object 22">
              <a:extLst>
                <a:ext uri="{FF2B5EF4-FFF2-40B4-BE49-F238E27FC236}">
                  <a16:creationId xmlns:a16="http://schemas.microsoft.com/office/drawing/2014/main" id="{2BF7CDE9-FC75-5BBD-196F-4E5DDA05B69E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648" y="1968"/>
            <a:ext cx="197" cy="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127000" imgH="177800" progId="">
                    <p:embed/>
                  </p:oleObj>
                </mc:Choice>
                <mc:Fallback>
                  <p:oleObj name="Equation" r:id="rId5" imgW="127000" imgH="177800" progId="">
                    <p:embed/>
                    <p:pic>
                      <p:nvPicPr>
                        <p:cNvPr id="12291" name="Object 22">
                          <a:extLst>
                            <a:ext uri="{FF2B5EF4-FFF2-40B4-BE49-F238E27FC236}">
                              <a16:creationId xmlns:a16="http://schemas.microsoft.com/office/drawing/2014/main" id="{2BF7CDE9-FC75-5BBD-196F-4E5DDA05B69E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8" y="1968"/>
                          <a:ext cx="197" cy="276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2" name="Freeform 41">
            <a:extLst>
              <a:ext uri="{FF2B5EF4-FFF2-40B4-BE49-F238E27FC236}">
                <a16:creationId xmlns:a16="http://schemas.microsoft.com/office/drawing/2014/main" id="{6CBD8711-3EA9-608A-24A7-CB61FAA184A6}"/>
              </a:ext>
            </a:extLst>
          </p:cNvPr>
          <p:cNvSpPr/>
          <p:nvPr/>
        </p:nvSpPr>
        <p:spPr>
          <a:xfrm>
            <a:off x="927100" y="777875"/>
            <a:ext cx="5405337" cy="1536700"/>
          </a:xfrm>
          <a:custGeom>
            <a:avLst/>
            <a:gdLst>
              <a:gd name="connsiteX0" fmla="*/ 0 w 5375189"/>
              <a:gd name="connsiteY0" fmla="*/ 0 h 1542535"/>
              <a:gd name="connsiteX1" fmla="*/ 61784 w 5375189"/>
              <a:gd name="connsiteY1" fmla="*/ 506627 h 1542535"/>
              <a:gd name="connsiteX2" fmla="*/ 160638 w 5375189"/>
              <a:gd name="connsiteY2" fmla="*/ 716692 h 1542535"/>
              <a:gd name="connsiteX3" fmla="*/ 345989 w 5375189"/>
              <a:gd name="connsiteY3" fmla="*/ 988540 h 1542535"/>
              <a:gd name="connsiteX4" fmla="*/ 914400 w 5375189"/>
              <a:gd name="connsiteY4" fmla="*/ 1260389 h 1542535"/>
              <a:gd name="connsiteX5" fmla="*/ 1482811 w 5375189"/>
              <a:gd name="connsiteY5" fmla="*/ 1408670 h 1542535"/>
              <a:gd name="connsiteX6" fmla="*/ 2038865 w 5375189"/>
              <a:gd name="connsiteY6" fmla="*/ 1482810 h 1542535"/>
              <a:gd name="connsiteX7" fmla="*/ 3694670 w 5375189"/>
              <a:gd name="connsiteY7" fmla="*/ 1532238 h 1542535"/>
              <a:gd name="connsiteX8" fmla="*/ 5375189 w 5375189"/>
              <a:gd name="connsiteY8" fmla="*/ 1421027 h 1542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75189" h="1542535">
                <a:moveTo>
                  <a:pt x="0" y="0"/>
                </a:moveTo>
                <a:cubicBezTo>
                  <a:pt x="17505" y="193589"/>
                  <a:pt x="35011" y="387178"/>
                  <a:pt x="61784" y="506627"/>
                </a:cubicBezTo>
                <a:cubicBezTo>
                  <a:pt x="88557" y="626076"/>
                  <a:pt x="113271" y="636373"/>
                  <a:pt x="160638" y="716692"/>
                </a:cubicBezTo>
                <a:cubicBezTo>
                  <a:pt x="208005" y="797011"/>
                  <a:pt x="220362" y="897924"/>
                  <a:pt x="345989" y="988540"/>
                </a:cubicBezTo>
                <a:cubicBezTo>
                  <a:pt x="471616" y="1079156"/>
                  <a:pt x="724930" y="1190367"/>
                  <a:pt x="914400" y="1260389"/>
                </a:cubicBezTo>
                <a:cubicBezTo>
                  <a:pt x="1103870" y="1330411"/>
                  <a:pt x="1295400" y="1371600"/>
                  <a:pt x="1482811" y="1408670"/>
                </a:cubicBezTo>
                <a:cubicBezTo>
                  <a:pt x="1670222" y="1445740"/>
                  <a:pt x="1670222" y="1462215"/>
                  <a:pt x="2038865" y="1482810"/>
                </a:cubicBezTo>
                <a:cubicBezTo>
                  <a:pt x="2407508" y="1503405"/>
                  <a:pt x="3138616" y="1542535"/>
                  <a:pt x="3694670" y="1532238"/>
                </a:cubicBezTo>
                <a:cubicBezTo>
                  <a:pt x="4250724" y="1521941"/>
                  <a:pt x="5375189" y="1421027"/>
                  <a:pt x="5375189" y="1421027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pic>
        <p:nvPicPr>
          <p:cNvPr id="27690" name="Picture 42">
            <a:extLst>
              <a:ext uri="{FF2B5EF4-FFF2-40B4-BE49-F238E27FC236}">
                <a16:creationId xmlns:a16="http://schemas.microsoft.com/office/drawing/2014/main" id="{60D60A98-86E7-AFBF-B6E8-1666E83F6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245745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91" name="Picture 43">
            <a:extLst>
              <a:ext uri="{FF2B5EF4-FFF2-40B4-BE49-F238E27FC236}">
                <a16:creationId xmlns:a16="http://schemas.microsoft.com/office/drawing/2014/main" id="{38488CFA-E59F-E833-3A29-0157EF9F3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4267200"/>
            <a:ext cx="2170113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50DD561-9383-745F-F8D0-3E2E7D48E6E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6" descr="Logo usage Guidelines">
              <a:extLst>
                <a:ext uri="{FF2B5EF4-FFF2-40B4-BE49-F238E27FC236}">
                  <a16:creationId xmlns:a16="http://schemas.microsoft.com/office/drawing/2014/main" id="{BC9EDE45-5DEF-CE1B-22A9-865A86161A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AE4EFAE-A0C3-AF18-054F-A9F4A5384C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62BB0BA2-4CBA-B7D1-B3D6-1194F46261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" name="Rectangle 10">
                  <a:extLst>
                    <a:ext uri="{FF2B5EF4-FFF2-40B4-BE49-F238E27FC236}">
                      <a16:creationId xmlns:a16="http://schemas.microsoft.com/office/drawing/2014/main" id="{A4596AD1-51F6-2859-9E5A-7E7BC143E7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" name="Rectangle 11">
                  <a:extLst>
                    <a:ext uri="{FF2B5EF4-FFF2-40B4-BE49-F238E27FC236}">
                      <a16:creationId xmlns:a16="http://schemas.microsoft.com/office/drawing/2014/main" id="{4B9FE61F-80C8-5912-D1F0-F5D2951059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E6F2A264-3DF4-73CB-2C16-3167F1A8DE1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" name="Rectangle 13">
                  <a:extLst>
                    <a:ext uri="{FF2B5EF4-FFF2-40B4-BE49-F238E27FC236}">
                      <a16:creationId xmlns:a16="http://schemas.microsoft.com/office/drawing/2014/main" id="{3E1C4507-7E4B-9101-5F32-EB031B0F35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2" name="Rectangle 14">
                  <a:extLst>
                    <a:ext uri="{FF2B5EF4-FFF2-40B4-BE49-F238E27FC236}">
                      <a16:creationId xmlns:a16="http://schemas.microsoft.com/office/drawing/2014/main" id="{53B352F3-49BC-5221-3095-88195A6D69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4F0DD3EA-3B81-61E0-EF31-CE8BFA36C9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B381A5E-842F-971C-8083-D2FDDD85ED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279E60C-E0C2-5AFE-8EFE-18A3EC111E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C44F6EF0-5691-6A44-EFA9-105A04722E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2FA662C2-69D9-956E-23BD-013AB690B4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A3E4DBE0-E25F-D2E4-931B-48ADE63B0A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8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8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8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8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8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8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8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8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7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789" grpId="0" animBg="1" autoUpdateAnimBg="0"/>
      <p:bldP spid="758790" grpId="0" animBg="1" autoUpdateAnimBg="0"/>
      <p:bldP spid="758791" grpId="0" animBg="1" autoUpdateAnimBg="0"/>
      <p:bldP spid="758792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2">
            <a:extLst>
              <a:ext uri="{FF2B5EF4-FFF2-40B4-BE49-F238E27FC236}">
                <a16:creationId xmlns:a16="http://schemas.microsoft.com/office/drawing/2014/main" id="{39A27924-47D6-0723-96CA-CEB17D0198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14451" y="373784"/>
            <a:ext cx="6324600" cy="6858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Limiting Cases of Oblique Shock Wave</a:t>
            </a:r>
          </a:p>
        </p:txBody>
      </p:sp>
      <p:graphicFrame>
        <p:nvGraphicFramePr>
          <p:cNvPr id="10244" name="Object 5">
            <a:extLst>
              <a:ext uri="{FF2B5EF4-FFF2-40B4-BE49-F238E27FC236}">
                <a16:creationId xmlns:a16="http://schemas.microsoft.com/office/drawing/2014/main" id="{C35D99FD-02E4-F204-8279-13C76331AB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1000" y="4343400"/>
          <a:ext cx="47625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390476" imgH="2152951" progId="PBrush">
                  <p:embed/>
                </p:oleObj>
              </mc:Choice>
              <mc:Fallback>
                <p:oleObj name="Bitmap Image" r:id="rId2" imgW="5390476" imgH="2152951" progId="PBrush">
                  <p:embed/>
                  <p:pic>
                    <p:nvPicPr>
                      <p:cNvPr id="10244" name="Object 5">
                        <a:extLst>
                          <a:ext uri="{FF2B5EF4-FFF2-40B4-BE49-F238E27FC236}">
                            <a16:creationId xmlns:a16="http://schemas.microsoft.com/office/drawing/2014/main" id="{C35D99FD-02E4-F204-8279-13C76331AB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-48000" contrast="7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0" y="4343400"/>
                        <a:ext cx="47625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">
            <a:extLst>
              <a:ext uri="{FF2B5EF4-FFF2-40B4-BE49-F238E27FC236}">
                <a16:creationId xmlns:a16="http://schemas.microsoft.com/office/drawing/2014/main" id="{C2F1B27B-9A2C-2549-7EDF-7A3B49B31141}"/>
              </a:ext>
            </a:extLst>
          </p:cNvPr>
          <p:cNvGrpSpPr>
            <a:grpSpLocks/>
          </p:cNvGrpSpPr>
          <p:nvPr/>
        </p:nvGrpSpPr>
        <p:grpSpPr bwMode="auto">
          <a:xfrm>
            <a:off x="27466" y="1589332"/>
            <a:ext cx="3553934" cy="4267200"/>
            <a:chOff x="27466" y="1589332"/>
            <a:chExt cx="3553934" cy="4267200"/>
          </a:xfrm>
        </p:grpSpPr>
        <p:graphicFrame>
          <p:nvGraphicFramePr>
            <p:cNvPr id="13316" name="Object 3">
              <a:extLst>
                <a:ext uri="{FF2B5EF4-FFF2-40B4-BE49-F238E27FC236}">
                  <a16:creationId xmlns:a16="http://schemas.microsoft.com/office/drawing/2014/main" id="{68E65303-0F07-78D9-53BA-A733B64AB6EC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82999864"/>
                </p:ext>
              </p:extLst>
            </p:nvPr>
          </p:nvGraphicFramePr>
          <p:xfrm>
            <a:off x="27466" y="1589332"/>
            <a:ext cx="3468688" cy="4267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4" imgW="2980952" imgH="3666667" progId="PBrush">
                    <p:embed/>
                  </p:oleObj>
                </mc:Choice>
                <mc:Fallback>
                  <p:oleObj name="Bitmap Image" r:id="rId4" imgW="2980952" imgH="3666667" progId="PBrush">
                    <p:embed/>
                    <p:pic>
                      <p:nvPicPr>
                        <p:cNvPr id="13316" name="Object 3">
                          <a:extLst>
                            <a:ext uri="{FF2B5EF4-FFF2-40B4-BE49-F238E27FC236}">
                              <a16:creationId xmlns:a16="http://schemas.microsoft.com/office/drawing/2014/main" id="{68E65303-0F07-78D9-53BA-A733B64AB6EC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48000" contrast="74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466" y="1589332"/>
                          <a:ext cx="3468688" cy="4267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33" name="TextBox 5">
              <a:extLst>
                <a:ext uri="{FF2B5EF4-FFF2-40B4-BE49-F238E27FC236}">
                  <a16:creationId xmlns:a16="http://schemas.microsoft.com/office/drawing/2014/main" id="{447D2427-C214-61BF-641B-2034771F30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24200" y="5334000"/>
              <a:ext cx="344966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latin typeface="Symbol" panose="05050102010706020507" pitchFamily="18" charset="2"/>
                </a:rPr>
                <a:t>q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31B786C-6B0B-8CA4-2857-1813390740F2}"/>
                </a:ext>
              </a:extLst>
            </p:cNvPr>
            <p:cNvSpPr/>
            <p:nvPr/>
          </p:nvSpPr>
          <p:spPr>
            <a:xfrm>
              <a:off x="3048000" y="5105400"/>
              <a:ext cx="533400" cy="304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78E22A3-BF4D-2B82-62DF-A7FBCED731CF}"/>
              </a:ext>
            </a:extLst>
          </p:cNvPr>
          <p:cNvSpPr txBox="1"/>
          <p:nvPr/>
        </p:nvSpPr>
        <p:spPr>
          <a:xfrm>
            <a:off x="3352800" y="4267200"/>
            <a:ext cx="711200" cy="461963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Symbol" pitchFamily="18" charset="2"/>
              </a:rPr>
              <a:t>q</a:t>
            </a:r>
            <a:r>
              <a:rPr lang="en-US" i="1" baseline="-25000" dirty="0">
                <a:latin typeface="+mj-lt"/>
              </a:rPr>
              <a:t>max</a:t>
            </a:r>
            <a:endParaRPr lang="en-US" i="1" baseline="-25000" dirty="0">
              <a:latin typeface="Symbol" pitchFamily="18" charset="2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95E8AA6-8CEB-109E-E66F-C303E1FAA58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1C0D6B28-0E37-D20D-DCD6-DDCB3D12A6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D95E831-C334-2E34-F2C8-99050DF1F0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9CC7608-FB35-C203-D669-A144160846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4D9FC5D-4401-91E9-0F30-3E3ABD8A3F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FC5EAD2-9657-1454-9059-104A09CC6D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C0AEAFD0-B0D2-AE2C-6529-885FFBBFE3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1FC0E516-05B0-46F3-6D88-9B1645C0F2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54A7128B-FA0A-D527-5D2A-4B0A6BE7BF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9B547009-DDE0-D361-1973-F35E107B62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DD2ADF3F-360B-F77C-EBFC-3ACF2F24537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18594961-C81F-ACFB-8691-EFDB370F789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B8421028-D360-D010-B816-28E53DCCB07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972AB4E6-6F41-81DC-2064-09E5A837D0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48474F6D-B103-5A6E-DBB5-FE602E5B786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72DA06A-C4E8-F3E3-8F22-974F7AB829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ECFA7FA-111E-0084-89F5-7B9F059877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6DEE7511-D83B-D9CA-C916-07B282D78B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987FD5C-DC62-624E-1649-D3827F2F52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E2FD44D0-73A7-01A1-BCDB-FD3FACCB4E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0" y="1314043"/>
            <a:ext cx="2048161" cy="291505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0FC80D7-307E-E7FC-F65B-89360A41A8F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3298" y="1249181"/>
            <a:ext cx="2067213" cy="31246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>
            <a:extLst>
              <a:ext uri="{FF2B5EF4-FFF2-40B4-BE49-F238E27FC236}">
                <a16:creationId xmlns:a16="http://schemas.microsoft.com/office/drawing/2014/main" id="{FB604852-BF2F-0AC8-B93B-7CFDB41BE5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tx1"/>
                </a:solidFill>
                <a:cs typeface="Arial" panose="020B0604020202020204" pitchFamily="34" charset="0"/>
              </a:rPr>
              <a:t>Maximum Turning Angle </a:t>
            </a:r>
          </a:p>
        </p:txBody>
      </p:sp>
      <p:graphicFrame>
        <p:nvGraphicFramePr>
          <p:cNvPr id="11266" name="Object 3">
            <a:extLst>
              <a:ext uri="{FF2B5EF4-FFF2-40B4-BE49-F238E27FC236}">
                <a16:creationId xmlns:a16="http://schemas.microsoft.com/office/drawing/2014/main" id="{12E48659-F23D-FE04-8D14-12C4C52791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4063" y="2414588"/>
          <a:ext cx="2817812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965160" imgH="469800" progId="Equation.3">
                  <p:embed/>
                </p:oleObj>
              </mc:Choice>
              <mc:Fallback>
                <p:oleObj name="Equation" r:id="rId2" imgW="965160" imgH="469800" progId="Equation.3">
                  <p:embed/>
                  <p:pic>
                    <p:nvPicPr>
                      <p:cNvPr id="11266" name="Object 3">
                        <a:extLst>
                          <a:ext uri="{FF2B5EF4-FFF2-40B4-BE49-F238E27FC236}">
                            <a16:creationId xmlns:a16="http://schemas.microsoft.com/office/drawing/2014/main" id="{12E48659-F23D-FE04-8D14-12C4C52791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063" y="2414588"/>
                        <a:ext cx="2817812" cy="1371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191B1290-CE9D-4D9C-88A7-CAFE22315D2C}"/>
              </a:ext>
            </a:extLst>
          </p:cNvPr>
          <p:cNvGrpSpPr/>
          <p:nvPr/>
        </p:nvGrpSpPr>
        <p:grpSpPr>
          <a:xfrm>
            <a:off x="3972646" y="1661317"/>
            <a:ext cx="4419600" cy="4395787"/>
            <a:chOff x="3972646" y="1661317"/>
            <a:chExt cx="4419600" cy="4395787"/>
          </a:xfrm>
        </p:grpSpPr>
        <p:graphicFrame>
          <p:nvGraphicFramePr>
            <p:cNvPr id="11267" name="Object 5">
              <a:extLst>
                <a:ext uri="{FF2B5EF4-FFF2-40B4-BE49-F238E27FC236}">
                  <a16:creationId xmlns:a16="http://schemas.microsoft.com/office/drawing/2014/main" id="{C4C3A749-D40A-4CD0-D9D9-7879066A950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90847861"/>
                </p:ext>
              </p:extLst>
            </p:nvPr>
          </p:nvGraphicFramePr>
          <p:xfrm>
            <a:off x="3972646" y="1661317"/>
            <a:ext cx="4419600" cy="43957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4" imgW="3448531" imgH="3428571" progId="Paint.Picture">
                    <p:embed/>
                  </p:oleObj>
                </mc:Choice>
                <mc:Fallback>
                  <p:oleObj name="Bitmap Image" r:id="rId4" imgW="3448531" imgH="3428571" progId="Paint.Picture">
                    <p:embed/>
                    <p:pic>
                      <p:nvPicPr>
                        <p:cNvPr id="11267" name="Object 5">
                          <a:extLst>
                            <a:ext uri="{FF2B5EF4-FFF2-40B4-BE49-F238E27FC236}">
                              <a16:creationId xmlns:a16="http://schemas.microsoft.com/office/drawing/2014/main" id="{C4C3A749-D40A-4CD0-D9D9-7879066A9504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lum bright="-42000" contrast="86000"/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72646" y="1661317"/>
                          <a:ext cx="4419600" cy="43957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341" name="Text Box 6">
              <a:extLst>
                <a:ext uri="{FF2B5EF4-FFF2-40B4-BE49-F238E27FC236}">
                  <a16:creationId xmlns:a16="http://schemas.microsoft.com/office/drawing/2014/main" id="{7FC7919E-F3D4-A707-12BD-82BAA6B2D5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 flipH="1">
              <a:off x="3985419" y="3342482"/>
              <a:ext cx="711200" cy="461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i="1">
                  <a:latin typeface="Symbol" panose="05050102010706020507" pitchFamily="18" charset="2"/>
                </a:rPr>
                <a:t>q</a:t>
              </a:r>
              <a:r>
                <a:rPr lang="en-US" altLang="en-US" i="1" baseline="-25000"/>
                <a:t>max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BCF1809-576C-ADCA-8919-C7AA02EDEA9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2222C303-D375-30FA-EC0F-0785AC425D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B06AD24-5A0B-EDD5-7499-0142773756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62E93B1-74E1-1A61-20CC-183BFAE9F7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DF6E9ED-3237-34B5-CCB9-9597FDD43F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209844D6-9B95-E150-C9DE-6F5EF732D2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BDF8CC90-2C21-77FB-5E52-3BE4D057EF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B5791CF-D059-BCD5-C3FA-CDFC6CBE6C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F9A0043-73AF-85BD-11FD-0C3B7E0A98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7B43F5A-883B-1AD3-8E02-C139A02AA5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1EC034C-6F5F-17F7-1D62-5D2D723EB7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E09DAC6-4B98-8F04-FAFF-DD8CE1AA00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6B30A9A-AD4F-5BE2-F6B9-1CE5DD81BC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FFE9023-BFCB-E080-FE58-19ACB6BF67A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7F84CC9A-13EA-58CF-E2E2-1B21CC873F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86E04230-4283-22C0-C1D8-1346CB024F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86D94897-047E-88CA-D94E-A29CFCCDC4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22D1D46-EBE1-ACA2-58F4-E46CA3F788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61B7FEF-B3F3-E8D8-B0B5-49D544D219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AutoShape 2" descr="Image result for reentry of space vehicle">
            <a:extLst>
              <a:ext uri="{FF2B5EF4-FFF2-40B4-BE49-F238E27FC236}">
                <a16:creationId xmlns:a16="http://schemas.microsoft.com/office/drawing/2014/main" id="{20CA4451-3649-4B43-ECFB-79298A97D7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810000" cy="2876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IN" altLang="en-US"/>
          </a:p>
        </p:txBody>
      </p:sp>
      <p:pic>
        <p:nvPicPr>
          <p:cNvPr id="72707" name="Picture 3">
            <a:extLst>
              <a:ext uri="{FF2B5EF4-FFF2-40B4-BE49-F238E27FC236}">
                <a16:creationId xmlns:a16="http://schemas.microsoft.com/office/drawing/2014/main" id="{71FE030C-B0BA-768E-7279-98603DF29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3810000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8" name="Picture 4">
            <a:extLst>
              <a:ext uri="{FF2B5EF4-FFF2-40B4-BE49-F238E27FC236}">
                <a16:creationId xmlns:a16="http://schemas.microsoft.com/office/drawing/2014/main" id="{0DDF1B0E-62B3-8078-F050-3F3360E2E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038600"/>
            <a:ext cx="35194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itle 17">
            <a:extLst>
              <a:ext uri="{FF2B5EF4-FFF2-40B4-BE49-F238E27FC236}">
                <a16:creationId xmlns:a16="http://schemas.microsoft.com/office/drawing/2014/main" id="{25A99A37-334F-A7BF-1B60-3BDB7FC9C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838200"/>
          </a:xfrm>
        </p:spPr>
        <p:txBody>
          <a:bodyPr/>
          <a:lstStyle/>
          <a:p>
            <a:r>
              <a:rPr lang="en-IN" altLang="en-US" sz="2800"/>
              <a:t>Highest Angle Objects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4EB71E-3EA2-A09C-FB05-D5FCE9D3839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B263C853-5DB8-D30A-1083-1EED5285FD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279FE02-76B4-85C9-4E93-0F7DEBBCA8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6D39855-4CEE-DE4F-18B2-F802B2C000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3E62364-D51D-FBDF-BEDB-CF33728CB1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4892665-FB99-C2B6-5DE8-8BB961BDAC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4EF4F1C-8E59-796E-03F2-26E935B78A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D3088D66-4ED3-2693-A22D-DD382C5D40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6B95196-DE23-7704-20B5-4CD9E6DA91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A2C1B8E-D47B-7850-D0F1-F4325B6927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5BA7DE4D-9D18-A310-BEAF-07C18B8254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443820E-E1EF-513B-5FC2-DF4572F57B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3FE365F-B3F2-EC3A-5BE1-3DE2302C94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EC11A677-5E12-D928-05DE-9AAE9E599B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20169FA-DD61-084F-8AC7-FB3C6D9FD3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1247AAAA-760B-8C63-6274-57E80CBC52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364DEF2F-646A-1580-51C1-CFC2BDE618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E37D3FC-CAB9-D79B-209C-06807C2394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CC143B8-F2B8-7A80-7926-FD6537C428D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03129-FA5C-02F5-E280-169B5BB31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IN" sz="2800" b="0" i="0" dirty="0">
                <a:solidFill>
                  <a:srgbClr val="000000"/>
                </a:solidFill>
                <a:effectLst/>
                <a:latin typeface="Linux Libertine"/>
              </a:rPr>
              <a:t>BrahMos Missile</a:t>
            </a:r>
            <a:endParaRPr lang="en-IN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23D41C-9708-7A10-9B30-6681FBD3432E}"/>
              </a:ext>
            </a:extLst>
          </p:cNvPr>
          <p:cNvSpPr txBox="1"/>
          <p:nvPr/>
        </p:nvSpPr>
        <p:spPr>
          <a:xfrm>
            <a:off x="304800" y="1360944"/>
            <a:ext cx="426525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India’s BrahMos Missile: A Versatile, High-Speed Weapon with Global Demand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2"/>
                </a:solidFill>
                <a:effectLst/>
                <a:latin typeface="+mn-lt"/>
              </a:rPr>
              <a:t>The </a:t>
            </a:r>
            <a:r>
              <a:rPr lang="en-US" b="1" i="0" dirty="0">
                <a:solidFill>
                  <a:srgbClr val="202122"/>
                </a:solidFill>
                <a:effectLst/>
                <a:latin typeface="+mn-lt"/>
              </a:rPr>
              <a:t>BrahMos</a:t>
            </a:r>
            <a:r>
              <a:rPr lang="en-US" b="0" i="0" dirty="0">
                <a:solidFill>
                  <a:srgbClr val="202122"/>
                </a:solidFill>
                <a:effectLst/>
                <a:latin typeface="+mn-lt"/>
              </a:rPr>
              <a:t> is a medium-range </a:t>
            </a:r>
            <a:r>
              <a:rPr lang="en-US" dirty="0">
                <a:solidFill>
                  <a:srgbClr val="3366CC"/>
                </a:solidFill>
                <a:latin typeface="+mn-lt"/>
              </a:rPr>
              <a:t>ramjet</a:t>
            </a:r>
            <a:r>
              <a:rPr lang="en-US" b="0" i="0" dirty="0">
                <a:solidFill>
                  <a:srgbClr val="202122"/>
                </a:solidFill>
                <a:effectLst/>
                <a:latin typeface="+mn-lt"/>
              </a:rPr>
              <a:t> </a:t>
            </a:r>
            <a:r>
              <a:rPr lang="en-US" dirty="0">
                <a:solidFill>
                  <a:srgbClr val="3366CC"/>
                </a:solidFill>
                <a:latin typeface="+mn-lt"/>
              </a:rPr>
              <a:t>supersonic cruise missile</a:t>
            </a:r>
            <a:r>
              <a:rPr lang="en-US" b="0" i="0" dirty="0">
                <a:solidFill>
                  <a:srgbClr val="202122"/>
                </a:solidFill>
                <a:effectLst/>
                <a:latin typeface="+mn-lt"/>
              </a:rPr>
              <a:t> that can be launched from submarines, ships, fighter aircraft or TEL.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2"/>
                </a:solidFill>
                <a:effectLst/>
                <a:latin typeface="+mn-lt"/>
              </a:rPr>
              <a:t>The BrahMos is notably the fastest supersonic cruise missile in the world</a:t>
            </a:r>
            <a:endParaRPr lang="en-IN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CFD0E9-0A24-F8EC-F177-F470AC136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25" y="4038600"/>
            <a:ext cx="45497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826B0F07-CA27-4FEF-1EA1-FCA16CACCE3D}"/>
                  </a:ext>
                </a:extLst>
              </p:cNvPr>
              <p:cNvSpPr txBox="1"/>
              <p:nvPr/>
            </p:nvSpPr>
            <p:spPr bwMode="auto">
              <a:xfrm>
                <a:off x="806970" y="5862845"/>
                <a:ext cx="7026276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𝑇h𝑟𝑢𝑠𝑡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𝑗𝑒𝑡</m:t>
                          </m:r>
                        </m:sub>
                      </m:sSub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𝐴𝑖𝑟</m:t>
                          </m:r>
                        </m:sub>
                      </m:sSub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alt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2800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en-US" sz="2800" i="1">
                              <a:latin typeface="Cambria Math" panose="02040503050406030204" pitchFamily="18" charset="0"/>
                            </a:rPr>
                            <m:t>𝑗𝑒𝑡</m:t>
                          </m:r>
                        </m:sub>
                      </m:sSub>
                      <m:d>
                        <m:dPr>
                          <m:ctrlPr>
                            <a:rPr lang="en-US" alt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en-US" sz="2800" i="1">
                                  <a:latin typeface="Cambria Math" panose="02040503050406030204" pitchFamily="18" charset="0"/>
                                </a:rPr>
                                <m:t>𝑗𝑒𝑡</m:t>
                              </m:r>
                            </m:sub>
                          </m:sSub>
                          <m:r>
                            <a:rPr lang="en-US" alt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en-US" sz="28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en-US" sz="2800" i="1">
                                  <a:latin typeface="Cambria Math" panose="02040503050406030204" pitchFamily="18" charset="0"/>
                                </a:rPr>
                                <m:t>𝑎𝑚𝑏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826B0F07-CA27-4FEF-1EA1-FCA16CACCE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6970" y="5862845"/>
                <a:ext cx="7026276" cy="609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752B6FDC-542D-419C-44EE-A9123A17BB9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290AB5A7-D1B1-5435-2331-D3D8FAAD8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DB19BB46-8E1E-0BDB-991F-51354A96747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68C641CA-A5A5-4865-FE59-289145F1AE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94A15238-05CD-8659-062D-8A5FECAB3C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577F72C-8BB8-2346-A528-1945A0A458B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033" name="Rectangle 10">
                      <a:extLst>
                        <a:ext uri="{FF2B5EF4-FFF2-40B4-BE49-F238E27FC236}">
                          <a16:creationId xmlns:a16="http://schemas.microsoft.com/office/drawing/2014/main" id="{646EFB4B-334B-41F8-7BB7-F81A9E8265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4" name="Rectangle 11">
                      <a:extLst>
                        <a:ext uri="{FF2B5EF4-FFF2-40B4-BE49-F238E27FC236}">
                          <a16:creationId xmlns:a16="http://schemas.microsoft.com/office/drawing/2014/main" id="{769BCD68-2B62-17C4-7D3D-F85E7A4FB4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292B201F-AB71-298E-CD4D-13695365E61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031" name="Rectangle 13">
                      <a:extLst>
                        <a:ext uri="{FF2B5EF4-FFF2-40B4-BE49-F238E27FC236}">
                          <a16:creationId xmlns:a16="http://schemas.microsoft.com/office/drawing/2014/main" id="{1DD69CA0-1250-3464-BA45-31CA0CDD66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2" name="Rectangle 14">
                      <a:extLst>
                        <a:ext uri="{FF2B5EF4-FFF2-40B4-BE49-F238E27FC236}">
                          <a16:creationId xmlns:a16="http://schemas.microsoft.com/office/drawing/2014/main" id="{1D23312A-2A38-DDB0-4A4F-4B71F83F42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4" name="Group 1023">
                    <a:extLst>
                      <a:ext uri="{FF2B5EF4-FFF2-40B4-BE49-F238E27FC236}">
                        <a16:creationId xmlns:a16="http://schemas.microsoft.com/office/drawing/2014/main" id="{C6E49013-198C-CFE9-4566-3B4D21A2623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029" name="Rectangle 1028">
                      <a:extLst>
                        <a:ext uri="{FF2B5EF4-FFF2-40B4-BE49-F238E27FC236}">
                          <a16:creationId xmlns:a16="http://schemas.microsoft.com/office/drawing/2014/main" id="{5BE6C565-8A4F-9208-3C9C-2EF5AEBF78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30" name="Rectangle 1029">
                      <a:extLst>
                        <a:ext uri="{FF2B5EF4-FFF2-40B4-BE49-F238E27FC236}">
                          <a16:creationId xmlns:a16="http://schemas.microsoft.com/office/drawing/2014/main" id="{34F27245-BC3B-94C9-2B4E-12159D3052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25" name="Group 1024">
                    <a:extLst>
                      <a:ext uri="{FF2B5EF4-FFF2-40B4-BE49-F238E27FC236}">
                        <a16:creationId xmlns:a16="http://schemas.microsoft.com/office/drawing/2014/main" id="{D52C932C-ED5E-41CF-B4ED-7F0EB9CF24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027" name="Rectangle 1026">
                      <a:extLst>
                        <a:ext uri="{FF2B5EF4-FFF2-40B4-BE49-F238E27FC236}">
                          <a16:creationId xmlns:a16="http://schemas.microsoft.com/office/drawing/2014/main" id="{6F6986C0-2655-7A4F-3394-EA3509F7C0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028" name="Rectangle 1027">
                      <a:extLst>
                        <a:ext uri="{FF2B5EF4-FFF2-40B4-BE49-F238E27FC236}">
                          <a16:creationId xmlns:a16="http://schemas.microsoft.com/office/drawing/2014/main" id="{A77980F1-33AB-6374-C250-5D9A01E960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54558A18-A849-B0C0-498E-0C085AB71C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7A53F18-BFB8-6EE1-DE07-26F0D6233F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5" name="Picture 2" descr="India’s BrahMos Missile: A Versatile, High-Speed Weapon with Global Demand  | Defence Dynamics">
            <a:extLst>
              <a:ext uri="{FF2B5EF4-FFF2-40B4-BE49-F238E27FC236}">
                <a16:creationId xmlns:a16="http://schemas.microsoft.com/office/drawing/2014/main" id="{7B868E8E-16E7-20E8-1FD0-04EEF607C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502" y="1308680"/>
            <a:ext cx="4334026" cy="2437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2" descr="India’s BrahMos Missile: A Versatile, High-Speed Weapon with Global Demand  | Defence Dynamics">
            <a:extLst>
              <a:ext uri="{FF2B5EF4-FFF2-40B4-BE49-F238E27FC236}">
                <a16:creationId xmlns:a16="http://schemas.microsoft.com/office/drawing/2014/main" id="{3442016B-7D75-BA57-41A0-EC55436D8A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42" y="1555527"/>
            <a:ext cx="8325958" cy="46833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36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6CC4D581-41E6-2AB2-C96C-3E0F886B8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895442"/>
            <a:ext cx="9144000" cy="2665494"/>
          </a:xfrm>
          <a:prstGeom prst="rect">
            <a:avLst/>
          </a:prstGeom>
        </p:spPr>
      </p:pic>
      <p:sp>
        <p:nvSpPr>
          <p:cNvPr id="15366" name="Rectangle 2">
            <a:extLst>
              <a:ext uri="{FF2B5EF4-FFF2-40B4-BE49-F238E27FC236}">
                <a16:creationId xmlns:a16="http://schemas.microsoft.com/office/drawing/2014/main" id="{41F638E2-49EB-7517-E362-A0E317CC7C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37623" y="228600"/>
            <a:ext cx="5791200" cy="872362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Internal and External Flow in Supersonic Missiles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657D51F-B0DD-DBDC-ECB5-A182F5342BA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478FF897-606A-CB89-F83A-F7B2D53A93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62CE5281-9638-79CB-749E-DD4CA1A37F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FB75672C-D24A-6BD2-58C2-F87A958019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7FD6EA50-F2A1-706F-6689-24E93F48B3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FC2207B-CE0F-2B1C-184A-7B13322CD6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26EA25E-1416-6800-8279-AE1B9AD2CE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163843A8-072D-FCC3-CC64-8B450D7912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CC024247-21DA-B6FF-E717-049752E094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EB82B833-F635-51A6-456E-7E2B3B6678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C94DFB58-0FCA-C4C4-84D3-00E8EB5F44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A3BFEC1-F972-4CC4-4BA6-A5EE072CA55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9472A0E-BA8E-6C5E-FDF8-2254E30423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4F0A9D25-BAB0-52B0-C566-D26F565E9A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C160E687-24ED-2266-C0D6-81C13FEC39E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E44B797-41A9-2414-3B5D-B01ACAB772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1E13154-7A04-D77C-D43E-1DF51B24AF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47F06653-3A1E-DBA6-D067-F76EF52134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C6EEFA2-383D-3F31-EE41-BADD7C0858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A7EFCA3-0205-BF01-BB40-0CFAE4138A6D}"/>
              </a:ext>
            </a:extLst>
          </p:cNvPr>
          <p:cNvCxnSpPr/>
          <p:nvPr/>
        </p:nvCxnSpPr>
        <p:spPr bwMode="auto">
          <a:xfrm>
            <a:off x="533400" y="1524000"/>
            <a:ext cx="0" cy="381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A30E86A-5C18-C0A7-6EFA-C7F7DDAF311C}"/>
              </a:ext>
            </a:extLst>
          </p:cNvPr>
          <p:cNvCxnSpPr/>
          <p:nvPr/>
        </p:nvCxnSpPr>
        <p:spPr bwMode="auto">
          <a:xfrm>
            <a:off x="1143000" y="1447800"/>
            <a:ext cx="0" cy="381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86F7186-C57D-4584-97C1-2FB786E3BF11}"/>
              </a:ext>
            </a:extLst>
          </p:cNvPr>
          <p:cNvCxnSpPr/>
          <p:nvPr/>
        </p:nvCxnSpPr>
        <p:spPr bwMode="auto">
          <a:xfrm>
            <a:off x="1676400" y="1447800"/>
            <a:ext cx="0" cy="381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1E2F5D2-E37A-53BE-740A-302C8800F29D}"/>
              </a:ext>
            </a:extLst>
          </p:cNvPr>
          <p:cNvCxnSpPr/>
          <p:nvPr/>
        </p:nvCxnSpPr>
        <p:spPr bwMode="auto">
          <a:xfrm>
            <a:off x="2057400" y="1447800"/>
            <a:ext cx="0" cy="381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8307D6E-47F1-6E3E-BF66-C019C4755AF0}"/>
              </a:ext>
            </a:extLst>
          </p:cNvPr>
          <p:cNvCxnSpPr/>
          <p:nvPr/>
        </p:nvCxnSpPr>
        <p:spPr bwMode="auto">
          <a:xfrm>
            <a:off x="3124200" y="1447800"/>
            <a:ext cx="0" cy="381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048B9CD-18BD-F9C1-27E2-F8EAAB80C04B}"/>
              </a:ext>
            </a:extLst>
          </p:cNvPr>
          <p:cNvCxnSpPr/>
          <p:nvPr/>
        </p:nvCxnSpPr>
        <p:spPr bwMode="auto">
          <a:xfrm>
            <a:off x="5334000" y="1447800"/>
            <a:ext cx="0" cy="381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CE23694-D6A4-6B5A-2BC2-94B13C2E456A}"/>
              </a:ext>
            </a:extLst>
          </p:cNvPr>
          <p:cNvCxnSpPr/>
          <p:nvPr/>
        </p:nvCxnSpPr>
        <p:spPr bwMode="auto">
          <a:xfrm>
            <a:off x="6248400" y="1447800"/>
            <a:ext cx="0" cy="381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6361ED6-E1FC-40E2-1B63-DFCB6E634C41}"/>
              </a:ext>
            </a:extLst>
          </p:cNvPr>
          <p:cNvCxnSpPr/>
          <p:nvPr/>
        </p:nvCxnSpPr>
        <p:spPr bwMode="auto">
          <a:xfrm>
            <a:off x="7315200" y="1600200"/>
            <a:ext cx="0" cy="381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208992A-B108-7ABD-7290-F05A1D6B49E7}"/>
              </a:ext>
            </a:extLst>
          </p:cNvPr>
          <p:cNvCxnSpPr/>
          <p:nvPr/>
        </p:nvCxnSpPr>
        <p:spPr bwMode="auto">
          <a:xfrm>
            <a:off x="8305800" y="1524000"/>
            <a:ext cx="0" cy="3810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EBB2DC82-1B81-0767-D35B-9FCC53A561D4}"/>
              </a:ext>
            </a:extLst>
          </p:cNvPr>
          <p:cNvSpPr txBox="1"/>
          <p:nvPr/>
        </p:nvSpPr>
        <p:spPr>
          <a:xfrm>
            <a:off x="5542174" y="3348182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CC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65118B-66EA-15BE-E076-B6A722892151}"/>
              </a:ext>
            </a:extLst>
          </p:cNvPr>
          <p:cNvSpPr txBox="1"/>
          <p:nvPr/>
        </p:nvSpPr>
        <p:spPr>
          <a:xfrm>
            <a:off x="6525172" y="3048000"/>
            <a:ext cx="15520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Supersonic</a:t>
            </a:r>
          </a:p>
          <a:p>
            <a:pPr algn="ctr"/>
            <a:r>
              <a:rPr lang="en-US" i="1" dirty="0">
                <a:solidFill>
                  <a:srgbClr val="FF0000"/>
                </a:solidFill>
              </a:rPr>
              <a:t>Nozzle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CA84EE-6539-C2E5-2B9D-0470381726BD}"/>
              </a:ext>
            </a:extLst>
          </p:cNvPr>
          <p:cNvSpPr txBox="1"/>
          <p:nvPr/>
        </p:nvSpPr>
        <p:spPr>
          <a:xfrm>
            <a:off x="3216275" y="4198203"/>
            <a:ext cx="20415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Subsonic</a:t>
            </a:r>
          </a:p>
          <a:p>
            <a:pPr algn="ctr"/>
            <a:r>
              <a:rPr lang="en-US" i="1" dirty="0">
                <a:solidFill>
                  <a:srgbClr val="FF0000"/>
                </a:solidFill>
              </a:rPr>
              <a:t>Flow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B548A-1AFD-2F1B-A2C8-F1388AC0A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954" name="Picture 2">
            <a:extLst>
              <a:ext uri="{FF2B5EF4-FFF2-40B4-BE49-F238E27FC236}">
                <a16:creationId xmlns:a16="http://schemas.microsoft.com/office/drawing/2014/main" id="{10939625-487C-0A92-BBBD-CF188E145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9000" contrast="8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82" y="1380836"/>
            <a:ext cx="8742218" cy="349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347BD52-ADB6-553A-29F3-CC55004EED0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3D5169A3-2411-851B-5866-6E7875067A1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3545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BB3DB67A-E085-6D43-9BB9-917D890C5F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42DB585-3FEB-6FFF-4DCD-74D637BC81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A392439-EA71-5B21-9385-5D067DD5C9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71BF74D-393E-7903-2161-F0DFBFE8C0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3A07C84B-4BF3-CB78-1102-7661B93C45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2F1A62D3-E757-3690-C8E6-0F9551F868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8D7B3E50-B658-8F4C-965E-E56BC762C5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74AFFADC-6841-C94B-B232-503508F263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6652063F-753C-7C45-9B3B-80BC8BDF1F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5679DE4-8BEE-D115-7171-822B0643B8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92D8B8E-5789-43B2-27A1-13ABE254AE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0A1EC11-6A1A-9AA5-C0B1-3E40587868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EDE886C2-5B05-B74C-56F0-09A118AF7A8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0A83E5F1-BA06-4760-5406-B33B6878F5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36F948C-7C14-5A84-01AF-9265F4737B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C7779544-CC76-CA51-97D6-717AB03897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FB7EF9E-F09B-1BEC-1BD8-0B8AD28EA97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4800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2" name="Title 21">
            <a:extLst>
              <a:ext uri="{FF2B5EF4-FFF2-40B4-BE49-F238E27FC236}">
                <a16:creationId xmlns:a16="http://schemas.microsoft.com/office/drawing/2014/main" id="{073F16C4-6B77-B910-0E9A-A3B191171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2400"/>
            <a:ext cx="7772400" cy="1143000"/>
          </a:xfrm>
        </p:spPr>
        <p:txBody>
          <a:bodyPr/>
          <a:lstStyle/>
          <a:p>
            <a:r>
              <a:rPr lang="en-US" sz="2800" dirty="0"/>
              <a:t>Rocket Engines: No Ambient Air Supply 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253222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9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9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2">
            <a:extLst>
              <a:ext uri="{FF2B5EF4-FFF2-40B4-BE49-F238E27FC236}">
                <a16:creationId xmlns:a16="http://schemas.microsoft.com/office/drawing/2014/main" id="{E5C7BB0D-629B-E183-FD5A-F89466D92C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0550" y="152854"/>
            <a:ext cx="598328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800" dirty="0">
                <a:latin typeface="+mj-lt"/>
              </a:rPr>
              <a:t>Generation of Supersonic velocity from High Pressure  : Isentropic Devices</a:t>
            </a:r>
          </a:p>
        </p:txBody>
      </p:sp>
      <p:sp>
        <p:nvSpPr>
          <p:cNvPr id="751622" name="Line 6">
            <a:extLst>
              <a:ext uri="{FF2B5EF4-FFF2-40B4-BE49-F238E27FC236}">
                <a16:creationId xmlns:a16="http://schemas.microsoft.com/office/drawing/2014/main" id="{7C592102-B398-5E80-C94B-5B41AD3CB168}"/>
              </a:ext>
            </a:extLst>
          </p:cNvPr>
          <p:cNvSpPr>
            <a:spLocks noChangeShapeType="1"/>
          </p:cNvSpPr>
          <p:nvPr/>
        </p:nvSpPr>
        <p:spPr bwMode="auto">
          <a:xfrm>
            <a:off x="990600" y="2636838"/>
            <a:ext cx="6096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1623" name="Object 2">
                <a:extLst>
                  <a:ext uri="{FF2B5EF4-FFF2-40B4-BE49-F238E27FC236}">
                    <a16:creationId xmlns:a16="http://schemas.microsoft.com/office/drawing/2014/main" id="{4664D9D0-1AEC-2823-E282-CBDE300BCE9B}"/>
                  </a:ext>
                </a:extLst>
              </p:cNvPr>
              <p:cNvSpPr txBox="1"/>
              <p:nvPr/>
            </p:nvSpPr>
            <p:spPr bwMode="auto">
              <a:xfrm>
                <a:off x="6426994" y="1205439"/>
                <a:ext cx="2279650" cy="10350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751623" name="Object 2">
                <a:extLst>
                  <a:ext uri="{FF2B5EF4-FFF2-40B4-BE49-F238E27FC236}">
                    <a16:creationId xmlns:a16="http://schemas.microsoft.com/office/drawing/2014/main" id="{4664D9D0-1AEC-2823-E282-CBDE300BCE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26994" y="1205439"/>
                <a:ext cx="2279650" cy="10350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1624" name="Object 3">
                <a:extLst>
                  <a:ext uri="{FF2B5EF4-FFF2-40B4-BE49-F238E27FC236}">
                    <a16:creationId xmlns:a16="http://schemas.microsoft.com/office/drawing/2014/main" id="{01880955-910F-397F-3AB3-6F90EA9B8773}"/>
                  </a:ext>
                </a:extLst>
              </p:cNvPr>
              <p:cNvSpPr txBox="1"/>
              <p:nvPr/>
            </p:nvSpPr>
            <p:spPr bwMode="auto">
              <a:xfrm>
                <a:off x="2668588" y="3241964"/>
                <a:ext cx="2635250" cy="1030288"/>
              </a:xfrm>
              <a:prstGeom prst="rect">
                <a:avLst/>
              </a:prstGeom>
              <a:noFill/>
              <a:ln w="79375">
                <a:solidFill>
                  <a:srgbClr val="FF0000"/>
                </a:solidFill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751624" name="Object 3">
                <a:extLst>
                  <a:ext uri="{FF2B5EF4-FFF2-40B4-BE49-F238E27FC236}">
                    <a16:creationId xmlns:a16="http://schemas.microsoft.com/office/drawing/2014/main" id="{01880955-910F-397F-3AB3-6F90EA9B87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8588" y="3241964"/>
                <a:ext cx="2635250" cy="10302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79375">
                <a:solidFill>
                  <a:srgbClr val="FF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51625" name="Object 4">
                <a:extLst>
                  <a:ext uri="{FF2B5EF4-FFF2-40B4-BE49-F238E27FC236}">
                    <a16:creationId xmlns:a16="http://schemas.microsoft.com/office/drawing/2014/main" id="{7B4C4114-A744-2CC4-E60F-279DBA634214}"/>
                  </a:ext>
                </a:extLst>
              </p:cNvPr>
              <p:cNvSpPr txBox="1"/>
              <p:nvPr/>
            </p:nvSpPr>
            <p:spPr bwMode="auto">
              <a:xfrm>
                <a:off x="6096794" y="3744623"/>
                <a:ext cx="1470025" cy="9159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ρ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ρ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>
          <p:sp>
            <p:nvSpPr>
              <p:cNvPr id="751625" name="Object 4">
                <a:extLst>
                  <a:ext uri="{FF2B5EF4-FFF2-40B4-BE49-F238E27FC236}">
                    <a16:creationId xmlns:a16="http://schemas.microsoft.com/office/drawing/2014/main" id="{7B4C4114-A744-2CC4-E60F-279DBA6342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794" y="3744623"/>
                <a:ext cx="1470025" cy="915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413" name="Object 5">
                <a:extLst>
                  <a:ext uri="{FF2B5EF4-FFF2-40B4-BE49-F238E27FC236}">
                    <a16:creationId xmlns:a16="http://schemas.microsoft.com/office/drawing/2014/main" id="{64CC813D-E9D7-B3F7-94A1-0372EE7351F2}"/>
                  </a:ext>
                </a:extLst>
              </p:cNvPr>
              <p:cNvSpPr txBox="1"/>
              <p:nvPr/>
            </p:nvSpPr>
            <p:spPr bwMode="auto">
              <a:xfrm>
                <a:off x="5937711" y="4775055"/>
                <a:ext cx="1916113" cy="9159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17413" name="Object 5">
                <a:extLst>
                  <a:ext uri="{FF2B5EF4-FFF2-40B4-BE49-F238E27FC236}">
                    <a16:creationId xmlns:a16="http://schemas.microsoft.com/office/drawing/2014/main" id="{64CC813D-E9D7-B3F7-94A1-0372EE735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711" y="4775055"/>
                <a:ext cx="1916113" cy="9159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1627" name="Line 11">
            <a:extLst>
              <a:ext uri="{FF2B5EF4-FFF2-40B4-BE49-F238E27FC236}">
                <a16:creationId xmlns:a16="http://schemas.microsoft.com/office/drawing/2014/main" id="{6D1BB8B9-68EB-D9FF-BAEA-A443AEC7D327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2667000"/>
            <a:ext cx="2057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grpSp>
        <p:nvGrpSpPr>
          <p:cNvPr id="17418" name="Group 16">
            <a:extLst>
              <a:ext uri="{FF2B5EF4-FFF2-40B4-BE49-F238E27FC236}">
                <a16:creationId xmlns:a16="http://schemas.microsoft.com/office/drawing/2014/main" id="{AFBAD7A8-3494-5D21-47D0-350D6A35BEE6}"/>
              </a:ext>
            </a:extLst>
          </p:cNvPr>
          <p:cNvGrpSpPr>
            <a:grpSpLocks/>
          </p:cNvGrpSpPr>
          <p:nvPr/>
        </p:nvGrpSpPr>
        <p:grpSpPr bwMode="auto">
          <a:xfrm>
            <a:off x="2052638" y="1687513"/>
            <a:ext cx="5543550" cy="1885950"/>
            <a:chOff x="1194" y="618"/>
            <a:chExt cx="3690" cy="2079"/>
          </a:xfrm>
        </p:grpSpPr>
        <p:sp>
          <p:nvSpPr>
            <p:cNvPr id="17433" name="Freeform 14">
              <a:extLst>
                <a:ext uri="{FF2B5EF4-FFF2-40B4-BE49-F238E27FC236}">
                  <a16:creationId xmlns:a16="http://schemas.microsoft.com/office/drawing/2014/main" id="{B88F9835-07A3-F8BB-4CC3-078D1A2AD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4" y="618"/>
              <a:ext cx="3682" cy="900"/>
            </a:xfrm>
            <a:custGeom>
              <a:avLst/>
              <a:gdLst>
                <a:gd name="T0" fmla="*/ 8 w 3682"/>
                <a:gd name="T1" fmla="*/ 0 h 900"/>
                <a:gd name="T2" fmla="*/ 53 w 3682"/>
                <a:gd name="T3" fmla="*/ 317 h 900"/>
                <a:gd name="T4" fmla="*/ 325 w 3682"/>
                <a:gd name="T5" fmla="*/ 635 h 900"/>
                <a:gd name="T6" fmla="*/ 688 w 3682"/>
                <a:gd name="T7" fmla="*/ 862 h 900"/>
                <a:gd name="T8" fmla="*/ 915 w 3682"/>
                <a:gd name="T9" fmla="*/ 862 h 900"/>
                <a:gd name="T10" fmla="*/ 1142 w 3682"/>
                <a:gd name="T11" fmla="*/ 816 h 900"/>
                <a:gd name="T12" fmla="*/ 3682 w 3682"/>
                <a:gd name="T13" fmla="*/ 408 h 9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82"/>
                <a:gd name="T22" fmla="*/ 0 h 900"/>
                <a:gd name="T23" fmla="*/ 3682 w 3682"/>
                <a:gd name="T24" fmla="*/ 900 h 9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82" h="900">
                  <a:moveTo>
                    <a:pt x="8" y="0"/>
                  </a:moveTo>
                  <a:cubicBezTo>
                    <a:pt x="4" y="105"/>
                    <a:pt x="0" y="211"/>
                    <a:pt x="53" y="317"/>
                  </a:cubicBezTo>
                  <a:cubicBezTo>
                    <a:pt x="106" y="423"/>
                    <a:pt x="219" y="544"/>
                    <a:pt x="325" y="635"/>
                  </a:cubicBezTo>
                  <a:cubicBezTo>
                    <a:pt x="431" y="726"/>
                    <a:pt x="590" y="824"/>
                    <a:pt x="688" y="862"/>
                  </a:cubicBezTo>
                  <a:cubicBezTo>
                    <a:pt x="786" y="900"/>
                    <a:pt x="839" y="870"/>
                    <a:pt x="915" y="862"/>
                  </a:cubicBezTo>
                  <a:cubicBezTo>
                    <a:pt x="991" y="854"/>
                    <a:pt x="681" y="892"/>
                    <a:pt x="1142" y="816"/>
                  </a:cubicBezTo>
                  <a:cubicBezTo>
                    <a:pt x="1603" y="740"/>
                    <a:pt x="2642" y="574"/>
                    <a:pt x="3682" y="4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7434" name="Freeform 15">
              <a:extLst>
                <a:ext uri="{FF2B5EF4-FFF2-40B4-BE49-F238E27FC236}">
                  <a16:creationId xmlns:a16="http://schemas.microsoft.com/office/drawing/2014/main" id="{F4F7040A-A41E-C3E2-BCF5-D48CE52CCB32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202" y="1797"/>
              <a:ext cx="3682" cy="900"/>
            </a:xfrm>
            <a:custGeom>
              <a:avLst/>
              <a:gdLst>
                <a:gd name="T0" fmla="*/ 8 w 3682"/>
                <a:gd name="T1" fmla="*/ 0 h 900"/>
                <a:gd name="T2" fmla="*/ 53 w 3682"/>
                <a:gd name="T3" fmla="*/ 317 h 900"/>
                <a:gd name="T4" fmla="*/ 325 w 3682"/>
                <a:gd name="T5" fmla="*/ 635 h 900"/>
                <a:gd name="T6" fmla="*/ 688 w 3682"/>
                <a:gd name="T7" fmla="*/ 862 h 900"/>
                <a:gd name="T8" fmla="*/ 915 w 3682"/>
                <a:gd name="T9" fmla="*/ 862 h 900"/>
                <a:gd name="T10" fmla="*/ 1142 w 3682"/>
                <a:gd name="T11" fmla="*/ 816 h 900"/>
                <a:gd name="T12" fmla="*/ 3682 w 3682"/>
                <a:gd name="T13" fmla="*/ 408 h 9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82"/>
                <a:gd name="T22" fmla="*/ 0 h 900"/>
                <a:gd name="T23" fmla="*/ 3682 w 3682"/>
                <a:gd name="T24" fmla="*/ 900 h 9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82" h="900">
                  <a:moveTo>
                    <a:pt x="8" y="0"/>
                  </a:moveTo>
                  <a:cubicBezTo>
                    <a:pt x="4" y="105"/>
                    <a:pt x="0" y="211"/>
                    <a:pt x="53" y="317"/>
                  </a:cubicBezTo>
                  <a:cubicBezTo>
                    <a:pt x="106" y="423"/>
                    <a:pt x="219" y="544"/>
                    <a:pt x="325" y="635"/>
                  </a:cubicBezTo>
                  <a:cubicBezTo>
                    <a:pt x="431" y="726"/>
                    <a:pt x="590" y="824"/>
                    <a:pt x="688" y="862"/>
                  </a:cubicBezTo>
                  <a:cubicBezTo>
                    <a:pt x="786" y="900"/>
                    <a:pt x="839" y="870"/>
                    <a:pt x="915" y="862"/>
                  </a:cubicBezTo>
                  <a:cubicBezTo>
                    <a:pt x="991" y="854"/>
                    <a:pt x="681" y="892"/>
                    <a:pt x="1142" y="816"/>
                  </a:cubicBezTo>
                  <a:cubicBezTo>
                    <a:pt x="1603" y="740"/>
                    <a:pt x="2642" y="574"/>
                    <a:pt x="3682" y="40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17419" name="Line 17">
            <a:extLst>
              <a:ext uri="{FF2B5EF4-FFF2-40B4-BE49-F238E27FC236}">
                <a16:creationId xmlns:a16="http://schemas.microsoft.com/office/drawing/2014/main" id="{7D56299B-AED1-1764-39B8-2E1E22034244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2667000"/>
            <a:ext cx="66246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Object 14">
                <a:extLst>
                  <a:ext uri="{FF2B5EF4-FFF2-40B4-BE49-F238E27FC236}">
                    <a16:creationId xmlns:a16="http://schemas.microsoft.com/office/drawing/2014/main" id="{4ED80CC5-2153-929F-7C0D-42AF231DABC9}"/>
                  </a:ext>
                </a:extLst>
              </p:cNvPr>
              <p:cNvSpPr txBox="1"/>
              <p:nvPr/>
            </p:nvSpPr>
            <p:spPr bwMode="auto">
              <a:xfrm>
                <a:off x="2764632" y="4591704"/>
                <a:ext cx="2127250" cy="787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IN"/>
              </a:p>
            </p:txBody>
          </p:sp>
        </mc:Choice>
        <mc:Fallback>
          <p:sp>
            <p:nvSpPr>
              <p:cNvPr id="2" name="Object 14">
                <a:extLst>
                  <a:ext uri="{FF2B5EF4-FFF2-40B4-BE49-F238E27FC236}">
                    <a16:creationId xmlns:a16="http://schemas.microsoft.com/office/drawing/2014/main" id="{4ED80CC5-2153-929F-7C0D-42AF231DA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64632" y="4591704"/>
                <a:ext cx="2127250" cy="787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E5754616-560A-9954-BEA7-363082DEC78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11C3D361-389E-9EA2-25CE-FA44CCA93C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759280F-A37B-3B07-D2DE-C308AB8EC0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7441074A-8D53-1AB5-B564-804E73867B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4B13456-0DF0-E5B2-105D-BA00E283B8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832623EC-36D8-CF37-95AB-603BC0DCA0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7E0A595C-8225-1405-718E-2C8426653B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40BADFFA-EAFA-ED82-72CA-8AE2509FCD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5016144-4A9C-AD72-E099-3D9A9138E7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798B21D-2F6F-9E65-9A4C-5E8790E65E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9A0CFF1-4BB0-1279-7240-E00BB381EB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FDF23493-C948-A84C-72DB-B19328D2C9A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8C6683C7-128D-A252-052D-8F878C53D8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6D60835-9192-B638-2208-F1419FDAFE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1C3A92BA-3E61-2044-003D-D3CEB8D283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370A1B7F-D8CD-A44B-D85F-833094B6D45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DAE115A-03F6-5138-B544-69585D206A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EC751C4D-B215-A392-B9F7-656B5273DE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AF585BE-1F39-1166-C40B-35129DBC7E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76442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5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51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51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51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1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51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1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623" grpId="0"/>
      <p:bldP spid="751624" grpId="0"/>
      <p:bldP spid="751625" grpId="0"/>
      <p:bldP spid="17413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52648" name="Object 2">
                <a:extLst>
                  <a:ext uri="{FF2B5EF4-FFF2-40B4-BE49-F238E27FC236}">
                    <a16:creationId xmlns:a16="http://schemas.microsoft.com/office/drawing/2014/main" id="{0E4B4356-DC4A-2A4A-8B4B-984BFBE2A79E}"/>
                  </a:ext>
                </a:extLst>
              </p:cNvPr>
              <p:cNvSpPr txBox="1"/>
              <p:nvPr/>
            </p:nvSpPr>
            <p:spPr bwMode="auto">
              <a:xfrm>
                <a:off x="3937000" y="1520825"/>
                <a:ext cx="3211513" cy="10445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𝑑𝑝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52648" name="Object 2">
                <a:extLst>
                  <a:ext uri="{FF2B5EF4-FFF2-40B4-BE49-F238E27FC236}">
                    <a16:creationId xmlns:a16="http://schemas.microsoft.com/office/drawing/2014/main" id="{0E4B4356-DC4A-2A4A-8B4B-984BFBE2A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37000" y="1520825"/>
                <a:ext cx="3211513" cy="10445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2649" name="Text Box 9">
            <a:extLst>
              <a:ext uri="{FF2B5EF4-FFF2-40B4-BE49-F238E27FC236}">
                <a16:creationId xmlns:a16="http://schemas.microsoft.com/office/drawing/2014/main" id="{F7C382DD-1B29-5375-8AA5-DFD4BAA0C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1700213"/>
            <a:ext cx="14700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At  </a:t>
            </a:r>
            <a:r>
              <a:rPr lang="en-US" i="1" dirty="0">
                <a:latin typeface="+mn-lt"/>
              </a:rPr>
              <a:t>M </a:t>
            </a:r>
            <a:r>
              <a:rPr lang="en-US" dirty="0">
                <a:latin typeface="+mn-lt"/>
              </a:rPr>
              <a:t>=1</a:t>
            </a:r>
          </a:p>
        </p:txBody>
      </p:sp>
      <p:sp>
        <p:nvSpPr>
          <p:cNvPr id="752650" name="Text Box 10">
            <a:extLst>
              <a:ext uri="{FF2B5EF4-FFF2-40B4-BE49-F238E27FC236}">
                <a16:creationId xmlns:a16="http://schemas.microsoft.com/office/drawing/2014/main" id="{703D530D-B670-9853-AE62-449CCD3FF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0664" y="2617788"/>
            <a:ext cx="51657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latin typeface="+mn-lt"/>
              </a:rPr>
              <a:t>Minimum Area = </a:t>
            </a:r>
            <a:r>
              <a:rPr lang="en-US" i="1" dirty="0">
                <a:latin typeface="+mn-lt"/>
              </a:rPr>
              <a:t>A</a:t>
            </a:r>
            <a:r>
              <a:rPr lang="en-US" i="1" baseline="30000" dirty="0">
                <a:latin typeface="+mn-lt"/>
              </a:rPr>
              <a:t>*</a:t>
            </a:r>
            <a:r>
              <a:rPr lang="en-US" baseline="30000" dirty="0">
                <a:latin typeface="+mn-lt"/>
              </a:rPr>
              <a:t> </a:t>
            </a:r>
            <a:r>
              <a:rPr lang="en-US" dirty="0">
                <a:latin typeface="+mn-lt"/>
              </a:rPr>
              <a:t> : Also called throat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2651" name="Object 3">
                <a:extLst>
                  <a:ext uri="{FF2B5EF4-FFF2-40B4-BE49-F238E27FC236}">
                    <a16:creationId xmlns:a16="http://schemas.microsoft.com/office/drawing/2014/main" id="{A2D98B90-2E60-8841-735C-A7648B78504F}"/>
                  </a:ext>
                </a:extLst>
              </p:cNvPr>
              <p:cNvSpPr txBox="1"/>
              <p:nvPr/>
            </p:nvSpPr>
            <p:spPr bwMode="auto">
              <a:xfrm>
                <a:off x="2799989" y="3379788"/>
                <a:ext cx="2447925" cy="7699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γ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/>
              </a:p>
            </p:txBody>
          </p:sp>
        </mc:Choice>
        <mc:Fallback>
          <p:sp>
            <p:nvSpPr>
              <p:cNvPr id="752651" name="Object 3">
                <a:extLst>
                  <a:ext uri="{FF2B5EF4-FFF2-40B4-BE49-F238E27FC236}">
                    <a16:creationId xmlns:a16="http://schemas.microsoft.com/office/drawing/2014/main" id="{A2D98B90-2E60-8841-735C-A7648B785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799989" y="3379788"/>
                <a:ext cx="2447925" cy="7699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2652" name="Object 4">
                <a:extLst>
                  <a:ext uri="{FF2B5EF4-FFF2-40B4-BE49-F238E27FC236}">
                    <a16:creationId xmlns:a16="http://schemas.microsoft.com/office/drawing/2014/main" id="{75F4E407-7C06-7862-390C-77D65BB32033}"/>
                  </a:ext>
                </a:extLst>
              </p:cNvPr>
              <p:cNvSpPr txBox="1"/>
              <p:nvPr/>
            </p:nvSpPr>
            <p:spPr bwMode="auto">
              <a:xfrm>
                <a:off x="2455863" y="5105400"/>
                <a:ext cx="4389437" cy="13779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ρ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ρ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ρ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num>
                        <m:den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ρ</m:t>
                          </m:r>
                        </m:den>
                      </m:f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52652" name="Object 4">
                <a:extLst>
                  <a:ext uri="{FF2B5EF4-FFF2-40B4-BE49-F238E27FC236}">
                    <a16:creationId xmlns:a16="http://schemas.microsoft.com/office/drawing/2014/main" id="{75F4E407-7C06-7862-390C-77D65BB320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55863" y="5105400"/>
                <a:ext cx="4389437" cy="13779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440" name="Title 6">
            <a:extLst>
              <a:ext uri="{FF2B5EF4-FFF2-40B4-BE49-F238E27FC236}">
                <a16:creationId xmlns:a16="http://schemas.microsoft.com/office/drawing/2014/main" id="{D49C1D00-3FC6-883A-D46D-3901738F2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152400"/>
            <a:ext cx="6483473" cy="1143000"/>
          </a:xfrm>
        </p:spPr>
        <p:txBody>
          <a:bodyPr/>
          <a:lstStyle/>
          <a:p>
            <a:r>
              <a:rPr lang="en-IN" altLang="en-US" sz="2800" dirty="0"/>
              <a:t>Isentropic Gas dynamic of Throat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DCA6B8-05E2-2BFD-6824-08CE0E683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4221163"/>
            <a:ext cx="35417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IN" altLang="en-US"/>
              <a:t>For a given mass flow rate: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3EA1BA62-E634-74D7-EF7A-9D982D2AD532}"/>
                  </a:ext>
                </a:extLst>
              </p:cNvPr>
              <p:cNvSpPr txBox="1"/>
              <p:nvPr/>
            </p:nvSpPr>
            <p:spPr bwMode="auto">
              <a:xfrm>
                <a:off x="4643438" y="4149725"/>
                <a:ext cx="2413000" cy="7620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3EA1BA62-E634-74D7-EF7A-9D982D2AD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43438" y="4149725"/>
                <a:ext cx="2413000" cy="7620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F58FA03B-C92F-253D-291F-2EDB492384D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88F1F616-ADD7-6694-528C-A8C6FB2128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C3FC720-6709-C1FF-51B1-11C183BDB5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8A64144-CB2B-C0DA-2B00-78B291FAA37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50FF2111-944D-6C08-D20E-03250CF7A6D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AE25088-D1AD-7CEA-A50C-D46389E9EE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2133F61D-5B2E-569A-C7AE-8AE205CC90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E2BA9B37-3A01-E052-6AD1-3341B2D273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5D39847-9925-25CD-BE4C-F0EBC9D0DE8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E2C30469-C23B-6227-B0D5-5390C8DF6A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39FBF358-DB2D-1F67-3FAE-039E57D348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B15904C0-80D7-AA67-10A4-3B610EF5F8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828C0B3-177A-050C-D15B-6A5139E53E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7C9B436A-61EC-812C-ADC0-9C092CBD15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2C907488-E568-57D1-132D-3EFA59155A5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F78B358-2B80-6440-C794-2E48A38460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A6EA34D-C965-74FF-388D-C15AE7BF74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C557CEB2-E18A-DC7E-FC14-4DB7739C5A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F09D9CB-C3F5-D505-2C20-61C73D6FD9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26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2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2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52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2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52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52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52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2648" grpId="0"/>
      <p:bldP spid="752649" grpId="0" build="p" autoUpdateAnimBg="0"/>
      <p:bldP spid="752650" grpId="0" build="p" autoUpdateAnimBg="0"/>
      <p:bldP spid="752651" grpId="0"/>
      <p:bldP spid="752652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2">
            <a:extLst>
              <a:ext uri="{FF2B5EF4-FFF2-40B4-BE49-F238E27FC236}">
                <a16:creationId xmlns:a16="http://schemas.microsoft.com/office/drawing/2014/main" id="{34BE2823-00CA-28EA-8D82-D65F9F7F7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76200"/>
            <a:ext cx="7162800" cy="1143000"/>
          </a:xfrm>
        </p:spPr>
        <p:txBody>
          <a:bodyPr/>
          <a:lstStyle/>
          <a:p>
            <a:r>
              <a:rPr lang="en-IN" altLang="en-US" sz="2800" dirty="0"/>
              <a:t>Geometry of Isentropic Diffuser/Nozzle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B531B69-AB17-E27C-DDF6-3FEC953B43E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F37E18E9-7C98-9C14-B141-20A2420619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FEBB491-BEAA-CD06-0029-3A56605FC8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9A962FE-C402-AAEA-CE01-DBE4572C4C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7E41693D-6AEC-5006-1570-BA7A6EE566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EED29B2-044E-AF83-3E2B-9F02EAD88C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2463CE9E-2561-5242-D79A-AA49B01C55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65305434-0559-FECF-37E3-89F27BDCA8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D352CEE-2B55-439A-25DE-095B9810B2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1E2F4537-12C0-5240-EE46-BBAE957E07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FD1E2D40-F152-3ECD-34B7-2596B21EA3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1A7BFB62-7C55-8659-872C-93BBB601C9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17DB053-C8FE-9379-74AB-762DC48D78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E88F32A-C71C-30DB-DF44-DFA0C8EE6B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30064499-F8E9-241D-1D84-6B6B58FC8F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2">
                      <a:extLst>
                        <a:ext uri="{FF2B5EF4-FFF2-40B4-BE49-F238E27FC236}">
                          <a16:creationId xmlns:a16="http://schemas.microsoft.com/office/drawing/2014/main" id="{C0DA527E-CF99-5BAC-2312-D9DD079F29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13">
                      <a:extLst>
                        <a:ext uri="{FF2B5EF4-FFF2-40B4-BE49-F238E27FC236}">
                          <a16:creationId xmlns:a16="http://schemas.microsoft.com/office/drawing/2014/main" id="{7E295424-BE91-54F2-1967-E3B07A4117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F11F1F2-0B21-BEC1-1DD8-ADDBA84794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5018C97-391B-DB35-6ADD-C4A443E74D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715176EF-281C-7A0B-F48B-ACF60F5FC6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381158"/>
            <a:ext cx="8812212" cy="50858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14331</TotalTime>
  <Words>538</Words>
  <Application>Microsoft Office PowerPoint</Application>
  <PresentationFormat>On-screen Show (4:3)</PresentationFormat>
  <Paragraphs>146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2" baseType="lpstr">
      <vt:lpstr>Arial</vt:lpstr>
      <vt:lpstr>Brush Script MT</vt:lpstr>
      <vt:lpstr>Cambria Math</vt:lpstr>
      <vt:lpstr>CommercialScript BT</vt:lpstr>
      <vt:lpstr>Linux Libertine</vt:lpstr>
      <vt:lpstr>Symbol</vt:lpstr>
      <vt:lpstr>Tempus Sans ITC</vt:lpstr>
      <vt:lpstr>Times</vt:lpstr>
      <vt:lpstr>Times New Roman</vt:lpstr>
      <vt:lpstr>Default Design</vt:lpstr>
      <vt:lpstr>Equation</vt:lpstr>
      <vt:lpstr>Microsoft Excel Chart</vt:lpstr>
      <vt:lpstr>Bitmap Image</vt:lpstr>
      <vt:lpstr>Analysis of  Flow in Supersonic Flights &amp; Missiles</vt:lpstr>
      <vt:lpstr>Flow Past High Angle Objects</vt:lpstr>
      <vt:lpstr>Supersonic Vehicles</vt:lpstr>
      <vt:lpstr>Oblique Shock Wave</vt:lpstr>
      <vt:lpstr>A Supersonic Ramjet (Missile)</vt:lpstr>
      <vt:lpstr>Oblique Shock is a Barbed Wire Fence</vt:lpstr>
      <vt:lpstr>Geometrical Description of An Oblique Shock Wave </vt:lpstr>
      <vt:lpstr>An oblique sock is a normal Shock to Normal Velocity Component</vt:lpstr>
      <vt:lpstr>Determination of Oblique Shock Wave Angle</vt:lpstr>
      <vt:lpstr>Oblique Shock Wave Angle Chart</vt:lpstr>
      <vt:lpstr>Limiting Cases of Oblique Shock Wave</vt:lpstr>
      <vt:lpstr>Maximum Turning Angle </vt:lpstr>
      <vt:lpstr>Highest Angle Objects</vt:lpstr>
      <vt:lpstr>BrahMos Missile</vt:lpstr>
      <vt:lpstr>Internal and External Flow in Supersonic Missiles</vt:lpstr>
      <vt:lpstr>Rocket Engines: No Ambient Air Supply </vt:lpstr>
      <vt:lpstr>PowerPoint Presentation</vt:lpstr>
      <vt:lpstr>Isentropic Gas dynamic of Throat</vt:lpstr>
      <vt:lpstr>Geometry of Isentropic Diffuser/Nozzle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871</cp:revision>
  <cp:lastPrinted>2002-01-11T03:20:09Z</cp:lastPrinted>
  <dcterms:created xsi:type="dcterms:W3CDTF">2002-01-11T02:48:10Z</dcterms:created>
  <dcterms:modified xsi:type="dcterms:W3CDTF">2025-11-14T03:00:47Z</dcterms:modified>
</cp:coreProperties>
</file>