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274" r:id="rId2"/>
    <p:sldId id="499" r:id="rId3"/>
    <p:sldId id="501" r:id="rId4"/>
    <p:sldId id="502" r:id="rId5"/>
    <p:sldId id="503" r:id="rId6"/>
    <p:sldId id="504" r:id="rId7"/>
    <p:sldId id="505" r:id="rId8"/>
    <p:sldId id="506" r:id="rId9"/>
    <p:sldId id="507" r:id="rId10"/>
    <p:sldId id="508" r:id="rId11"/>
    <p:sldId id="510" r:id="rId12"/>
    <p:sldId id="511" r:id="rId13"/>
    <p:sldId id="512" r:id="rId14"/>
    <p:sldId id="519" r:id="rId15"/>
    <p:sldId id="520" r:id="rId16"/>
    <p:sldId id="417" r:id="rId17"/>
    <p:sldId id="521" r:id="rId18"/>
    <p:sldId id="522" r:id="rId19"/>
    <p:sldId id="523" r:id="rId20"/>
    <p:sldId id="524" r:id="rId21"/>
    <p:sldId id="1302" r:id="rId22"/>
    <p:sldId id="1303" r:id="rId23"/>
    <p:sldId id="1304" r:id="rId24"/>
    <p:sldId id="1305" r:id="rId25"/>
    <p:sldId id="1308" r:id="rId26"/>
    <p:sldId id="1309" r:id="rId27"/>
    <p:sldId id="537" r:id="rId28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CC"/>
    <a:srgbClr val="FFCC99"/>
    <a:srgbClr val="FF9900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7" autoAdjust="0"/>
    <p:restoredTop sz="93969" autoAdjust="0"/>
  </p:normalViewPr>
  <p:slideViewPr>
    <p:cSldViewPr>
      <p:cViewPr varScale="1">
        <p:scale>
          <a:sx n="69" d="100"/>
          <a:sy n="69" d="100"/>
        </p:scale>
        <p:origin x="12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6-07-29T02:31:27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8-01T02:31:09.4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33 49 366,'-18'-2'133,"18"2"6,-15-7-84,15 7-29,0 0-20,6-16-21,3 5-107,-9 11-13,14-13 0,-14 13-5,13 0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2T03:45:27.8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16795 5431 377 0,'-10'-8'304'0,"1"1"-102"0,1 4-125 0,2-1-8 0,2-1-14 0,1 0-9 0,1-2-22 15,1 2 13-15,1-1-17 0,2 1-13 0,-2 0 7 0,0 2-11 16,3-2-1-16,-1 4 10 0,5-2-2 0,-2 0 4 16,2 1-1-16,-4-1-6 0,2-1 3 0,2 2-6 15,-3-1-8-15,6 0 14 0,-1-2-9 0,-1-1 14 16,4-1 0-16,0-1-3 0,0-2 10 0,2-3-8 15,-1 0 9-15,2-2-9 0,1-2-4 0,2-2 3 0,2-1 11 16,1-8-11-16,3 3 10 0,4-3-12 0,3-7-6 16,1 5 8-16,4-4-13 0,5-2 13 0,-2 3-5 15,2-3-5-15,-1-2 5 0,-3 3-6 0,-3 0 0 0,-2 2-5 0,0 2-1 0,-2-1 0 16,2 2 10-16,1 3-6 16,-2 1 2-16,3 3-4 0,24-17-64 0,-50 37-88 0,25-25 205 0,-19 14-113 15,-3 2-28-15,-1 3-4 0,-3 0-16 16,-2 0-57-16,-2 1-24 0</inkml:trace>
  <inkml:trace contextRef="#ctx0" brushRef="#br0" timeOffset="289.37">17372 4419 1099 0,'-12'-6'70'0,"2"0"-11"0,3 3 12 15,-1-1-15-15,2 1-14 0,4-1-18 0,0 1-13 16,2 1 3-16,4-1-20 0,3 0-1 0,3 0 4 15,3-1-5-15,2 0-6 16,2-1 12-16,2-2-4 0,4-1 8 0,4-2-1 16,3 0-5-16,3-4-10 0,4 4 0 15,2-5-25-15,0-3-1 0,-3 4-7 0,-5-4 2 16,-4 5-6-16,-4 1 28 0,-1 1 6 0,-6 4 3 16,-4-3 0-16,0 8 22 0,-1 2-4 0,-4 2 12 15,1 4 3-15,-7-2 15 0,-1 4 0 0,0 3 4 0,-3 3-8 16,0 8 4-16,0 0-4 0,-5 0 4 0,-2 4-20 15,-2-3-1-15,2 2-2 0,1 0 0 0,1 1-10 16,-3 0 7-16,2-1-10 0,1-2 7 0,0-3-18 0,4-1-75 16,2-5-45-16,0 0-18 0,2-3-181 0</inkml:trace>
  <inkml:trace contextRef="#ctx0" brushRef="#br0" timeOffset="701.59">18054 3922 1116 0,'-18'-5'45'0,"4"2"27"16,2 1-54-16,-3 2-10 0,5 3 0 16,0-1-3-16,1 0 5 0,4 5-10 0,2-2 8 0,-4 5-9 15,4 0-12-15,3 1 15 0,2 0-13 0,3 5 15 16,0-1 0-16,-3 2-10 0,6 2 9 0,-1 2-10 0,7-1 7 15,-2 1 0-15,1-4-7 0,0 1 6 0,1 3-4 16,1-2-4-16,0 1 5 0,-2-4-7 0,0-3 6 0,0-4-1 16,-1 0 0-16,-2-4 1 0,1-1 14 15,-3-2-8-15,-1-1 8 0,0-3-9 0,-1-4 0 0,1-4 6 16,-2-1-10-16,0-3 9 0,2 1-1 0,-4-6-5 16,0-4 11-16,-1-2-10 0,-2-4-4 0,0-1 13 15,-3-1-11-15,1-2 14 0,-1 1 4 0,-2 1-6 16,-1-2 13-16,-2 2-11 0,1 2 14 0,-3 5 13 15,0 5-9-15,1 6 11 0,1 2-15 0,1 7-18 0,0 7-2 16,3 7-5-16,-1 5-8 0,1 3 2 0,-3 3-3 16,2 5 3-16,2 0 7 0,3 4-65 0,7-3-70 15,1 0-10-15,0 0-283 0</inkml:trace>
  <inkml:trace contextRef="#ctx0" brushRef="#br0" timeOffset="1130.24">18317 5374 795 0,'-5'-10'113'0,"-5"0"333"0,5 1-435 0,-1-1-1 0,3 1-13 0,4 1 10 0,-1 2-7 0,6-2-14 15,3 1 3-15,2-3-7 0,7 0-3 0,2 0 21 16,-4-1-17-16,2 0 18 0,2 0-4 0,1-2-4 15,8 0 7-15,4-1-7 0,-3-2 3 0,2-4 3 0,0-1 5 16,-2-2-1-16,2-2 15 0,-2 6 10 0,0-4 3 16,-1-1 1-16,4-2-4 0,-2-4 5 0,9 1-9 15,5-3 9-15,-3-2-10 0,8 2-10 16,-7-2 5-16,-4 2-9 0,-1 5-13 0,-5 0 9 0,-2-4-5 0,-4 7 9 16,2-4-13-16,0 0-22 0,-3 6-13 0,4-4-2 15,1 3-42-15,-1-2-28 16,0 4-24-16,-6 0 1 0,-4-2-47 0,-5 1-38 0</inkml:trace>
  <inkml:trace contextRef="#ctx0" brushRef="#br0" timeOffset="1447.21">19080 4376 721 0,'-18'0'370'0,"0"0"-216"15,3 1-91-15,2-1 18 0,2 1-42 0,5 1-11 16,1-1-7-16,5 0 0 0,1 1-15 0,7-1-12 31,0-1 6-31,5 0-7 0,7-1 0 0,0-2 5 0,2-1-5 16,3 0 6-16,-2 0-9 0,2-2-4 0,1 1-17 15,4-1 7-15,2 3-38 0,0-2 19 0,1-1 6 16,-4-2 3-16,0 1 18 0,-3 4 11 0,-6-3-2 16,0 3 5-16,-4-1 0 0,-4-1 2 0,0 4 6 0,-3 0-2 15,-2 1 9-15,-1 4-9 0,-1-1 4 0,-4 0-3 16,1 4 14-16,-2 2-7 0,-2 4 3 0,-2 3-4 15,0 0 0-15,-2 1-5 0,-1 3-1 0,-1-1-1 16,1 5 7-16,-1-1-11 0,2 1 5 0,-5 0-7 16,1-1 3-16,1-1-1 0,-2-1-24 0,3-2 7 0,-5-5-80 15,7-4-162-15,-3 1-16 0</inkml:trace>
  <inkml:trace contextRef="#ctx0" brushRef="#br0" timeOffset="1828.81">19702 3904 1032 0,'-4'-6'164'0,"-2"3"-102"0,-1 2 7 0,-1-1-28 15,3 2-22-15,2 1-9 0,-4 0-7 16,2 2 1-16,-3 2-14 0,2 3 9 0,0 2-4 0,1 1 5 15,1-1 7-15,0 4-7 0,1 0 3 0,-1 4-7 16,-1 1-7-16,5 3 12 0,0 2-10 0,-1 0 10 16,6 2 0-16,-5-1 0 0,3 0 5 0,0 2-6 0,2 0-9 15,-2 1 7-15,-1-1-1 0,5-6 3 0,-1 0-2 16,3-7 2-16,2-1 0 0,-2 3 0 0,-4-7-8 0,3 0 14 16,-2-2-3-16,-1-6 7 0,0-1-7 0,5-4 3 15,-4-1 4-15,4-3 0 0,3-2-2 0,-4-3 14 16,2-4-9-16,-3-3 13 0,-3-3-9 0,0-6-5 15,-2-4 4-15,-3 0-5 0,0 0-2 16,-3-3 5-16,-1 2-6 0,-2-1 7 0,-5 3-6 16,3 5-1-16,2 6 8 0,-5 0-5 0,1 6 6 0,-3 3-2 0,-6 2-11 15,13 9 6-15,-6 1-28 0,2 6 7 0,0 4-28 16,-5 3 9-16,4 6-122 0,-3 7-279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9-23T04:12:53.590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2T04:03:48.6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12185 17409 1571 0,'6'-12'0'0,"-14"-15"0"0,15 20 62 16,2 0-44-16,1 2 108 0,-1-3-87 0,1-2-26 0,0-1 10 0,0-1-9 0,4 1-1 0,2-2 4 0,1-1-3 0,5 2 7 0,-4-4-6 0,-1-2 10 16,1 0-8-16,0-3 4 0,6-1-8 0,1-3-5 0,5-2 4 0,0-3 10 0,-1-3-16 0,3 3 8 15,0-2-10-15,1-2 2 0,2 0 1 0,4-3-2 16,3 1 3-16,3-1 4 0,0-1-12 0,-1 0 8 0,-5 0-8 16,0 3 8-16,-3-2-6 0,-3 1 2 0,0-1-2 15,-2-2 2-15,5 3-1 0,4 0 0 16,0 0 0-16,2 3 0 0,-7 0-3 0,-4 0 0 15,-1 4 1-15,0 1 7 0,-3 1-11 0,-4 1 3 16,-3 0-6-16,1 1 6 0,-1 3-1 0,-2 0 1 16,0 6 0-16,-3-2 6 0,3 3-6 0,-4 3-1 15,0 0-3-15,1 4-2 0,-3-1 6 0,2 0-3 0,-3 2 4 0,3 0-2 0,-3 1-1 16,1 0 1-16,-1 2-2 16,-3 0-1-16,-1-1-11 0,-2 1-4 0,0 3-2 0,2 0-1 0,-5-1-32 15,1 2-6-15,-3 0-11 16,0 0-13-16,0 0-25 0,0 0-14 0,0 0-8 0,0 0-43 0,0 0-83 15,-13 2-32-15</inkml:trace>
  <inkml:trace contextRef="#ctx0" brushRef="#br0" timeOffset="370.11">13196 15964 775 0,'-8'-10'126'0,"3"3"-90"0,-2 2 8 0,2 1-29 16,2 1-19 0,3 3 19-16,0 0-6 0,0 0 11 0,0 0-2 0,0 0-13 0,-1-9 9 0,9 9-10 0,-6 1 8 15,6 1 28 1,-2 0-11-16,1 0 18 0,2 1-2 0,1-1-16 16,4 1 8-16,0 1-12 0,1-1-20 0,0 0 9 15,1 2-16-15,1-3 13 0,2 2-3 0,2 1-7 0,-1-4 9 0,1 2-8 0,0-2 10 16,-1-1-8-1,3 0 7-15,-1 0-7 0,3-1 3 0,-1-2-3 0,0 0-1 0,0 1 2 0,-2 2 6 0,5 1-15 16,3 1 3-16,-9 3-7 0,0 0 3 0,-6 2 1 16,-6 2-5-1,-1-1 4-15,-4 6-2 0,-3 0 2 0,0 3 9 0,-3 2-3 16,-3-1 11-16,-3 1 2 0,-3 2-6 0,1 5 4 0,-4-4-15 0,1 2 16 0,-3-4-11 16,-1-2 15-1,1 3-4-15,-2-2-11 0,-4-1 0 0,6 0-8 16,0 1-38-16,-3 0-37 0,6-1-35 0,-6-1-4 0,2 0-133 0</inkml:trace>
  <inkml:trace contextRef="#ctx0" brushRef="#br0" timeOffset="968.22">12248 16237 400 0,'-3'-5'69'0,"3"1"187"0,-7-1-199 0,2 0-11 0,5 5 0 16,0 0-2-16,0 0 3 0,0 0-13 0,0 0 12 16,0 0-9-16,0 0 18 0,0-1 7 0,0 0-2 15,0 0 3-15,0 0-6 0,0 0-25 0,1 0 0 0,1 0-7 16,12-14-5-16,-6 15-18 0,-2 0 1 0,5 0-5 16,-1 0 8-16,1 2 0 0,6 1 2 0,-5 2-4 15,6-2-8-15,-5 3 5 0,2 1-2 0,1 0 4 16,-1 2 9-16,1 0-10 0,0 0 7 0,1 3-9 0,0 1-8 15,1 2 25-15,2 2-11 0,-1 2 17 0,-2 0-14 16,1 3-1-16,0-1 2 0,3 1-3 0,-2 3 1 16,4-1-6-16,3 3-2 0,2 0 0 0,4 2 3 0,4 1-3 15,-3-1 4-15,1 2-4 16,-2-3-8-16,0 1 14 0,-3 0-4 0,1 1 9 0,2 0-12 0,1 1 2 16,-4 0-1-16,2 0 4 0,3-2-7 15,0 2 8-15,3-2-4 0,-3-1 7 0,-3 3-5 0,-2-1-1 16,0-3 3-16,-5 1-3 0,-2-2-6 0,-2-2 7 15,-2 1-8-15,-3 0 9 0,1-1-2 0,-4 0 3 16,1-3 1-16,-4 1-2 0,1-6-9 0,-1 1 4 16,6-1-6-16,-5-2 6 0,3 2 0 0,-2-4-10 0,-4 1 5 15,3-4-9-15,-6 1-9 0,1-2-1 0,-1 0-7 16,-1-3 5-16,3-2-5 0,-2 1-2 0,-1-4-6 16,-3 0 0-16,0 0-25 0,0 0-3 0,0 0-31 15,0 1 9-15,0 0-79 0,0 0-66 0</inkml:trace>
  <inkml:trace contextRef="#ctx0" brushRef="#br0" timeOffset="1519.88">12979 17296 268 0,'-5'3'36'0,"2"-7"202"0,1-1 9 0,1-4-110 16,2 2-131-16,1 1-17 0,2-1 8 0,2 1-11 0,1-1 12 0,0 1 35 15,3-2 4-15,2 1 15 0,-1 1 22 0,0 1-6 16,2 1-2-16,0 2-4 0,-1 0-28 0,2 1-13 16,-5 2-8-16,5 3 3 0,2 1-11 0,4 3-5 0,2 2-1 15,-1 1-2-15,1 0 8 0,0 3-7 0,1-1 1 16,0 4-3-16,0-2 5 0,-3 1 1 15,4-3 4-15,-2-1-4 0,-1 2-2 0,-2-3 10 16,0 5-11-16,-1-4 11 0,-1-4-3 0,-1 0-1 16,1-3 14-16,-3 0-12 0,-3 1 0 0,0-4 10 0,-1 1-3 0,0-3 7 15,1-1 3-15,-4-3-3 0,-1 1 1 0,0-6 1 16,2 3 5-16,0 1-7 0,0-4-3 0,-4-1 1 16,2-2 4-16,0-2 0 0,-2-1 11 0,7 2-6 15,-7 1 12-15,3-3 1 0,1 4-7 0,-2-2 6 0,5-3-16 16,-6 1 0-16,-1 0 1 15,-5 2 0-15,1 0 6 0,-3 2-5 0,0-1-1 16,1-1-1-16,-5 1-7 0,0-2-7 0,-4 2-1 0,-1-1-2 16,1-1-7-16,-2 0 7 0,2-3-1 0,0 1 4 0,-2-2-3 0,-1-1-6 15,-3-2 4-15,-1 0-4 0,1 1 4 0,1 2-3 16,4 1-2-16,0 0 1 0,0 2 0 0,0-1-4 16,-2 2 2-16,1 3-2 0,3 1-1 0,1 2-7 0,1 2-4 15,0 3 1 1,2 2 2-16,0 1-16 0,1 4-9 0,-2-1-4 0,2 4-32 0,2-1-51 15,0 1-32-15,3 3-10 0,0 3-110 0,0 2-183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09T02:33:49.6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0,'0'0,"0"0,0 0,0 0,0 0,0 0,-21 338</inkml:trace>
  <inkml:trace contextRef="#ctx0" brushRef="#br0" timeOffset="1342">4985 1768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04T03:16:00.31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17805 0,'0'0,"0"0,0 0,0 0,0 0,0 0,0 0,0 0,0 0,0 0,0 0,0 0,0 0,0 0,0 0</inkml:trace>
  <inkml:trace contextRef="#ctx0" brushRef="#br0" timeOffset="2660">0 1642,'0'0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2T04:05:12.9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15107 11769 345 0,'0'-14'52'0,"0"0"46"0,2 3 11 0,0 1-47 15,1 2 4-15,-1 3-20 0,2-1-25 0,-1 1 6 16,0 0-15-16,-1-1 13 0,1 3-6 0,-2 0 3 15,0-1 19-15,1 2-12 0,-1-1 11 0,-1 3-6 16,0 0-13-16,0 0 9 0,0 0-19 0,0 0-6 16,0 0-1-16,0 0 0 0,0 0-9 0,0 0 13 15,0 0-14-15,0 1 14 0,4 13 0 0,-1-9-6 16,1 2 15-16,2-2-14 0,-2 1-2 0,3-1 2 0,1 0-8 16,0 1 7-16,1 1-1 15,1 0 1-15,4-1 4 0,-2 1-3 0,1-1-8 0,6 1 11 16,-2 0-14-16,4-1 15 0,3 0-1 0,2-3-6 15,1 0 13-15,6-1-13 0,3-2-3 0,0 0 5 0,-1 0-9 0,1 0 10 16,-2-1 4-16,0-1-9 0,2-1 9 0,2-2-11 16,1 2-3-16,3 1 6 15,-1-3-8-15,-1-1 9 0,-2-1 7 0,1 2-6 0,-2 1 8 0,-2 0-9 16,-1-2-17-16,-4 2 21 16,-3 0-7-16,3 1 13 0,0 3-10 0,0-3 5 0,-3-2-4 0,-2 0 5 15,-3-2-13-15,3 3 7 0,4 1 0 0,-7-1 5 0,2 1 2 16,-6-1-4-16,-3 1-1 0,-1 1-1 0,0 0-2 15,-2-2 2-15,-2 0-2 0,0 1 1 0,-2-1 4 16,0 3-25-16,0 1-1 0,-3 0-14 0,-1 0-27 16,-4 0 1-16,0 0-17 0,0 0 8 0,0 0-27 0,0 0-43 15</inkml:trace>
  <inkml:trace contextRef="#ctx0" brushRef="#br0" timeOffset="638.22">16208 11546 924 0,'-5'-11'34'0,"2"1"-9"0,-1 1-9 0,4 2 3 16,5 1-4-16,2 2-17 0,-2 0 11 0,3 1-15 0,0 0 0 0,-1-1 6 15,-1 0-8-15,2-1 9 0,0 1 5 0,4 1-4 0,1 0 5 0,-1 2-7 16,4 0-4-16,-3 1 4 0,2 2-4 0,-1 2 4 15,-1 0 9-15,2 4-9 0,2-2 3 0,0 3-7 16,1 0-7-16,0 0 15 0,3 0-4 0,2 1 9 16,-2 0-5-16,1-1-7 0,4 1 5 0,1-2-5 0,0 2 3 15,2 0 1-15,-2-2-9 0,0-1 6 0,-2 1-6 16,-2-1-9-16,-1 1 4 0,-1-2-8 0,-2 2-10 16,-2 1 20-16,-3-3-4 0,-2 2 10 0,-1-3-1 0,-5-3-1 15,-1 4 5-15,0-2-6 0,-4 3-12 0,-1-3 29 16,0 2-13-16,-5-2 20 0,2 4 5 0,-5-4-16 31,-1 1 10-31,-2 2-13 0,-2-3 2 0,1 3 7 0,-1-2-8 0,-1 3 9 0,-1 0-6 0,-2 2-8 16,1 0 9-16,-2 0-9 15,2 0-7-15,-3 1 15 16,3 0-13-16,-4-2 14 0,3 1-8 0,0-1 3 16,0 2 1-16,3 0 1 0,-1 0-7 0,0 1 6 0,-1 0-9 15,3 0 9-15,1-1 1 0,2 0-1 0,-1 1 4 16,2-1-5-16,0-2 1 0,0 0-2 0,1-2-1 15,0 0 1-15,2 1 13 0,0-2-11 0,-1 1 13 16,-1-3-15-16,2 0-3 0,0 1 11 0,1-1-12 0,0-2 13 16,2 0 3-16,-1-1-6 0,1-1 15 0,3 0-14 15,0 0 6-15,0 0 8 0,-1 0-9 0,-8-12 10 16,9 5 4-16,0-2-16 0,0-2 12 0,-4-1-13 16,2-3 10-16,1-2 12 0,-1-2 3 0,-2-2 3 15,2 1 0-15,0-2-8 0,-4-3-4 0,2 2 2 16,-2-4-8-16,-2-1-3 0,0 0-4 0,1 1 2 15,-2-1 0-15,1 0-10 0,1 3 4 0,-2 1-6 0,2 5-3 16,-2-1 2-16,-2 2-6 0,4 2 4 0,1 1 6 16,0 2-5-16,5 3 3 0,-3 1-7 0,2 2-31 15,4 2-115-15,-1 2-97 0,7 3-2 0,4 4-243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09T02:48:22.16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09T03:21:34.52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2CD7E7E1-F5E9-0A57-41C5-02587A450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6F56D3A-7160-3D28-4C7C-004213E54AF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CFCE97A6-72D4-8F70-F52D-A8DA9FE3767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DD86BD0E-9817-35BF-DAFF-31CD1A64BDF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E3782F8E-6F4A-BFEB-E115-47AB8A0B4B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AF2F52BB-8098-E032-A4D0-FFFAEEAAB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B6FF4B-5131-4E74-BCBF-7BB743D9A23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5415B8-24B1-AA2C-790F-6342FA274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C16FF4-3F00-CA80-A121-1B550FEEE6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51157-E4F1-6740-B0B4-384DC1F9F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3E5DB-BE2A-4C43-8D11-627E6C4B36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93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E8E5E7-E261-7A48-B80D-3CF576B0E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450E51-135A-7453-9A2B-2850369B19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D721ED-94E3-2BBD-009C-13A3F37BFA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E36C2-0C00-454A-9583-30F8C11BB6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18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DAD41A-B335-042A-B01E-95332CB23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9C367A-E017-7529-9310-85E14DDB7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43A076-B0BB-2B61-1CD6-A147BA71B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356AED-2AF6-44B9-808E-58D2131C8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9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305075-2D45-63B1-65F4-FC8E6709C9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BC7FB5-6BD4-A2AE-3FAD-6A7E8B715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CD9D7E-7A6D-2453-2EAC-E8FFC097BD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7E741-36E9-48C4-A0C4-71F8D9FBA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37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4B6C4C-4A09-48DF-2DBA-39BE8A86F7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33BBE06-BEA5-EC95-01E7-280A3A76EB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753EED-9C37-001A-BA40-6C6ACEFA2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87B98-FC23-4D02-BFD4-843DA7560D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550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976FCB9-DA46-7C83-3C17-5B5C89F8E3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DA7BF9-CB3E-5C5E-B55E-AF10802D74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6594F1-1C2C-FC6E-9F36-80E97EF21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47B7-8545-412A-A0F0-63B1E9F83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05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BB6111-93C7-8656-5E75-BA9E8C089E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E365A3-5EA2-1897-7A6C-3596FC88F1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300E9-FF98-6EDF-CB2B-35CCED821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8A093-DB9A-4224-B9B6-0E14B0D602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32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E0EB7-75AA-9ECE-A6C9-8BF5FE4E03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75DF02-5930-7A49-EF2E-F9ADDF1C9E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B4F4F-535D-AEE4-80F6-35BE18F9A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AD5A98-A9E2-4940-8CD8-1B015910F7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26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DE9385-93D6-72ED-F8A9-89D0414A70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395E25-780E-FC10-E131-BAB6537ED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DE34ED-173B-2435-D4A0-BBA893663E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8F3FAA-4B67-4719-83D7-BEE460721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1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BCC3E4-14EF-6532-95BC-FAB3EE1D1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30CC03-B98E-2797-B8AA-2AED72C909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F6FB8E-14CD-B518-B6F0-AB073EA6B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95F97-1E08-40CB-A885-6A1C46B3D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251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DE3356-ED44-B5E9-C686-F2393FCC63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9F610-F437-CCF7-9AAE-5A890F32AC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2BFF3B-3288-9F86-4A50-F91DB68823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E0A12-48B5-4782-8FCD-FB21E9640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280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85C6F9-34D0-A218-A92A-3BC70C821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4C4086E-6D20-93CE-6C0C-AE9CF5AB74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654A07-F1E2-CED9-8E3B-3C63D0F0A2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EC7439-13AA-4229-AFCC-2C236E6824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158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ED508-7AC0-6C27-E63E-E196174D99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271AB-0556-E573-F539-FF156B0AD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DD172E-878F-1083-DD35-A2E65E7D47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14273-FD00-46D4-A328-52940C754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89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97E56AD-998D-B29A-D85D-11DEF018A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D885FB-9D2F-7E47-03A9-B822C8C8C6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50DCC5-D154-9862-6BF3-5A8D74DC38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24DD5D-294A-4EC0-A239-99C84BFA7F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26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04F3045-43F3-4F4F-183A-B975B6D72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EE3847-2A64-9D47-14F2-9E832E111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EAAC380-F744-BC78-0F34-7537E6A224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0B107B-A288-DB8D-C5BC-5874708B4D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100148F-A419-8CFB-4A39-31E08C5005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13EE8E-DFFF-44C0-9691-81E1EA4E2D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7.png"/><Relationship Id="rId5" Type="http://schemas.openxmlformats.org/officeDocument/2006/relationships/image" Target="../media/image11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7.wmf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5.wmf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4.png"/><Relationship Id="rId2" Type="http://schemas.openxmlformats.org/officeDocument/2006/relationships/oleObject" Target="../embeddings/oleObject11.bin"/><Relationship Id="rId16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7.png"/><Relationship Id="rId5" Type="http://schemas.openxmlformats.org/officeDocument/2006/relationships/image" Target="../media/image21.wmf"/><Relationship Id="rId15" Type="http://schemas.openxmlformats.org/officeDocument/2006/relationships/image" Target="../media/image16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Relationship Id="rId14" Type="http://schemas.openxmlformats.org/officeDocument/2006/relationships/oleObject" Target="../embeddings/oleObject7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4.wmf"/><Relationship Id="rId7" Type="http://schemas.openxmlformats.org/officeDocument/2006/relationships/image" Target="../media/image23.wmf"/><Relationship Id="rId12" Type="http://schemas.openxmlformats.org/officeDocument/2006/relationships/image" Target="../media/image26.jpeg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7.png"/><Relationship Id="rId5" Type="http://schemas.openxmlformats.org/officeDocument/2006/relationships/image" Target="../media/image25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7.png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12" Type="http://schemas.openxmlformats.org/officeDocument/2006/relationships/image" Target="../media/image6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7.wmf"/><Relationship Id="rId3" Type="http://schemas.openxmlformats.org/officeDocument/2006/relationships/image" Target="../media/image32.wmf"/><Relationship Id="rId7" Type="http://schemas.openxmlformats.org/officeDocument/2006/relationships/image" Target="../media/image34.wmf"/><Relationship Id="rId12" Type="http://schemas.openxmlformats.org/officeDocument/2006/relationships/oleObject" Target="../embeddings/oleObject27.bin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5.wmf"/><Relationship Id="rId1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7.png"/><Relationship Id="rId3" Type="http://schemas.openxmlformats.org/officeDocument/2006/relationships/image" Target="../media/image38.wmf"/><Relationship Id="rId7" Type="http://schemas.openxmlformats.org/officeDocument/2006/relationships/image" Target="../media/image40.wmf"/><Relationship Id="rId12" Type="http://schemas.openxmlformats.org/officeDocument/2006/relationships/image" Target="../media/image6.png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60.png"/><Relationship Id="rId5" Type="http://schemas.openxmlformats.org/officeDocument/2006/relationships/image" Target="../media/image39.wmf"/><Relationship Id="rId10" Type="http://schemas.openxmlformats.org/officeDocument/2006/relationships/customXml" Target="../ink/ink4.xml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1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image" Target="../media/image47.wmf"/><Relationship Id="rId3" Type="http://schemas.openxmlformats.org/officeDocument/2006/relationships/image" Target="../media/image42.wmf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37.bin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45.wmf"/><Relationship Id="rId1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wmf"/><Relationship Id="rId7" Type="http://schemas.openxmlformats.org/officeDocument/2006/relationships/image" Target="../media/image49.wmf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1.png"/><Relationship Id="rId5" Type="http://schemas.openxmlformats.org/officeDocument/2006/relationships/image" Target="../media/image48.wmf"/><Relationship Id="rId10" Type="http://schemas.openxmlformats.org/officeDocument/2006/relationships/customXml" Target="../ink/ink5.xml"/><Relationship Id="rId4" Type="http://schemas.openxmlformats.org/officeDocument/2006/relationships/oleObject" Target="../embeddings/oleObject38.bin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50.wmf"/><Relationship Id="rId7" Type="http://schemas.openxmlformats.org/officeDocument/2006/relationships/image" Target="../media/image49.wmf"/><Relationship Id="rId2" Type="http://schemas.openxmlformats.org/officeDocument/2006/relationships/oleObject" Target="../embeddings/oleObject4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2.bin"/><Relationship Id="rId11" Type="http://schemas.openxmlformats.org/officeDocument/2006/relationships/image" Target="../media/image7.png"/><Relationship Id="rId5" Type="http://schemas.openxmlformats.org/officeDocument/2006/relationships/image" Target="../media/image51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41.bin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7.png"/><Relationship Id="rId3" Type="http://schemas.openxmlformats.org/officeDocument/2006/relationships/image" Target="../media/image52.wmf"/><Relationship Id="rId7" Type="http://schemas.openxmlformats.org/officeDocument/2006/relationships/image" Target="../media/image54.wmf"/><Relationship Id="rId12" Type="http://schemas.openxmlformats.org/officeDocument/2006/relationships/image" Target="../media/image6.png"/><Relationship Id="rId17" Type="http://schemas.openxmlformats.org/officeDocument/2006/relationships/image" Target="../media/image58.png"/><Relationship Id="rId2" Type="http://schemas.openxmlformats.org/officeDocument/2006/relationships/oleObject" Target="../embeddings/oleObject43.bin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76.png"/><Relationship Id="rId5" Type="http://schemas.openxmlformats.org/officeDocument/2006/relationships/image" Target="../media/image53.wmf"/><Relationship Id="rId15" Type="http://schemas.openxmlformats.org/officeDocument/2006/relationships/image" Target="../media/image55.png"/><Relationship Id="rId10" Type="http://schemas.openxmlformats.org/officeDocument/2006/relationships/customXml" Target="../ink/ink7.xml"/><Relationship Id="rId4" Type="http://schemas.openxmlformats.org/officeDocument/2006/relationships/oleObject" Target="../embeddings/oleObject44.bin"/><Relationship Id="rId9" Type="http://schemas.openxmlformats.org/officeDocument/2006/relationships/image" Target="../media/image55.wmf"/><Relationship Id="rId1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6.wmf"/><Relationship Id="rId7" Type="http://schemas.openxmlformats.org/officeDocument/2006/relationships/image" Target="../media/image58.wmf"/><Relationship Id="rId12" Type="http://schemas.openxmlformats.org/officeDocument/2006/relationships/image" Target="../media/image62.png"/><Relationship Id="rId2" Type="http://schemas.openxmlformats.org/officeDocument/2006/relationships/oleObject" Target="../embeddings/oleObject47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61.png"/><Relationship Id="rId5" Type="http://schemas.openxmlformats.org/officeDocument/2006/relationships/image" Target="../media/image57.wmf"/><Relationship Id="rId10" Type="http://schemas.openxmlformats.org/officeDocument/2006/relationships/image" Target="../media/image59.png"/><Relationship Id="rId4" Type="http://schemas.openxmlformats.org/officeDocument/2006/relationships/oleObject" Target="../embeddings/oleObject48.bin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86.png"/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12" Type="http://schemas.openxmlformats.org/officeDocument/2006/relationships/customXml" Target="../ink/ink9.xml"/><Relationship Id="rId2" Type="http://schemas.openxmlformats.org/officeDocument/2006/relationships/oleObject" Target="../embeddings/oleObject5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67.wmf"/><Relationship Id="rId1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9.png"/><Relationship Id="rId7" Type="http://schemas.openxmlformats.org/officeDocument/2006/relationships/image" Target="../media/image71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57.bin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oleObject" Target="../embeddings/oleObject5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.png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5.wmf"/><Relationship Id="rId4" Type="http://schemas.openxmlformats.org/officeDocument/2006/relationships/oleObject" Target="../embeddings/oleObject6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7.png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8.wmf"/><Relationship Id="rId4" Type="http://schemas.openxmlformats.org/officeDocument/2006/relationships/oleObject" Target="../embeddings/oleObject6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7.png"/><Relationship Id="rId2" Type="http://schemas.openxmlformats.org/officeDocument/2006/relationships/oleObject" Target="../embeddings/oleObject6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0.wmf"/><Relationship Id="rId4" Type="http://schemas.openxmlformats.org/officeDocument/2006/relationships/oleObject" Target="../embeddings/oleObject65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81.png"/><Relationship Id="rId7" Type="http://schemas.openxmlformats.org/officeDocument/2006/relationships/image" Target="../media/image6.png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4" Type="http://schemas.openxmlformats.org/officeDocument/2006/relationships/customXml" Target="../ink/ink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399C06F9-19D0-2DE1-5622-82F72478C2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457200"/>
            <a:ext cx="7772400" cy="6858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Analysis of  Shocks &amp; High-Speed Flow Systems</a:t>
            </a:r>
          </a:p>
        </p:txBody>
      </p:sp>
      <p:sp>
        <p:nvSpPr>
          <p:cNvPr id="1030" name="Rectangle 3">
            <a:extLst>
              <a:ext uri="{FF2B5EF4-FFF2-40B4-BE49-F238E27FC236}">
                <a16:creationId xmlns:a16="http://schemas.microsoft.com/office/drawing/2014/main" id="{4A316BF7-5D34-0336-07F6-3365818FDD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4290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31" name="Text Box 4">
            <a:extLst>
              <a:ext uri="{FF2B5EF4-FFF2-40B4-BE49-F238E27FC236}">
                <a16:creationId xmlns:a16="http://schemas.microsoft.com/office/drawing/2014/main" id="{4D0C6D6F-C063-4BCB-B568-E02B9FB6D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4368D32A-CCC0-2F90-C031-3DD8A089B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73" y="5281751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000" dirty="0">
                <a:solidFill>
                  <a:srgbClr val="0070C0"/>
                </a:solidFill>
                <a:latin typeface="Brush Script MT" panose="03060802040406070304" pitchFamily="66" charset="0"/>
              </a:rPr>
              <a:t>Another Puzzle to Catch the fourth Irreversibility</a:t>
            </a:r>
            <a:r>
              <a:rPr lang="en-US" altLang="en-US" sz="4000" dirty="0">
                <a:solidFill>
                  <a:schemeClr val="accent2"/>
                </a:solidFill>
                <a:latin typeface="Brush Script MT" panose="03060802040406070304" pitchFamily="66" charset="0"/>
              </a:rPr>
              <a:t>!!!</a:t>
            </a:r>
          </a:p>
        </p:txBody>
      </p:sp>
      <p:grpSp>
        <p:nvGrpSpPr>
          <p:cNvPr id="1033" name="Group 8">
            <a:extLst>
              <a:ext uri="{FF2B5EF4-FFF2-40B4-BE49-F238E27FC236}">
                <a16:creationId xmlns:a16="http://schemas.microsoft.com/office/drawing/2014/main" id="{C90FF047-6E8A-5547-2738-72A0FD050A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5" name="Group 9">
              <a:extLst>
                <a:ext uri="{FF2B5EF4-FFF2-40B4-BE49-F238E27FC236}">
                  <a16:creationId xmlns:a16="http://schemas.microsoft.com/office/drawing/2014/main" id="{928AE4F5-9C48-B4FB-927A-92BD7A15B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9DF13B00-EDC6-E1D6-A09E-F6818998B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6" name="Rectangle 11">
                <a:extLst>
                  <a:ext uri="{FF2B5EF4-FFF2-40B4-BE49-F238E27FC236}">
                    <a16:creationId xmlns:a16="http://schemas.microsoft.com/office/drawing/2014/main" id="{D738CBC5-A209-714F-5470-AA40B2A13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6" name="Group 12">
              <a:extLst>
                <a:ext uri="{FF2B5EF4-FFF2-40B4-BE49-F238E27FC236}">
                  <a16:creationId xmlns:a16="http://schemas.microsoft.com/office/drawing/2014/main" id="{272B7869-17EE-860F-7572-1A963A9FE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67CB923-C9D8-E441-786E-0360FE2B1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4" name="Rectangle 14">
                <a:extLst>
                  <a:ext uri="{FF2B5EF4-FFF2-40B4-BE49-F238E27FC236}">
                    <a16:creationId xmlns:a16="http://schemas.microsoft.com/office/drawing/2014/main" id="{81453E84-DAB3-1470-F696-69FA1C178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7" name="Group 15">
              <a:extLst>
                <a:ext uri="{FF2B5EF4-FFF2-40B4-BE49-F238E27FC236}">
                  <a16:creationId xmlns:a16="http://schemas.microsoft.com/office/drawing/2014/main" id="{971BDF64-BDC4-D323-A2E4-2924AAB58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2799A07E-B1AA-C610-E956-95C1A3260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2" name="Rectangle 17">
                <a:extLst>
                  <a:ext uri="{FF2B5EF4-FFF2-40B4-BE49-F238E27FC236}">
                    <a16:creationId xmlns:a16="http://schemas.microsoft.com/office/drawing/2014/main" id="{16BB9F6E-4ED1-DFCB-6764-47BFC2A9E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8" name="Group 18">
              <a:extLst>
                <a:ext uri="{FF2B5EF4-FFF2-40B4-BE49-F238E27FC236}">
                  <a16:creationId xmlns:a16="http://schemas.microsoft.com/office/drawing/2014/main" id="{A1D71F82-EC6E-C826-DF8A-191AD0035E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B2F59B33-927F-4B51-1DEC-85475A125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0" name="Rectangle 20">
                <a:extLst>
                  <a:ext uri="{FF2B5EF4-FFF2-40B4-BE49-F238E27FC236}">
                    <a16:creationId xmlns:a16="http://schemas.microsoft.com/office/drawing/2014/main" id="{ADBF2EF7-A0A3-8F98-79C2-7FE29C352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</p:grpSp>
      <p:pic>
        <p:nvPicPr>
          <p:cNvPr id="20" name="Rectangle 19458">
            <a:extLst>
              <a:ext uri="{FF2B5EF4-FFF2-40B4-BE49-F238E27FC236}">
                <a16:creationId xmlns:a16="http://schemas.microsoft.com/office/drawing/2014/main" id="{113C3F62-81CE-68F9-FEA4-AA1643C3F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068" y="1627187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758A8CCC-4D3E-4F50-A739-54F389C7035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516063" y="5089525"/>
              <a:ext cx="1588" cy="1588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758A8CCC-4D3E-4F50-A739-54F389C7035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57351" y="5048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>
                <a:extLst>
                  <a:ext uri="{FF2B5EF4-FFF2-40B4-BE49-F238E27FC236}">
                    <a16:creationId xmlns:a16="http://schemas.microsoft.com/office/drawing/2014/main" id="{F4C1FEA8-CFDE-F5A6-F7D0-586BC0692B0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29538" y="515938"/>
              <a:ext cx="14287" cy="17462"/>
            </p14:xfrm>
          </p:contentPart>
        </mc:Choice>
        <mc:Fallback xmlns="">
          <p:pic>
            <p:nvPicPr>
              <p:cNvPr id="1027" name="Ink 21">
                <a:extLst>
                  <a:ext uri="{FF2B5EF4-FFF2-40B4-BE49-F238E27FC236}">
                    <a16:creationId xmlns:a16="http://schemas.microsoft.com/office/drawing/2014/main" id="{F4C1FEA8-CFDE-F5A6-F7D0-586BC0692B0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20899" y="506858"/>
                <a:ext cx="31564" cy="35622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18DD34D-D232-9A18-76A9-D37CBE195D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166" y="1143000"/>
            <a:ext cx="4296436" cy="41580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94E79F1F-8B94-10D9-0AE7-C73626DA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238" y="331978"/>
            <a:ext cx="7047961" cy="762000"/>
          </a:xfrm>
        </p:spPr>
        <p:txBody>
          <a:bodyPr/>
          <a:lstStyle/>
          <a:p>
            <a:r>
              <a:rPr lang="en-US" altLang="en-US" sz="2800" dirty="0"/>
              <a:t>Prandtl View of Highspeed Bluff Bodies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A92C3-FC52-7ADA-FC42-254442D08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1831"/>
            <a:ext cx="4876800" cy="5029200"/>
          </a:xfrm>
        </p:spPr>
        <p:txBody>
          <a:bodyPr/>
          <a:lstStyle/>
          <a:p>
            <a:r>
              <a:rPr lang="en-US" altLang="en-US" sz="2400" dirty="0"/>
              <a:t>The first theories about supersonic shock waves and flow came from Prandtl and Theodore Meyer, one of his students, in 1908. </a:t>
            </a:r>
          </a:p>
          <a:p>
            <a:r>
              <a:rPr lang="en-US" altLang="en-US" sz="2400" dirty="0"/>
              <a:t>Four decades before the first supersonic aircraft was launched.</a:t>
            </a:r>
          </a:p>
          <a:p>
            <a:r>
              <a:rPr lang="en-US" altLang="en-US" sz="2400" dirty="0"/>
              <a:t>He didn’t continue working on this theory till the 1920s. </a:t>
            </a:r>
          </a:p>
          <a:p>
            <a:r>
              <a:rPr lang="en-US" altLang="en-US" sz="2400" dirty="0"/>
              <a:t>Adolf Buseman worked with Prandtl to developed a method for designing a supersonic nozzle in 1929.</a:t>
            </a:r>
          </a:p>
        </p:txBody>
      </p:sp>
      <p:pic>
        <p:nvPicPr>
          <p:cNvPr id="22532" name="Picture 2" descr="Ludwig Prandtl">
            <a:extLst>
              <a:ext uri="{FF2B5EF4-FFF2-40B4-BE49-F238E27FC236}">
                <a16:creationId xmlns:a16="http://schemas.microsoft.com/office/drawing/2014/main" id="{E9462B2C-939F-AD3D-9047-38CAA1AE3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95400"/>
            <a:ext cx="30480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4">
            <a:extLst>
              <a:ext uri="{FF2B5EF4-FFF2-40B4-BE49-F238E27FC236}">
                <a16:creationId xmlns:a16="http://schemas.microsoft.com/office/drawing/2014/main" id="{8AAC42FC-8002-6BF9-C944-A0F988A6C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867400"/>
            <a:ext cx="2279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Ludwig Prandtl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EE4592-1AF5-7FC3-3232-8910330140B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73DC1F4C-4B80-FB55-2930-D151B8C2B9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F13D04F-D282-47A2-137C-DF989D6032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131DA97-922C-A9A1-5EB2-A84C9C7668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97E886-F54D-9E2F-42B0-5189110EFA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2620FE8-4ABE-433D-2448-A167053BC5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53CBC17-6695-939B-9C6C-A194E7833C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9370C1D-0617-F4B9-31FB-9B6775266E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32669CE-2EA0-B9AE-6FD9-99B399D150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B316426-06B2-472C-3076-CC9F3C4AAA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40B311D-42D6-B652-4A00-59E39DA0DF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5064616-37A1-D5D8-4303-B0200F0B8A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FE5B365-3470-9D51-B4B2-10BDC15CFC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CE77FA7-567B-EA71-B1B3-C17BF3126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9E8E143-C9C5-FF57-C3D1-6C16BABB57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867532B-AC17-3AD5-70DB-0000832206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015B1DF-914F-5A21-9503-BC1346DA2E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008D110-0266-7ECD-8512-6F63EB49A0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F3B8FC-F57D-A133-50CB-A0F08CC1EB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eng576_64k">
            <a:hlinkClick r:id="" action="ppaction://media"/>
            <a:extLst>
              <a:ext uri="{FF2B5EF4-FFF2-40B4-BE49-F238E27FC236}">
                <a16:creationId xmlns:a16="http://schemas.microsoft.com/office/drawing/2014/main" id="{A2ADEE86-FED3-7C47-54E6-AB5CC0D4E8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22837" y="3169983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90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>
            <a:extLst>
              <a:ext uri="{FF2B5EF4-FFF2-40B4-BE49-F238E27FC236}">
                <a16:creationId xmlns:a16="http://schemas.microsoft.com/office/drawing/2014/main" id="{9791A3F2-F9F0-AC80-5C81-6D8197B14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2134" y="225409"/>
            <a:ext cx="5985744" cy="920783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Prandtl – Meyer Analysis of A Shock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44099" name="Rectangle 3">
            <a:extLst>
              <a:ext uri="{FF2B5EF4-FFF2-40B4-BE49-F238E27FC236}">
                <a16:creationId xmlns:a16="http://schemas.microsoft.com/office/drawing/2014/main" id="{15313C01-4849-97BD-99D7-E135D04ADE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4038600" cy="1219200"/>
          </a:xfrm>
        </p:spPr>
        <p:txBody>
          <a:bodyPr/>
          <a:lstStyle/>
          <a:p>
            <a:r>
              <a:rPr lang="en-US" altLang="en-US" sz="2400"/>
              <a:t>A control volume for this analysis is shown, and the gas flows from left to right. </a:t>
            </a:r>
          </a:p>
          <a:p>
            <a:endParaRPr lang="en-US" altLang="en-US" sz="2400"/>
          </a:p>
        </p:txBody>
      </p:sp>
      <p:pic>
        <p:nvPicPr>
          <p:cNvPr id="644100" name="Picture 4">
            <a:extLst>
              <a:ext uri="{FF2B5EF4-FFF2-40B4-BE49-F238E27FC236}">
                <a16:creationId xmlns:a16="http://schemas.microsoft.com/office/drawing/2014/main" id="{B4C29E74-FE31-B2E7-393A-D69D50F7D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90600"/>
            <a:ext cx="5046663" cy="277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4101" name="Rectangle 5">
            <a:extLst>
              <a:ext uri="{FF2B5EF4-FFF2-40B4-BE49-F238E27FC236}">
                <a16:creationId xmlns:a16="http://schemas.microsoft.com/office/drawing/2014/main" id="{A47ECF0A-ED3A-95FC-E314-C92A5650F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733800"/>
            <a:ext cx="8610600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The control volume is having a very narrow width.</a:t>
            </a: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No chemical reactions.</a:t>
            </a: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There is no friction or heat loss across this CV.</a:t>
            </a: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 No work transfer is possible as this is so narrow. </a:t>
            </a: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en-US" dirty="0">
                <a:latin typeface="+mn-lt"/>
              </a:rPr>
              <a:t>The increase of the entropy is fundamental to any thing that happens in this world.</a:t>
            </a:r>
          </a:p>
        </p:txBody>
      </p:sp>
      <p:sp>
        <p:nvSpPr>
          <p:cNvPr id="2056" name="Rectangle 5">
            <a:extLst>
              <a:ext uri="{FF2B5EF4-FFF2-40B4-BE49-F238E27FC236}">
                <a16:creationId xmlns:a16="http://schemas.microsoft.com/office/drawing/2014/main" id="{5525ABA4-7501-516E-B772-099BD72CF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600200"/>
            <a:ext cx="5334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035814-713E-D596-78D1-A6F736587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1524000"/>
            <a:ext cx="6858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58" name="Rectangle 7">
            <a:extLst>
              <a:ext uri="{FF2B5EF4-FFF2-40B4-BE49-F238E27FC236}">
                <a16:creationId xmlns:a16="http://schemas.microsoft.com/office/drawing/2014/main" id="{13578CEA-A7D0-9945-C120-4A28143DF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524000"/>
            <a:ext cx="5334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7555B7-587A-94BD-49A3-F97F80BF9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352800"/>
            <a:ext cx="914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61F4FA-DAA1-12D7-6991-3190A0531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524000"/>
            <a:ext cx="3810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A9E8BF-6245-9DEC-D774-060D6D828BD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D72F0A3-7F57-594B-E149-3DF822276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E96F212-6F44-FEAA-DF87-B72F2BDBD5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1BE1E0C-9600-DF22-928E-D53D58E925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583EFEA-DCB5-367C-4F96-B128A13A43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CFE080B-EE7F-69D4-7C8F-0B331FC5B9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CC322A0-260D-5889-112D-1EC1F5E7BA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2948CF3-C47F-3941-FF15-F50622D6EA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2656C67-E101-1B88-7DE5-5605FD9088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D15B917-92E1-5253-C8FE-AEC6E2B751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6C86E4E-5D47-4A2A-8FBE-9265AB08D9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B8541D2-1EBB-047D-B869-588A9FD7A8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D26DB46-5AC0-1A59-A7A4-90409C35AA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8C98717-D51A-606F-2ED6-A3F37A9511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BC6B3062-CCD4-33E9-BA1A-9AD1B29FF0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6C1665E-843D-B21B-ED39-5DAB673B21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8433932-5A37-4F92-54C4-1DAF645BD1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11A9DCD-CCEB-3CD3-DB6D-49C974108F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90B45C1-079B-092B-FC56-CBF8D0FEC9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4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4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4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4099" grpId="0" build="p" autoUpdateAnimBg="0"/>
      <p:bldP spid="644101" grpId="0" build="p" autoUpdateAnimBg="0"/>
      <p:bldP spid="7" grpId="0" animBg="1"/>
      <p:bldP spid="9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4931" name="Object 3">
            <a:extLst>
              <a:ext uri="{FF2B5EF4-FFF2-40B4-BE49-F238E27FC236}">
                <a16:creationId xmlns:a16="http://schemas.microsoft.com/office/drawing/2014/main" id="{24B874D4-70B3-9483-354A-3FAC02BDE7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2330450"/>
          <a:ext cx="3900488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840" imgH="241200" progId="Equation.3">
                  <p:embed/>
                </p:oleObj>
              </mc:Choice>
              <mc:Fallback>
                <p:oleObj name="Equation" r:id="rId2" imgW="1104840" imgH="241200" progId="Equation.3">
                  <p:embed/>
                  <p:pic>
                    <p:nvPicPr>
                      <p:cNvPr id="764931" name="Object 3">
                        <a:extLst>
                          <a:ext uri="{FF2B5EF4-FFF2-40B4-BE49-F238E27FC236}">
                            <a16:creationId xmlns:a16="http://schemas.microsoft.com/office/drawing/2014/main" id="{24B874D4-70B3-9483-354A-3FAC02BDE7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330450"/>
                        <a:ext cx="3900488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4932" name="Text Box 4">
            <a:extLst>
              <a:ext uri="{FF2B5EF4-FFF2-40B4-BE49-F238E27FC236}">
                <a16:creationId xmlns:a16="http://schemas.microsoft.com/office/drawing/2014/main" id="{28D10EF2-DA0A-FCE4-728D-557C3D4D9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429000"/>
            <a:ext cx="464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The area of the disturbance is not varying in flow direction.</a:t>
            </a:r>
          </a:p>
        </p:txBody>
      </p:sp>
      <p:graphicFrame>
        <p:nvGraphicFramePr>
          <p:cNvPr id="764933" name="Object 5">
            <a:extLst>
              <a:ext uri="{FF2B5EF4-FFF2-40B4-BE49-F238E27FC236}">
                <a16:creationId xmlns:a16="http://schemas.microsoft.com/office/drawing/2014/main" id="{870CC850-D5BC-C735-4557-2C329C5A18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4235450"/>
          <a:ext cx="26908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61760" imgH="241200" progId="Equation.3">
                  <p:embed/>
                </p:oleObj>
              </mc:Choice>
              <mc:Fallback>
                <p:oleObj name="Equation" r:id="rId4" imgW="761760" imgH="241200" progId="Equation.3">
                  <p:embed/>
                  <p:pic>
                    <p:nvPicPr>
                      <p:cNvPr id="764933" name="Object 5">
                        <a:extLst>
                          <a:ext uri="{FF2B5EF4-FFF2-40B4-BE49-F238E27FC236}">
                            <a16:creationId xmlns:a16="http://schemas.microsoft.com/office/drawing/2014/main" id="{870CC850-D5BC-C735-4557-2C329C5A18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235450"/>
                        <a:ext cx="269081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4934" name="Text Box 6">
            <a:extLst>
              <a:ext uri="{FF2B5EF4-FFF2-40B4-BE49-F238E27FC236}">
                <a16:creationId xmlns:a16="http://schemas.microsoft.com/office/drawing/2014/main" id="{CF388F76-0866-BAB8-873F-B509F6E14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676400"/>
            <a:ext cx="2935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  <a:cs typeface="Arial" pitchFamily="34" charset="0"/>
              </a:rPr>
              <a:t>Conservation of mass:</a:t>
            </a:r>
          </a:p>
        </p:txBody>
      </p:sp>
      <p:sp>
        <p:nvSpPr>
          <p:cNvPr id="764935" name="Text Box 7">
            <a:extLst>
              <a:ext uri="{FF2B5EF4-FFF2-40B4-BE49-F238E27FC236}">
                <a16:creationId xmlns:a16="http://schemas.microsoft.com/office/drawing/2014/main" id="{8DD15B8F-2D4A-E9B4-737A-8F831CCB2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972050"/>
            <a:ext cx="7696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Conservation of momentum: The momentum is the quantity that remains constant because there are no external forces. </a:t>
            </a:r>
          </a:p>
        </p:txBody>
      </p:sp>
      <p:sp>
        <p:nvSpPr>
          <p:cNvPr id="764939" name="Rectangle 11" descr="Plaid">
            <a:extLst>
              <a:ext uri="{FF2B5EF4-FFF2-40B4-BE49-F238E27FC236}">
                <a16:creationId xmlns:a16="http://schemas.microsoft.com/office/drawing/2014/main" id="{BE5208D7-A33A-4142-414F-D9291D45B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9700" y="1966913"/>
            <a:ext cx="152400" cy="2438400"/>
          </a:xfrm>
          <a:prstGeom prst="rect">
            <a:avLst/>
          </a:prstGeom>
          <a:pattFill prst="plaid">
            <a:fgClr>
              <a:srgbClr val="FF66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4940" name="Rectangle 12">
            <a:extLst>
              <a:ext uri="{FF2B5EF4-FFF2-40B4-BE49-F238E27FC236}">
                <a16:creationId xmlns:a16="http://schemas.microsoft.com/office/drawing/2014/main" id="{10F5EA79-EE32-7B36-B885-EDDE10178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7300" y="1814513"/>
            <a:ext cx="533400" cy="26670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4941" name="Line 13">
            <a:extLst>
              <a:ext uri="{FF2B5EF4-FFF2-40B4-BE49-F238E27FC236}">
                <a16:creationId xmlns:a16="http://schemas.microsoft.com/office/drawing/2014/main" id="{F51912E9-4450-8F91-7857-87111CE8FC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0900" y="3338513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4942" name="Line 14">
            <a:extLst>
              <a:ext uri="{FF2B5EF4-FFF2-40B4-BE49-F238E27FC236}">
                <a16:creationId xmlns:a16="http://schemas.microsoft.com/office/drawing/2014/main" id="{AF7EFB7E-D0D9-AC6E-A2F8-EBD9F49B836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18300" y="3262313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64943" name="Object 15">
            <a:extLst>
              <a:ext uri="{FF2B5EF4-FFF2-40B4-BE49-F238E27FC236}">
                <a16:creationId xmlns:a16="http://schemas.microsoft.com/office/drawing/2014/main" id="{10285492-5F3E-E669-1330-B8828D6CA9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6050" y="1738313"/>
          <a:ext cx="762000" cy="27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640" imgH="914400" progId="Equation.3">
                  <p:embed/>
                </p:oleObj>
              </mc:Choice>
              <mc:Fallback>
                <p:oleObj name="Equation" r:id="rId6" imgW="215640" imgH="914400" progId="Equation.3">
                  <p:embed/>
                  <p:pic>
                    <p:nvPicPr>
                      <p:cNvPr id="764943" name="Object 15">
                        <a:extLst>
                          <a:ext uri="{FF2B5EF4-FFF2-40B4-BE49-F238E27FC236}">
                            <a16:creationId xmlns:a16="http://schemas.microsoft.com/office/drawing/2014/main" id="{10285492-5F3E-E669-1330-B8828D6CA9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6050" y="1738313"/>
                        <a:ext cx="762000" cy="271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44" name="Object 16">
            <a:extLst>
              <a:ext uri="{FF2B5EF4-FFF2-40B4-BE49-F238E27FC236}">
                <a16:creationId xmlns:a16="http://schemas.microsoft.com/office/drawing/2014/main" id="{12C0598B-FD95-DE2E-C5F2-C35D86A2F8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35850" y="1701800"/>
          <a:ext cx="763588" cy="294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990360" progId="Equation.3">
                  <p:embed/>
                </p:oleObj>
              </mc:Choice>
              <mc:Fallback>
                <p:oleObj name="Equation" r:id="rId8" imgW="215640" imgH="990360" progId="Equation.3">
                  <p:embed/>
                  <p:pic>
                    <p:nvPicPr>
                      <p:cNvPr id="764944" name="Object 16">
                        <a:extLst>
                          <a:ext uri="{FF2B5EF4-FFF2-40B4-BE49-F238E27FC236}">
                            <a16:creationId xmlns:a16="http://schemas.microsoft.com/office/drawing/2014/main" id="{12C0598B-FD95-DE2E-C5F2-C35D86A2F8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5850" y="1701800"/>
                        <a:ext cx="763588" cy="294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Rectangle 2">
            <a:extLst>
              <a:ext uri="{FF2B5EF4-FFF2-40B4-BE49-F238E27FC236}">
                <a16:creationId xmlns:a16="http://schemas.microsoft.com/office/drawing/2014/main" id="{9617FCBB-05C6-7875-6A0C-A8B66E081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0569" y="242888"/>
            <a:ext cx="58070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dirty="0">
                <a:latin typeface="+mj-lt"/>
                <a:cs typeface="Arial" pitchFamily="34" charset="0"/>
              </a:rPr>
              <a:t>Conservation of Mass Applied to 1 D Steady Flow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CC4615-D496-336C-0E5F-EC99CA2DCA1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3739245C-7748-A30E-8898-D0C4097AE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8DB9229-A7E4-8E77-0BF8-E669FF6F40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0E2B49-7E8F-0794-572C-77FF531D07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4AF665E-6AE5-BD8A-B105-A2E6FDAF26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55D526D-1504-3370-7342-7E174006F9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7BAF9C6-57D6-942F-AB52-3F8E104CD9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5DDDE06-52BB-6654-D60A-CEB17C221A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1DE8D58-3A55-E594-606A-8DC38A22D9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3B5D8A2-6159-6FC3-C56B-1EB9455DDB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F5E170C-2F05-6A72-7FCF-EBB55D89F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E3DA52C-AA46-4434-8B05-595B74D6B7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FF7709B-6452-023F-2FAA-2E61DD26FD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E8FB469-3F16-2B05-47E6-717A2F497D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B89C19D-D24E-CE4C-FE50-C79A5A39FF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1E8A3A8-D92A-27CB-6883-93FD8223B1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91795DAF-894A-8FB7-CFB6-37A13DF08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02BC1C4-8629-47C1-3D26-DDEB4261B7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07B9229-4EAA-C987-578F-C48BC3CB30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3DC8606-4194-020C-3A11-0F4DC4BCEEE3}"/>
              </a:ext>
            </a:extLst>
          </p:cNvPr>
          <p:cNvSpPr txBox="1"/>
          <p:nvPr/>
        </p:nvSpPr>
        <p:spPr>
          <a:xfrm>
            <a:off x="5325521" y="1400471"/>
            <a:ext cx="407484" cy="46166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450344-4704-0F45-FAFA-15CCCE40733A}"/>
              </a:ext>
            </a:extLst>
          </p:cNvPr>
          <p:cNvSpPr txBox="1"/>
          <p:nvPr/>
        </p:nvSpPr>
        <p:spPr>
          <a:xfrm>
            <a:off x="7441116" y="1371600"/>
            <a:ext cx="407484" cy="46166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4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4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64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64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64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6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4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4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6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64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64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764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64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64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64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6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64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32" grpId="0" autoUpdateAnimBg="0"/>
      <p:bldP spid="764934" grpId="0" autoUpdateAnimBg="0"/>
      <p:bldP spid="764935" grpId="0" build="p" autoUpdateAnimBg="0"/>
      <p:bldP spid="764939" grpId="0" animBg="1"/>
      <p:bldP spid="76494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5" name="Rectangle 2">
            <a:extLst>
              <a:ext uri="{FF2B5EF4-FFF2-40B4-BE49-F238E27FC236}">
                <a16:creationId xmlns:a16="http://schemas.microsoft.com/office/drawing/2014/main" id="{76BB5F8F-A5AA-BD94-C674-416660A8E4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99787" y="279363"/>
            <a:ext cx="6177414" cy="9144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Conservation of Momentum : 1 D Steady Inviscid Flow</a:t>
            </a:r>
          </a:p>
        </p:txBody>
      </p:sp>
      <p:graphicFrame>
        <p:nvGraphicFramePr>
          <p:cNvPr id="513024" name="Object 2">
            <a:extLst>
              <a:ext uri="{FF2B5EF4-FFF2-40B4-BE49-F238E27FC236}">
                <a16:creationId xmlns:a16="http://schemas.microsoft.com/office/drawing/2014/main" id="{B797FCC0-86A6-8ACB-7E94-0D54FDD6EE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2314504"/>
              </p:ext>
            </p:extLst>
          </p:nvPr>
        </p:nvGraphicFramePr>
        <p:xfrm>
          <a:off x="998768" y="2367085"/>
          <a:ext cx="26908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77760" imgH="241200" progId="Equation.3">
                  <p:embed/>
                </p:oleObj>
              </mc:Choice>
              <mc:Fallback>
                <p:oleObj name="Equation" r:id="rId2" imgW="977760" imgH="241200" progId="Equation.3">
                  <p:embed/>
                  <p:pic>
                    <p:nvPicPr>
                      <p:cNvPr id="513024" name="Object 2">
                        <a:extLst>
                          <a:ext uri="{FF2B5EF4-FFF2-40B4-BE49-F238E27FC236}">
                            <a16:creationId xmlns:a16="http://schemas.microsoft.com/office/drawing/2014/main" id="{B797FCC0-86A6-8ACB-7E94-0D54FDD6EE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8768" y="2367085"/>
                        <a:ext cx="2690812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6" name="Group 17">
            <a:extLst>
              <a:ext uri="{FF2B5EF4-FFF2-40B4-BE49-F238E27FC236}">
                <a16:creationId xmlns:a16="http://schemas.microsoft.com/office/drawing/2014/main" id="{D3F89F48-6C31-44F7-E667-FF5D6677EB82}"/>
              </a:ext>
            </a:extLst>
          </p:cNvPr>
          <p:cNvGrpSpPr>
            <a:grpSpLocks/>
          </p:cNvGrpSpPr>
          <p:nvPr/>
        </p:nvGrpSpPr>
        <p:grpSpPr bwMode="auto">
          <a:xfrm>
            <a:off x="4813300" y="1701800"/>
            <a:ext cx="3538538" cy="2946400"/>
            <a:chOff x="3422" y="576"/>
            <a:chExt cx="2229" cy="1856"/>
          </a:xfrm>
        </p:grpSpPr>
        <p:sp>
          <p:nvSpPr>
            <p:cNvPr id="4122" name="Rectangle 11" descr="Plaid">
              <a:extLst>
                <a:ext uri="{FF2B5EF4-FFF2-40B4-BE49-F238E27FC236}">
                  <a16:creationId xmlns:a16="http://schemas.microsoft.com/office/drawing/2014/main" id="{4EC5FFE3-0FB5-3814-851F-7F1AAEDBB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4" y="743"/>
              <a:ext cx="96" cy="1536"/>
            </a:xfrm>
            <a:prstGeom prst="rect">
              <a:avLst/>
            </a:prstGeom>
            <a:pattFill prst="plaid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3" name="Rectangle 12">
              <a:extLst>
                <a:ext uri="{FF2B5EF4-FFF2-40B4-BE49-F238E27FC236}">
                  <a16:creationId xmlns:a16="http://schemas.microsoft.com/office/drawing/2014/main" id="{4AFDE1C6-27A5-F21A-F641-643F94B9E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656"/>
              <a:ext cx="336" cy="16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4" name="Line 13">
              <a:extLst>
                <a:ext uri="{FF2B5EF4-FFF2-40B4-BE49-F238E27FC236}">
                  <a16:creationId xmlns:a16="http://schemas.microsoft.com/office/drawing/2014/main" id="{9C57C7ED-E37A-EF04-AE2F-F8D36D13B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2" y="1607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Line 14">
              <a:extLst>
                <a:ext uri="{FF2B5EF4-FFF2-40B4-BE49-F238E27FC236}">
                  <a16:creationId xmlns:a16="http://schemas.microsoft.com/office/drawing/2014/main" id="{3233ED66-6EE2-6DEB-B5AD-F7B40C199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8" y="1559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5">
              <a:extLst>
                <a:ext uri="{FF2B5EF4-FFF2-40B4-BE49-F238E27FC236}">
                  <a16:creationId xmlns:a16="http://schemas.microsoft.com/office/drawing/2014/main" id="{44D07A91-78F3-EE46-864F-DAE11C928FB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78" y="599"/>
            <a:ext cx="481" cy="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15640" imgH="914400" progId="Equation.3">
                    <p:embed/>
                  </p:oleObj>
                </mc:Choice>
                <mc:Fallback>
                  <p:oleObj name="Equation" r:id="rId4" imgW="215640" imgH="914400" progId="Equation.3">
                    <p:embed/>
                    <p:pic>
                      <p:nvPicPr>
                        <p:cNvPr id="11" name="Object 5">
                          <a:extLst>
                            <a:ext uri="{FF2B5EF4-FFF2-40B4-BE49-F238E27FC236}">
                              <a16:creationId xmlns:a16="http://schemas.microsoft.com/office/drawing/2014/main" id="{44D07A91-78F3-EE46-864F-DAE11C928FB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8" y="599"/>
                          <a:ext cx="481" cy="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6">
              <a:extLst>
                <a:ext uri="{FF2B5EF4-FFF2-40B4-BE49-F238E27FC236}">
                  <a16:creationId xmlns:a16="http://schemas.microsoft.com/office/drawing/2014/main" id="{71819ACA-3018-FCAF-EC7F-6EC49DA83C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70" y="576"/>
            <a:ext cx="481" cy="18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15640" imgH="990360" progId="Equation.3">
                    <p:embed/>
                  </p:oleObj>
                </mc:Choice>
                <mc:Fallback>
                  <p:oleObj name="Equation" r:id="rId6" imgW="215640" imgH="990360" progId="Equation.3">
                    <p:embed/>
                    <p:pic>
                      <p:nvPicPr>
                        <p:cNvPr id="12" name="Object 6">
                          <a:extLst>
                            <a:ext uri="{FF2B5EF4-FFF2-40B4-BE49-F238E27FC236}">
                              <a16:creationId xmlns:a16="http://schemas.microsoft.com/office/drawing/2014/main" id="{71819ACA-3018-FCAF-EC7F-6EC49DA83C2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70" y="576"/>
                          <a:ext cx="481" cy="18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8215" name="Rectangle 1031">
            <a:extLst>
              <a:ext uri="{FF2B5EF4-FFF2-40B4-BE49-F238E27FC236}">
                <a16:creationId xmlns:a16="http://schemas.microsoft.com/office/drawing/2014/main" id="{C035180E-70E1-E054-CB20-98D103C6F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537" y="1390651"/>
            <a:ext cx="4191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Steady, inviscid 1-D Flow, Body Forces are negligible</a:t>
            </a:r>
          </a:p>
        </p:txBody>
      </p:sp>
      <p:graphicFrame>
        <p:nvGraphicFramePr>
          <p:cNvPr id="478216" name="Object 3">
            <a:extLst>
              <a:ext uri="{FF2B5EF4-FFF2-40B4-BE49-F238E27FC236}">
                <a16:creationId xmlns:a16="http://schemas.microsoft.com/office/drawing/2014/main" id="{AE78E9C1-1004-0040-8669-6B15E5A9DD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292315"/>
              </p:ext>
            </p:extLst>
          </p:nvPr>
        </p:nvGraphicFramePr>
        <p:xfrm>
          <a:off x="487145" y="3166534"/>
          <a:ext cx="43894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45960" imgH="266400" progId="Equation.3">
                  <p:embed/>
                </p:oleObj>
              </mc:Choice>
              <mc:Fallback>
                <p:oleObj name="Equation" r:id="rId8" imgW="2145960" imgH="266400" progId="Equation.3">
                  <p:embed/>
                  <p:pic>
                    <p:nvPicPr>
                      <p:cNvPr id="478216" name="Object 3">
                        <a:extLst>
                          <a:ext uri="{FF2B5EF4-FFF2-40B4-BE49-F238E27FC236}">
                            <a16:creationId xmlns:a16="http://schemas.microsoft.com/office/drawing/2014/main" id="{AE78E9C1-1004-0040-8669-6B15E5A9DD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145" y="3166534"/>
                        <a:ext cx="43894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5892" name="Object 4">
            <a:extLst>
              <a:ext uri="{FF2B5EF4-FFF2-40B4-BE49-F238E27FC236}">
                <a16:creationId xmlns:a16="http://schemas.microsoft.com/office/drawing/2014/main" id="{40851865-91D8-E8FB-2ED1-98E7D4455C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5867400"/>
          <a:ext cx="43259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34960" imgH="266400" progId="Equation.3">
                  <p:embed/>
                </p:oleObj>
              </mc:Choice>
              <mc:Fallback>
                <p:oleObj name="Equation" r:id="rId10" imgW="1434960" imgH="266400" progId="Equation.3">
                  <p:embed/>
                  <p:pic>
                    <p:nvPicPr>
                      <p:cNvPr id="805892" name="Object 4">
                        <a:extLst>
                          <a:ext uri="{FF2B5EF4-FFF2-40B4-BE49-F238E27FC236}">
                            <a16:creationId xmlns:a16="http://schemas.microsoft.com/office/drawing/2014/main" id="{40851865-91D8-E8FB-2ED1-98E7D4455C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867400"/>
                        <a:ext cx="43259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4">
            <a:extLst>
              <a:ext uri="{FF2B5EF4-FFF2-40B4-BE49-F238E27FC236}">
                <a16:creationId xmlns:a16="http://schemas.microsoft.com/office/drawing/2014/main" id="{BEBA90CB-CE49-4912-1447-33615469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405" y="3995739"/>
            <a:ext cx="4991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The area of the disturbance is constant.</a:t>
            </a:r>
          </a:p>
        </p:txBody>
      </p:sp>
      <p:graphicFrame>
        <p:nvGraphicFramePr>
          <p:cNvPr id="3" name="Object 18">
            <a:extLst>
              <a:ext uri="{FF2B5EF4-FFF2-40B4-BE49-F238E27FC236}">
                <a16:creationId xmlns:a16="http://schemas.microsoft.com/office/drawing/2014/main" id="{96D00C8F-8069-5D75-F948-2715CA2060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4800600"/>
          <a:ext cx="4364038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47560" imgH="266400" progId="Equation.3">
                  <p:embed/>
                </p:oleObj>
              </mc:Choice>
              <mc:Fallback>
                <p:oleObj name="Equation" r:id="rId12" imgW="1447560" imgH="266400" progId="Equation.3">
                  <p:embed/>
                  <p:pic>
                    <p:nvPicPr>
                      <p:cNvPr id="3" name="Object 18">
                        <a:extLst>
                          <a:ext uri="{FF2B5EF4-FFF2-40B4-BE49-F238E27FC236}">
                            <a16:creationId xmlns:a16="http://schemas.microsoft.com/office/drawing/2014/main" id="{96D00C8F-8069-5D75-F948-2715CA2060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800600"/>
                        <a:ext cx="4364038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40F7DFD-3FFB-1C86-72CE-72F996CB1A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BA1AFBED-349E-4146-C29F-C10229F939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FD7734C-1742-4796-A521-68DE3CA3A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D53D3E7-59DE-AEC2-EBDD-789BC80550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87E5FA-E952-B06D-E1E4-542B5DDF22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B9719D2-A7FA-2FE4-065B-21A264DC80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B6BE1285-9C0C-3D8B-761F-6558CB639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B2D58B7-B667-58CB-3788-80B7A7336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69953F35-3DF2-6D2F-75BD-65A7910F02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3600342A-0647-BD8D-635D-3EC4F6692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65F0766F-58E1-B6C6-C2F9-12D2E156BB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73EE21F-A1D1-FBAD-0F8A-CD89E05194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42ABF5C-CE25-846C-96BC-3D006FC267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9C515E0-8452-625C-9CD0-61FD33E8F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F04ED9AD-8D2E-8E77-FADD-A22F703A66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9ACFB03-1F4D-74D5-4A45-4116BB35D5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D275BB-A59D-57E3-2BE5-4669F1D8CF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ADBCF27-6257-EEF2-C4D6-991EA521BD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FAADED4-009D-45BD-3377-95AF900ED3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3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7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0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5" grpId="0" autoUpdateAnimBg="0"/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2">
            <a:extLst>
              <a:ext uri="{FF2B5EF4-FFF2-40B4-BE49-F238E27FC236}">
                <a16:creationId xmlns:a16="http://schemas.microsoft.com/office/drawing/2014/main" id="{B32E04A5-6CF6-95A6-8FFD-1F6183E5BF5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68129" y="204973"/>
            <a:ext cx="5791200" cy="9144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Conservation of Energy : 1 D Steady Flow</a:t>
            </a:r>
          </a:p>
        </p:txBody>
      </p:sp>
      <p:graphicFrame>
        <p:nvGraphicFramePr>
          <p:cNvPr id="514048" name="Object 2">
            <a:extLst>
              <a:ext uri="{FF2B5EF4-FFF2-40B4-BE49-F238E27FC236}">
                <a16:creationId xmlns:a16="http://schemas.microsoft.com/office/drawing/2014/main" id="{5A0BE9F3-9C9C-4C14-D44B-90153C1169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112032"/>
              </p:ext>
            </p:extLst>
          </p:nvPr>
        </p:nvGraphicFramePr>
        <p:xfrm>
          <a:off x="2595418" y="1349541"/>
          <a:ext cx="4572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11280" imgH="393480" progId="Equation.3">
                  <p:embed/>
                </p:oleObj>
              </mc:Choice>
              <mc:Fallback>
                <p:oleObj name="Equation" r:id="rId2" imgW="1511280" imgH="393480" progId="Equation.3">
                  <p:embed/>
                  <p:pic>
                    <p:nvPicPr>
                      <p:cNvPr id="514048" name="Object 2">
                        <a:extLst>
                          <a:ext uri="{FF2B5EF4-FFF2-40B4-BE49-F238E27FC236}">
                            <a16:creationId xmlns:a16="http://schemas.microsoft.com/office/drawing/2014/main" id="{5A0BE9F3-9C9C-4C14-D44B-90153C1169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5418" y="1349541"/>
                        <a:ext cx="4572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6404" name="Rectangle 4">
            <a:extLst>
              <a:ext uri="{FF2B5EF4-FFF2-40B4-BE49-F238E27FC236}">
                <a16:creationId xmlns:a16="http://schemas.microsoft.com/office/drawing/2014/main" id="{09A14384-8279-0A9C-B08B-BA090F4AB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63" y="2087158"/>
            <a:ext cx="5562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Steady flow with negligible Body Forces and no work transfer in an adiabatic flow</a:t>
            </a:r>
          </a:p>
        </p:txBody>
      </p:sp>
      <p:graphicFrame>
        <p:nvGraphicFramePr>
          <p:cNvPr id="765955" name="Object 3">
            <a:extLst>
              <a:ext uri="{FF2B5EF4-FFF2-40B4-BE49-F238E27FC236}">
                <a16:creationId xmlns:a16="http://schemas.microsoft.com/office/drawing/2014/main" id="{98F7D775-98EA-D2EA-915D-909AF38FE8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734059"/>
              </p:ext>
            </p:extLst>
          </p:nvPr>
        </p:nvGraphicFramePr>
        <p:xfrm>
          <a:off x="503238" y="2889250"/>
          <a:ext cx="33067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11280" imgH="533160" progId="Equation.3">
                  <p:embed/>
                </p:oleObj>
              </mc:Choice>
              <mc:Fallback>
                <p:oleObj name="Equation" r:id="rId4" imgW="1511280" imgH="533160" progId="Equation.3">
                  <p:embed/>
                  <p:pic>
                    <p:nvPicPr>
                      <p:cNvPr id="765955" name="Object 3">
                        <a:extLst>
                          <a:ext uri="{FF2B5EF4-FFF2-40B4-BE49-F238E27FC236}">
                            <a16:creationId xmlns:a16="http://schemas.microsoft.com/office/drawing/2014/main" id="{98F7D775-98EA-D2EA-915D-909AF38FE8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889250"/>
                        <a:ext cx="3306762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56" name="Text Box 4">
            <a:extLst>
              <a:ext uri="{FF2B5EF4-FFF2-40B4-BE49-F238E27FC236}">
                <a16:creationId xmlns:a16="http://schemas.microsoft.com/office/drawing/2014/main" id="{78F74532-FC6B-B980-26F4-4AADBD19B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3745634"/>
            <a:ext cx="3486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For calorically perfect gas:</a:t>
            </a:r>
          </a:p>
        </p:txBody>
      </p:sp>
      <p:graphicFrame>
        <p:nvGraphicFramePr>
          <p:cNvPr id="765957" name="Object 5">
            <a:extLst>
              <a:ext uri="{FF2B5EF4-FFF2-40B4-BE49-F238E27FC236}">
                <a16:creationId xmlns:a16="http://schemas.microsoft.com/office/drawing/2014/main" id="{9ABA1656-5B69-BB9D-DD2C-2B6DEE1579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2830532"/>
              </p:ext>
            </p:extLst>
          </p:nvPr>
        </p:nvGraphicFramePr>
        <p:xfrm>
          <a:off x="618187" y="4234607"/>
          <a:ext cx="441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286000" imgH="533160" progId="Equation.3">
                  <p:embed/>
                </p:oleObj>
              </mc:Choice>
              <mc:Fallback>
                <p:oleObj name="Equation" r:id="rId6" imgW="2286000" imgH="533160" progId="Equation.3">
                  <p:embed/>
                  <p:pic>
                    <p:nvPicPr>
                      <p:cNvPr id="765957" name="Object 5">
                        <a:extLst>
                          <a:ext uri="{FF2B5EF4-FFF2-40B4-BE49-F238E27FC236}">
                            <a16:creationId xmlns:a16="http://schemas.microsoft.com/office/drawing/2014/main" id="{9ABA1656-5B69-BB9D-DD2C-2B6DEE1579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87" y="4234607"/>
                        <a:ext cx="44196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58" name="Rectangle 6">
            <a:extLst>
              <a:ext uri="{FF2B5EF4-FFF2-40B4-BE49-F238E27FC236}">
                <a16:creationId xmlns:a16="http://schemas.microsoft.com/office/drawing/2014/main" id="{FDF44718-0D14-FE7C-744E-52500FF7F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18" y="5138571"/>
            <a:ext cx="5349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The equation of state for perfect gas reads</a:t>
            </a:r>
          </a:p>
        </p:txBody>
      </p:sp>
      <p:graphicFrame>
        <p:nvGraphicFramePr>
          <p:cNvPr id="765959" name="Object 7">
            <a:extLst>
              <a:ext uri="{FF2B5EF4-FFF2-40B4-BE49-F238E27FC236}">
                <a16:creationId xmlns:a16="http://schemas.microsoft.com/office/drawing/2014/main" id="{FF09E2AA-1102-2274-BA36-5B3A831D1D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823405"/>
              </p:ext>
            </p:extLst>
          </p:nvPr>
        </p:nvGraphicFramePr>
        <p:xfrm>
          <a:off x="2178843" y="5600534"/>
          <a:ext cx="2271713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480" imgH="469800" progId="Equation.3">
                  <p:embed/>
                </p:oleObj>
              </mc:Choice>
              <mc:Fallback>
                <p:oleObj name="Equation" r:id="rId8" imgW="825480" imgH="469800" progId="Equation.3">
                  <p:embed/>
                  <p:pic>
                    <p:nvPicPr>
                      <p:cNvPr id="765959" name="Object 7">
                        <a:extLst>
                          <a:ext uri="{FF2B5EF4-FFF2-40B4-BE49-F238E27FC236}">
                            <a16:creationId xmlns:a16="http://schemas.microsoft.com/office/drawing/2014/main" id="{FF09E2AA-1102-2274-BA36-5B3A831D1D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843" y="5600534"/>
                        <a:ext cx="2271713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F9B86E2-26DC-9F93-535D-9230ED595F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BBC4790-0646-3763-7F01-5BBD7785B1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67E102D-43C4-E8CE-ABBE-C3796C32FC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069D169-2DB2-6E5C-E088-56E38B1814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C84DE42-ABF0-2DD9-1D6A-DD3BEF9B23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F09FA54-8121-4357-75D3-25CEEB7A14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D019EFF-E927-A974-8AA1-BE3E6AC923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0DB99A4-3221-3672-2E8C-1A6338BF8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4F67A96-6277-E09A-5F94-7D9052D766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FCEEAE4-37D5-118F-0ED5-A602F42E93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B4D542C-ED12-FEFC-C584-0BD7D011F0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E4554A5-D585-6F46-2484-211B6E6B70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B20721B-C0BD-6939-7964-581AD023AD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ECECD9D-BF54-FF72-5264-50B1C6FA0B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6AD8C0E-F252-F9D1-CEBF-13F1CDE3C0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D53BFC1B-405B-4854-D675-5E916FEFEA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6CB5307E-346D-021A-EF14-EEE1940F8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09371D4-6017-D17D-2064-B9E3D37CA8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B2C0B1-2614-9BC5-3644-167E53DD6F2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" name="Group 17">
            <a:extLst>
              <a:ext uri="{FF2B5EF4-FFF2-40B4-BE49-F238E27FC236}">
                <a16:creationId xmlns:a16="http://schemas.microsoft.com/office/drawing/2014/main" id="{9C7BA110-2120-616E-1E52-0277243E6C81}"/>
              </a:ext>
            </a:extLst>
          </p:cNvPr>
          <p:cNvGrpSpPr>
            <a:grpSpLocks/>
          </p:cNvGrpSpPr>
          <p:nvPr/>
        </p:nvGrpSpPr>
        <p:grpSpPr bwMode="auto">
          <a:xfrm>
            <a:off x="5354637" y="2207454"/>
            <a:ext cx="3538538" cy="2946400"/>
            <a:chOff x="3422" y="576"/>
            <a:chExt cx="2229" cy="1856"/>
          </a:xfrm>
        </p:grpSpPr>
        <p:sp>
          <p:nvSpPr>
            <p:cNvPr id="22" name="Rectangle 11" descr="Plaid">
              <a:extLst>
                <a:ext uri="{FF2B5EF4-FFF2-40B4-BE49-F238E27FC236}">
                  <a16:creationId xmlns:a16="http://schemas.microsoft.com/office/drawing/2014/main" id="{D8523F30-2BF2-B83C-B3FD-DCE08A28D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4" y="743"/>
              <a:ext cx="96" cy="1536"/>
            </a:xfrm>
            <a:prstGeom prst="rect">
              <a:avLst/>
            </a:prstGeom>
            <a:pattFill prst="plaid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4932F512-3618-500C-42AC-1B678A509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656"/>
              <a:ext cx="336" cy="168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Line 13">
              <a:extLst>
                <a:ext uri="{FF2B5EF4-FFF2-40B4-BE49-F238E27FC236}">
                  <a16:creationId xmlns:a16="http://schemas.microsoft.com/office/drawing/2014/main" id="{2DD04623-3A65-261E-F937-49E8405565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2" y="1607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4">
              <a:extLst>
                <a:ext uri="{FF2B5EF4-FFF2-40B4-BE49-F238E27FC236}">
                  <a16:creationId xmlns:a16="http://schemas.microsoft.com/office/drawing/2014/main" id="{DF3917FF-AAE9-C190-F3D5-82C9AEFE5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8" y="1559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6" name="Object 5">
              <a:extLst>
                <a:ext uri="{FF2B5EF4-FFF2-40B4-BE49-F238E27FC236}">
                  <a16:creationId xmlns:a16="http://schemas.microsoft.com/office/drawing/2014/main" id="{0C27ECA6-6B7E-2392-8937-737F4C528FB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778" y="599"/>
            <a:ext cx="481" cy="17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640" imgH="914400" progId="Equation.3">
                    <p:embed/>
                  </p:oleObj>
                </mc:Choice>
                <mc:Fallback>
                  <p:oleObj name="Equation" r:id="rId12" imgW="215640" imgH="914400" progId="Equation.3">
                    <p:embed/>
                    <p:pic>
                      <p:nvPicPr>
                        <p:cNvPr id="11" name="Object 5">
                          <a:extLst>
                            <a:ext uri="{FF2B5EF4-FFF2-40B4-BE49-F238E27FC236}">
                              <a16:creationId xmlns:a16="http://schemas.microsoft.com/office/drawing/2014/main" id="{44D07A91-78F3-EE46-864F-DAE11C928FB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8" y="599"/>
                          <a:ext cx="481" cy="17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6">
              <a:extLst>
                <a:ext uri="{FF2B5EF4-FFF2-40B4-BE49-F238E27FC236}">
                  <a16:creationId xmlns:a16="http://schemas.microsoft.com/office/drawing/2014/main" id="{AECA277F-E2A3-78A6-7082-F95809443F8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170" y="576"/>
            <a:ext cx="481" cy="18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640" imgH="990360" progId="Equation.3">
                    <p:embed/>
                  </p:oleObj>
                </mc:Choice>
                <mc:Fallback>
                  <p:oleObj name="Equation" r:id="rId14" imgW="215640" imgH="990360" progId="Equation.3">
                    <p:embed/>
                    <p:pic>
                      <p:nvPicPr>
                        <p:cNvPr id="12" name="Object 6">
                          <a:extLst>
                            <a:ext uri="{FF2B5EF4-FFF2-40B4-BE49-F238E27FC236}">
                              <a16:creationId xmlns:a16="http://schemas.microsoft.com/office/drawing/2014/main" id="{71819ACA-3018-FCAF-EC7F-6EC49DA83C2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70" y="576"/>
                          <a:ext cx="481" cy="18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9928892-78B6-0C4F-B716-D89C931BF90B}"/>
                  </a:ext>
                </a:extLst>
              </p14:cNvPr>
              <p14:cNvContentPartPr/>
              <p14:nvPr/>
            </p14:nvContentPartPr>
            <p14:xfrm>
              <a:off x="6030720" y="1361880"/>
              <a:ext cx="1091520" cy="593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9928892-78B6-0C4F-B716-D89C931BF90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021360" y="1352520"/>
                <a:ext cx="1110240" cy="612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6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6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6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6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4" grpId="0" autoUpdateAnimBg="0"/>
      <p:bldP spid="765956" grpId="0" autoUpdateAnimBg="0"/>
      <p:bldP spid="76595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itle 1">
            <a:extLst>
              <a:ext uri="{FF2B5EF4-FFF2-40B4-BE49-F238E27FC236}">
                <a16:creationId xmlns:a16="http://schemas.microsoft.com/office/drawing/2014/main" id="{400F0342-25B7-FBF9-B03E-6134759D93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2000" y="381000"/>
            <a:ext cx="7680325" cy="822325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cs typeface="Arial" panose="020B0604020202020204" pitchFamily="34" charset="0"/>
              </a:rPr>
              <a:t>Summary of Equations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C420765-68F5-0E5D-DDC2-FF25E9A457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77092"/>
              </p:ext>
            </p:extLst>
          </p:nvPr>
        </p:nvGraphicFramePr>
        <p:xfrm>
          <a:off x="4549775" y="1219200"/>
          <a:ext cx="26892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760" imgH="241200" progId="Equation.3">
                  <p:embed/>
                </p:oleObj>
              </mc:Choice>
              <mc:Fallback>
                <p:oleObj name="Equation" r:id="rId2" imgW="761760" imgH="24120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C420765-68F5-0E5D-DDC2-FF25E9A457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9775" y="1219200"/>
                        <a:ext cx="26892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6">
            <a:extLst>
              <a:ext uri="{FF2B5EF4-FFF2-40B4-BE49-F238E27FC236}">
                <a16:creationId xmlns:a16="http://schemas.microsoft.com/office/drawing/2014/main" id="{481CAB09-19DB-0792-CA2C-F18B064F6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1314450"/>
            <a:ext cx="34004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Conservation of mass :</a:t>
            </a:r>
          </a:p>
        </p:txBody>
      </p:sp>
      <p:graphicFrame>
        <p:nvGraphicFramePr>
          <p:cNvPr id="813059" name="Object 3">
            <a:extLst>
              <a:ext uri="{FF2B5EF4-FFF2-40B4-BE49-F238E27FC236}">
                <a16:creationId xmlns:a16="http://schemas.microsoft.com/office/drawing/2014/main" id="{318D981A-2B68-E6B4-CCCB-1394A8736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366253"/>
              </p:ext>
            </p:extLst>
          </p:nvPr>
        </p:nvGraphicFramePr>
        <p:xfrm>
          <a:off x="4953000" y="1927225"/>
          <a:ext cx="32004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266400" progId="Equation.3">
                  <p:embed/>
                </p:oleObj>
              </mc:Choice>
              <mc:Fallback>
                <p:oleObj name="Equation" r:id="rId4" imgW="1434960" imgH="266400" progId="Equation.3">
                  <p:embed/>
                  <p:pic>
                    <p:nvPicPr>
                      <p:cNvPr id="813059" name="Object 3">
                        <a:extLst>
                          <a:ext uri="{FF2B5EF4-FFF2-40B4-BE49-F238E27FC236}">
                            <a16:creationId xmlns:a16="http://schemas.microsoft.com/office/drawing/2014/main" id="{318D981A-2B68-E6B4-CCCB-1394A87360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927225"/>
                        <a:ext cx="3200400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5C6AC7B3-54C8-E435-0FFF-F6BD4F36D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2057400"/>
            <a:ext cx="3873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  <a:cs typeface="Arial" pitchFamily="34" charset="0"/>
              </a:rPr>
              <a:t>Conservation of momentum : 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13D301CD-0E76-53FC-0683-C97B2C925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2895600"/>
            <a:ext cx="3279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  <a:cs typeface="Arial" pitchFamily="34" charset="0"/>
              </a:rPr>
              <a:t>Conservation of Energy :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CA78BAC-3454-5AF5-A1CD-24DFBB0F6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81438"/>
            <a:ext cx="4784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+mn-lt"/>
                <a:cs typeface="Arial" pitchFamily="34" charset="0"/>
              </a:rPr>
              <a:t>The equation of state for perfect gas :</a:t>
            </a:r>
          </a:p>
        </p:txBody>
      </p:sp>
      <p:graphicFrame>
        <p:nvGraphicFramePr>
          <p:cNvPr id="765959" name="Object 7">
            <a:extLst>
              <a:ext uri="{FF2B5EF4-FFF2-40B4-BE49-F238E27FC236}">
                <a16:creationId xmlns:a16="http://schemas.microsoft.com/office/drawing/2014/main" id="{916B57AC-0ECE-7443-ABD0-FA7C2E4A17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005735"/>
              </p:ext>
            </p:extLst>
          </p:nvPr>
        </p:nvGraphicFramePr>
        <p:xfrm>
          <a:off x="6248400" y="3657600"/>
          <a:ext cx="227171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469800" progId="Equation.3">
                  <p:embed/>
                </p:oleObj>
              </mc:Choice>
              <mc:Fallback>
                <p:oleObj name="Equation" r:id="rId6" imgW="825480" imgH="469800" progId="Equation.3">
                  <p:embed/>
                  <p:pic>
                    <p:nvPicPr>
                      <p:cNvPr id="765959" name="Object 7">
                        <a:extLst>
                          <a:ext uri="{FF2B5EF4-FFF2-40B4-BE49-F238E27FC236}">
                            <a16:creationId xmlns:a16="http://schemas.microsoft.com/office/drawing/2014/main" id="{916B57AC-0ECE-7443-ABD0-FA7C2E4A17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657600"/>
                        <a:ext cx="2271713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5957" name="Object 5">
            <a:extLst>
              <a:ext uri="{FF2B5EF4-FFF2-40B4-BE49-F238E27FC236}">
                <a16:creationId xmlns:a16="http://schemas.microsoft.com/office/drawing/2014/main" id="{1D485D32-CD19-513D-2E77-6AAE225BCF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438061"/>
              </p:ext>
            </p:extLst>
          </p:nvPr>
        </p:nvGraphicFramePr>
        <p:xfrm>
          <a:off x="4419600" y="2743200"/>
          <a:ext cx="441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0" imgH="533160" progId="Equation.3">
                  <p:embed/>
                </p:oleObj>
              </mc:Choice>
              <mc:Fallback>
                <p:oleObj name="Equation" r:id="rId8" imgW="2286000" imgH="533160" progId="Equation.3">
                  <p:embed/>
                  <p:pic>
                    <p:nvPicPr>
                      <p:cNvPr id="765957" name="Object 5">
                        <a:extLst>
                          <a:ext uri="{FF2B5EF4-FFF2-40B4-BE49-F238E27FC236}">
                            <a16:creationId xmlns:a16="http://schemas.microsoft.com/office/drawing/2014/main" id="{1D485D32-CD19-513D-2E77-6AAE225BCF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743200"/>
                        <a:ext cx="44196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FBD97075-9B06-9DE8-C499-0564E46E63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D067C9B2-F612-652E-13F0-CD244D878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FA494363-9467-DEC1-8501-963BADA931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AEC806BA-79A4-A06F-4333-98CA8728B2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0A6DC4E-9F19-EB11-B379-7B5990B1DF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EAD05E5-BD2A-87E8-B9EC-0A2523ACE4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4901F69E-1110-B9E0-009F-EFED59F77B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0966F93F-9804-1BB5-7A80-ECA78EEBD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BF391E3-B182-1A1C-167D-2E0361553A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4B199667-2FE7-6900-9D56-93D5D9CA9C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D8870364-6C87-485A-4A9E-3123F7F648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16257A3-BD8C-2DFF-417B-AAE8A58E09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DC17F5BC-FE5E-A837-BCF1-DF3FAC5AE1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98ACC565-93D7-264A-F652-07903A542A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42E1A847-80DF-E9E5-E5CD-49F183FE3D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2033DF5-2D3B-EA83-8AC8-A3D6BB8C35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6F241A9-0166-44E5-E705-11FBD2DFB4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D3C96B8F-87D2-D939-B5E1-FC519C786A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BE7067-FE5A-8CC2-3D58-8C02C8C783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Roast Potato Aloo Chaat">
            <a:extLst>
              <a:ext uri="{FF2B5EF4-FFF2-40B4-BE49-F238E27FC236}">
                <a16:creationId xmlns:a16="http://schemas.microsoft.com/office/drawing/2014/main" id="{D946BF6F-9524-5831-58BC-EFA3D2E24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027" y="3124200"/>
            <a:ext cx="3580985" cy="35809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1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76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76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6" grpId="0" autoUpdateAnimBg="0"/>
      <p:bldP spid="7" grpId="0" autoUpdateAnimBg="0"/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8F7F266-6846-0B22-0B27-C0E9C9EB4B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609600"/>
          </a:xfrm>
        </p:spPr>
        <p:txBody>
          <a:bodyPr/>
          <a:lstStyle/>
          <a:p>
            <a:r>
              <a:rPr lang="en-US" altLang="en-US" sz="2800"/>
              <a:t>Solution of Simultaneous Equations</a:t>
            </a:r>
          </a:p>
        </p:txBody>
      </p:sp>
      <p:sp>
        <p:nvSpPr>
          <p:cNvPr id="663555" name="Rectangle 3">
            <a:extLst>
              <a:ext uri="{FF2B5EF4-FFF2-40B4-BE49-F238E27FC236}">
                <a16:creationId xmlns:a16="http://schemas.microsoft.com/office/drawing/2014/main" id="{F8E7C7CF-63FE-4911-D4B1-7C141D906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799" y="1219200"/>
            <a:ext cx="8623221" cy="5426075"/>
          </a:xfrm>
        </p:spPr>
        <p:txBody>
          <a:bodyPr/>
          <a:lstStyle/>
          <a:p>
            <a:r>
              <a:rPr lang="en-US" altLang="en-US" sz="2400" dirty="0"/>
              <a:t>If the conditions upstream are known, then there are four unknown conditions downstream. </a:t>
            </a:r>
          </a:p>
          <a:p>
            <a:r>
              <a:rPr lang="en-US" altLang="en-US" sz="2400" dirty="0"/>
              <a:t>A system of four unknowns and four equations is solvable.</a:t>
            </a:r>
          </a:p>
          <a:p>
            <a:r>
              <a:rPr lang="en-US" altLang="en-US" sz="2400" dirty="0"/>
              <a:t>There exist two solutions because of the quadratic nature of the equations. </a:t>
            </a:r>
          </a:p>
          <a:p>
            <a:r>
              <a:rPr lang="en-US" altLang="en-US" sz="2400" dirty="0"/>
              <a:t>These two possible solutions may or may not be feasible.</a:t>
            </a:r>
          </a:p>
          <a:p>
            <a:r>
              <a:rPr lang="en-US" altLang="en-US" sz="2400" dirty="0"/>
              <a:t>Thermodynamics dictates the feasibility of these solutions. </a:t>
            </a:r>
          </a:p>
          <a:p>
            <a:r>
              <a:rPr lang="en-US" altLang="en-US" sz="2400" dirty="0"/>
              <a:t>Changes in pressure, temperature, volume cannot guarantee the feasibility of solution.</a:t>
            </a:r>
          </a:p>
          <a:p>
            <a:r>
              <a:rPr lang="en-US" altLang="en-US" sz="2400" dirty="0"/>
              <a:t>The only tool that helps in identifying the feasible solution is change in entropy.</a:t>
            </a:r>
          </a:p>
          <a:p>
            <a:r>
              <a:rPr lang="en-US" altLang="en-US" sz="2400" dirty="0"/>
              <a:t>For the adiabatic process, the entropy must increase or remain constant.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AB6013-47EB-6224-46B6-A5F0ACB391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CA2BF84-E4A9-E00C-33F5-C92B55A36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B23BB3B-AF0E-CF37-D0F7-E08E7E48DA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021451-7D88-5C49-A1B3-69395404FF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6047416-E694-A1C7-4859-9EB223CF99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A984D62-2D02-03EF-B90A-12387B3780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083F335-6A4D-A810-BAFA-098470152C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4AA9F10-3F84-00D5-B9AB-8F66FAC136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655C41D-4777-8179-4991-4514696E42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DF78DCC-91F5-37D6-6835-D638AF33B2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3A34C57-C90E-C352-2700-62EF747749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748E175-28A6-032C-7638-B08BE8D575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87E335-5F5C-0A4D-9AC3-8FC376CD88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7C4AF28-D84B-8D3F-58C7-EA48DDAA1E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24E7CCD-D55E-2B83-EB55-F2C0CDFE65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4CE33CF0-8A06-5A9F-C8AD-78F7AE7F0E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82A94E36-09E2-072A-9465-6FD54F527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AD1D49-0ABF-EF2E-208E-89917FBCA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F0A838B-CEE2-3398-E632-D1A11E4FDC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6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66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6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6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6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6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66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66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355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2">
            <a:extLst>
              <a:ext uri="{FF2B5EF4-FFF2-40B4-BE49-F238E27FC236}">
                <a16:creationId xmlns:a16="http://schemas.microsoft.com/office/drawing/2014/main" id="{51B45D72-2E17-CE87-035B-DA2A36E32AA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5990" y="307109"/>
            <a:ext cx="5703094" cy="990600"/>
          </a:xfrm>
        </p:spPr>
        <p:txBody>
          <a:bodyPr/>
          <a:lstStyle/>
          <a:p>
            <a:pPr eaLnBrk="1" hangingPunct="1"/>
            <a:r>
              <a:rPr lang="en-US" alt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Machization</a:t>
            </a:r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of Simultaneous Equations : Step 1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FD876B8-0BB7-2047-05D9-A3339BE8CECC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371600"/>
            <a:ext cx="6088063" cy="717550"/>
            <a:chOff x="336" y="912"/>
            <a:chExt cx="3835" cy="452"/>
          </a:xfrm>
        </p:grpSpPr>
        <p:graphicFrame>
          <p:nvGraphicFramePr>
            <p:cNvPr id="7174" name="Object 4">
              <a:extLst>
                <a:ext uri="{FF2B5EF4-FFF2-40B4-BE49-F238E27FC236}">
                  <a16:creationId xmlns:a16="http://schemas.microsoft.com/office/drawing/2014/main" id="{3D5F20AE-BEDB-1FF2-3186-35253E1DE41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48" y="912"/>
            <a:ext cx="1723" cy="4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74360" imgH="241200" progId="Equation.3">
                    <p:embed/>
                  </p:oleObj>
                </mc:Choice>
                <mc:Fallback>
                  <p:oleObj name="Equation" r:id="rId2" imgW="774360" imgH="241200" progId="Equation.3">
                    <p:embed/>
                    <p:pic>
                      <p:nvPicPr>
                        <p:cNvPr id="7174" name="Object 4">
                          <a:extLst>
                            <a:ext uri="{FF2B5EF4-FFF2-40B4-BE49-F238E27FC236}">
                              <a16:creationId xmlns:a16="http://schemas.microsoft.com/office/drawing/2014/main" id="{3D5F20AE-BEDB-1FF2-3186-35253E1DE41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8" y="912"/>
                          <a:ext cx="1723" cy="4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86" name="Text Box 5">
              <a:extLst>
                <a:ext uri="{FF2B5EF4-FFF2-40B4-BE49-F238E27FC236}">
                  <a16:creationId xmlns:a16="http://schemas.microsoft.com/office/drawing/2014/main" id="{3A3FB4FE-4FAD-22B3-D9C6-5641D6B9A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008"/>
              <a:ext cx="184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  <a:cs typeface="Arial" pitchFamily="34" charset="0"/>
                </a:rPr>
                <a:t>Conservation of mass:</a:t>
              </a:r>
            </a:p>
          </p:txBody>
        </p:sp>
      </p:grpSp>
      <p:sp>
        <p:nvSpPr>
          <p:cNvPr id="781318" name="Text Box 6">
            <a:extLst>
              <a:ext uri="{FF2B5EF4-FFF2-40B4-BE49-F238E27FC236}">
                <a16:creationId xmlns:a16="http://schemas.microsoft.com/office/drawing/2014/main" id="{D233727A-8AD1-0563-9194-EAF19705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209800"/>
            <a:ext cx="3622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Arial" pitchFamily="34" charset="0"/>
              </a:rPr>
              <a:t>Dividing this equation by </a:t>
            </a:r>
            <a:r>
              <a:rPr lang="en-US" i="1" dirty="0" err="1">
                <a:latin typeface="+mn-lt"/>
                <a:cs typeface="Arial" pitchFamily="34" charset="0"/>
              </a:rPr>
              <a:t>c</a:t>
            </a:r>
            <a:r>
              <a:rPr lang="en-US" i="1" baseline="-25000" dirty="0" err="1">
                <a:latin typeface="+mn-lt"/>
                <a:cs typeface="Arial" pitchFamily="34" charset="0"/>
              </a:rPr>
              <a:t>x</a:t>
            </a:r>
            <a:endParaRPr lang="en-US" i="1" baseline="-25000" dirty="0">
              <a:latin typeface="+mn-lt"/>
              <a:cs typeface="Arial" pitchFamily="34" charset="0"/>
            </a:endParaRPr>
          </a:p>
        </p:txBody>
      </p:sp>
      <p:graphicFrame>
        <p:nvGraphicFramePr>
          <p:cNvPr id="781319" name="Object 7">
            <a:extLst>
              <a:ext uri="{FF2B5EF4-FFF2-40B4-BE49-F238E27FC236}">
                <a16:creationId xmlns:a16="http://schemas.microsoft.com/office/drawing/2014/main" id="{C6846A0C-2B65-7831-D7BE-7B79768EAF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2133600"/>
          <a:ext cx="3095625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76240" imgH="457200" progId="Equation.3">
                  <p:embed/>
                </p:oleObj>
              </mc:Choice>
              <mc:Fallback>
                <p:oleObj name="Equation" r:id="rId4" imgW="876240" imgH="457200" progId="Equation.3">
                  <p:embed/>
                  <p:pic>
                    <p:nvPicPr>
                      <p:cNvPr id="781319" name="Object 7">
                        <a:extLst>
                          <a:ext uri="{FF2B5EF4-FFF2-40B4-BE49-F238E27FC236}">
                            <a16:creationId xmlns:a16="http://schemas.microsoft.com/office/drawing/2014/main" id="{C6846A0C-2B65-7831-D7BE-7B79768EAF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133600"/>
                        <a:ext cx="3095625" cy="1208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20" name="Object 8">
            <a:extLst>
              <a:ext uri="{FF2B5EF4-FFF2-40B4-BE49-F238E27FC236}">
                <a16:creationId xmlns:a16="http://schemas.microsoft.com/office/drawing/2014/main" id="{3664FC64-E930-03CB-C62D-EAFEB1FB62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3352800"/>
          <a:ext cx="3608388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1560" imgH="469800" progId="Equation.3">
                  <p:embed/>
                </p:oleObj>
              </mc:Choice>
              <mc:Fallback>
                <p:oleObj name="Equation" r:id="rId6" imgW="1231560" imgH="469800" progId="Equation.3">
                  <p:embed/>
                  <p:pic>
                    <p:nvPicPr>
                      <p:cNvPr id="781320" name="Object 8">
                        <a:extLst>
                          <a:ext uri="{FF2B5EF4-FFF2-40B4-BE49-F238E27FC236}">
                            <a16:creationId xmlns:a16="http://schemas.microsoft.com/office/drawing/2014/main" id="{3664FC64-E930-03CB-C62D-EAFEB1FB62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52800"/>
                        <a:ext cx="3608388" cy="115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1321" name="Object 9">
            <a:extLst>
              <a:ext uri="{FF2B5EF4-FFF2-40B4-BE49-F238E27FC236}">
                <a16:creationId xmlns:a16="http://schemas.microsoft.com/office/drawing/2014/main" id="{7FD76E7F-368F-5E4B-E3F2-D11D16C961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87900" y="3429000"/>
          <a:ext cx="38592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80" imgH="457200" progId="Equation.3">
                  <p:embed/>
                </p:oleObj>
              </mc:Choice>
              <mc:Fallback>
                <p:oleObj name="Equation" r:id="rId8" imgW="1091880" imgH="457200" progId="Equation.3">
                  <p:embed/>
                  <p:pic>
                    <p:nvPicPr>
                      <p:cNvPr id="781321" name="Object 9">
                        <a:extLst>
                          <a:ext uri="{FF2B5EF4-FFF2-40B4-BE49-F238E27FC236}">
                            <a16:creationId xmlns:a16="http://schemas.microsoft.com/office/drawing/2014/main" id="{7FD76E7F-368F-5E4B-E3F2-D11D16C961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3429000"/>
                        <a:ext cx="385921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50" name="Object 2">
            <a:extLst>
              <a:ext uri="{FF2B5EF4-FFF2-40B4-BE49-F238E27FC236}">
                <a16:creationId xmlns:a16="http://schemas.microsoft.com/office/drawing/2014/main" id="{311F6F64-60BA-7C24-C8FF-AF8DD92091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4953000"/>
          <a:ext cx="2871788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12520" imgH="469800" progId="Equation.3">
                  <p:embed/>
                </p:oleObj>
              </mc:Choice>
              <mc:Fallback>
                <p:oleObj name="Equation" r:id="rId10" imgW="812520" imgH="469800" progId="Equation.3">
                  <p:embed/>
                  <p:pic>
                    <p:nvPicPr>
                      <p:cNvPr id="667650" name="Object 2">
                        <a:extLst>
                          <a:ext uri="{FF2B5EF4-FFF2-40B4-BE49-F238E27FC236}">
                            <a16:creationId xmlns:a16="http://schemas.microsoft.com/office/drawing/2014/main" id="{311F6F64-60BA-7C24-C8FF-AF8DD92091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953000"/>
                        <a:ext cx="2871788" cy="1398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FB5EBB9A-8347-A7B3-A303-E4CC3C24276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0AEDAB7D-B6E7-0624-8B3D-A4787F8E3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D60EA2D-79D2-77FA-AF6A-73C0775A17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BF206AA-9F31-2BE7-A4B1-C915689208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5BB0BF8-5EB7-56E8-4108-463B75840B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55A9F3F-8ECA-DD5A-73E9-7E3477AD8C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9E4053B-2F33-052A-1BCE-75138FED83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35996DF-13E9-A2D7-7E2F-EFA5A66B0F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A90ECBA-1473-20B9-E86C-9962A01435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76A7DCC-FFAA-FA45-1B21-0B9D0AF160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4BFD22E-11B5-DF9B-C882-26FA4697B6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655260A-FBCF-1F07-FC3B-BC292E030B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A1EE672-2ABA-A828-F2D4-46A304FE94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26D065F-7DF7-B9D3-537A-43D2F86AE8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19E8130-9214-45CA-7FAA-278E5B91DC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D0252CEE-FC76-00BA-1F80-64C838C25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779C03C-9096-E7FD-93D8-9A754A06F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D7B33DD-7C0D-1D6A-76A4-874373B47D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B7B477-CE65-26F6-2701-25EC92BDA9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8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8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6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13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7651" name="Object 3">
            <a:extLst>
              <a:ext uri="{FF2B5EF4-FFF2-40B4-BE49-F238E27FC236}">
                <a16:creationId xmlns:a16="http://schemas.microsoft.com/office/drawing/2014/main" id="{082D9E17-F0DE-84B9-BE65-BAE0C5D583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1219200"/>
          <a:ext cx="4440238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266400" progId="Equation.3">
                  <p:embed/>
                </p:oleObj>
              </mc:Choice>
              <mc:Fallback>
                <p:oleObj name="Equation" r:id="rId2" imgW="1473120" imgH="266400" progId="Equation.3">
                  <p:embed/>
                  <p:pic>
                    <p:nvPicPr>
                      <p:cNvPr id="667651" name="Object 3">
                        <a:extLst>
                          <a:ext uri="{FF2B5EF4-FFF2-40B4-BE49-F238E27FC236}">
                            <a16:creationId xmlns:a16="http://schemas.microsoft.com/office/drawing/2014/main" id="{082D9E17-F0DE-84B9-BE65-BAE0C5D583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219200"/>
                        <a:ext cx="4440238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7652" name="Text Box 4">
            <a:extLst>
              <a:ext uri="{FF2B5EF4-FFF2-40B4-BE49-F238E27FC236}">
                <a16:creationId xmlns:a16="http://schemas.microsoft.com/office/drawing/2014/main" id="{2DD2A5F2-A634-7D22-6871-BDBA85ED3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3684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Conservation of momentum:</a:t>
            </a:r>
          </a:p>
        </p:txBody>
      </p:sp>
      <p:graphicFrame>
        <p:nvGraphicFramePr>
          <p:cNvPr id="667653" name="Object 4">
            <a:extLst>
              <a:ext uri="{FF2B5EF4-FFF2-40B4-BE49-F238E27FC236}">
                <a16:creationId xmlns:a16="http://schemas.microsoft.com/office/drawing/2014/main" id="{DD39E299-8312-C080-CA49-A03F35E7AC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2819400"/>
          <a:ext cx="3352800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8960" imgH="444240" progId="Equation.3">
                  <p:embed/>
                </p:oleObj>
              </mc:Choice>
              <mc:Fallback>
                <p:oleObj name="Equation" r:id="rId4" imgW="1218960" imgH="444240" progId="Equation.3">
                  <p:embed/>
                  <p:pic>
                    <p:nvPicPr>
                      <p:cNvPr id="667653" name="Object 4">
                        <a:extLst>
                          <a:ext uri="{FF2B5EF4-FFF2-40B4-BE49-F238E27FC236}">
                            <a16:creationId xmlns:a16="http://schemas.microsoft.com/office/drawing/2014/main" id="{DD39E299-8312-C080-CA49-A03F35E7ACD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819400"/>
                        <a:ext cx="3352800" cy="112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54" name="Object 5">
            <a:extLst>
              <a:ext uri="{FF2B5EF4-FFF2-40B4-BE49-F238E27FC236}">
                <a16:creationId xmlns:a16="http://schemas.microsoft.com/office/drawing/2014/main" id="{AB1518EF-0AEF-D39D-62E1-EAD8767F22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1981200"/>
          <a:ext cx="4440238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73120" imgH="266400" progId="Equation.3">
                  <p:embed/>
                </p:oleObj>
              </mc:Choice>
              <mc:Fallback>
                <p:oleObj name="Equation" r:id="rId6" imgW="1473120" imgH="266400" progId="Equation.3">
                  <p:embed/>
                  <p:pic>
                    <p:nvPicPr>
                      <p:cNvPr id="667654" name="Object 5">
                        <a:extLst>
                          <a:ext uri="{FF2B5EF4-FFF2-40B4-BE49-F238E27FC236}">
                            <a16:creationId xmlns:a16="http://schemas.microsoft.com/office/drawing/2014/main" id="{AB1518EF-0AEF-D39D-62E1-EAD8767F22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81200"/>
                        <a:ext cx="4440238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7655" name="Object 6">
            <a:extLst>
              <a:ext uri="{FF2B5EF4-FFF2-40B4-BE49-F238E27FC236}">
                <a16:creationId xmlns:a16="http://schemas.microsoft.com/office/drawing/2014/main" id="{C47EA48D-7273-F02F-A9A3-62CF77C7E5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2819400"/>
          <a:ext cx="482917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7680" imgH="457200" progId="Equation.3">
                  <p:embed/>
                </p:oleObj>
              </mc:Choice>
              <mc:Fallback>
                <p:oleObj name="Equation" r:id="rId8" imgW="1777680" imgH="457200" progId="Equation.3">
                  <p:embed/>
                  <p:pic>
                    <p:nvPicPr>
                      <p:cNvPr id="667655" name="Object 6">
                        <a:extLst>
                          <a:ext uri="{FF2B5EF4-FFF2-40B4-BE49-F238E27FC236}">
                            <a16:creationId xmlns:a16="http://schemas.microsoft.com/office/drawing/2014/main" id="{C47EA48D-7273-F02F-A9A3-62CF77C7E5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2819400"/>
                        <a:ext cx="482917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>
            <a:extLst>
              <a:ext uri="{FF2B5EF4-FFF2-40B4-BE49-F238E27FC236}">
                <a16:creationId xmlns:a16="http://schemas.microsoft.com/office/drawing/2014/main" id="{DCF2B1AD-71DC-3801-FA9A-74BA4BB9C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1629" y="152400"/>
            <a:ext cx="566457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kern="0" dirty="0" err="1">
                <a:latin typeface="+mj-lt"/>
                <a:ea typeface="+mj-ea"/>
                <a:cs typeface="Arial" charset="0"/>
              </a:rPr>
              <a:t>Machization</a:t>
            </a:r>
            <a:r>
              <a:rPr lang="en-US" sz="2800" kern="0" dirty="0">
                <a:latin typeface="+mj-lt"/>
                <a:ea typeface="+mj-ea"/>
                <a:cs typeface="Arial" charset="0"/>
              </a:rPr>
              <a:t> of Momentum Conservation : Step 2</a:t>
            </a:r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6302B032-04AF-E25E-7B14-A1FDE825B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62400"/>
            <a:ext cx="3876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Dividing this through by </a:t>
            </a:r>
            <a:r>
              <a:rPr lang="en-US" altLang="en-US" i="1"/>
              <a:t>c</a:t>
            </a:r>
            <a:r>
              <a:rPr lang="en-US" altLang="en-US" i="1" baseline="-25000"/>
              <a:t>x</a:t>
            </a:r>
            <a:r>
              <a:rPr lang="en-US" altLang="en-US" i="1" baseline="30000"/>
              <a:t>2</a:t>
            </a:r>
            <a:r>
              <a:rPr lang="en-US" altLang="en-US" i="1"/>
              <a:t>/</a:t>
            </a:r>
            <a:r>
              <a:rPr lang="en-US" altLang="en-US" i="1">
                <a:latin typeface="Symbol" panose="05050102010706020507" pitchFamily="18" charset="2"/>
              </a:rPr>
              <a:t>g </a:t>
            </a:r>
            <a:endParaRPr lang="en-US" altLang="en-US" i="1"/>
          </a:p>
        </p:txBody>
      </p:sp>
      <p:graphicFrame>
        <p:nvGraphicFramePr>
          <p:cNvPr id="24" name="Object 22">
            <a:extLst>
              <a:ext uri="{FF2B5EF4-FFF2-40B4-BE49-F238E27FC236}">
                <a16:creationId xmlns:a16="http://schemas.microsoft.com/office/drawing/2014/main" id="{A3C6F06B-6475-0290-F3B4-B8C8F7F68D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4419600"/>
          <a:ext cx="548640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11200" imgH="507960" progId="Equation.3">
                  <p:embed/>
                </p:oleObj>
              </mc:Choice>
              <mc:Fallback>
                <p:oleObj name="Equation" r:id="rId10" imgW="2311200" imgH="507960" progId="Equation.3">
                  <p:embed/>
                  <p:pic>
                    <p:nvPicPr>
                      <p:cNvPr id="24" name="Object 22">
                        <a:extLst>
                          <a:ext uri="{FF2B5EF4-FFF2-40B4-BE49-F238E27FC236}">
                            <a16:creationId xmlns:a16="http://schemas.microsoft.com/office/drawing/2014/main" id="{A3C6F06B-6475-0290-F3B4-B8C8F7F68D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419600"/>
                        <a:ext cx="5486400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8677" name="Object 23">
            <a:extLst>
              <a:ext uri="{FF2B5EF4-FFF2-40B4-BE49-F238E27FC236}">
                <a16:creationId xmlns:a16="http://schemas.microsoft.com/office/drawing/2014/main" id="{FB8289BC-4D09-92B6-926F-8BC26C793C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5410200"/>
          <a:ext cx="3403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34960" imgH="558720" progId="Equation.3">
                  <p:embed/>
                </p:oleObj>
              </mc:Choice>
              <mc:Fallback>
                <p:oleObj name="Equation" r:id="rId12" imgW="1434960" imgH="558720" progId="Equation.3">
                  <p:embed/>
                  <p:pic>
                    <p:nvPicPr>
                      <p:cNvPr id="668677" name="Object 23">
                        <a:extLst>
                          <a:ext uri="{FF2B5EF4-FFF2-40B4-BE49-F238E27FC236}">
                            <a16:creationId xmlns:a16="http://schemas.microsoft.com/office/drawing/2014/main" id="{FB8289BC-4D09-92B6-926F-8BC26C793C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410200"/>
                        <a:ext cx="34036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BB7250D-044C-3E6A-5B7C-95E6F9C216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573BA797-497C-C961-A4FC-DA8370174F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48FF165-7A8D-24D8-C1AA-81238DC249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50B0350-BA72-1631-5005-4FA4581E3A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1E3BE41-14A6-C1F6-2315-EEDA43AE49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6B51D02-DB2B-4681-8D81-27C67867B5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AA7592D-DFAC-DF8B-3181-C7E90B91F3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932DD2D-12A8-569C-4460-1C5CDCC4CC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28A454E-0B3F-9112-1FBB-630A1BD54D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41A2530-9463-2EE3-34D0-10796A05E1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3334B75-48B8-6A5F-975F-359476C215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2BBC34A-3D79-175F-0EBD-5EA30F3DEB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BB2A5C9-1B91-8A75-9C38-D0709BA118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DFC8770-19AA-6BED-447F-A444E3C776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A277EF6-70B0-E020-DB16-451C051C5D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4E535F0D-FFA2-BD98-B98B-0A8B782497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E4BA453-E5C7-DAC0-9E22-2BD6C5DE3C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4D7F8DC-0C91-764E-8DD7-A7193B54A3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F65725-391B-2395-3E89-4B0E666F16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6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6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6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6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652" grpId="0" autoUpdateAnimBg="0"/>
      <p:bldP spid="2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2771" name="Object 2">
            <a:extLst>
              <a:ext uri="{FF2B5EF4-FFF2-40B4-BE49-F238E27FC236}">
                <a16:creationId xmlns:a16="http://schemas.microsoft.com/office/drawing/2014/main" id="{2777E86E-BDF0-092F-0035-FA0EC4ED14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9275" y="1574800"/>
          <a:ext cx="4325938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558720" progId="Equation.3">
                  <p:embed/>
                </p:oleObj>
              </mc:Choice>
              <mc:Fallback>
                <p:oleObj name="Equation" r:id="rId2" imgW="1434960" imgH="558720" progId="Equation.3">
                  <p:embed/>
                  <p:pic>
                    <p:nvPicPr>
                      <p:cNvPr id="672771" name="Object 2">
                        <a:extLst>
                          <a:ext uri="{FF2B5EF4-FFF2-40B4-BE49-F238E27FC236}">
                            <a16:creationId xmlns:a16="http://schemas.microsoft.com/office/drawing/2014/main" id="{2777E86E-BDF0-092F-0035-FA0EC4ED14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1574800"/>
                        <a:ext cx="4325938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2" name="Object 3">
            <a:extLst>
              <a:ext uri="{FF2B5EF4-FFF2-40B4-BE49-F238E27FC236}">
                <a16:creationId xmlns:a16="http://schemas.microsoft.com/office/drawing/2014/main" id="{999501F9-87A6-4F2D-DA49-B603F51B99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83275" y="1762125"/>
          <a:ext cx="23463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12520" imgH="469800" progId="Equation.3">
                  <p:embed/>
                </p:oleObj>
              </mc:Choice>
              <mc:Fallback>
                <p:oleObj name="Equation" r:id="rId4" imgW="812520" imgH="469800" progId="Equation.3">
                  <p:embed/>
                  <p:pic>
                    <p:nvPicPr>
                      <p:cNvPr id="672772" name="Object 3">
                        <a:extLst>
                          <a:ext uri="{FF2B5EF4-FFF2-40B4-BE49-F238E27FC236}">
                            <a16:creationId xmlns:a16="http://schemas.microsoft.com/office/drawing/2014/main" id="{999501F9-87A6-4F2D-DA49-B603F51B99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1762125"/>
                        <a:ext cx="23463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2773" name="Text Box 5">
            <a:extLst>
              <a:ext uri="{FF2B5EF4-FFF2-40B4-BE49-F238E27FC236}">
                <a16:creationId xmlns:a16="http://schemas.microsoft.com/office/drawing/2014/main" id="{281D7D84-6415-6A52-EA01-14FDE5BC5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955800"/>
            <a:ext cx="42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&amp;</a:t>
            </a:r>
          </a:p>
        </p:txBody>
      </p:sp>
      <p:graphicFrame>
        <p:nvGraphicFramePr>
          <p:cNvPr id="672774" name="Object 4">
            <a:extLst>
              <a:ext uri="{FF2B5EF4-FFF2-40B4-BE49-F238E27FC236}">
                <a16:creationId xmlns:a16="http://schemas.microsoft.com/office/drawing/2014/main" id="{0F7EA393-4994-3D31-B319-730510B3E7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3276600"/>
          <a:ext cx="5014913" cy="154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63560" imgH="558720" progId="Equation.3">
                  <p:embed/>
                </p:oleObj>
              </mc:Choice>
              <mc:Fallback>
                <p:oleObj name="Equation" r:id="rId6" imgW="1663560" imgH="558720" progId="Equation.3">
                  <p:embed/>
                  <p:pic>
                    <p:nvPicPr>
                      <p:cNvPr id="672774" name="Object 4">
                        <a:extLst>
                          <a:ext uri="{FF2B5EF4-FFF2-40B4-BE49-F238E27FC236}">
                            <a16:creationId xmlns:a16="http://schemas.microsoft.com/office/drawing/2014/main" id="{0F7EA393-4994-3D31-B319-730510B3E7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5014913" cy="154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5" name="Object 5">
            <a:extLst>
              <a:ext uri="{FF2B5EF4-FFF2-40B4-BE49-F238E27FC236}">
                <a16:creationId xmlns:a16="http://schemas.microsoft.com/office/drawing/2014/main" id="{4E1D69A5-5E13-020D-AB3C-EAF2678C37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5029200"/>
          <a:ext cx="4325938" cy="147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34960" imgH="533160" progId="Equation.3">
                  <p:embed/>
                </p:oleObj>
              </mc:Choice>
              <mc:Fallback>
                <p:oleObj name="Equation" r:id="rId8" imgW="1434960" imgH="533160" progId="Equation.3">
                  <p:embed/>
                  <p:pic>
                    <p:nvPicPr>
                      <p:cNvPr id="672775" name="Object 5">
                        <a:extLst>
                          <a:ext uri="{FF2B5EF4-FFF2-40B4-BE49-F238E27FC236}">
                            <a16:creationId xmlns:a16="http://schemas.microsoft.com/office/drawing/2014/main" id="{4E1D69A5-5E13-020D-AB3C-EAF2678C37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029200"/>
                        <a:ext cx="4325938" cy="147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itle 19">
            <a:extLst>
              <a:ext uri="{FF2B5EF4-FFF2-40B4-BE49-F238E27FC236}">
                <a16:creationId xmlns:a16="http://schemas.microsoft.com/office/drawing/2014/main" id="{7BDF091C-C600-AED8-02DC-A5A9BC8F7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951" y="220270"/>
            <a:ext cx="6705600" cy="1143000"/>
          </a:xfrm>
        </p:spPr>
        <p:txBody>
          <a:bodyPr/>
          <a:lstStyle/>
          <a:p>
            <a:r>
              <a:rPr lang="en-IN" altLang="en-US" sz="2800" dirty="0"/>
              <a:t>Merging of Mass &amp; Momentum Conservation Equations : Step 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22" name="Ink 13">
                <a:extLst>
                  <a:ext uri="{FF2B5EF4-FFF2-40B4-BE49-F238E27FC236}">
                    <a16:creationId xmlns:a16="http://schemas.microsoft.com/office/drawing/2014/main" id="{77610414-CC76-7F3A-A17C-9083F33A0B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808288" y="6656388"/>
              <a:ext cx="1587" cy="1587"/>
            </p14:xfrm>
          </p:contentPart>
        </mc:Choice>
        <mc:Fallback xmlns="">
          <p:pic>
            <p:nvPicPr>
              <p:cNvPr id="9222" name="Ink 13">
                <a:extLst>
                  <a:ext uri="{FF2B5EF4-FFF2-40B4-BE49-F238E27FC236}">
                    <a16:creationId xmlns:a16="http://schemas.microsoft.com/office/drawing/2014/main" id="{77610414-CC76-7F3A-A17C-9083F33A0B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67026" y="66151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8B52850-296E-29AA-065A-EF666FE4DB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0897E883-F471-C818-C60A-0821542A0A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D5C9BD3-C43D-CFED-C72A-90B58CE63F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66AAE6-33B8-2ABB-608F-6C3CFE7878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C334794-47FA-369A-2ECF-3DB9B03C2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8E722E7-ABEF-C9B7-5EED-A76563E7E8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0846EBE-ECA2-2B97-1A4F-928B296C41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D061736-AD0F-6B2A-4359-4FBBA8D77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38C1B5C-C568-FFE6-4D08-1200280414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E2AB64D-CCFD-BAB8-F168-6C0E7145E1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0881467-5FB6-7BB5-C799-3472CDBCB4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B8CE38C-D1A6-F071-461B-9A0C4FE40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6D0A437-130B-FF94-6049-D5104AD25C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C1C9854-B71D-6245-9931-D781C436A4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AEE1022-57B1-6DF7-CAA0-023A7FB3AD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D355961-ED2A-ACC1-FE5F-9200102A88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2614CF8-C050-CA06-2F44-FAE35A167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82C151E-56DA-4DE5-9698-F4ED4AE5E6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2F3C78-CC4C-243C-9434-6BED194911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7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7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7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7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Title 5">
            <a:extLst>
              <a:ext uri="{FF2B5EF4-FFF2-40B4-BE49-F238E27FC236}">
                <a16:creationId xmlns:a16="http://schemas.microsoft.com/office/drawing/2014/main" id="{450BE41F-29A1-140F-D234-77A066A2B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673" y="270637"/>
            <a:ext cx="5984699" cy="1024763"/>
          </a:xfrm>
        </p:spPr>
        <p:txBody>
          <a:bodyPr/>
          <a:lstStyle/>
          <a:p>
            <a:r>
              <a:rPr lang="en-US" altLang="en-US" sz="2800" dirty="0" err="1"/>
              <a:t>Machization</a:t>
            </a:r>
            <a:r>
              <a:rPr lang="en-US" altLang="en-US" sz="2800" dirty="0"/>
              <a:t> of Conservation of energy : step 4</a:t>
            </a:r>
          </a:p>
        </p:txBody>
      </p:sp>
      <p:graphicFrame>
        <p:nvGraphicFramePr>
          <p:cNvPr id="60422" name="Object 4">
            <a:extLst>
              <a:ext uri="{FF2B5EF4-FFF2-40B4-BE49-F238E27FC236}">
                <a16:creationId xmlns:a16="http://schemas.microsoft.com/office/drawing/2014/main" id="{0199F453-6A6A-F62E-AA7E-9DC0489B78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13126"/>
              </p:ext>
            </p:extLst>
          </p:nvPr>
        </p:nvGraphicFramePr>
        <p:xfrm>
          <a:off x="359236" y="1362042"/>
          <a:ext cx="415766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34880" imgH="533160" progId="Equation.3">
                  <p:embed/>
                </p:oleObj>
              </mc:Choice>
              <mc:Fallback>
                <p:oleObj name="Equation" r:id="rId2" imgW="2234880" imgH="533160" progId="Equation.3">
                  <p:embed/>
                  <p:pic>
                    <p:nvPicPr>
                      <p:cNvPr id="60422" name="Object 4">
                        <a:extLst>
                          <a:ext uri="{FF2B5EF4-FFF2-40B4-BE49-F238E27FC236}">
                            <a16:creationId xmlns:a16="http://schemas.microsoft.com/office/drawing/2014/main" id="{0199F453-6A6A-F62E-AA7E-9DC0489B78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36" y="1362042"/>
                        <a:ext cx="415766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5" name="Object 5">
            <a:extLst>
              <a:ext uri="{FF2B5EF4-FFF2-40B4-BE49-F238E27FC236}">
                <a16:creationId xmlns:a16="http://schemas.microsoft.com/office/drawing/2014/main" id="{17053AF2-F1EB-2CE7-4DE6-CB051DEC57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362200"/>
          <a:ext cx="35052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920" imgH="507960" progId="Equation.3">
                  <p:embed/>
                </p:oleObj>
              </mc:Choice>
              <mc:Fallback>
                <p:oleObj name="Equation" r:id="rId4" imgW="1726920" imgH="507960" progId="Equation.3">
                  <p:embed/>
                  <p:pic>
                    <p:nvPicPr>
                      <p:cNvPr id="61445" name="Object 5">
                        <a:extLst>
                          <a:ext uri="{FF2B5EF4-FFF2-40B4-BE49-F238E27FC236}">
                            <a16:creationId xmlns:a16="http://schemas.microsoft.com/office/drawing/2014/main" id="{17053AF2-F1EB-2CE7-4DE6-CB051DEC57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362200"/>
                        <a:ext cx="35052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5">
            <a:extLst>
              <a:ext uri="{FF2B5EF4-FFF2-40B4-BE49-F238E27FC236}">
                <a16:creationId xmlns:a16="http://schemas.microsoft.com/office/drawing/2014/main" id="{B18242EE-6744-AA3C-B3D2-9133E773F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590800"/>
            <a:ext cx="2239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Dividing this by </a:t>
            </a:r>
          </a:p>
        </p:txBody>
      </p:sp>
      <p:graphicFrame>
        <p:nvGraphicFramePr>
          <p:cNvPr id="10" name="Object 6">
            <a:extLst>
              <a:ext uri="{FF2B5EF4-FFF2-40B4-BE49-F238E27FC236}">
                <a16:creationId xmlns:a16="http://schemas.microsoft.com/office/drawing/2014/main" id="{55673325-D4A8-9D27-7B82-78F0AD5AFF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2362200"/>
          <a:ext cx="9096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400" imgH="482400" progId="Equation.3">
                  <p:embed/>
                </p:oleObj>
              </mc:Choice>
              <mc:Fallback>
                <p:oleObj name="Equation" r:id="rId6" imgW="482400" imgH="482400" progId="Equation.3">
                  <p:embed/>
                  <p:pic>
                    <p:nvPicPr>
                      <p:cNvPr id="10" name="Object 6">
                        <a:extLst>
                          <a:ext uri="{FF2B5EF4-FFF2-40B4-BE49-F238E27FC236}">
                            <a16:creationId xmlns:a16="http://schemas.microsoft.com/office/drawing/2014/main" id="{55673325-D4A8-9D27-7B82-78F0AD5AFF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362200"/>
                        <a:ext cx="9096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7" name="Object 7">
            <a:extLst>
              <a:ext uri="{FF2B5EF4-FFF2-40B4-BE49-F238E27FC236}">
                <a16:creationId xmlns:a16="http://schemas.microsoft.com/office/drawing/2014/main" id="{E6BDB290-610A-A5BC-E1C8-76CC2E0768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3581400"/>
          <a:ext cx="4800600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61960" imgH="507960" progId="Equation.3">
                  <p:embed/>
                </p:oleObj>
              </mc:Choice>
              <mc:Fallback>
                <p:oleObj name="Equation" r:id="rId8" imgW="2361960" imgH="507960" progId="Equation.3">
                  <p:embed/>
                  <p:pic>
                    <p:nvPicPr>
                      <p:cNvPr id="61447" name="Object 7">
                        <a:extLst>
                          <a:ext uri="{FF2B5EF4-FFF2-40B4-BE49-F238E27FC236}">
                            <a16:creationId xmlns:a16="http://schemas.microsoft.com/office/drawing/2014/main" id="{E6BDB290-610A-A5BC-E1C8-76CC2E0768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581400"/>
                        <a:ext cx="4800600" cy="950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24">
            <a:extLst>
              <a:ext uri="{FF2B5EF4-FFF2-40B4-BE49-F238E27FC236}">
                <a16:creationId xmlns:a16="http://schemas.microsoft.com/office/drawing/2014/main" id="{6E255823-6BB3-584E-F394-276772D687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125806"/>
              </p:ext>
            </p:extLst>
          </p:nvPr>
        </p:nvGraphicFramePr>
        <p:xfrm>
          <a:off x="4720431" y="1337437"/>
          <a:ext cx="3875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82600" imgH="533160" progId="Equation.3">
                  <p:embed/>
                </p:oleObj>
              </mc:Choice>
              <mc:Fallback>
                <p:oleObj name="Equation" r:id="rId10" imgW="2082600" imgH="533160" progId="Equation.3">
                  <p:embed/>
                  <p:pic>
                    <p:nvPicPr>
                      <p:cNvPr id="2" name="Object 24">
                        <a:extLst>
                          <a:ext uri="{FF2B5EF4-FFF2-40B4-BE49-F238E27FC236}">
                            <a16:creationId xmlns:a16="http://schemas.microsoft.com/office/drawing/2014/main" id="{6E255823-6BB3-584E-F394-276772D6872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0431" y="1337437"/>
                        <a:ext cx="387508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2" name="Object 2">
            <a:extLst>
              <a:ext uri="{FF2B5EF4-FFF2-40B4-BE49-F238E27FC236}">
                <a16:creationId xmlns:a16="http://schemas.microsoft.com/office/drawing/2014/main" id="{7216A81F-CE66-4D40-8195-8854CDC4D7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4876800"/>
          <a:ext cx="3152775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85720" imgH="838080" progId="Equation.3">
                  <p:embed/>
                </p:oleObj>
              </mc:Choice>
              <mc:Fallback>
                <p:oleObj name="Equation" r:id="rId12" imgW="1485720" imgH="838080" progId="Equation.3">
                  <p:embed/>
                  <p:pic>
                    <p:nvPicPr>
                      <p:cNvPr id="670722" name="Object 2">
                        <a:extLst>
                          <a:ext uri="{FF2B5EF4-FFF2-40B4-BE49-F238E27FC236}">
                            <a16:creationId xmlns:a16="http://schemas.microsoft.com/office/drawing/2014/main" id="{7216A81F-CE66-4D40-8195-8854CDC4D7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876800"/>
                        <a:ext cx="3152775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CBCDC48-0FEB-D862-C13E-DEEF372F16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B99E2741-89E5-CAFC-9336-F605C6BFD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6B9997B2-304A-430D-B82C-DA1BB48F5F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A444B0A-566E-697B-54EB-D0C78CA213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F93DE91-702E-9ACD-B149-225D112EE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3BF674F-8CDC-7551-CD9D-530789EC73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21856F0-BDAE-00BF-3D96-7EFDEBDC8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E68ECB55-C8CF-BD58-7339-190885B820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D3500C4-0422-3563-F42A-D681A65C8C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CCD365BA-AED8-D148-571A-5A6F2A8FD0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0EEE8A43-8D8A-604A-65F4-597962113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4273673-4442-3330-6F5E-D206C2FFD4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DB89D0E-9E90-0441-7A64-2B464A972B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2590A51-774C-24E1-6346-47F9738E42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440DE5FC-57F5-6DDD-A899-D377FFE318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8C99E8B-5B51-4947-D874-476699F540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706F967-BD6A-170B-ACA6-D77AAC1ED1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CCB7EDDD-1A37-3A02-A9C4-9C8ACC24FD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573C52D-4936-B735-A563-DEA866E6D5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7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0722" name="Object 2">
            <a:extLst>
              <a:ext uri="{FF2B5EF4-FFF2-40B4-BE49-F238E27FC236}">
                <a16:creationId xmlns:a16="http://schemas.microsoft.com/office/drawing/2014/main" id="{AC90F09F-650D-331E-5B22-548292BE10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682193"/>
              </p:ext>
            </p:extLst>
          </p:nvPr>
        </p:nvGraphicFramePr>
        <p:xfrm>
          <a:off x="4470834" y="1379537"/>
          <a:ext cx="3152775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720" imgH="838080" progId="Equation.3">
                  <p:embed/>
                </p:oleObj>
              </mc:Choice>
              <mc:Fallback>
                <p:oleObj name="Equation" r:id="rId2" imgW="1485720" imgH="838080" progId="Equation.3">
                  <p:embed/>
                  <p:pic>
                    <p:nvPicPr>
                      <p:cNvPr id="670722" name="Object 2">
                        <a:extLst>
                          <a:ext uri="{FF2B5EF4-FFF2-40B4-BE49-F238E27FC236}">
                            <a16:creationId xmlns:a16="http://schemas.microsoft.com/office/drawing/2014/main" id="{AC90F09F-650D-331E-5B22-548292BE10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0834" y="1379537"/>
                        <a:ext cx="3152775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8" name="Object 3">
            <a:extLst>
              <a:ext uri="{FF2B5EF4-FFF2-40B4-BE49-F238E27FC236}">
                <a16:creationId xmlns:a16="http://schemas.microsoft.com/office/drawing/2014/main" id="{DD7766AE-BF6B-672C-1C0D-884A31315D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897099"/>
              </p:ext>
            </p:extLst>
          </p:nvPr>
        </p:nvGraphicFramePr>
        <p:xfrm>
          <a:off x="2667000" y="3483394"/>
          <a:ext cx="3716338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533160" progId="Equation.3">
                  <p:embed/>
                </p:oleObj>
              </mc:Choice>
              <mc:Fallback>
                <p:oleObj name="Equation" r:id="rId4" imgW="1434960" imgH="533160" progId="Equation.3">
                  <p:embed/>
                  <p:pic>
                    <p:nvPicPr>
                      <p:cNvPr id="670728" name="Object 3">
                        <a:extLst>
                          <a:ext uri="{FF2B5EF4-FFF2-40B4-BE49-F238E27FC236}">
                            <a16:creationId xmlns:a16="http://schemas.microsoft.com/office/drawing/2014/main" id="{DD7766AE-BF6B-672C-1C0D-884A31315D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483394"/>
                        <a:ext cx="3716338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9" name="Object 4">
            <a:extLst>
              <a:ext uri="{FF2B5EF4-FFF2-40B4-BE49-F238E27FC236}">
                <a16:creationId xmlns:a16="http://schemas.microsoft.com/office/drawing/2014/main" id="{2383EE0D-15F3-1FA2-38F3-447477DFE0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148113"/>
              </p:ext>
            </p:extLst>
          </p:nvPr>
        </p:nvGraphicFramePr>
        <p:xfrm>
          <a:off x="2569369" y="5240481"/>
          <a:ext cx="3911600" cy="154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20" imgH="838080" progId="Equation.3">
                  <p:embed/>
                </p:oleObj>
              </mc:Choice>
              <mc:Fallback>
                <p:oleObj name="Equation" r:id="rId6" imgW="1955520" imgH="838080" progId="Equation.3">
                  <p:embed/>
                  <p:pic>
                    <p:nvPicPr>
                      <p:cNvPr id="670729" name="Object 4">
                        <a:extLst>
                          <a:ext uri="{FF2B5EF4-FFF2-40B4-BE49-F238E27FC236}">
                            <a16:creationId xmlns:a16="http://schemas.microsoft.com/office/drawing/2014/main" id="{2383EE0D-15F3-1FA2-38F3-447477DFE0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9369" y="5240481"/>
                        <a:ext cx="3911600" cy="1544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7">
            <a:extLst>
              <a:ext uri="{FF2B5EF4-FFF2-40B4-BE49-F238E27FC236}">
                <a16:creationId xmlns:a16="http://schemas.microsoft.com/office/drawing/2014/main" id="{740C394E-4045-60C3-FF62-2ECA5A1A9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518" y="3084114"/>
            <a:ext cx="5445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Combined Mass &amp; Momentum  Equation :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22AD489C-7528-BB4D-F736-814DD29D0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46" y="4740275"/>
            <a:ext cx="7078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Combined Mass, Momentum and Energy Conservation :</a:t>
            </a:r>
          </a:p>
        </p:txBody>
      </p:sp>
      <p:sp>
        <p:nvSpPr>
          <p:cNvPr id="11271" name="Title 6">
            <a:extLst>
              <a:ext uri="{FF2B5EF4-FFF2-40B4-BE49-F238E27FC236}">
                <a16:creationId xmlns:a16="http://schemas.microsoft.com/office/drawing/2014/main" id="{84DCA14C-E281-F031-44ED-006E27F4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838200"/>
          </a:xfrm>
        </p:spPr>
        <p:txBody>
          <a:bodyPr/>
          <a:lstStyle/>
          <a:p>
            <a:r>
              <a:rPr lang="en-US" altLang="en-US" sz="2800"/>
              <a:t>The Unified Equation : Step 5 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6AB7FF56-72AF-3D99-78D7-93E8EA38F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42" y="1952093"/>
            <a:ext cx="3865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Simplified Energy  Equation 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3840D5-21AE-66B0-976F-72A251E3C5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1656BC1-A91D-70A0-AB6B-0AC8F6D8F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792D2B-A6E5-43D6-1965-D2C594C49F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3F723F26-A193-9FE9-C0F1-BFEBECF559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D36DC07-48E0-C390-08DF-7C8BEEC01C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C25DF1A-0B07-C958-88DC-5065753EF9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D2E2BE0-4981-CE34-CBE8-20854820B7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513A7A26-2831-128F-EFA5-143B0DAB15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B524315-C1FB-4812-452A-53D33239C3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56B6888D-FD78-490B-F2B3-E2A2697C1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4861E091-8ECA-A2D6-2971-4F818E4864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DECFA1A-69E9-ACBC-947E-3D3698B37A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5FA3A9C-7404-A2CE-9A49-2C78D7982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11244D2-46F7-53FE-9EBD-E10CD76175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704A06CF-665A-1D37-0E9F-2B98A9C623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126ABC6-ADC8-532B-1BF6-B5C95FA807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74C907B-9308-F982-7A8B-E06B3194E1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10CEBEA-51F8-1F78-A934-0D370B234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7CF1143-1E7E-3C5D-C9DE-31157BE287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0659E3B-E29F-2CD4-A98B-584F042C8166}"/>
                  </a:ext>
                </a:extLst>
              </p14:cNvPr>
              <p14:cNvContentPartPr/>
              <p14:nvPr/>
            </p14:nvContentPartPr>
            <p14:xfrm>
              <a:off x="4385880" y="5733360"/>
              <a:ext cx="557640" cy="55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0659E3B-E29F-2CD4-A98B-584F042C81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76520" y="5724000"/>
                <a:ext cx="576360" cy="569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7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7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1">
            <a:extLst>
              <a:ext uri="{FF2B5EF4-FFF2-40B4-BE49-F238E27FC236}">
                <a16:creationId xmlns:a16="http://schemas.microsoft.com/office/drawing/2014/main" id="{66C7F1CD-68F1-72C7-5977-06FA2A2980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152400"/>
            <a:ext cx="6077118" cy="1143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Combined Mass, Momentum and Energy Conservation </a:t>
            </a:r>
          </a:p>
        </p:txBody>
      </p:sp>
      <p:sp>
        <p:nvSpPr>
          <p:cNvPr id="12296" name="Rectangle 11" descr="Plaid">
            <a:extLst>
              <a:ext uri="{FF2B5EF4-FFF2-40B4-BE49-F238E27FC236}">
                <a16:creationId xmlns:a16="http://schemas.microsoft.com/office/drawing/2014/main" id="{289AEFAA-46BE-6B95-9BFF-F9234DA3B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1968500"/>
            <a:ext cx="152400" cy="2230438"/>
          </a:xfrm>
          <a:prstGeom prst="rect">
            <a:avLst/>
          </a:prstGeom>
          <a:pattFill prst="plaid">
            <a:fgClr>
              <a:srgbClr val="FF66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7" name="Rectangle 12">
            <a:extLst>
              <a:ext uri="{FF2B5EF4-FFF2-40B4-BE49-F238E27FC236}">
                <a16:creationId xmlns:a16="http://schemas.microsoft.com/office/drawing/2014/main" id="{87D2F14E-70BF-5456-56DD-6FAAD5DFB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5900" y="1825625"/>
            <a:ext cx="533400" cy="243998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8" name="Line 14">
            <a:extLst>
              <a:ext uri="{FF2B5EF4-FFF2-40B4-BE49-F238E27FC236}">
                <a16:creationId xmlns:a16="http://schemas.microsoft.com/office/drawing/2014/main" id="{7167BA4F-411B-DC5A-DAE4-A74B4A80A09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6900" y="315912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8B438F8A-6D83-8404-8D93-9816FD7F45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1751013"/>
          <a:ext cx="850900" cy="248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1200" imgH="914400" progId="Equation.3">
                  <p:embed/>
                </p:oleObj>
              </mc:Choice>
              <mc:Fallback>
                <p:oleObj name="Equation" r:id="rId2" imgW="241200" imgH="914400" progId="Equation.3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8B438F8A-6D83-8404-8D93-9816FD7F45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51013"/>
                        <a:ext cx="850900" cy="2487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545223EC-2673-5861-284B-DE52F4BEC9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87775" y="1724025"/>
          <a:ext cx="898525" cy="269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800" imgH="990360" progId="Equation.3">
                  <p:embed/>
                </p:oleObj>
              </mc:Choice>
              <mc:Fallback>
                <p:oleObj name="Equation" r:id="rId4" imgW="253800" imgH="990360" progId="Equation.3">
                  <p:embed/>
                  <p:pic>
                    <p:nvPicPr>
                      <p:cNvPr id="8" name="Object 6">
                        <a:extLst>
                          <a:ext uri="{FF2B5EF4-FFF2-40B4-BE49-F238E27FC236}">
                            <a16:creationId xmlns:a16="http://schemas.microsoft.com/office/drawing/2014/main" id="{545223EC-2673-5861-284B-DE52F4BEC9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7775" y="1724025"/>
                        <a:ext cx="898525" cy="269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9" name="Line 13">
            <a:extLst>
              <a:ext uri="{FF2B5EF4-FFF2-40B4-BE49-F238E27FC236}">
                <a16:creationId xmlns:a16="http://schemas.microsoft.com/office/drawing/2014/main" id="{E5558AD7-094F-9DA2-9865-186D0839EAE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32131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70729" name="Object 4">
            <a:extLst>
              <a:ext uri="{FF2B5EF4-FFF2-40B4-BE49-F238E27FC236}">
                <a16:creationId xmlns:a16="http://schemas.microsoft.com/office/drawing/2014/main" id="{3348B5C2-97D5-12C5-1F65-5A2FCEE1AB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0813" y="4572000"/>
          <a:ext cx="5068887" cy="200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20" imgH="838080" progId="Equation.3">
                  <p:embed/>
                </p:oleObj>
              </mc:Choice>
              <mc:Fallback>
                <p:oleObj name="Equation" r:id="rId6" imgW="1955520" imgH="838080" progId="Equation.3">
                  <p:embed/>
                  <p:pic>
                    <p:nvPicPr>
                      <p:cNvPr id="670729" name="Object 4">
                        <a:extLst>
                          <a:ext uri="{FF2B5EF4-FFF2-40B4-BE49-F238E27FC236}">
                            <a16:creationId xmlns:a16="http://schemas.microsoft.com/office/drawing/2014/main" id="{3348B5C2-97D5-12C5-1F65-5A2FCEE1AB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4572000"/>
                        <a:ext cx="5068887" cy="2001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293" name="Ink 23">
                <a:extLst>
                  <a:ext uri="{FF2B5EF4-FFF2-40B4-BE49-F238E27FC236}">
                    <a16:creationId xmlns:a16="http://schemas.microsoft.com/office/drawing/2014/main" id="{A95DD801-FC5D-3A98-EFB5-FC6C5A0BF4A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63763" y="5273675"/>
              <a:ext cx="1795462" cy="636588"/>
            </p14:xfrm>
          </p:contentPart>
        </mc:Choice>
        <mc:Fallback xmlns="">
          <p:pic>
            <p:nvPicPr>
              <p:cNvPr id="12293" name="Ink 23">
                <a:extLst>
                  <a:ext uri="{FF2B5EF4-FFF2-40B4-BE49-F238E27FC236}">
                    <a16:creationId xmlns:a16="http://schemas.microsoft.com/office/drawing/2014/main" id="{A95DD801-FC5D-3A98-EFB5-FC6C5A0BF4A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54400" y="5264319"/>
                <a:ext cx="1814187" cy="65530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03D7E2C-E454-82AA-8714-6767C7ADDB6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D227485-4850-CA73-C98A-046DFFB46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CCE62B3-569E-D5DC-2044-A0378FCEEF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69AE499-82A1-B24E-9FD1-F24CF8CFE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73B2626-0A86-CA4F-9123-2E48AFF658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573D376-E0D7-DCC0-4F28-F005AA0884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D1E8B83-FA97-A7B6-BBBF-73BFCC9EDB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3FF8ED0-427D-38C0-05F7-590E2F20B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D237C04-6590-BE0E-83C8-A86E5C157C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AB7FB60-823D-1FA7-F920-3F7F7F453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DE798C1-B114-D338-05EC-9F2626D9AC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9FF9475-DF4A-2F8B-620B-4F0356E067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16235E6-6BFA-8ABF-D16A-7C6F665B73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42FB571-337D-5E00-B54F-C1ABB9055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94E69413-7490-6E11-4BBF-81CD66B6D9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B48D1C6-EE05-6383-28AE-96B346714A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47FF473-1C74-8B7A-2E62-BB9623C966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250BB438-5FC1-74D9-2DD7-55D521068C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554AF1-D599-86F5-913C-101825840E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7458" name="Object 2">
            <a:extLst>
              <a:ext uri="{FF2B5EF4-FFF2-40B4-BE49-F238E27FC236}">
                <a16:creationId xmlns:a16="http://schemas.microsoft.com/office/drawing/2014/main" id="{4F98A785-791B-2346-F978-A0FCFE158E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219200"/>
          <a:ext cx="82296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73240" imgH="431640" progId="Equation.3">
                  <p:embed/>
                </p:oleObj>
              </mc:Choice>
              <mc:Fallback>
                <p:oleObj name="Equation" r:id="rId2" imgW="3873240" imgH="431640" progId="Equation.3">
                  <p:embed/>
                  <p:pic>
                    <p:nvPicPr>
                      <p:cNvPr id="787458" name="Object 2">
                        <a:extLst>
                          <a:ext uri="{FF2B5EF4-FFF2-40B4-BE49-F238E27FC236}">
                            <a16:creationId xmlns:a16="http://schemas.microsoft.com/office/drawing/2014/main" id="{4F98A785-791B-2346-F978-A0FCFE158E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219200"/>
                        <a:ext cx="82296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7459" name="Object 3">
            <a:extLst>
              <a:ext uri="{FF2B5EF4-FFF2-40B4-BE49-F238E27FC236}">
                <a16:creationId xmlns:a16="http://schemas.microsoft.com/office/drawing/2014/main" id="{088671CB-8654-21BB-7CF3-55C2220B2D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817052"/>
              </p:ext>
            </p:extLst>
          </p:nvPr>
        </p:nvGraphicFramePr>
        <p:xfrm>
          <a:off x="1061315" y="3209130"/>
          <a:ext cx="6602413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4840" imgH="266400" progId="Equation.3">
                  <p:embed/>
                </p:oleObj>
              </mc:Choice>
              <mc:Fallback>
                <p:oleObj name="Equation" r:id="rId4" imgW="3174840" imgH="266400" progId="Equation.3">
                  <p:embed/>
                  <p:pic>
                    <p:nvPicPr>
                      <p:cNvPr id="787459" name="Object 3">
                        <a:extLst>
                          <a:ext uri="{FF2B5EF4-FFF2-40B4-BE49-F238E27FC236}">
                            <a16:creationId xmlns:a16="http://schemas.microsoft.com/office/drawing/2014/main" id="{088671CB-8654-21BB-7CF3-55C2220B2D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1315" y="3209130"/>
                        <a:ext cx="6602413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7460" name="Object 4">
            <a:extLst>
              <a:ext uri="{FF2B5EF4-FFF2-40B4-BE49-F238E27FC236}">
                <a16:creationId xmlns:a16="http://schemas.microsoft.com/office/drawing/2014/main" id="{AA747ECF-B6C3-98BF-90CA-CB0B2F6CD9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514600"/>
          <a:ext cx="7869238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848040" imgH="266400" progId="Equation.3">
                  <p:embed/>
                </p:oleObj>
              </mc:Choice>
              <mc:Fallback>
                <p:oleObj name="Equation" r:id="rId6" imgW="3848040" imgH="266400" progId="Equation.3">
                  <p:embed/>
                  <p:pic>
                    <p:nvPicPr>
                      <p:cNvPr id="787460" name="Object 4">
                        <a:extLst>
                          <a:ext uri="{FF2B5EF4-FFF2-40B4-BE49-F238E27FC236}">
                            <a16:creationId xmlns:a16="http://schemas.microsoft.com/office/drawing/2014/main" id="{AA747ECF-B6C3-98BF-90CA-CB0B2F6CD9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514600"/>
                        <a:ext cx="7869238" cy="58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7461" name="Text Box 5">
            <a:extLst>
              <a:ext uri="{FF2B5EF4-FFF2-40B4-BE49-F238E27FC236}">
                <a16:creationId xmlns:a16="http://schemas.microsoft.com/office/drawing/2014/main" id="{43C8F2EC-0FF0-3E70-BD6A-441D889BA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127" y="5379541"/>
            <a:ext cx="68980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accent2"/>
                </a:solidFill>
              </a:rPr>
              <a:t>Reversible flow : Isentropic flow process from </a:t>
            </a:r>
            <a:r>
              <a:rPr lang="en-US" altLang="en-US" i="1" dirty="0">
                <a:solidFill>
                  <a:schemeClr val="accent2"/>
                </a:solidFill>
              </a:rPr>
              <a:t>x to  y</a:t>
            </a:r>
            <a:r>
              <a:rPr lang="en-US" altLang="en-US" dirty="0">
                <a:solidFill>
                  <a:schemeClr val="accent2"/>
                </a:solidFill>
              </a:rPr>
              <a:t>: </a:t>
            </a:r>
          </a:p>
        </p:txBody>
      </p:sp>
      <p:graphicFrame>
        <p:nvGraphicFramePr>
          <p:cNvPr id="787462" name="Object 5">
            <a:extLst>
              <a:ext uri="{FF2B5EF4-FFF2-40B4-BE49-F238E27FC236}">
                <a16:creationId xmlns:a16="http://schemas.microsoft.com/office/drawing/2014/main" id="{E41A73CF-357E-BFC6-EFFC-C0F13145B8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348560"/>
              </p:ext>
            </p:extLst>
          </p:nvPr>
        </p:nvGraphicFramePr>
        <p:xfrm>
          <a:off x="1704643" y="6053138"/>
          <a:ext cx="5191125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760" imgH="266400" progId="Equation.3">
                  <p:embed/>
                </p:oleObj>
              </mc:Choice>
              <mc:Fallback>
                <p:oleObj name="Equation" r:id="rId8" imgW="1904760" imgH="266400" progId="Equation.3">
                  <p:embed/>
                  <p:pic>
                    <p:nvPicPr>
                      <p:cNvPr id="787462" name="Object 5">
                        <a:extLst>
                          <a:ext uri="{FF2B5EF4-FFF2-40B4-BE49-F238E27FC236}">
                            <a16:creationId xmlns:a16="http://schemas.microsoft.com/office/drawing/2014/main" id="{E41A73CF-357E-BFC6-EFFC-C0F13145B8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4643" y="6053138"/>
                        <a:ext cx="5191125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Title 6">
            <a:extLst>
              <a:ext uri="{FF2B5EF4-FFF2-40B4-BE49-F238E27FC236}">
                <a16:creationId xmlns:a16="http://schemas.microsoft.com/office/drawing/2014/main" id="{2C2A9455-3994-F05C-BDFF-746F9776C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38200"/>
          </a:xfrm>
        </p:spPr>
        <p:txBody>
          <a:bodyPr/>
          <a:lstStyle/>
          <a:p>
            <a:r>
              <a:rPr lang="en-US" altLang="en-US" sz="2800" dirty="0"/>
              <a:t>Discovery of The Ghost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318" name="Ink 21">
                <a:extLst>
                  <a:ext uri="{FF2B5EF4-FFF2-40B4-BE49-F238E27FC236}">
                    <a16:creationId xmlns:a16="http://schemas.microsoft.com/office/drawing/2014/main" id="{14F3C18D-6B29-8D42-CF39-BD8C278D93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087813" y="6175375"/>
              <a:ext cx="6410325" cy="590550"/>
            </p14:xfrm>
          </p:contentPart>
        </mc:Choice>
        <mc:Fallback xmlns="">
          <p:pic>
            <p:nvPicPr>
              <p:cNvPr id="13318" name="Ink 21">
                <a:extLst>
                  <a:ext uri="{FF2B5EF4-FFF2-40B4-BE49-F238E27FC236}">
                    <a16:creationId xmlns:a16="http://schemas.microsoft.com/office/drawing/2014/main" id="{14F3C18D-6B29-8D42-CF39-BD8C278D93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78453" y="6166030"/>
                <a:ext cx="6429045" cy="60924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E9D8882-FA72-74BC-B83C-CABF6372167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D12A07BF-4595-A373-1C29-5B6F05D9D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1CC2AF1-7EA3-4E36-8020-8B35D1BE7A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C47E5CD-6156-BD5D-E566-7C096F7C6B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D39A813-3BD7-011A-3592-2E6DEC1EBD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5A2D29F-098B-474B-5CBA-A6DD01C3C6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3622826-62E9-B080-958B-6655A28395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4CE352C-3001-EDB7-89E8-FC8F9CA1E2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7A7720C-4004-FBD4-E926-9D8328CEEA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C62206-F792-F512-375D-2E8DEB5A55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A095666-B6CD-6D60-EE9A-99487103D4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D20039A-F28D-14BE-0F37-9372A55052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C085641-FF4E-FC25-D6F9-474975A75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53491B0-1D9A-7561-3DF7-8B4068C3B5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8D9C930-18DB-5ED2-7E9B-9268D47856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DED3B00D-E524-21B9-8B36-5B7EC5E18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D5479B84-F873-43E4-FBBF-1D1BEBA2D7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B18FFFB-B835-A876-1C0D-41478B16A7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4ACD10-C9AB-D75D-91C4-12A3DB4CCD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35D8EFB7-358B-48EF-DACB-7EF19EEFFACE}"/>
                  </a:ext>
                </a:extLst>
              </p:cNvPr>
              <p:cNvSpPr txBox="1"/>
              <p:nvPr/>
            </p:nvSpPr>
            <p:spPr bwMode="auto">
              <a:xfrm>
                <a:off x="2845840" y="3986716"/>
                <a:ext cx="2659062" cy="671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35D8EFB7-358B-48EF-DACB-7EF19EEFF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45840" y="3986716"/>
                <a:ext cx="2659062" cy="6715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BE8406-8F77-7B83-F35D-578F238797A1}"/>
                  </a:ext>
                </a:extLst>
              </p:cNvPr>
              <p:cNvSpPr txBox="1"/>
              <p:nvPr/>
            </p:nvSpPr>
            <p:spPr>
              <a:xfrm>
                <a:off x="1176107" y="4670502"/>
                <a:ext cx="5998527" cy="521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BE8406-8F77-7B83-F35D-578F238797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107" y="4670502"/>
                <a:ext cx="5998527" cy="52155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C3C2CA7-9710-00F5-C67B-8767A810E8A9}"/>
                  </a:ext>
                </a:extLst>
              </p14:cNvPr>
              <p14:cNvContentPartPr/>
              <p14:nvPr/>
            </p14:nvContentPartPr>
            <p14:xfrm>
              <a:off x="5438520" y="4127040"/>
              <a:ext cx="639360" cy="207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C3C2CA7-9710-00F5-C67B-8767A810E8A9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29160" y="4117680"/>
                <a:ext cx="658080" cy="226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8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746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3EBC72D-FAA3-B414-88C6-DE8599D6C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2364"/>
            <a:ext cx="7772400" cy="1143000"/>
          </a:xfrm>
        </p:spPr>
        <p:txBody>
          <a:bodyPr/>
          <a:lstStyle/>
          <a:p>
            <a:r>
              <a:rPr lang="en-US" altLang="en-US" sz="2800" dirty="0"/>
              <a:t>1940-50’s Flying Story</a:t>
            </a:r>
            <a:br>
              <a:rPr lang="en-US" altLang="en-US" sz="2800" dirty="0"/>
            </a:br>
            <a:r>
              <a:rPr lang="en-US" altLang="en-US" sz="2800" dirty="0"/>
              <a:t>Cruising at  High Altitudes ?!?!?!</a:t>
            </a:r>
          </a:p>
        </p:txBody>
      </p:sp>
      <p:sp>
        <p:nvSpPr>
          <p:cNvPr id="397315" name="Rectangle 3">
            <a:extLst>
              <a:ext uri="{FF2B5EF4-FFF2-40B4-BE49-F238E27FC236}">
                <a16:creationId xmlns:a16="http://schemas.microsoft.com/office/drawing/2014/main" id="{B766A67A-EED5-F977-EB26-EAE8CD19DB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1221" y="1266433"/>
            <a:ext cx="8686800" cy="53209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Aircrafts were trying to approach high altitudes for a better fuel economy.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This led to numerous crashes for unknown reasons.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These included: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 The </a:t>
            </a:r>
            <a:r>
              <a:rPr lang="en-US" altLang="en-US" sz="2400" b="1" i="1" dirty="0"/>
              <a:t>Mitsubishi Zero </a:t>
            </a:r>
            <a:r>
              <a:rPr lang="en-US" altLang="en-US" sz="2400" dirty="0"/>
              <a:t>was infamous for a peculiar unknown problem, and several attempts to fix it only made the problem worse.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In the case of the </a:t>
            </a:r>
            <a:r>
              <a:rPr lang="en-US" altLang="en-US" sz="2400" b="1" i="1" dirty="0"/>
              <a:t>Super-marine Spitfire</a:t>
            </a:r>
            <a:r>
              <a:rPr lang="en-US" altLang="en-US" sz="2400" dirty="0"/>
              <a:t>, the wings suffered from low torsional stiffness.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</a:t>
            </a:r>
            <a:r>
              <a:rPr lang="en-US" altLang="en-US" sz="2400" b="1" i="1" dirty="0"/>
              <a:t>P-38 Lightning </a:t>
            </a:r>
            <a:r>
              <a:rPr lang="en-US" altLang="en-US" sz="2400" dirty="0"/>
              <a:t>suffered from a particularly dangerous interaction of the airflow between the wings and tail surfaces in the dive that made it difficult to "pull out“.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Flutter due to the formation of thin high -pressure line on curved surfaces was another major problem, which led most famously to the breakup of </a:t>
            </a:r>
            <a:r>
              <a:rPr lang="en-US" altLang="en-US" sz="2400" b="1" i="1" dirty="0"/>
              <a:t>de Havilland </a:t>
            </a:r>
            <a:r>
              <a:rPr lang="en-US" altLang="en-US" sz="2400" dirty="0"/>
              <a:t>Swallow and death of its pilot, Geoffrey de Havilland, Jr. 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F579C8-9993-30C8-2B06-F7BE12BAB9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6B1E3A8D-3DEA-DBEE-DC1B-257D51B033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2D2D8D5-6270-A775-859A-3A26B5DD2B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73784D0-41C2-726A-F72C-0450D17CC8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8536FEE-76E2-6546-B4EC-906B96A87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10617F5-4F5A-5D0B-46F1-56ADBAFDE2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1F2EE9F-915A-4641-E46F-9BBD2F105F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6C7D17C-7884-68F7-5C5A-E2CC94585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55A6441-FD6D-9DF1-4818-0198862986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EEC080F-B2F4-7EBE-C72B-C270505F4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6AC2EAE-6030-20EE-F7C0-42515365B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20E10253-CEC9-6A06-990F-70D3758470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F4E53EE-1927-E7C0-C282-6F6BFECD9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CDF123D-6D66-A36B-DC67-B07689692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9017043-7F97-1E7F-952D-A04BF26816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583AF68-DCE3-C2D4-80AB-3A18057333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51BD84D-D3C2-ED9A-6579-BCA7F73427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426A303-0FCC-723B-79E0-7C6F1A066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D02A92-EC3A-1132-31F9-8EDF44EF98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52886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482" name="Object 2">
            <a:extLst>
              <a:ext uri="{FF2B5EF4-FFF2-40B4-BE49-F238E27FC236}">
                <a16:creationId xmlns:a16="http://schemas.microsoft.com/office/drawing/2014/main" id="{2DD7F496-1DC4-9085-E18F-5FC48EAD44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398469"/>
              </p:ext>
            </p:extLst>
          </p:nvPr>
        </p:nvGraphicFramePr>
        <p:xfrm>
          <a:off x="930831" y="3660580"/>
          <a:ext cx="3124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482400" progId="Equation.3">
                  <p:embed/>
                </p:oleObj>
              </mc:Choice>
              <mc:Fallback>
                <p:oleObj name="Equation" r:id="rId2" imgW="1371600" imgH="482400" progId="Equation.3">
                  <p:embed/>
                  <p:pic>
                    <p:nvPicPr>
                      <p:cNvPr id="788482" name="Object 2">
                        <a:extLst>
                          <a:ext uri="{FF2B5EF4-FFF2-40B4-BE49-F238E27FC236}">
                            <a16:creationId xmlns:a16="http://schemas.microsoft.com/office/drawing/2014/main" id="{2DD7F496-1DC4-9085-E18F-5FC48EAD44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831" y="3660580"/>
                        <a:ext cx="3124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483" name="Text Box 3">
            <a:extLst>
              <a:ext uri="{FF2B5EF4-FFF2-40B4-BE49-F238E27FC236}">
                <a16:creationId xmlns:a16="http://schemas.microsoft.com/office/drawing/2014/main" id="{C20446FF-C4BC-87DB-4606-2CAA5EFE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30191"/>
            <a:ext cx="6783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Shows existence of  an Irreversibility between x &amp; y, </a:t>
            </a:r>
          </a:p>
        </p:txBody>
      </p:sp>
      <p:sp>
        <p:nvSpPr>
          <p:cNvPr id="788484" name="Text Box 4">
            <a:extLst>
              <a:ext uri="{FF2B5EF4-FFF2-40B4-BE49-F238E27FC236}">
                <a16:creationId xmlns:a16="http://schemas.microsoft.com/office/drawing/2014/main" id="{AD3B32BA-F52B-B62C-E655-2517C179C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90435"/>
            <a:ext cx="8763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This equation relates the downstream Mach number to the upstream Mach Number across an unknown Ghost.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This Ghost is named as “Normal Shock”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US" altLang="en-US" dirty="0"/>
              <a:t>It can be used to derive pressure ratio, the temperature ratio, and density ratio across a Normal Shock.</a:t>
            </a:r>
          </a:p>
        </p:txBody>
      </p:sp>
      <p:graphicFrame>
        <p:nvGraphicFramePr>
          <p:cNvPr id="788485" name="Object 3">
            <a:extLst>
              <a:ext uri="{FF2B5EF4-FFF2-40B4-BE49-F238E27FC236}">
                <a16:creationId xmlns:a16="http://schemas.microsoft.com/office/drawing/2014/main" id="{BA6D8FA7-C9B6-5C2D-9282-8D3CB73B9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72054"/>
              </p:ext>
            </p:extLst>
          </p:nvPr>
        </p:nvGraphicFramePr>
        <p:xfrm>
          <a:off x="1287586" y="1488909"/>
          <a:ext cx="5715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50880" imgH="266400" progId="Equation.3">
                  <p:embed/>
                </p:oleObj>
              </mc:Choice>
              <mc:Fallback>
                <p:oleObj name="Equation" r:id="rId4" imgW="2450880" imgH="266400" progId="Equation.3">
                  <p:embed/>
                  <p:pic>
                    <p:nvPicPr>
                      <p:cNvPr id="788485" name="Object 3">
                        <a:extLst>
                          <a:ext uri="{FF2B5EF4-FFF2-40B4-BE49-F238E27FC236}">
                            <a16:creationId xmlns:a16="http://schemas.microsoft.com/office/drawing/2014/main" id="{BA6D8FA7-C9B6-5C2D-9282-8D3CB73B9B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586" y="1488909"/>
                        <a:ext cx="57150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486" name="Object 4">
            <a:extLst>
              <a:ext uri="{FF2B5EF4-FFF2-40B4-BE49-F238E27FC236}">
                <a16:creationId xmlns:a16="http://schemas.microsoft.com/office/drawing/2014/main" id="{965462F3-4A66-FA92-A577-0760E26D99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540172"/>
              </p:ext>
            </p:extLst>
          </p:nvPr>
        </p:nvGraphicFramePr>
        <p:xfrm>
          <a:off x="1363786" y="2327109"/>
          <a:ext cx="5410200" cy="67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61960" imgH="266400" progId="Equation.3">
                  <p:embed/>
                </p:oleObj>
              </mc:Choice>
              <mc:Fallback>
                <p:oleObj name="Equation" r:id="rId6" imgW="2361960" imgH="266400" progId="Equation.3">
                  <p:embed/>
                  <p:pic>
                    <p:nvPicPr>
                      <p:cNvPr id="788486" name="Object 4">
                        <a:extLst>
                          <a:ext uri="{FF2B5EF4-FFF2-40B4-BE49-F238E27FC236}">
                            <a16:creationId xmlns:a16="http://schemas.microsoft.com/office/drawing/2014/main" id="{965462F3-4A66-FA92-A577-0760E26D99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3786" y="2327109"/>
                        <a:ext cx="5410200" cy="67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D070AC-8322-83E9-D1CB-5740A2BB4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151" y="4235862"/>
            <a:ext cx="4616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The Existence of Normal Shock !!!!</a:t>
            </a:r>
          </a:p>
        </p:txBody>
      </p:sp>
      <p:sp>
        <p:nvSpPr>
          <p:cNvPr id="14344" name="Title 8">
            <a:extLst>
              <a:ext uri="{FF2B5EF4-FFF2-40B4-BE49-F238E27FC236}">
                <a16:creationId xmlns:a16="http://schemas.microsoft.com/office/drawing/2014/main" id="{58116EAC-FB4E-A324-4693-A4090C33F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7864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Mercurial Danger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DCE422-0B5D-93C6-AAD0-F43A4F28E1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1B071E5-6E15-A0F7-E410-08E5EEC46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AF25B42-A972-92A4-0C2D-1A713F18C8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37C5507-CB5D-87B1-836D-466F6D3054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3E77A2B-0FE5-7283-EECA-94FE755EE9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62BFCA2-FE3C-BEB7-6E9B-99CE6E0FF8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4F38A36-FFBF-5D87-5C4C-98A80C8A01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AFF42EF-6860-DECE-8A6D-2F5822E52B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1537DA0-0FAE-A9AC-AD9D-91482C543D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857A3E3-30F9-D0DF-3528-3D781359C6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7D28E4A-AEE5-E5CA-2327-037544BD41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07EF2BC-353F-FC22-8986-E6D5E46EA9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34746ED-EA20-CC3C-B92C-82CC64416B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613E3F2-4FDF-1129-FB03-C7A0AD21D9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D11C00B-00EA-F85E-82BF-61C3C48EF8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EEF5A375-C7F7-0A11-3223-F3821F3430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D61B6D7-A739-FFB8-8CF2-CE38B215D7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5F3F028-864A-DC59-FE97-C4D7B06118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933190D-90D2-8F27-4163-EE9EF06646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F2E2A0B-3DB8-D2A8-5CD2-611997078A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831" y="228600"/>
            <a:ext cx="898724" cy="9678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252A17-2B91-BD69-82A6-E079E8429F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5399" y="293607"/>
            <a:ext cx="898724" cy="882955"/>
          </a:xfrm>
          <a:prstGeom prst="rect">
            <a:avLst/>
          </a:prstGeom>
        </p:spPr>
      </p:pic>
      <p:pic>
        <p:nvPicPr>
          <p:cNvPr id="2050" name="Picture 2" descr="Complex physics in planetary vehicle reentry (image credit NASA). |  Download Scientific Diagram">
            <a:extLst>
              <a:ext uri="{FF2B5EF4-FFF2-40B4-BE49-F238E27FC236}">
                <a16:creationId xmlns:a16="http://schemas.microsoft.com/office/drawing/2014/main" id="{CAB7C1E1-4422-276D-26CD-DDBC4A7E3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281" y="1102328"/>
            <a:ext cx="4496463" cy="312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9583B51-D93C-704F-4301-497253A33906}"/>
              </a:ext>
            </a:extLst>
          </p:cNvPr>
          <p:cNvSpPr txBox="1"/>
          <p:nvPr/>
        </p:nvSpPr>
        <p:spPr>
          <a:xfrm>
            <a:off x="5257800" y="2292324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7D9A9F-9EDC-C831-07A4-93027511052F}"/>
              </a:ext>
            </a:extLst>
          </p:cNvPr>
          <p:cNvSpPr txBox="1"/>
          <p:nvPr/>
        </p:nvSpPr>
        <p:spPr>
          <a:xfrm>
            <a:off x="6042266" y="2278559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chemeClr val="bg1"/>
                </a:solidFill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8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88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88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8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8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8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483" grpId="0" autoUpdateAnimBg="0"/>
      <p:bldP spid="788484" grpId="0" build="p" autoUpdateAnimBg="0"/>
      <p:bldP spid="8" grpId="0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3">
            <a:extLst>
              <a:ext uri="{FF2B5EF4-FFF2-40B4-BE49-F238E27FC236}">
                <a16:creationId xmlns:a16="http://schemas.microsoft.com/office/drawing/2014/main" id="{6F114DB8-04F0-EC7B-194E-7D1B07AB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Feasibility of Normal Shock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5B24E3A-2A08-A187-B479-1F59AA5B8830}"/>
              </a:ext>
            </a:extLst>
          </p:cNvPr>
          <p:cNvSpPr txBox="1">
            <a:spLocks noChangeArrowheads="1"/>
          </p:cNvSpPr>
          <p:nvPr/>
        </p:nvSpPr>
        <p:spPr>
          <a:xfrm>
            <a:off x="449386" y="1409700"/>
            <a:ext cx="8321427" cy="175260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Tx/>
              <a:buChar char="•"/>
              <a:defRPr/>
            </a:pPr>
            <a:r>
              <a:rPr lang="en-US" kern="0" dirty="0">
                <a:latin typeface="+mn-lt"/>
              </a:rPr>
              <a:t>The flow across the shock is adiabatic and the stagnation temperature is constant across a shock.</a:t>
            </a:r>
          </a:p>
          <a:p>
            <a:pPr marL="342900" indent="-342900">
              <a:buFontTx/>
              <a:buChar char="•"/>
              <a:defRPr/>
            </a:pPr>
            <a:r>
              <a:rPr lang="en-US" kern="0" dirty="0">
                <a:latin typeface="+mn-lt"/>
              </a:rPr>
              <a:t>The existence of an irreversible shock will result in an increase of entropy.</a:t>
            </a:r>
          </a:p>
          <a:p>
            <a:pPr marL="342900" indent="-342900">
              <a:buFontTx/>
              <a:buChar char="•"/>
              <a:defRPr/>
            </a:pPr>
            <a:endParaRPr lang="en-US" kern="0" dirty="0">
              <a:latin typeface="+mn-lt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kern="0" dirty="0">
              <a:latin typeface="+mn-lt"/>
            </a:endParaRPr>
          </a:p>
        </p:txBody>
      </p:sp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D1CAB365-515C-5486-A283-68AF59A03E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92713"/>
              </p:ext>
            </p:extLst>
          </p:nvPr>
        </p:nvGraphicFramePr>
        <p:xfrm>
          <a:off x="2209800" y="3959853"/>
          <a:ext cx="48926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95280" imgH="241200" progId="Equation.3">
                  <p:embed/>
                </p:oleObj>
              </mc:Choice>
              <mc:Fallback>
                <p:oleObj name="Equation" r:id="rId2" imgW="1295280" imgH="241200" progId="Equation.3">
                  <p:embed/>
                  <p:pic>
                    <p:nvPicPr>
                      <p:cNvPr id="7" name="Object 5">
                        <a:extLst>
                          <a:ext uri="{FF2B5EF4-FFF2-40B4-BE49-F238E27FC236}">
                            <a16:creationId xmlns:a16="http://schemas.microsoft.com/office/drawing/2014/main" id="{D1CAB365-515C-5486-A283-68AF59A03E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959853"/>
                        <a:ext cx="48926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C244146-D994-C0C5-0C60-A2BFE83D8A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03CAC5A-65A2-669C-15F6-87A60AF55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0149C4A-A47B-786D-D8A8-DE6AFBA68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64FE2BDD-ADFD-5893-C5EC-1BE8726E2B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028FE35-A917-D491-A24B-544A973DF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D178D41-B21A-FD45-E102-46D2BD6F39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4168F903-6BA6-00C0-5CED-2C0CB1F5F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DFB3FA5B-E4CA-EAD6-6C13-BBC003436A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93962A6-75A4-F83C-84DB-DC8C1B3BCD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BA0E9868-8025-CC91-7A76-1A1C68ADD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D41117F9-78B8-F2A0-540B-790A106D5D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EE383E7-0022-00DE-9713-312807908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71A17E0-2661-DB9E-8960-C1F04B5333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4D0A544-ABC6-ED3F-56DF-5818F3064E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0592F4E-A52F-9CFC-2AA9-BFC71A409F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E5C882B-A1FE-CFFA-3FFA-F748C75D78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5811AD8-6780-D81E-A71A-53DB949F21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58EC4F7-9006-B6EA-0D4F-D7EC72F628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BFEDFDC-6467-50CF-9DF4-0E09B3CAA4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6149" name="Object 3">
            <a:extLst>
              <a:ext uri="{FF2B5EF4-FFF2-40B4-BE49-F238E27FC236}">
                <a16:creationId xmlns:a16="http://schemas.microsoft.com/office/drawing/2014/main" id="{28A43EDB-3801-5C5B-B47D-29B7F07198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813789"/>
              </p:ext>
            </p:extLst>
          </p:nvPr>
        </p:nvGraphicFramePr>
        <p:xfrm>
          <a:off x="533400" y="1317263"/>
          <a:ext cx="4464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42920" imgH="482400" progId="Equation.3">
                  <p:embed/>
                </p:oleObj>
              </mc:Choice>
              <mc:Fallback>
                <p:oleObj name="Equation" r:id="rId2" imgW="1942920" imgH="482400" progId="Equation.3">
                  <p:embed/>
                  <p:pic>
                    <p:nvPicPr>
                      <p:cNvPr id="646149" name="Object 3">
                        <a:extLst>
                          <a:ext uri="{FF2B5EF4-FFF2-40B4-BE49-F238E27FC236}">
                            <a16:creationId xmlns:a16="http://schemas.microsoft.com/office/drawing/2014/main" id="{28A43EDB-3801-5C5B-B47D-29B7F07198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17263"/>
                        <a:ext cx="446405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6150" name="Object 4">
            <a:extLst>
              <a:ext uri="{FF2B5EF4-FFF2-40B4-BE49-F238E27FC236}">
                <a16:creationId xmlns:a16="http://schemas.microsoft.com/office/drawing/2014/main" id="{087B17C7-172F-499F-2D34-1C34696B5A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1048123"/>
              </p:ext>
            </p:extLst>
          </p:nvPr>
        </p:nvGraphicFramePr>
        <p:xfrm>
          <a:off x="4456111" y="2179240"/>
          <a:ext cx="400208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42920" imgH="482400" progId="Equation.3">
                  <p:embed/>
                </p:oleObj>
              </mc:Choice>
              <mc:Fallback>
                <p:oleObj name="Equation" r:id="rId4" imgW="1942920" imgH="482400" progId="Equation.3">
                  <p:embed/>
                  <p:pic>
                    <p:nvPicPr>
                      <p:cNvPr id="646150" name="Object 4">
                        <a:extLst>
                          <a:ext uri="{FF2B5EF4-FFF2-40B4-BE49-F238E27FC236}">
                            <a16:creationId xmlns:a16="http://schemas.microsoft.com/office/drawing/2014/main" id="{087B17C7-172F-499F-2D34-1C34696B5A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111" y="2179240"/>
                        <a:ext cx="4002088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6151" name="Text Box 7">
            <a:extLst>
              <a:ext uri="{FF2B5EF4-FFF2-40B4-BE49-F238E27FC236}">
                <a16:creationId xmlns:a16="http://schemas.microsoft.com/office/drawing/2014/main" id="{98AB8074-DCFE-7D9D-30DA-8CF947BD4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873302"/>
            <a:ext cx="7016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Obtain  ratios of thermodynamic parameters across NS.</a:t>
            </a:r>
          </a:p>
        </p:txBody>
      </p:sp>
      <p:graphicFrame>
        <p:nvGraphicFramePr>
          <p:cNvPr id="62469" name="Object 5">
            <a:extLst>
              <a:ext uri="{FF2B5EF4-FFF2-40B4-BE49-F238E27FC236}">
                <a16:creationId xmlns:a16="http://schemas.microsoft.com/office/drawing/2014/main" id="{B701872C-6FBF-6BDE-12FB-6F74E6706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498808"/>
              </p:ext>
            </p:extLst>
          </p:nvPr>
        </p:nvGraphicFramePr>
        <p:xfrm>
          <a:off x="3194627" y="3334544"/>
          <a:ext cx="2555875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95280" imgH="838080" progId="Equation.3">
                  <p:embed/>
                </p:oleObj>
              </mc:Choice>
              <mc:Fallback>
                <p:oleObj name="Equation" r:id="rId6" imgW="1295280" imgH="838080" progId="Equation.3">
                  <p:embed/>
                  <p:pic>
                    <p:nvPicPr>
                      <p:cNvPr id="62469" name="Object 5">
                        <a:extLst>
                          <a:ext uri="{FF2B5EF4-FFF2-40B4-BE49-F238E27FC236}">
                            <a16:creationId xmlns:a16="http://schemas.microsoft.com/office/drawing/2014/main" id="{B701872C-6FBF-6BDE-12FB-6F74E67062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4627" y="3334544"/>
                        <a:ext cx="2555875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893946A0-A464-3BA6-0142-25D20E3796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4953000"/>
          <a:ext cx="3568700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95280" imgH="469800" progId="Equation.3">
                  <p:embed/>
                </p:oleObj>
              </mc:Choice>
              <mc:Fallback>
                <p:oleObj name="Equation" r:id="rId8" imgW="1295280" imgH="469800" progId="Equation.3">
                  <p:embed/>
                  <p:pic>
                    <p:nvPicPr>
                      <p:cNvPr id="9" name="Object 6">
                        <a:extLst>
                          <a:ext uri="{FF2B5EF4-FFF2-40B4-BE49-F238E27FC236}">
                            <a16:creationId xmlns:a16="http://schemas.microsoft.com/office/drawing/2014/main" id="{893946A0-A464-3BA6-0142-25D20E3796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953000"/>
                        <a:ext cx="3568700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5">
            <a:extLst>
              <a:ext uri="{FF2B5EF4-FFF2-40B4-BE49-F238E27FC236}">
                <a16:creationId xmlns:a16="http://schemas.microsoft.com/office/drawing/2014/main" id="{844EDB1B-6B8F-E307-AC24-50B15DFA2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257800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1"/>
              <a:t>&amp;</a:t>
            </a:r>
          </a:p>
        </p:txBody>
      </p:sp>
      <p:graphicFrame>
        <p:nvGraphicFramePr>
          <p:cNvPr id="11" name="Object 7">
            <a:extLst>
              <a:ext uri="{FF2B5EF4-FFF2-40B4-BE49-F238E27FC236}">
                <a16:creationId xmlns:a16="http://schemas.microsoft.com/office/drawing/2014/main" id="{477949C9-3C3D-144D-C00C-874962898E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4892675"/>
          <a:ext cx="3395663" cy="1192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31560" imgH="469800" progId="Equation.3">
                  <p:embed/>
                </p:oleObj>
              </mc:Choice>
              <mc:Fallback>
                <p:oleObj name="Equation" r:id="rId10" imgW="1231560" imgH="469800" progId="Equation.3">
                  <p:embed/>
                  <p:pic>
                    <p:nvPicPr>
                      <p:cNvPr id="11" name="Object 7">
                        <a:extLst>
                          <a:ext uri="{FF2B5EF4-FFF2-40B4-BE49-F238E27FC236}">
                            <a16:creationId xmlns:a16="http://schemas.microsoft.com/office/drawing/2014/main" id="{477949C9-3C3D-144D-C00C-874962898E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892675"/>
                        <a:ext cx="3395663" cy="1192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4" name="Title 11">
            <a:extLst>
              <a:ext uri="{FF2B5EF4-FFF2-40B4-BE49-F238E27FC236}">
                <a16:creationId xmlns:a16="http://schemas.microsoft.com/office/drawing/2014/main" id="{ED91D384-495D-A47A-357F-77217B93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28600"/>
            <a:ext cx="7772400" cy="685800"/>
          </a:xfrm>
        </p:spPr>
        <p:txBody>
          <a:bodyPr/>
          <a:lstStyle/>
          <a:p>
            <a:r>
              <a:rPr lang="en-US" altLang="en-US" sz="2800"/>
              <a:t>Change in entropy for a perfect gas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391" name="Ink 26">
                <a:extLst>
                  <a:ext uri="{FF2B5EF4-FFF2-40B4-BE49-F238E27FC236}">
                    <a16:creationId xmlns:a16="http://schemas.microsoft.com/office/drawing/2014/main" id="{05DC5405-166B-1A1D-D211-41ED4D55934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76750" y="5908675"/>
              <a:ext cx="1588" cy="1588"/>
            </p14:xfrm>
          </p:contentPart>
        </mc:Choice>
        <mc:Fallback xmlns="">
          <p:pic>
            <p:nvPicPr>
              <p:cNvPr id="16391" name="Ink 26">
                <a:extLst>
                  <a:ext uri="{FF2B5EF4-FFF2-40B4-BE49-F238E27FC236}">
                    <a16:creationId xmlns:a16="http://schemas.microsoft.com/office/drawing/2014/main" id="{05DC5405-166B-1A1D-D211-41ED4D55934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35462" y="586738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130CECD-0A00-7525-3E87-ACF68619681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1E4F525-A964-39B0-A4DF-4BE769BFDA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9FCD4CB-79FE-DA83-1428-A6CC0DBA4A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9064DE5-62E6-60D1-C535-53F68DBF7A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170D36D-8170-5DFE-D947-1C8FE8404E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D8D7515-D8D3-97ED-EB2B-1A5D80BFC1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9287B81-F6C7-8197-CF45-135D0E8B14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E2B24089-C531-7B63-07B2-58DD68D230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5DBCE7D-BC52-A5BF-A167-17E49EFDCC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4D068815-B711-AEB3-8A89-A9799F1267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FFCBED95-2112-E9FA-7CF2-A0E9DB7BAC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EB50A34-7CA0-0900-E93C-83F37DF66C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681409F-B6FA-A384-F626-5B41161724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5AD2818-2BC1-64CB-7A44-92C8CD0074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8D2D659-D0A6-BC49-4524-03F912E68A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EBE1A9E-71E5-03B7-9A18-D70424A32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06798B8-1B4D-7881-836F-825507F4F1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C968CFD-120D-25BE-B293-7B249F752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30FAA4-0B7D-7B0F-1B2C-E0A18D7B2F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4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51" grpId="0" autoUpdateAnimBg="0"/>
      <p:bldP spid="1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7891" name="Object 3">
            <a:extLst>
              <a:ext uri="{FF2B5EF4-FFF2-40B4-BE49-F238E27FC236}">
                <a16:creationId xmlns:a16="http://schemas.microsoft.com/office/drawing/2014/main" id="{2D9193D4-9387-7E01-C46F-8000FA95F3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0103644"/>
              </p:ext>
            </p:extLst>
          </p:nvPr>
        </p:nvGraphicFramePr>
        <p:xfrm>
          <a:off x="1904999" y="2035025"/>
          <a:ext cx="6553200" cy="450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258269" imgH="2924583" progId="Paint.Picture">
                  <p:embed/>
                </p:oleObj>
              </mc:Choice>
              <mc:Fallback>
                <p:oleObj name="Bitmap Image" r:id="rId2" imgW="4258269" imgH="2924583" progId="Paint.Picture">
                  <p:embed/>
                  <p:pic>
                    <p:nvPicPr>
                      <p:cNvPr id="677891" name="Object 3">
                        <a:extLst>
                          <a:ext uri="{FF2B5EF4-FFF2-40B4-BE49-F238E27FC236}">
                            <a16:creationId xmlns:a16="http://schemas.microsoft.com/office/drawing/2014/main" id="{2D9193D4-9387-7E01-C46F-8000FA95F3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4999" y="2035025"/>
                        <a:ext cx="6553200" cy="450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7890" name="Object 2">
            <a:extLst>
              <a:ext uri="{FF2B5EF4-FFF2-40B4-BE49-F238E27FC236}">
                <a16:creationId xmlns:a16="http://schemas.microsoft.com/office/drawing/2014/main" id="{7E025888-7A77-F045-3D2C-03789D4539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152634"/>
              </p:ext>
            </p:extLst>
          </p:nvPr>
        </p:nvGraphicFramePr>
        <p:xfrm>
          <a:off x="467446" y="1273787"/>
          <a:ext cx="8610600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94160" imgH="736560" progId="Equation.3">
                  <p:embed/>
                </p:oleObj>
              </mc:Choice>
              <mc:Fallback>
                <p:oleObj name="Equation" r:id="rId4" imgW="4394160" imgH="736560" progId="Equation.3">
                  <p:embed/>
                  <p:pic>
                    <p:nvPicPr>
                      <p:cNvPr id="677890" name="Object 2">
                        <a:extLst>
                          <a:ext uri="{FF2B5EF4-FFF2-40B4-BE49-F238E27FC236}">
                            <a16:creationId xmlns:a16="http://schemas.microsoft.com/office/drawing/2014/main" id="{7E025888-7A77-F045-3D2C-03789D4539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446" y="1273787"/>
                        <a:ext cx="8610600" cy="132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7892" name="Object 4">
            <a:extLst>
              <a:ext uri="{FF2B5EF4-FFF2-40B4-BE49-F238E27FC236}">
                <a16:creationId xmlns:a16="http://schemas.microsoft.com/office/drawing/2014/main" id="{2E21F29E-D6AC-E067-D203-70244DB5DE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3810000"/>
          <a:ext cx="9779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800" imgH="419040" progId="Equation.3">
                  <p:embed/>
                </p:oleObj>
              </mc:Choice>
              <mc:Fallback>
                <p:oleObj name="Equation" r:id="rId6" imgW="469800" imgH="419040" progId="Equation.3">
                  <p:embed/>
                  <p:pic>
                    <p:nvPicPr>
                      <p:cNvPr id="677892" name="Object 4">
                        <a:extLst>
                          <a:ext uri="{FF2B5EF4-FFF2-40B4-BE49-F238E27FC236}">
                            <a16:creationId xmlns:a16="http://schemas.microsoft.com/office/drawing/2014/main" id="{2E21F29E-D6AC-E067-D203-70244DB5DE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810000"/>
                        <a:ext cx="977900" cy="79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7893" name="Text Box 5">
            <a:extLst>
              <a:ext uri="{FF2B5EF4-FFF2-40B4-BE49-F238E27FC236}">
                <a16:creationId xmlns:a16="http://schemas.microsoft.com/office/drawing/2014/main" id="{66113B0C-E832-B4E2-4C43-13832A0AD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6289675"/>
            <a:ext cx="5325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/>
              <a:t>M</a:t>
            </a:r>
            <a:r>
              <a:rPr lang="en-US" altLang="en-US" i="1" baseline="-25000" dirty="0"/>
              <a:t>x</a:t>
            </a:r>
          </a:p>
        </p:txBody>
      </p:sp>
      <p:sp>
        <p:nvSpPr>
          <p:cNvPr id="677894" name="Text Box 6">
            <a:extLst>
              <a:ext uri="{FF2B5EF4-FFF2-40B4-BE49-F238E27FC236}">
                <a16:creationId xmlns:a16="http://schemas.microsoft.com/office/drawing/2014/main" id="{6F606C82-2C4C-AF9E-D8FA-E99C9F83A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7845" y="4391891"/>
            <a:ext cx="146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Infeasible </a:t>
            </a:r>
          </a:p>
        </p:txBody>
      </p:sp>
      <p:sp>
        <p:nvSpPr>
          <p:cNvPr id="677895" name="Text Box 7">
            <a:extLst>
              <a:ext uri="{FF2B5EF4-FFF2-40B4-BE49-F238E27FC236}">
                <a16:creationId xmlns:a16="http://schemas.microsoft.com/office/drawing/2014/main" id="{80E31C88-1A1F-53F0-B2F0-5EB856633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514600"/>
            <a:ext cx="426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Shock is possible only in supersonic flows</a:t>
            </a:r>
          </a:p>
        </p:txBody>
      </p:sp>
      <p:sp>
        <p:nvSpPr>
          <p:cNvPr id="17418" name="Title 20">
            <a:extLst>
              <a:ext uri="{FF2B5EF4-FFF2-40B4-BE49-F238E27FC236}">
                <a16:creationId xmlns:a16="http://schemas.microsoft.com/office/drawing/2014/main" id="{F78CC76F-EA55-8489-045A-EEC35AFE8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914400"/>
          </a:xfrm>
        </p:spPr>
        <p:txBody>
          <a:bodyPr/>
          <a:lstStyle/>
          <a:p>
            <a:r>
              <a:rPr lang="en-IN" altLang="en-US" sz="2800"/>
              <a:t>An Ultimate  Measure for Possibility of a Fantasy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6C4FCF3-C7B3-6B7D-0F5E-5DF285692C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6EABE9F2-F87D-E162-CE6E-BF9FF33E61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8E4083-EF6D-7A22-0E3C-BE1C0CEC66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C090DF-5023-8A20-CCD4-393F88C416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B3FB4FA-9290-8E99-15E8-E8D72A5E56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3F97F56-74CB-12FC-09A0-332E19DD0F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DA0A047-7431-0766-A3F0-76631766F3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E8A32F9-959A-B74F-E922-564E25A81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E65AC50-E3EF-225C-C2DE-41E30EC336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2E0EDB6-6BF6-FC73-087B-9D03005FA0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6A3C478-C4F9-659E-1F80-5F4DB56B5A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B5DF89B-B999-6661-0199-F4EDD388E4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EA9D566-F917-A0D8-4B60-73AF123278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9A1C084-1C98-0EBE-CB59-57B0EAEE88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D3DB288-D1C8-E494-9CD7-DE54055200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822094A1-2B59-7C7D-65AE-C93966E64C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183FDCE5-BBD3-C3A9-7EC4-83DA59F199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88692E1-E7A0-18D5-6328-AB29FA47A1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08EFD7-CDBD-D999-5A5D-0A68FC4BD60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8190A7B-EB33-EFDB-4F0E-91BBA6269B3C}"/>
              </a:ext>
            </a:extLst>
          </p:cNvPr>
          <p:cNvSpPr txBox="1"/>
          <p:nvPr/>
        </p:nvSpPr>
        <p:spPr>
          <a:xfrm>
            <a:off x="4958772" y="4556125"/>
            <a:ext cx="3456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 inviscid supersonic flow can become irreversible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7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893" grpId="0" autoUpdateAnimBg="0"/>
      <p:bldP spid="677894" grpId="0" autoUpdateAnimBg="0"/>
      <p:bldP spid="67789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12">
            <a:extLst>
              <a:ext uri="{FF2B5EF4-FFF2-40B4-BE49-F238E27FC236}">
                <a16:creationId xmlns:a16="http://schemas.microsoft.com/office/drawing/2014/main" id="{DFF507E9-A460-E874-D389-55960B79F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8989943"/>
              </p:ext>
            </p:extLst>
          </p:nvPr>
        </p:nvGraphicFramePr>
        <p:xfrm>
          <a:off x="1066800" y="1595437"/>
          <a:ext cx="6858000" cy="473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858594" imgH="4730906" progId="Excel.Chart.8">
                  <p:embed/>
                </p:oleObj>
              </mc:Choice>
              <mc:Fallback>
                <p:oleObj r:id="rId2" imgW="6858594" imgH="4730906" progId="Excel.Chart.8">
                  <p:embed/>
                  <p:pic>
                    <p:nvPicPr>
                      <p:cNvPr id="8194" name="Object 12">
                        <a:extLst>
                          <a:ext uri="{FF2B5EF4-FFF2-40B4-BE49-F238E27FC236}">
                            <a16:creationId xmlns:a16="http://schemas.microsoft.com/office/drawing/2014/main" id="{DFF507E9-A460-E874-D389-55960B79F9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95437"/>
                        <a:ext cx="6858000" cy="4732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Rectangle 2">
            <a:extLst>
              <a:ext uri="{FF2B5EF4-FFF2-40B4-BE49-F238E27FC236}">
                <a16:creationId xmlns:a16="http://schemas.microsoft.com/office/drawing/2014/main" id="{A0A74EA5-B8FB-1AA0-19A0-572193C5ECF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8100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accent2"/>
                </a:solidFill>
              </a:rPr>
              <a:t>The Nature of Irreversible Phenomenon</a:t>
            </a:r>
          </a:p>
        </p:txBody>
      </p:sp>
      <p:sp>
        <p:nvSpPr>
          <p:cNvPr id="8198" name="Text Box 4">
            <a:extLst>
              <a:ext uri="{FF2B5EF4-FFF2-40B4-BE49-F238E27FC236}">
                <a16:creationId xmlns:a16="http://schemas.microsoft.com/office/drawing/2014/main" id="{D2DC67C0-A995-9CBA-B75C-A1C203D8F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800" y="6167437"/>
            <a:ext cx="542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i="1" baseline="-2500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US" alt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9" name="Text Box 5">
            <a:extLst>
              <a:ext uri="{FF2B5EF4-FFF2-40B4-BE49-F238E27FC236}">
                <a16:creationId xmlns:a16="http://schemas.microsoft.com/office/drawing/2014/main" id="{EA560C11-ABD8-DF19-7186-68803C607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662362"/>
            <a:ext cx="544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i="1" baseline="-250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n-US" alt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00" name="Text Box 6">
            <a:extLst>
              <a:ext uri="{FF2B5EF4-FFF2-40B4-BE49-F238E27FC236}">
                <a16:creationId xmlns:a16="http://schemas.microsoft.com/office/drawing/2014/main" id="{7188848D-58BC-F7E8-9B5B-A2E4D4E3B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514725"/>
            <a:ext cx="2106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latin typeface="Symbol" panose="05050102010706020507" pitchFamily="18" charset="2"/>
              </a:rPr>
              <a:t>g =</a:t>
            </a:r>
            <a:r>
              <a:rPr lang="en-US" altLang="en-US"/>
              <a:t>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constant=1.4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1800" name="Line 8">
            <a:extLst>
              <a:ext uri="{FF2B5EF4-FFF2-40B4-BE49-F238E27FC236}">
                <a16:creationId xmlns:a16="http://schemas.microsoft.com/office/drawing/2014/main" id="{85DA40C3-CF72-64C8-AD5E-D2FB04120E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4705350"/>
            <a:ext cx="5181600" cy="460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8041" name="Rectangle 9">
            <a:extLst>
              <a:ext uri="{FF2B5EF4-FFF2-40B4-BE49-F238E27FC236}">
                <a16:creationId xmlns:a16="http://schemas.microsoft.com/office/drawing/2014/main" id="{8DB179F2-E50E-B1CE-0D6E-7EE3FE1E3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890837"/>
            <a:ext cx="304800" cy="2209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8042" name="Rectangle 10">
            <a:extLst>
              <a:ext uri="{FF2B5EF4-FFF2-40B4-BE49-F238E27FC236}">
                <a16:creationId xmlns:a16="http://schemas.microsoft.com/office/drawing/2014/main" id="{61E0A7FC-FD73-FF16-1FBA-E055D3D29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338637"/>
            <a:ext cx="609600" cy="762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28043" name="Rectangle 11">
            <a:extLst>
              <a:ext uri="{FF2B5EF4-FFF2-40B4-BE49-F238E27FC236}">
                <a16:creationId xmlns:a16="http://schemas.microsoft.com/office/drawing/2014/main" id="{59C2C6E8-FF5E-46A8-0DCD-662F4482A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1713" y="4737100"/>
            <a:ext cx="4343400" cy="38100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AE9EFC8-B15F-0EB8-2E86-78B3BF8BE8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AB87F9AA-0CFA-64BB-5454-7B44F0A71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B77B6E-8579-655E-2EC4-3F5DD52E75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6572D53-BA13-1972-18E3-E3E126C3F8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144C7C3-4421-3B66-D99A-351DEC284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004DFC9-13C1-ECD3-3D40-70C6575C6C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E0A02F6-ACB4-5EB3-0285-AA62084008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8C5F1F7-9C28-4448-7AB3-534E7846C8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F00C08B-E6D6-DCF9-BECA-F614CEF996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6A194FB-BC19-AAF8-E0D1-8A1291B4CF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08B04E2-E83E-CB8D-B5FF-22F663652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F8CA4A4-7766-D0F0-0B19-AEA750808C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5B4D696-31CC-714D-6FE1-444A7D1C58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3CDE694-2472-8E09-36DA-4AC97A15D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DE96259-536B-F6F2-8A2B-27599C3BF0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52B030DD-8E9D-A920-3BA0-FE4F9C85E7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88BE03D8-5BF2-879D-1374-5E790A7721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0675F35-2BAE-03E8-7CE7-6EDE223175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C5541D-8EA3-F809-72EE-3DD39A9368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A8FA2DA4-5C5B-F96E-EDFF-3890066865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9433" y="1219200"/>
            <a:ext cx="3458058" cy="2876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8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8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1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01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41" grpId="0" animBg="1"/>
      <p:bldP spid="428041" grpId="1" animBg="1"/>
      <p:bldP spid="428042" grpId="0" animBg="1"/>
      <p:bldP spid="428042" grpId="1" animBg="1"/>
      <p:bldP spid="428043" grpId="0" animBg="1"/>
      <p:bldP spid="428043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6">
            <a:extLst>
              <a:ext uri="{FF2B5EF4-FFF2-40B4-BE49-F238E27FC236}">
                <a16:creationId xmlns:a16="http://schemas.microsoft.com/office/drawing/2014/main" id="{2F4A0F93-9BF4-1191-D646-6EA3E07009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249618"/>
            <a:ext cx="6080124" cy="9144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Mach Number Vs Static Pressure : Normal Shock </a:t>
            </a:r>
          </a:p>
        </p:txBody>
      </p:sp>
      <p:graphicFrame>
        <p:nvGraphicFramePr>
          <p:cNvPr id="9218" name="Object 5">
            <a:extLst>
              <a:ext uri="{FF2B5EF4-FFF2-40B4-BE49-F238E27FC236}">
                <a16:creationId xmlns:a16="http://schemas.microsoft.com/office/drawing/2014/main" id="{B1B786E1-A3E8-13AF-3B0A-75F82869C777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339850" y="1528763"/>
          <a:ext cx="6951663" cy="479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950042" imgH="4797968" progId="Excel.Chart.8">
                  <p:embed/>
                </p:oleObj>
              </mc:Choice>
              <mc:Fallback>
                <p:oleObj r:id="rId2" imgW="6950042" imgH="4797968" progId="Excel.Chart.8">
                  <p:embed/>
                  <p:pic>
                    <p:nvPicPr>
                      <p:cNvPr id="9218" name="Object 5">
                        <a:extLst>
                          <a:ext uri="{FF2B5EF4-FFF2-40B4-BE49-F238E27FC236}">
                            <a16:creationId xmlns:a16="http://schemas.microsoft.com/office/drawing/2014/main" id="{B1B786E1-A3E8-13AF-3B0A-75F82869C777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850" y="1528763"/>
                        <a:ext cx="6951663" cy="4795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8">
            <a:extLst>
              <a:ext uri="{FF2B5EF4-FFF2-40B4-BE49-F238E27FC236}">
                <a16:creationId xmlns:a16="http://schemas.microsoft.com/office/drawing/2014/main" id="{D75E3021-A30A-25E9-0EF1-CF5EFD0C4E98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914400" y="2819400"/>
          <a:ext cx="533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457200" progId="Equation.3">
                  <p:embed/>
                </p:oleObj>
              </mc:Choice>
              <mc:Fallback>
                <p:oleObj name="Equation" r:id="rId4" imgW="228600" imgH="457200" progId="Equation.3">
                  <p:embed/>
                  <p:pic>
                    <p:nvPicPr>
                      <p:cNvPr id="9219" name="Object 8">
                        <a:extLst>
                          <a:ext uri="{FF2B5EF4-FFF2-40B4-BE49-F238E27FC236}">
                            <a16:creationId xmlns:a16="http://schemas.microsoft.com/office/drawing/2014/main" id="{D75E3021-A30A-25E9-0EF1-CF5EFD0C4E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819400"/>
                        <a:ext cx="533400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2C5D564-85F8-03EA-0C17-F3EFBA769B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91BE90B-EA99-8ABA-1CA9-AA7999D549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A78DFE-E3B0-D1B9-98E2-E45577FDAC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B2B68AD-DD8F-AC51-8839-1CEAA2AB8A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2DC3403-A83A-D7BB-5EFC-E0E42E63C9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DDC84E0-A00F-09D3-FA20-6B195A3D8C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9445EE5-3AE0-7CA7-0A88-8CD28A3BF9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A1ED872-5266-640D-C90B-198C475161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00D7DF1-0240-073C-76D6-DD5C8D79FE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93C7879-2BD4-7941-CB07-DCE03B8972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F1D3BF7-A3B1-62FA-8967-47B1E06AA0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3A35278-830F-D071-7852-EA93532D1E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271B6E7-5160-4592-88AC-A359DC259B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E69889F-404A-164B-106E-B6B54BDF3D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7E9437F-E9D4-3FC0-29EA-28AE4D5C84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F4591672-1710-706E-01A3-B8BCD558C6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1E5BE3AB-0754-9043-1233-7AFD1A1335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3CC5C21-CAC3-DF1F-A5BE-30DA8F33AB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DC6CBB-B2B9-123C-8F79-87202D2C2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">
            <a:extLst>
              <a:ext uri="{FF2B5EF4-FFF2-40B4-BE49-F238E27FC236}">
                <a16:creationId xmlns:a16="http://schemas.microsoft.com/office/drawing/2014/main" id="{2CA379BF-51C2-8670-179E-FE2481482D5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68129" y="230587"/>
            <a:ext cx="5956671" cy="9906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accent2"/>
                </a:solidFill>
                <a:cs typeface="Arial" panose="020B0604020202020204" pitchFamily="34" charset="0"/>
              </a:rPr>
              <a:t>Mach Number Vs Density : Normal Shock</a:t>
            </a:r>
          </a:p>
        </p:txBody>
      </p:sp>
      <p:graphicFrame>
        <p:nvGraphicFramePr>
          <p:cNvPr id="10242" name="Object 5">
            <a:extLst>
              <a:ext uri="{FF2B5EF4-FFF2-40B4-BE49-F238E27FC236}">
                <a16:creationId xmlns:a16="http://schemas.microsoft.com/office/drawing/2014/main" id="{07CB54FE-6E43-A16C-09D9-15D7459AD06B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1371600" y="1563688"/>
          <a:ext cx="7010400" cy="483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7011008" imgH="4834547" progId="Excel.Chart.8">
                  <p:embed/>
                </p:oleObj>
              </mc:Choice>
              <mc:Fallback>
                <p:oleObj r:id="rId2" imgW="7011008" imgH="4834547" progId="Excel.Chart.8">
                  <p:embed/>
                  <p:pic>
                    <p:nvPicPr>
                      <p:cNvPr id="10242" name="Object 5">
                        <a:extLst>
                          <a:ext uri="{FF2B5EF4-FFF2-40B4-BE49-F238E27FC236}">
                            <a16:creationId xmlns:a16="http://schemas.microsoft.com/office/drawing/2014/main" id="{07CB54FE-6E43-A16C-09D9-15D7459AD06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63688"/>
                        <a:ext cx="7010400" cy="483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0">
            <a:extLst>
              <a:ext uri="{FF2B5EF4-FFF2-40B4-BE49-F238E27FC236}">
                <a16:creationId xmlns:a16="http://schemas.microsoft.com/office/drawing/2014/main" id="{C5245982-79D5-E891-7F85-066739B515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4075" y="2743200"/>
          <a:ext cx="576263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457200" progId="Equation.3">
                  <p:embed/>
                </p:oleObj>
              </mc:Choice>
              <mc:Fallback>
                <p:oleObj name="Equation" r:id="rId4" imgW="228600" imgH="457200" progId="Equation.3">
                  <p:embed/>
                  <p:pic>
                    <p:nvPicPr>
                      <p:cNvPr id="10243" name="Object 10">
                        <a:extLst>
                          <a:ext uri="{FF2B5EF4-FFF2-40B4-BE49-F238E27FC236}">
                            <a16:creationId xmlns:a16="http://schemas.microsoft.com/office/drawing/2014/main" id="{C5245982-79D5-E891-7F85-066739B515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075" y="2743200"/>
                        <a:ext cx="576263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231C629-8CC4-506B-160E-61BA7244DF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7CAB04C-A7D0-1AD0-9DE5-80818BFB7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344273B-C3D6-82DD-D3A3-E4DE1D9BA0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4E5FC17-19D9-2265-EE8A-6A03208BBF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4BDD487-79BD-DAC1-B897-C8D043EB85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1BC7F90-D699-E191-BCB6-0BC9EB4078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966EC02-3822-1D86-693B-E0AF7B1E29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36361A7-C694-84EF-C98C-AB7EFB4EE1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30BBB35-1A89-F449-7AD2-2D3773981E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7496F72-7627-BAE3-459F-64D5706636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F852ADC-610F-B2AF-9D36-ADD79248DE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1FF2594-C801-DE58-1DD1-3534DD04DE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03360F4-AA8D-6B4E-77B8-B87CB62E2B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BE20FE1-2F01-EAA2-43A0-81B1AEEDC3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DF4B26E-9C16-20AA-D5FF-B10E7BC390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FCD7BAF1-4656-383D-EB90-01C656AF1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0EF22AD4-1801-6F6F-97FA-62B302778A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693C2A5-25F0-305C-0506-D02B15C74D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5C544F2-4CDA-7B11-F6A8-A6F0C4CFFA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AutoShape 6">
            <a:extLst>
              <a:ext uri="{FF2B5EF4-FFF2-40B4-BE49-F238E27FC236}">
                <a16:creationId xmlns:a16="http://schemas.microsoft.com/office/drawing/2014/main" id="{415E2933-C59F-A6E1-0F34-27C2E10C66E2}"/>
              </a:ext>
            </a:extLst>
          </p:cNvPr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1828800" y="152400"/>
            <a:ext cx="5996709" cy="1143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Mach Number Vs Static Temperature : Normal Shock</a:t>
            </a:r>
          </a:p>
        </p:txBody>
      </p:sp>
      <p:graphicFrame>
        <p:nvGraphicFramePr>
          <p:cNvPr id="11266" name="Object 5">
            <a:extLst>
              <a:ext uri="{FF2B5EF4-FFF2-40B4-BE49-F238E27FC236}">
                <a16:creationId xmlns:a16="http://schemas.microsoft.com/office/drawing/2014/main" id="{E1856606-AA33-D866-48FC-A2DEED2A238B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1295400" y="1600200"/>
          <a:ext cx="67818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779340" imgH="4645555" progId="Excel.Chart.8">
                  <p:embed/>
                </p:oleObj>
              </mc:Choice>
              <mc:Fallback>
                <p:oleObj r:id="rId2" imgW="6779340" imgH="4645555" progId="Excel.Chart.8">
                  <p:embed/>
                  <p:pic>
                    <p:nvPicPr>
                      <p:cNvPr id="11266" name="Object 5">
                        <a:extLst>
                          <a:ext uri="{FF2B5EF4-FFF2-40B4-BE49-F238E27FC236}">
                            <a16:creationId xmlns:a16="http://schemas.microsoft.com/office/drawing/2014/main" id="{E1856606-AA33-D866-48FC-A2DEED2A238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600200"/>
                        <a:ext cx="678180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8">
            <a:extLst>
              <a:ext uri="{FF2B5EF4-FFF2-40B4-BE49-F238E27FC236}">
                <a16:creationId xmlns:a16="http://schemas.microsoft.com/office/drawing/2014/main" id="{4C98D139-4643-9FEA-4193-F2B4529FC2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2488" y="2819400"/>
          <a:ext cx="4572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457200" progId="Equation.3">
                  <p:embed/>
                </p:oleObj>
              </mc:Choice>
              <mc:Fallback>
                <p:oleObj name="Equation" r:id="rId4" imgW="215640" imgH="457200" progId="Equation.3">
                  <p:embed/>
                  <p:pic>
                    <p:nvPicPr>
                      <p:cNvPr id="11267" name="Object 8">
                        <a:extLst>
                          <a:ext uri="{FF2B5EF4-FFF2-40B4-BE49-F238E27FC236}">
                            <a16:creationId xmlns:a16="http://schemas.microsoft.com/office/drawing/2014/main" id="{4C98D139-4643-9FEA-4193-F2B4529FC2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2819400"/>
                        <a:ext cx="4572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DB721AF-0B24-58F3-2465-ACDA71B35E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AD51C91E-E181-E28F-F13A-B9D02AD63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1AA530C-E41B-D93B-9F78-B59C82F7F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68486CE-1B84-6E7A-8809-4AF54D0864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09093A6-C1ED-C953-1DBB-12B9C257A2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8513388-9CA9-216F-E45F-55492510A0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20D93E8-90C8-E714-40B0-85B0C07E60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BA88D81-D8B0-48F5-435B-A774CBF3CB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140FF74-7076-2692-A20C-758A7EDBF0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DA0C3B8-C29A-A8D3-2394-4CFA880FAC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5181E91-5919-8901-8F8E-175701CE3A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DFCCF75-64A4-44CD-3C37-0F0B626395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A0F7C20-32B6-E3E0-1371-64A2A86CA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BEB6B2-D5E0-9DA7-A2F0-EC24ED78B0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0936210-E6FF-88A6-4E1E-ED9713D560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0B5029B4-D554-7FAB-3447-D4DE3F0778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D1101275-9798-750B-6952-8A2B57C2EE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B6D7048-1CE4-B23C-599F-EA81C7AC29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E0AC64-CD6F-E491-4EE1-7A5B2F2C67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C5A0D1E3-8EFB-408F-F01F-F4E6F8201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8644" y="238158"/>
            <a:ext cx="6694937" cy="9144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Mach Number Vs Entropy Generation : Normal Shock</a:t>
            </a:r>
          </a:p>
        </p:txBody>
      </p:sp>
      <p:graphicFrame>
        <p:nvGraphicFramePr>
          <p:cNvPr id="4098" name="Object 5">
            <a:extLst>
              <a:ext uri="{FF2B5EF4-FFF2-40B4-BE49-F238E27FC236}">
                <a16:creationId xmlns:a16="http://schemas.microsoft.com/office/drawing/2014/main" id="{678FA111-0955-A1A1-1A00-1D2B4CAE49B3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990600" y="1538288"/>
          <a:ext cx="6934200" cy="478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931753" imgH="4785775" progId="Excel.Chart.8">
                  <p:embed/>
                </p:oleObj>
              </mc:Choice>
              <mc:Fallback>
                <p:oleObj r:id="rId2" imgW="6931753" imgH="4785775" progId="Excel.Chart.8">
                  <p:embed/>
                  <p:pic>
                    <p:nvPicPr>
                      <p:cNvPr id="4098" name="Object 5">
                        <a:extLst>
                          <a:ext uri="{FF2B5EF4-FFF2-40B4-BE49-F238E27FC236}">
                            <a16:creationId xmlns:a16="http://schemas.microsoft.com/office/drawing/2014/main" id="{678FA111-0955-A1A1-1A00-1D2B4CAE49B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38288"/>
                        <a:ext cx="6934200" cy="4783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9" name="Ink 11">
                <a:extLst>
                  <a:ext uri="{FF2B5EF4-FFF2-40B4-BE49-F238E27FC236}">
                    <a16:creationId xmlns:a16="http://schemas.microsoft.com/office/drawing/2014/main" id="{A012B448-E9B8-0BE5-3B6B-0EFFC12A1F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824663" y="5694363"/>
              <a:ext cx="1587" cy="1587"/>
            </p14:xfrm>
          </p:contentPart>
        </mc:Choice>
        <mc:Fallback xmlns="">
          <p:pic>
            <p:nvPicPr>
              <p:cNvPr id="4099" name="Ink 11">
                <a:extLst>
                  <a:ext uri="{FF2B5EF4-FFF2-40B4-BE49-F238E27FC236}">
                    <a16:creationId xmlns:a16="http://schemas.microsoft.com/office/drawing/2014/main" id="{A012B448-E9B8-0BE5-3B6B-0EFFC12A1F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83401" y="5653101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C2BD57A-C3CF-ABA0-9F43-594B6FC82C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5C2986B-F7AE-48E6-1DC2-4E9D596CEB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06C4674-D7C4-7E7D-3418-17341B2E42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10DB252-2A95-0D89-1DA6-2CB7EA2DDE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FBDBF66-9D8F-633F-9CC5-4C645FF53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2A77BD2-7BFC-4100-D4F9-06E0CE8E1E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732EBA1-9936-1EB5-C541-D0403354C2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30AB806-D784-84F1-6394-E91A70137E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5DF42DD-05F3-304F-A69A-FA7CFED230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6B716C9-E636-7636-68A3-53E0681D02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DFE12E-A4A6-2ACF-A7EF-4A504C2B03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BA0C329-4A84-A6C1-BCE8-A7953D2A18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F62634D-96D5-0F66-60A1-A0F034CA18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377B1F4-CD0E-9240-0D06-50AE2462C1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BBBEB00-A31A-3D44-2F63-D353339F1E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22E0F2F6-11A5-438C-74DD-AAFEC3D8E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FC59B117-8E5B-36C4-8B87-BC32AD4B0D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5245837-2305-E9ED-D696-69B1B21031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F61B3E1-0F71-1410-F12C-4294EA1397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A4F1-1D87-C3D0-4A68-F6F0D213B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2" descr="Image result for reentry of space vehicle">
            <a:extLst>
              <a:ext uri="{FF2B5EF4-FFF2-40B4-BE49-F238E27FC236}">
                <a16:creationId xmlns:a16="http://schemas.microsoft.com/office/drawing/2014/main" id="{7CAFD197-2C33-1D38-BE4E-98F91CF630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810000" cy="287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61E131B4-AE4C-AC29-0FDA-9B649D005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8100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4">
            <a:extLst>
              <a:ext uri="{FF2B5EF4-FFF2-40B4-BE49-F238E27FC236}">
                <a16:creationId xmlns:a16="http://schemas.microsoft.com/office/drawing/2014/main" id="{6F00AE50-788B-3787-0790-7C7C07EA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35194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itle 17">
            <a:extLst>
              <a:ext uri="{FF2B5EF4-FFF2-40B4-BE49-F238E27FC236}">
                <a16:creationId xmlns:a16="http://schemas.microsoft.com/office/drawing/2014/main" id="{61587F98-35C7-DA57-6D8A-31B4AE62C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38200"/>
          </a:xfrm>
        </p:spPr>
        <p:txBody>
          <a:bodyPr/>
          <a:lstStyle/>
          <a:p>
            <a:r>
              <a:rPr lang="en-IN" altLang="en-US" sz="2800"/>
              <a:t>Highest Angle Objects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0EF7A4-CFE7-A61D-52C3-90B1536C30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82DDC07-4132-991B-98CF-88E00DB3B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874EAF1-D9A9-82F6-1AA0-B2A5C7ACEE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9122D7-B6E3-3223-8F7B-529510C0BF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6462A16-C6B8-E476-2575-BBAA0D4466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976EB44-6CD7-1413-121C-1474664DFB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097DE64-421F-1DE3-E9AE-6EABF7DE25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52C67C2-7F13-4AA2-D869-4B719F8C6E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3DDE3A6-F803-B466-3876-21AD28FBDB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05B8A9-1C3A-385D-E4AC-BEF359954D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CDD4671-FE78-10D8-43AC-A195122E62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6D22A53-3765-0904-F526-CE178E2ECC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375B660-E6E3-1BA7-D962-0EE046179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722422E-7AB1-742C-5744-DDA4B6FD3E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A90EFF6-6289-ADC0-8278-E1861AEE5A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046CA27D-DB0D-C9AD-1614-1C9A0948B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6D8D8FE-0F84-0065-49DF-D2E4EA62E1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850BE00-764F-945B-A077-7BE5E64F81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6A56EB-6FE7-6844-3D97-5DFB4323F5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2512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6C7BD470-3913-0A29-3E39-7FBACC314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709" y="338931"/>
            <a:ext cx="8686800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cs typeface="Arial" panose="020B0604020202020204" pitchFamily="34" charset="0"/>
              </a:rPr>
              <a:t>Supersonic Vehicles</a:t>
            </a:r>
          </a:p>
        </p:txBody>
      </p:sp>
      <p:graphicFrame>
        <p:nvGraphicFramePr>
          <p:cNvPr id="757763" name="Object 2">
            <a:extLst>
              <a:ext uri="{FF2B5EF4-FFF2-40B4-BE49-F238E27FC236}">
                <a16:creationId xmlns:a16="http://schemas.microsoft.com/office/drawing/2014/main" id="{9FB68463-10FE-52AA-F38F-4192985D80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788859"/>
              </p:ext>
            </p:extLst>
          </p:nvPr>
        </p:nvGraphicFramePr>
        <p:xfrm>
          <a:off x="358157" y="1249181"/>
          <a:ext cx="500697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362530" imgH="1914286" progId="Paint.Picture">
                  <p:embed/>
                </p:oleObj>
              </mc:Choice>
              <mc:Fallback>
                <p:oleObj name="Bitmap Image" r:id="rId2" imgW="2362530" imgH="1914286" progId="Paint.Picture">
                  <p:embed/>
                  <p:pic>
                    <p:nvPicPr>
                      <p:cNvPr id="757763" name="Object 2">
                        <a:extLst>
                          <a:ext uri="{FF2B5EF4-FFF2-40B4-BE49-F238E27FC236}">
                            <a16:creationId xmlns:a16="http://schemas.microsoft.com/office/drawing/2014/main" id="{9FB68463-10FE-52AA-F38F-4192985D80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57" y="1249181"/>
                        <a:ext cx="5006975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2" descr="http://upload.wikimedia.org/wikibooks/en/4/4d/Ramjet-schematic-kk-20050810.png">
            <a:extLst>
              <a:ext uri="{FF2B5EF4-FFF2-40B4-BE49-F238E27FC236}">
                <a16:creationId xmlns:a16="http://schemas.microsoft.com/office/drawing/2014/main" id="{CFFB3D01-E785-D3E5-B6AF-0D1571A0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76600"/>
            <a:ext cx="4791075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AE0C4A5-6DE6-37AB-FD50-B3DF3F328F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7FDACB8-C6DC-7902-62BE-F5AE7930D0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5E3B20-9226-73A0-730B-225E8976D7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E122E85-ED1B-C657-462C-46E736DDD1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3929BF0-DC5A-27B2-80FD-ED4A532812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5D3AA04-B5F6-0BF1-0192-CEC527D58C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43EC109-AED7-EE25-A8DE-E6CAF9082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AF125D7-7EAF-D563-AD4F-33BEA86505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97982AA-8462-97F8-EC07-45F442B892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447BF5-DF06-E913-6B2E-6DC455E46F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2345FA5-4916-75DC-6370-23131D44FA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DEEF6A5-EA70-A77E-E82A-8657079BD7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63ACB93-9276-72B1-6050-2A26667A8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E88E723-3F7A-4F0A-28C7-8CCE13B3D2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FDDEE2D-BDBA-CCAC-56CC-A84854E791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9A541527-087E-650F-B8C9-E10769A01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EBFD7706-C6F1-984C-0C1F-CF0A75245E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757B4A8-A4D1-2BA9-8C95-0ECBE78B2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DBFCC4-0216-B0C0-B960-2E0FE90205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8">
            <a:extLst>
              <a:ext uri="{FF2B5EF4-FFF2-40B4-BE49-F238E27FC236}">
                <a16:creationId xmlns:a16="http://schemas.microsoft.com/office/drawing/2014/main" id="{6E65ACBF-93B2-BDC8-62F7-E4861A777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59" y="2376872"/>
            <a:ext cx="8553450" cy="288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14226</TotalTime>
  <Words>853</Words>
  <Application>Microsoft Office PowerPoint</Application>
  <PresentationFormat>On-screen Show (4:3)</PresentationFormat>
  <Paragraphs>101</Paragraphs>
  <Slides>27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Brush Script MT</vt:lpstr>
      <vt:lpstr>Cambria Math</vt:lpstr>
      <vt:lpstr>CommercialScript BT</vt:lpstr>
      <vt:lpstr>Symbol</vt:lpstr>
      <vt:lpstr>Tempus Sans ITC</vt:lpstr>
      <vt:lpstr>Times New Roman</vt:lpstr>
      <vt:lpstr>Default Design</vt:lpstr>
      <vt:lpstr>Equation</vt:lpstr>
      <vt:lpstr>Bitmap Image</vt:lpstr>
      <vt:lpstr>Microsoft Excel Chart</vt:lpstr>
      <vt:lpstr>Analysis of  Shocks &amp; High-Speed Flow Systems</vt:lpstr>
      <vt:lpstr>Prandtl View of Highspeed Bluff Bodies</vt:lpstr>
      <vt:lpstr>Prandtl – Meyer Analysis of A Shock</vt:lpstr>
      <vt:lpstr>PowerPoint Presentation</vt:lpstr>
      <vt:lpstr>Conservation of Momentum : 1 D Steady Inviscid Flow</vt:lpstr>
      <vt:lpstr>Conservation of Energy : 1 D Steady Flow</vt:lpstr>
      <vt:lpstr>Summary of Equations</vt:lpstr>
      <vt:lpstr>Solution of Simultaneous Equations</vt:lpstr>
      <vt:lpstr>Machization of Simultaneous Equations : Step 1</vt:lpstr>
      <vt:lpstr>PowerPoint Presentation</vt:lpstr>
      <vt:lpstr>Merging of Mass &amp; Momentum Conservation Equations : Step 3</vt:lpstr>
      <vt:lpstr>Machization of Conservation of energy : step 4</vt:lpstr>
      <vt:lpstr>The Unified Equation : Step 5 </vt:lpstr>
      <vt:lpstr>Combined Mass, Momentum and Energy Conservation </vt:lpstr>
      <vt:lpstr>Discovery of The Ghost</vt:lpstr>
      <vt:lpstr>1940-50’s Flying Story Cruising at  High Altitudes ?!?!?!</vt:lpstr>
      <vt:lpstr>The Mercurial Danger </vt:lpstr>
      <vt:lpstr>Feasibility of Normal Shock</vt:lpstr>
      <vt:lpstr>Change in entropy for a perfect gas </vt:lpstr>
      <vt:lpstr>An Ultimate  Measure for Possibility of a Fantasy</vt:lpstr>
      <vt:lpstr>The Nature of Irreversible Phenomenon</vt:lpstr>
      <vt:lpstr>Mach Number Vs Static Pressure : Normal Shock </vt:lpstr>
      <vt:lpstr>Mach Number Vs Density : Normal Shock</vt:lpstr>
      <vt:lpstr>Mach Number Vs Static Temperature : Normal Shock</vt:lpstr>
      <vt:lpstr>Mach Number Vs Entropy Generation : Normal Shock</vt:lpstr>
      <vt:lpstr>Highest Angle Objects</vt:lpstr>
      <vt:lpstr>Supersonic Vehicles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860</cp:revision>
  <cp:lastPrinted>2002-01-11T03:20:09Z</cp:lastPrinted>
  <dcterms:created xsi:type="dcterms:W3CDTF">2002-01-11T02:48:10Z</dcterms:created>
  <dcterms:modified xsi:type="dcterms:W3CDTF">2025-11-12T04:41:32Z</dcterms:modified>
</cp:coreProperties>
</file>