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1257" r:id="rId2"/>
    <p:sldId id="1060" r:id="rId3"/>
    <p:sldId id="1498" r:id="rId4"/>
    <p:sldId id="1499" r:id="rId5"/>
    <p:sldId id="1050" r:id="rId6"/>
    <p:sldId id="1066" r:id="rId7"/>
    <p:sldId id="1500" r:id="rId8"/>
    <p:sldId id="1507" r:id="rId9"/>
    <p:sldId id="1501" r:id="rId10"/>
    <p:sldId id="1508" r:id="rId11"/>
    <p:sldId id="1502" r:id="rId12"/>
    <p:sldId id="1509" r:id="rId13"/>
    <p:sldId id="1506" r:id="rId14"/>
    <p:sldId id="1503" r:id="rId15"/>
    <p:sldId id="1070" r:id="rId16"/>
    <p:sldId id="1496" r:id="rId17"/>
    <p:sldId id="1095" r:id="rId18"/>
    <p:sldId id="1096" r:id="rId19"/>
    <p:sldId id="1098" r:id="rId20"/>
    <p:sldId id="1439" r:id="rId21"/>
    <p:sldId id="1492" r:id="rId22"/>
    <p:sldId id="1493" r:id="rId23"/>
    <p:sldId id="1494" r:id="rId24"/>
    <p:sldId id="1115" r:id="rId25"/>
    <p:sldId id="1116" r:id="rId26"/>
    <p:sldId id="1117" r:id="rId27"/>
    <p:sldId id="1403" r:id="rId28"/>
    <p:sldId id="1495" r:id="rId29"/>
    <p:sldId id="1100" r:id="rId30"/>
    <p:sldId id="1101" r:id="rId31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</p14:sldIdLst>
        </p14:section>
        <p14:section name="Untitled Section" id="{0F1A7A6A-A2D2-473E-8E57-238C4531FD9C}">
          <p14:sldIdLst>
            <p14:sldId id="1060"/>
            <p14:sldId id="1498"/>
            <p14:sldId id="1499"/>
            <p14:sldId id="1050"/>
            <p14:sldId id="1066"/>
            <p14:sldId id="1500"/>
            <p14:sldId id="1507"/>
            <p14:sldId id="1501"/>
            <p14:sldId id="1508"/>
            <p14:sldId id="1502"/>
            <p14:sldId id="1509"/>
            <p14:sldId id="1506"/>
            <p14:sldId id="1503"/>
            <p14:sldId id="1070"/>
            <p14:sldId id="1496"/>
            <p14:sldId id="1095"/>
            <p14:sldId id="1096"/>
            <p14:sldId id="1098"/>
            <p14:sldId id="1439"/>
            <p14:sldId id="1492"/>
            <p14:sldId id="1493"/>
            <p14:sldId id="1494"/>
            <p14:sldId id="1115"/>
            <p14:sldId id="1116"/>
            <p14:sldId id="1117"/>
            <p14:sldId id="1403"/>
            <p14:sldId id="1495"/>
            <p14:sldId id="1100"/>
            <p14:sldId id="11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91B"/>
    <a:srgbClr val="F907B4"/>
    <a:srgbClr val="FFCCCC"/>
    <a:srgbClr val="FF0000"/>
    <a:srgbClr val="FF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27.15232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3-11-08T04:01:27.5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11589 14905 0</inkml:trace>
  <inkml:trace contextRef="#ctx0" brushRef="#br0" timeOffset="2318.69">8220 13070 0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27.15232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3-11-08T04:01:27.5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11589 14905 0</inkml:trace>
  <inkml:trace contextRef="#ctx0" brushRef="#br0" timeOffset="2318.69">8220 13070 0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27.15232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3-11-08T04:01:27.5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11589 14905 0</inkml:trace>
  <inkml:trace contextRef="#ctx0" brushRef="#br0" timeOffset="2318.69">8220 13070 0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27.15232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3-11-08T04:01:27.5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11589 14905 0</inkml:trace>
  <inkml:trace contextRef="#ctx0" brushRef="#br0" timeOffset="2318.69">8220 13070 0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06T04:05:59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15725 16420 1404 0,'2'-1'11'0,"-2"1"2"0,0 0-10 0,6-4 25 0,-3 3-24 0,0 1 8 0,1 2-6 0,2 0 12 0,0-1-2 0,-6-1-8 0,0 0 6 0,9 6-4 0,-6-5-4 0,6 1 4 16,3 0-3-16,-8-2 1 0,9 4-4 0,-5-4-4 0,1 0 3 0,1 1 13 0,4-1-9 0,2 0 7 0,1 0-9 0,2-1-7 0,-3 0 12 0,-1-4-3 0,1 3 7 0,0 0-5 0,0-2 0 0,3 2-1 0,0-2 0 0,-2 0-4 0,0-1 7 0,-3 0-7 0,0 0 9 0,0 0-1 0,4 0-9 0,-1 1 7 0,4-1-8 0,1 0 7 0,5-1 0 0,-1-1 1 0,4-2 0 0,0 1-3 0,-1-1 0 0,0 1-2 0,-4 0 3 0,1-1 6 0,-2 0-14 0,-1-2 5 0,0 0-8 0,0 0-1 16,0-1 9-16,1 3-5 0,-2-2 7 15,4 2-2-15,-5-5-6 0,0-2 1 0,2 2-2 0,-5-2 6 16,8 5-4-16,-5 0 2 0,4 4-2 15,1-1 4-15,-5 1-4 0,2 0 0 0,-4-2 0 16,-2 2 6-16,1-2-9 0,1 2 4 0,-2 1-5 16,0 1 2-16,-2 1 5 0,0-1-2 15,1-3 4-15,0 1-6 0,0 2 0 0,2-3-1 0,-2 3 1 16,-1-2-1-16,3-1 2 0,-1 2 5 0,6-1-1 16,0 0 3-16,-1 1 0 0,4-1-4 15,-4-1 3-15,2 1-1 0,-2 0-5 0,-1-3 1 16,0 1-1-16,-1 1 7 0,0-1 1 0,-1 1 2 15,0 1-3-15,0-2 4 0,2 1-13 0,-1 0 5 0,2 0-6 16,1 1 13-16,-1 0-4 0,4-2 0 0,-1 2-2 16,-2-1-1-16,4 0-2 0,-1 1 4 0,3-1-2 15,-3 1 8-15,-3 0 7 16,-2-1 3-16,0 0 2 0,-1-2 19 0,1 3-18 0,-2-1 10 0,-1 1-11 16,3 2 1-16,-4-4-5 15,-1 1-6-15,3-1 3 0,-3-2-5 0,6 2-6 16,-2 0-1-16,3-2-1 0,4 3-1 0,2-5-2 0,-3 1 1 15,-1 4-1-15,0-4 6 0,-1 2-4 16,0 2 4-16,-1-3-5 0,-2 1 4 0,1-1-5 16,0-3 2-16,-3 3-2 0,0-2 5 0,3 2-5 15,3-1 2-15,-2-2-2 0,-2 1 3 0,5-3-3 16,-2 2 1-16,4-1-1 0,3 2 5 16,0-2-5-16,-4-1-1 0,-1 2-1 0,-1-2 2 0,-1 2 3 15,0-1-3-15,-3 0 3 0,1-1-2 0,-3 1-1 16,2-1 0-16,-2 0 0 0,3 3 3 0,-1-2-3 15,-1-2 5-15,6 3-5 0,-3-4 2 16,8 3-2-16,0 3-3 0,1-1 2 0,2 0 7 0,-5 0-8 16,-3 2 3-16,1-2-5 15,-3 2 5-15,0 0 0 0,-2-1-2 0,-1-1 1 0,2 1 0 16,1 1 0-16,0-2 1 0,4 1 0 0,-6 1 2 0,5-1-2 16,-2 1 4-16,5-2-4 0,1-1-6 0,1 0 6 15,-2-1-2-15,-2-1 3 0,0 3-1 0,-3-2-1 16,1 4 0-16,-2-2 0 0,2 0 0 0,-1-4 0 15,-1 1 2 1,-1 1-1-16,-2-5-1 0,4 7 0 0,3-3 0 0,3 1 0 0,1 2 0 0,2-3 0 16,-3 3 0-1,-3-1 1-15,2 0 3 0,-5 0-4 0,0-3 2 0,1 3-2 16,-3 0 3-16,2-1-1 0,-2 1-4 0,5-2 2 0,-2 1 7 16,0-1-9-16,1 0 6 0,0 0-7 0,4-2 3 15,-1 0 2-15,3-3-1 16,-5 0 2-16,-1 2 4 0,0-4-5 0,0 1-2 0,-2-1 0 15,0 0-2-15,4 3 2 16,-3-1 0-16,1-2 0 0,-1 1-3 0,1 1 6 0,5 2-2 0,4 0 2 16,0-1-2-16,-1 2-4 0,-1-1 3 0,-4 1-3 15,-1-1 3-15,-2 0 0 0,-2-1 0 16,0 4 1-16,-1-4 0 0,3 1-1 0,-1-1 0 0,-2-1-1 16,2 4 5-16,6-1-7 0,-2-2 4 0,4 0-6 15,-2 0 5-15,-2-1 0 0,-1 1 1 0,-3-3 0 16,1 3 2-16,-3 0-3 15,-2 0-1-15,1 1 0 0,-3-1 3 0,-2 0-4 0,3 2 2 0,-2 0-3 16,-2 1 11 0,0-3-11-16,-6-1 5 0,5 1-6 0,0 0 7 15,5 2 2-15,-4-3-2 0,1-2 1 0,2 0-3 0,-2-2-1 0,5 2 3 0,-7 2-2 16,0 0 3 0,-4-1-3-16,2 1-1 0,0-1 1 0,-3 0 5 15,1 0-6-15,-1 2-2 0,-2-3-1 0,2 3-2 0,-1-2 4 16,0 1 1-16,-1-1 0 0,2 2 12 0,-1-3-16 0,2 1 7 15,-2 1-9-15,-1-4 7 0,5 5-1 0,-2-2-2 16,4 1 1-16,-1-1-3 0,-2-3 3 16,5 2 0-1,-8-1 1-15,6 1 3 0,1 2-4 0,1 0 0 16,2 0-3-16,1 1 4 0,-3-4 0 0,-4 1 1 0,4 1 0 0,-2-3-1 0,1-2-1 16,1 1-2-16,-3 1 3 0,1-1 0 0,0 2-1 15,-1-1 0-15,3 1-2 0,-2-2 2 0,-1 1 2 31,1 3-2-31,0-1 1 0,-1 0-2 0,5 3-3 0,-2-2 2 0,-1 1-2 0,4 2 4 0,-6-4-2 32,2 4-1-32,1 1 1 0,-3-3 8 0,1 0-5 15,3 2 4-15,-2 2-5 0,4 0 7 0,-3 0-6 16,-2 0 2-16,-1-3-2 0,-1 2 0 0,1 2 3 16,-1-2-2-16,0 0 3 0,-1-1 1 0,0 0-2 15,3 0-2-15,-3-1 1 0,2 1 4 0,-1-2-8 16,-2 2 5-16,4 1-5 0,-3-2 4 0,3-1-2 15,-4-1 3-15,1-2-2 0,2 3 4 0,-4-2 1 0,3-1 2 0,0 5 0 0,2-1-1 16,4 3-4-16,-1 0-1 0,-5 0 0 16,2-1 8-16,0 0-9 0,-3 1 8 15,2-1-8-15,-1 0 3 16,-1-3-1-16,0 2-2 0,1-3 4 0,0 1 2 16,-1-3-6-16,1 0 0 0,0-1-2 15,-1-1 0-15,1 0 0 0,-1 0 1 0,0 3 0 16,2 0 0-16,2-3 1 0,-5 3-2 0,5 0 1 15,3 1-4-15,-6 0 3 0,5 1-1 0,-10 0 2 16,0 2-1-16,3 0 0 0,0 1 1 0,-1 4 0 16,0-3 1-16,0 0 0 0,-3 0-1 0,7 1 0 15,-5-4 0-15,2-1 2 0,1 5 2 0,-5-3-1 16,3 4-6-16,-1-1 5 0,0-1-4 0,-1 1 4 16,-1-1-4-16,0 1-1 0,-2-3 3 0,0 3-2 15,1 1 2-15,0-2 1 0,1 3 2 0,-3-3 0 16,0-2 11-16,-2 2-6 0,0 0 1 15,-1 3-2-15,1-1-7 0,1 1 4 0,-4-2-4 16,1 1 3-16,1 1-2 0,-1 1 0 0,2-1-1 16,-2-1 0-16,-1 1 0 0,0-5 1 0,2 6-1 15,-1-2 0-15,1-1-4 0,1 0 4 0,-2-2 3 16,1 2 0-16,0-2-4 0,1 2 3 16,-1-1-2-16,3 1 3 0,-2-1-1 0,1-1-2 0,3 1 0 15,-2-1 0-15,2 0 0 0,-1-1 0 16,2-1-2-16,-1 2 1 0,0 1 4 0,-1 1-6 15,1-2 5-15,-3 1-5 0,4 0 8 0,-2 1-5 16,1 3 0-16,0-3-1 0,-2-2 0 0,2 2-3 16,4 2 1-16,-5 2-2 0,0 1 5 0,3-2 0 15,-5 0 2-15,-1-2-2 0,4 1 2 0,-6 2-2 16,1-1 3-16,0 2-1 0,3-1 5 0,-2-1-9 16,1-1 1-16,0 2-3 0,2-4 12 0,0-2-20 15,0-2 7-15,9 0-12 0,-5-1 17 0,4 4 2 16,-1 0-3-16,-5 0 1 0,3 2 3 0,-3-4-5 15,5 4 5-15,-1 2-6 0,-3-2 3 0,-3-1 0 16,-3 1-1-16,1-1 1 0,1 0 1 0,0 2 0 16,2 2 3-16,-4 0-3 0,2 2-2 0,-3 1-3 15,0-3 0-15,1 1 1 16,-3 1 7-16,2-4-4 0,-2 3 0 0,3-3-1 0,-2-2 2 0,1-2 1 16,1-1 1-16,-1-3-1 0,2 2-1 0,-1-2 1 15,2 1-2-15,-2 0 0 0,2-2 0 16,-1 1-4-16,1 0 4 15,-3 2-3-15,1 0 5 0,2 5-8 0,-2 0 0 0,2 2-5 0,-1 1-1 16,1 2 4-16,1 4-4 0,-1 0 4 0,0 5-4 16,1-1-3-16,-3-2 5 0,2 4-4 15,-4-3 4-15,2-1-3 0,2 5-2 16,-5-1-1-16,0 0-7 0,0 0 13 0,0 0 1 16,0 0 3-16,0 0-1 0,1 0 8 0,0 0-1 0,0 0 4 15,0 0-1-15,0-1-2 0,1 0 2 0,-1 0-2 16,-1 0-2-16,1 0-1 0,0 0-3 0,0 0 2 15,0 0 3-15,0 0-3 0,1 0 3 16,-1 0-3-16,-1 0 3 0,1 0-5 0,0-1 3 0,0 0-3 16,0 0 7-16,1 0 1 0,0 1-3 0,-1-1 2 15,-1 1-2-15,1-1 0 0,0 0 1 0,0 0-1 16,0 0-5-16,0 0 5 0,2 0 0 16,-2 0 3-16,1 0 0 0,0 0-3 0,1 0-1 15,-2 0-1-15,1 0 3 0,0 0 0 0,1 0 4 16,-2 0-3-16,1 0-3 0,29-25 0 0,-31 27-6 15,0 0 5-15,0 0 0 0,0-1 2 0,15-13-1 16,-10 12 0 0,3 2-11-16,-1-2-11 0,-4 1-12 0,0-2 0 0,4 0-26 0,-4 0-19 0,-2-1-9 15,3 1-4-15,-2 0 4 0,-1-2-17 16,8 1-3-16,-3 1-13 16,-2-1-17-16,5-1-55 0,-6-1 8 0,-1-1-34 15,4 1-28-15</inkml:trace>
  <inkml:trace contextRef="#ctx0" brushRef="#br0" timeOffset="2189.15">23911 9049 194 0,'-4'-13'33'0,"4"4"71"0,-2 2-3 0,1 2-3 0,0 2-43 0,1 3-33 0,0 0 6 0,0 0-16 0,0 0-6 0,0 0 4 0,0 0-10 0,0 0 9 0,0 0 6 0,1 0-3 16,0 0 13-16,13 10-10 0,-13-4 10 15,-1-6 13-15,0 0-8 0,0 1 12 0,7 10 10 16,-4-2-1-16,-1-1 12 0,1-3-10 0,-2 3-13 16,1-4 4-16,-1 2-15 0,3 1 14 0,-3-1-12 15,2 2-13-15,1 0 7 0,-2-2-9 0,4 1-12 16,-3 0 14-16,2-2-15 0,-3 5 15 0,2-1-5 16,-1 1 0-16,1 2 8 0,1-2-9 15,-3 1-13-15,0-1 8 0,-2 0-8 0,0 0 8 16,-1 0-4-16,0 2 3 0,0-1 2 0,0 0-2 15,-4 3-10-15,1-1 11 0,3 1 3 0,-4 1 5 0,-1 0-9 16,2 3 0-16,-5-1-8 0,1 3 6 16,0 0-1-16,0 3 2 0,-1-1 0 0,1 1 1 15,-2-1 7-15,1 2-7 0,-3-2 5 16,3 4-6-16,-1-1-7 0,-1-2 13 0,1 0-12 0,0 0 13 16,1 1-8-16,-4-1 0 0,-1 1 9 0,0 3-7 15,2 1 2-15,-1 1-1 0,2 0-1 0,-6 2 1 16,5-1-5-16,-3 0-3 0,0 3-2 0,4-4 0 15,-6 2 3-15,2-2 0 16,0-4 4-16,-2 3-3 0,0-2 5 0,2-2-3 16,-2 0 3-16,-1-2-4 0,1 1-3 0,0 0 10 0,-4-1-8 0,3 0 10 15,0 2-7-15,0 0 1 0,-6-2 1 0,4 2 1 16,-2-3 0-16,-1 2-6 16,7 3 1-16,-8-3-2 0,6 0-1 0,-4-1 2 15,-4-2 0-15,8 4 2 0,1 0-3 0,-2 2 12 16,6-2-8-16,-3 0 12 0,-1-1-3 0,1 3-13 15,1 0 9-15,0 1-10 0,0 1 7 0,2 1-2 16,-3-2-4-16,1 0 1 0,0 0 4 0,3-3 1 16,-4-2 3-16,2 2-4 0,0 0-5 0,0 0 1 15,-2 0 0-15,0 2 3 0,1-2-3 0,0 0-1 0,1 0 3 16,1-2-3-16,-3 1-2 0,6 2 6 0,-2-2-2 16,0 2 5-16,3 3-6 0,-5-4 0 15,2 1-1-15,-2-3 0 0,2 3-12 0,-2 0 17 16,0 0-9-16,4 2 13 0,-5-2-3 0,3 0-5 15,-1 0 5-15,1 0-6 16,0-2 2-16,-1 2 1 0,0 1-6 0,-1 0 4 16,0-2 2-16,0 2-3 0,-1-1 2 0,-1 4-3 0,2 0 1 0,-1-3 4 15,-1-1 0-15,0-2 1 0,3-1-3 0,-3 0-1 16,-2 2 0-16,9-2 1 16,-1 1-2-16,-4-2 4 0,6-2 2 0,-5 1 2 15,-1-2 1-15,8 0-2 0,-2 1-3 0,1-1 3 0,-2 2 4 0,3 0-6 16,-2-4 7-16,2 3-6 15,-2-3 3-15,-1 5-3 0,1-3-2 0,1-1 1 0,-2 1-5 0,-1-2 6 16,2 2 2-16,-4-1 1 0,4-2-7 0,-4 3 3 16,2-2-1-16,0 1 3 15,0 0 4-15,-2-2-5 0,0 0 1 0,0 1-2 0,-2 0-7 16,-1 3 9-16,0-2-5 0,-1-4 10 16,0 2 0-16,-2-3-7 0,0 1 0 0,2 3-2 15,-5-4 3-15,3 3-5 0,-1-3 5 0,-1 0-4 16,4 3 9-16,-3-2-11 15,3 1 3-15,-2-2-4 0,0 2 2 0,-3-2 1 0,2 2-1 0,0 0 1 0,0 1-2 16,0 2-5-16,1-1 5 0,-2 2-2 16,1-1 7-16,-2 0-5 15,1-1 0-15,1-1-2 0,-4 3 3 16,1-1-1-16,-1 3 2 0,2-2-1 0,1 1 0 0,3-1 4 16,-1-3-5-16,-1-4 5 15,4 5-4-15,0-1 0 0,0 0-1 0,3 2 0 16,-4-1 0-16,0-2-1 0,3 1 2 0,0 0-1 15,-3 1 4-15,1-1-1 0,2 1 2 0,-1-2-2 16,1 0 1-16,0-1 0 0,-2 0 0 0,1-2 0 16,1 2 2-16,1 1-5 0,-3-1 4 0,3 0-3 15,-2 0 0-15,1 1 1 0,0-2-4 0,3 0 2 16,-5-2 1-16,2 3 1 0,2-3 2 16,0 2-2-16,4 0-3 0,-6-2 0 0,2 1 0 15,-2-2 0-15,3 2 5 0,1 0-5 0,2-1 0 16,1-1-1-16,-2 1 2 0,2 0-1 0,6-1 0 15,-7 1 0-15,-2-1 0 0,1-2 3 0,-11 6 1 16,10-4-2-16,1 2-3 0,3-1 3 16,1-2-2-16,-2 2 3 0,0-1-6 0,-1 1 1 0,-1 0 2 15,5 2 0-15,-4-2 0 0,0 3 0 16,0-1-3-16,0-2 3 0,1 1 2 0,0 2-4 16,-2-2 2-16,1 2-3 0,-1-1 8 0,-1 2-6 15,-3-2 1-15,3 2-1 0,-1-2 3 0,0 3-3 16,0-2 3-16,-1-1-2 0,0 5 4 0,-2-5-4 15,2 6 0-15,-4-1 0 0,0-1 2 0,2 6-2 16,-3-6 0-16,1 2 0 0,1-1 0 0,-2-2-4 16,0 1 3-16,-3 0-3 0,4 2 8 0,0 0-5 15,1-2 2-15,1 2-4 0,0 2 4 0,-7-1 0 16,2 2 2-16,-1-1-1 0,-5 0 2 0,5 4-5 16,-1-3 0-16,1 1-1 0,-2 4 3 0,0-2-1 15,-2 2 0-15,-1 0-1 0,-2-5 6 0,-4 7-5 16,3-4 1-16,-2-1-2 15,4 1 1-15,1-1-4 0,2-1-4 0,-5-2 1 0,2 0 6 0,-2 0-5 16,1 0 6-16,3 0-7 0,-4 0 7 0,2 1-4 16,-3 0 2-16,-4 1-3 15,-3 0 5-15,1 1-3 0,-5 1 1 0,5 0-3 0,2 0 5 16,-3-3-3-16,3-1 0 0,2 1 0 0,-1-1 3 16,0-1-3-16,2 0-3 0,-1 0 0 15,0 1-4-15,-1 1 6 0,-3-3-1 0,-3 0 3 16,0 2-3-16,1-2 0 0,-1 0 1 0,4 2-1 15,0-3 2-15,1 6 0 0,1 1 3 0,-1-3-2 0,-1 2 4 16,-6-4-4-16,0 3 4 0,-5-2-3 0,1 2 4 16,-1-2-2-16,4-1-2 0,3 0 1 15,3-1 5-15,-3 1-4 0,2-1 1 0,0 2-2 16,-1-1 0-16,-3-2-3 0,-2 0 2 0,-4-2-1 16,4-3 13-16,1 2-14 0,4-1 6 0,7 1-10 15,-4 0 3-15,3 0 5 0,0 0-3 0,-2-3 3 16,0 3 0-16,-1-5-2 0,-2 3 1 0,-4-2-2 15,1 1 2-15,-3 5-2 16,5-3 2-16,4 3-1 0,2-1 8 0,1 0-12 0,1 0 6 0,3 1-7 16,-6-1 5-16,2 0 2 15,1 0-1-15,-3 1 0 0,-1 0-1 0,-4-1 0 0,0 1-2 16,-3-2 2-16,4 1-4 0,4 3 0 16,-1-4 4-16,1 1-1 0,0-1 9 0,1 0-11 0,-3 0 3 15,2-1-6-15,-3 3 7 0,-5-1 0 0,3 3-1 16,-5-3 1-16,1 4-2 0,5-1 1 0,-2 2 1 15,6 1 0-15,1-1-3 0,-2 0 1 0,1 0-1 16,1-2 2-16,-1-1 0 0,-2 0-5 0,-2-1 2 16,-2 0-3-16,-4-1 1 0,3-2-10 0,3 0 2 15,3 0-4-15,4 0 13 0,-3-2 0 0,1 1 3 16,0-1-2-16,0 1 1 0,1-4-3 0,-1 3-5 16,-2-4 3-16,-1 2 3 0,0 0-16 15,-2-1-2-15,-3 2-7 0,4-3-4 0,2 5-15 16,6 1-4-16,1-1-8 0,1 0-17 0,0 0 0 15,1 1-28-15,-3 4 9 0,0 4-48 0,-2-2-34 16,-4 0 29 0,-3-1-35-16,0 2 33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19T04:06:54.5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 36 1161,'-4'-22'1806,"4"22"-258,0-14-387,0 14-1935,0 0-258,0 0-258,0 0 516,0 0 129,0 0-129,0 0 388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19T04:06:27.1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65 0 4515,'-30'0'5031,"17"7"129,0 1-387,13-8-1935,-9 15-1548,9-15-645,0 0-1161,0 0-3741,15 1-387,-3-6-516,5-3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FB2FF-574B-C3A8-A44D-458BDF864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FFAC2-49CE-AD43-FB29-ED18335A009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CA23F8C3-33CF-B82B-8690-2BB5EA232217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19C35-DF8E-50C5-2607-4E3909F7EF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1C612-85D9-7D8B-6C58-6DA2F35FE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4135D-A037-9FC5-0B1C-446C749A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21A29B2-DC82-44D4-AFE4-C3D930D770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43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2" Type="http://schemas.openxmlformats.org/officeDocument/2006/relationships/image" Target="../media/image8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2" Type="http://schemas.openxmlformats.org/officeDocument/2006/relationships/image" Target="../media/image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2" Type="http://schemas.openxmlformats.org/officeDocument/2006/relationships/image" Target="../media/image8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users\ab\personal\cfdclass\class-cd\tswaves.avi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gif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6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18.png"/><Relationship Id="rId7" Type="http://schemas.openxmlformats.org/officeDocument/2006/relationships/image" Target="NUL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2.wmf"/><Relationship Id="rId10" Type="http://schemas.openxmlformats.org/officeDocument/2006/relationships/image" Target="../media/image180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8.wmf"/><Relationship Id="rId10" Type="http://schemas.openxmlformats.org/officeDocument/2006/relationships/image" Target="../media/image30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5.png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6.w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customXml" Target="../ink/ink17.xml"/><Relationship Id="rId18" Type="http://schemas.openxmlformats.org/officeDocument/2006/relationships/image" Target="../media/image6.png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6.wmf"/><Relationship Id="rId17" Type="http://schemas.openxmlformats.org/officeDocument/2006/relationships/image" Target="../media/image5.png"/><Relationship Id="rId2" Type="http://schemas.openxmlformats.org/officeDocument/2006/relationships/image" Target="../media/image31.png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1.bin"/><Relationship Id="rId15" Type="http://schemas.openxmlformats.org/officeDocument/2006/relationships/customXml" Target="../ink/ink18.xml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13.bin"/><Relationship Id="rId1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NUL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71761"/>
            <a:ext cx="87455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907B4"/>
                </a:solidFill>
                <a:latin typeface="Script MT Bold" panose="03040602040607080904" pitchFamily="66" charset="0"/>
              </a:rPr>
              <a:t>Tiny Vulnerable Zone of Infection &amp; its Effect on Mean Flow…..</a:t>
            </a:r>
            <a:endParaRPr lang="en-US" altLang="en-US" sz="3200" b="1" dirty="0">
              <a:solidFill>
                <a:srgbClr val="F907B4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Analysis of Turbulent Boundary Layers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068" y="13493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itle 1">
            <a:extLst>
              <a:ext uri="{FF2B5EF4-FFF2-40B4-BE49-F238E27FC236}">
                <a16:creationId xmlns:a16="http://schemas.microsoft.com/office/drawing/2014/main" id="{D66BAD74-BA7C-E1DF-A025-93A87E3F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65" y="76200"/>
            <a:ext cx="7148135" cy="1143000"/>
          </a:xfrm>
        </p:spPr>
        <p:txBody>
          <a:bodyPr/>
          <a:lstStyle/>
          <a:p>
            <a:r>
              <a:rPr lang="en-US" altLang="en-US" sz="2800" dirty="0"/>
              <a:t>Evolution of  Flat Plate Boundary Layer Thickness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BB6AEA4-634D-55B5-501B-71104FB9A7AD}"/>
                  </a:ext>
                </a:extLst>
              </p14:cNvPr>
              <p14:cNvContentPartPr/>
              <p14:nvPr/>
            </p14:nvContentPartPr>
            <p14:xfrm>
              <a:off x="2959200" y="4705200"/>
              <a:ext cx="1213200" cy="660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BB6AEA4-634D-55B5-501B-71104FB9A7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9840" y="4695840"/>
                <a:ext cx="1231920" cy="67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61388086-F4E6-9D57-4B57-B838C97AD775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2E25C9A0-4A6A-6566-4BD0-6BDF0E11E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7BC9E764-0DFE-595A-2A5B-F2DD12D0DB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4CE4D655-D28E-DE5E-FA83-6A0F316B6E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FE3A7B1-1F9C-8ADD-7087-3B3EDDC56D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3D5F572-8814-1CEB-0E9B-4F4975DC98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2" name="Rectangle 10">
                      <a:extLst>
                        <a:ext uri="{FF2B5EF4-FFF2-40B4-BE49-F238E27FC236}">
                          <a16:creationId xmlns:a16="http://schemas.microsoft.com/office/drawing/2014/main" id="{268A3E06-5182-57C4-C6FD-28A13D1AF3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3" name="Rectangle 11">
                      <a:extLst>
                        <a:ext uri="{FF2B5EF4-FFF2-40B4-BE49-F238E27FC236}">
                          <a16:creationId xmlns:a16="http://schemas.microsoft.com/office/drawing/2014/main" id="{2FE865CB-61A5-E84F-2903-835A204EB0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E50D1B79-2D40-4E13-0A50-D67565B251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10" name="Rectangle 13">
                      <a:extLst>
                        <a:ext uri="{FF2B5EF4-FFF2-40B4-BE49-F238E27FC236}">
                          <a16:creationId xmlns:a16="http://schemas.microsoft.com/office/drawing/2014/main" id="{C03F586B-A295-1124-3E38-8B979113C4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4">
                      <a:extLst>
                        <a:ext uri="{FF2B5EF4-FFF2-40B4-BE49-F238E27FC236}">
                          <a16:creationId xmlns:a16="http://schemas.microsoft.com/office/drawing/2014/main" id="{488A3F64-EB78-6638-208B-4ABBA7D8AD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449DE5A0-629F-32C7-D99E-1D68438821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8" name="Rectangle 25607">
                      <a:extLst>
                        <a:ext uri="{FF2B5EF4-FFF2-40B4-BE49-F238E27FC236}">
                          <a16:creationId xmlns:a16="http://schemas.microsoft.com/office/drawing/2014/main" id="{3C1CBAFE-185A-7786-DF6B-FDC5D8E53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25608">
                      <a:extLst>
                        <a:ext uri="{FF2B5EF4-FFF2-40B4-BE49-F238E27FC236}">
                          <a16:creationId xmlns:a16="http://schemas.microsoft.com/office/drawing/2014/main" id="{E91073FC-D299-93F0-C14C-24084C75B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2" name="Group 25601">
                    <a:extLst>
                      <a:ext uri="{FF2B5EF4-FFF2-40B4-BE49-F238E27FC236}">
                        <a16:creationId xmlns:a16="http://schemas.microsoft.com/office/drawing/2014/main" id="{4FA0FCB6-E512-CEC0-1274-15FA8E92BC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5" name="Rectangle 25604">
                      <a:extLst>
                        <a:ext uri="{FF2B5EF4-FFF2-40B4-BE49-F238E27FC236}">
                          <a16:creationId xmlns:a16="http://schemas.microsoft.com/office/drawing/2014/main" id="{CE53D499-C69C-4008-4062-B820CFDD8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EC5B1379-E161-2FC3-BAA1-23FED80C1B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46011655-5EDB-D3FC-8E89-CDEB76766D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3C3DF17-7BBB-7C7E-58FE-A6EC7AFD88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A568C01-6047-D771-4FAB-67B1497E24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147" y="1688535"/>
            <a:ext cx="4761011" cy="52456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F1F092CE-4974-4649-B45D-3D7BEA74FDEA}"/>
                  </a:ext>
                </a:extLst>
              </p:cNvPr>
              <p:cNvSpPr txBox="1"/>
              <p:nvPr/>
            </p:nvSpPr>
            <p:spPr bwMode="auto">
              <a:xfrm>
                <a:off x="2959200" y="4385791"/>
                <a:ext cx="2819400" cy="1285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=4.91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F1F092CE-4974-4649-B45D-3D7BEA74F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9200" y="4385791"/>
                <a:ext cx="2819400" cy="12858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2EE7825-FAAF-7099-39AA-71B525FC60C6}"/>
              </a:ext>
            </a:extLst>
          </p:cNvPr>
          <p:cNvSpPr/>
          <p:nvPr/>
        </p:nvSpPr>
        <p:spPr bwMode="auto">
          <a:xfrm>
            <a:off x="1386265" y="2231271"/>
            <a:ext cx="4155905" cy="17828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094392-D86C-E973-85EB-918BB80074B6}"/>
              </a:ext>
            </a:extLst>
          </p:cNvPr>
          <p:cNvSpPr txBox="1"/>
          <p:nvPr/>
        </p:nvSpPr>
        <p:spPr>
          <a:xfrm>
            <a:off x="4172400" y="2164315"/>
            <a:ext cx="46212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laminar flat-plate boundary layer eventually becomes turbulent at higher values of </a:t>
            </a:r>
            <a:r>
              <a:rPr lang="en-US" i="1" dirty="0"/>
              <a:t>x</a:t>
            </a:r>
            <a:r>
              <a:rPr lang="en-US" dirty="0"/>
              <a:t>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4337F8-9E22-8079-F9A1-D7204666E57F}"/>
              </a:ext>
            </a:extLst>
          </p:cNvPr>
          <p:cNvCxnSpPr>
            <a:cxnSpLocks/>
          </p:cNvCxnSpPr>
          <p:nvPr/>
        </p:nvCxnSpPr>
        <p:spPr bwMode="auto">
          <a:xfrm>
            <a:off x="3581400" y="6477000"/>
            <a:ext cx="3048000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A32143C-0D75-9AD2-1B0F-96438F88EF71}"/>
              </a:ext>
            </a:extLst>
          </p:cNvPr>
          <p:cNvSpPr txBox="1"/>
          <p:nvPr/>
        </p:nvSpPr>
        <p:spPr>
          <a:xfrm>
            <a:off x="6574846" y="6096000"/>
            <a:ext cx="367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5" grpId="0" animBg="1"/>
      <p:bldP spid="2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633EF-9245-FC45-5855-0B04FF11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itle 1">
            <a:extLst>
              <a:ext uri="{FF2B5EF4-FFF2-40B4-BE49-F238E27FC236}">
                <a16:creationId xmlns:a16="http://schemas.microsoft.com/office/drawing/2014/main" id="{09A61BEE-80B0-D401-D9F8-A19F668F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65" y="76200"/>
            <a:ext cx="7148135" cy="1143000"/>
          </a:xfrm>
        </p:spPr>
        <p:txBody>
          <a:bodyPr/>
          <a:lstStyle/>
          <a:p>
            <a:r>
              <a:rPr lang="en-US" altLang="en-US" sz="2800" dirty="0"/>
              <a:t>Evolution of  Flat Plate Boundary Layer Thickness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A81F696-8979-D6B6-1AFE-3B869D7FFC4C}"/>
                  </a:ext>
                </a:extLst>
              </p14:cNvPr>
              <p14:cNvContentPartPr/>
              <p14:nvPr/>
            </p14:nvContentPartPr>
            <p14:xfrm>
              <a:off x="2959200" y="4705200"/>
              <a:ext cx="1213200" cy="660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BB6AEA4-634D-55B5-501B-71104FB9A7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9840" y="4695840"/>
                <a:ext cx="1231920" cy="67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FF541B7A-87E9-7BE5-39AA-1CBB13D2DA4C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6E56ADD9-5AA9-1082-39A5-014520FEA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A8DF0BA4-2622-8131-0485-38C38132E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DDD26272-9F1D-46B7-1183-F6D782F919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4958B4F-9038-4EA0-9A8A-B792B0AE2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1B97BAA-D96B-384F-5B49-65C300007E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2" name="Rectangle 10">
                      <a:extLst>
                        <a:ext uri="{FF2B5EF4-FFF2-40B4-BE49-F238E27FC236}">
                          <a16:creationId xmlns:a16="http://schemas.microsoft.com/office/drawing/2014/main" id="{1EA23B13-7A6A-FA47-CEEF-6CCE465AA4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3" name="Rectangle 11">
                      <a:extLst>
                        <a:ext uri="{FF2B5EF4-FFF2-40B4-BE49-F238E27FC236}">
                          <a16:creationId xmlns:a16="http://schemas.microsoft.com/office/drawing/2014/main" id="{B68893C0-C432-F0B4-D2D1-879A8E3AF0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1133F3E7-06C9-B54D-E9AC-FB068C99F4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10" name="Rectangle 13">
                      <a:extLst>
                        <a:ext uri="{FF2B5EF4-FFF2-40B4-BE49-F238E27FC236}">
                          <a16:creationId xmlns:a16="http://schemas.microsoft.com/office/drawing/2014/main" id="{B7CD9FA4-0261-83FA-ABEB-A1201E0BE1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4">
                      <a:extLst>
                        <a:ext uri="{FF2B5EF4-FFF2-40B4-BE49-F238E27FC236}">
                          <a16:creationId xmlns:a16="http://schemas.microsoft.com/office/drawing/2014/main" id="{D11B55BC-2CE4-1FA9-8A55-1060DED22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66399060-29EA-0FF3-652F-DB50B496D5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8" name="Rectangle 25607">
                      <a:extLst>
                        <a:ext uri="{FF2B5EF4-FFF2-40B4-BE49-F238E27FC236}">
                          <a16:creationId xmlns:a16="http://schemas.microsoft.com/office/drawing/2014/main" id="{BA78FF65-7F7B-8A22-D89E-35431F532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25608">
                      <a:extLst>
                        <a:ext uri="{FF2B5EF4-FFF2-40B4-BE49-F238E27FC236}">
                          <a16:creationId xmlns:a16="http://schemas.microsoft.com/office/drawing/2014/main" id="{AD7BABD1-0E35-7060-26E2-7B5134CC3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2" name="Group 25601">
                    <a:extLst>
                      <a:ext uri="{FF2B5EF4-FFF2-40B4-BE49-F238E27FC236}">
                        <a16:creationId xmlns:a16="http://schemas.microsoft.com/office/drawing/2014/main" id="{079292D9-34C2-CE2A-1723-8B8C9A2223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5" name="Rectangle 25604">
                      <a:extLst>
                        <a:ext uri="{FF2B5EF4-FFF2-40B4-BE49-F238E27FC236}">
                          <a16:creationId xmlns:a16="http://schemas.microsoft.com/office/drawing/2014/main" id="{B71D407B-93B3-B757-9156-00FD997774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60BE41CF-E278-1F63-3E94-CD2AD9DB24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68629ABC-A3E0-4990-BFED-F4D1914ED7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8CC11F-D5BB-6C78-C3A6-1805456007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7AAE77A-8F87-B456-F02D-CDBB3EF120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147" y="1688535"/>
            <a:ext cx="4761011" cy="52456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A1DDDA04-B9CF-DF49-C6CC-DEDA7FE1E344}"/>
                  </a:ext>
                </a:extLst>
              </p:cNvPr>
              <p:cNvSpPr txBox="1"/>
              <p:nvPr/>
            </p:nvSpPr>
            <p:spPr bwMode="auto">
              <a:xfrm>
                <a:off x="2959200" y="4385791"/>
                <a:ext cx="2819400" cy="1285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=4.91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A1DDDA04-B9CF-DF49-C6CC-DEDA7FE1E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9200" y="4385791"/>
                <a:ext cx="2819400" cy="12858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F05805C-F31D-B304-3C97-8A5C9A669F89}"/>
              </a:ext>
            </a:extLst>
          </p:cNvPr>
          <p:cNvSpPr/>
          <p:nvPr/>
        </p:nvSpPr>
        <p:spPr bwMode="auto">
          <a:xfrm>
            <a:off x="1386265" y="2231271"/>
            <a:ext cx="4155905" cy="17828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55A754-E87D-5155-E90A-7580BDDAC89C}"/>
              </a:ext>
            </a:extLst>
          </p:cNvPr>
          <p:cNvCxnSpPr>
            <a:cxnSpLocks/>
          </p:cNvCxnSpPr>
          <p:nvPr/>
        </p:nvCxnSpPr>
        <p:spPr bwMode="auto">
          <a:xfrm>
            <a:off x="3581400" y="6477000"/>
            <a:ext cx="3048000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3F9C48E-C403-39D6-686C-6F98CDF2A0D1}"/>
              </a:ext>
            </a:extLst>
          </p:cNvPr>
          <p:cNvSpPr txBox="1"/>
          <p:nvPr/>
        </p:nvSpPr>
        <p:spPr>
          <a:xfrm>
            <a:off x="6574846" y="6096000"/>
            <a:ext cx="367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ECCC60-CBA2-F109-B579-11835FB74C60}"/>
              </a:ext>
            </a:extLst>
          </p:cNvPr>
          <p:cNvSpPr txBox="1"/>
          <p:nvPr/>
        </p:nvSpPr>
        <p:spPr>
          <a:xfrm>
            <a:off x="3583330" y="2552048"/>
            <a:ext cx="48638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no unique value for the x-location where this change to occur. </a:t>
            </a:r>
          </a:p>
        </p:txBody>
      </p:sp>
    </p:spTree>
    <p:extLst>
      <p:ext uri="{BB962C8B-B14F-4D97-AF65-F5344CB8AC3E}">
        <p14:creationId xmlns:p14="http://schemas.microsoft.com/office/powerpoint/2010/main" val="355187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9FE6C-11E6-C15C-5B0A-C9BABA958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itle 1">
            <a:extLst>
              <a:ext uri="{FF2B5EF4-FFF2-40B4-BE49-F238E27FC236}">
                <a16:creationId xmlns:a16="http://schemas.microsoft.com/office/drawing/2014/main" id="{2CDDC62C-69D0-9E6B-1706-DA997FEF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65" y="76200"/>
            <a:ext cx="7148135" cy="1143000"/>
          </a:xfrm>
        </p:spPr>
        <p:txBody>
          <a:bodyPr/>
          <a:lstStyle/>
          <a:p>
            <a:r>
              <a:rPr lang="en-US" altLang="en-US" sz="2800" dirty="0"/>
              <a:t>Evolution of  Flat Plate Boundary Layer Thickness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DC5DDEB-86AB-382D-2F5F-6F40FFBE4753}"/>
                  </a:ext>
                </a:extLst>
              </p14:cNvPr>
              <p14:cNvContentPartPr/>
              <p14:nvPr/>
            </p14:nvContentPartPr>
            <p14:xfrm>
              <a:off x="2959200" y="4705200"/>
              <a:ext cx="1213200" cy="660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BB6AEA4-634D-55B5-501B-71104FB9A7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9840" y="4695840"/>
                <a:ext cx="1231920" cy="67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605F8F27-A92F-EC49-AA63-56957E9FCC88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1CE63E4A-CE06-29B1-C4DA-7B544BE8C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A08A2123-A2BA-7735-302C-027BCB6174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8E94C020-E8BD-232D-4743-B6F6C4440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0E05219C-8C19-87C9-CA17-DE1436428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AC46C1A-C378-A554-9651-726A38E8E9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2" name="Rectangle 10">
                      <a:extLst>
                        <a:ext uri="{FF2B5EF4-FFF2-40B4-BE49-F238E27FC236}">
                          <a16:creationId xmlns:a16="http://schemas.microsoft.com/office/drawing/2014/main" id="{F81D46FF-7B53-C54C-6E82-42AB206B96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3" name="Rectangle 11">
                      <a:extLst>
                        <a:ext uri="{FF2B5EF4-FFF2-40B4-BE49-F238E27FC236}">
                          <a16:creationId xmlns:a16="http://schemas.microsoft.com/office/drawing/2014/main" id="{C644215A-3239-F85B-B282-389FFD426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F09813D7-6A5D-7D83-A244-53E78926E9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10" name="Rectangle 13">
                      <a:extLst>
                        <a:ext uri="{FF2B5EF4-FFF2-40B4-BE49-F238E27FC236}">
                          <a16:creationId xmlns:a16="http://schemas.microsoft.com/office/drawing/2014/main" id="{36AE9D97-8362-AC33-2E40-720848BAAF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4">
                      <a:extLst>
                        <a:ext uri="{FF2B5EF4-FFF2-40B4-BE49-F238E27FC236}">
                          <a16:creationId xmlns:a16="http://schemas.microsoft.com/office/drawing/2014/main" id="{B418BFE1-CFEC-B627-BB23-E3CA35194D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D2973DCF-6B8C-0C6A-5B22-48752B0DBD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8" name="Rectangle 25607">
                      <a:extLst>
                        <a:ext uri="{FF2B5EF4-FFF2-40B4-BE49-F238E27FC236}">
                          <a16:creationId xmlns:a16="http://schemas.microsoft.com/office/drawing/2014/main" id="{F96868F2-0AF4-546A-3D5B-2E6E379218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25608">
                      <a:extLst>
                        <a:ext uri="{FF2B5EF4-FFF2-40B4-BE49-F238E27FC236}">
                          <a16:creationId xmlns:a16="http://schemas.microsoft.com/office/drawing/2014/main" id="{090C550E-2A64-21C1-051F-ED3FBBEFA4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2" name="Group 25601">
                    <a:extLst>
                      <a:ext uri="{FF2B5EF4-FFF2-40B4-BE49-F238E27FC236}">
                        <a16:creationId xmlns:a16="http://schemas.microsoft.com/office/drawing/2014/main" id="{43939FD9-DAD8-A8E1-7B3D-06780D6C3A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5" name="Rectangle 25604">
                      <a:extLst>
                        <a:ext uri="{FF2B5EF4-FFF2-40B4-BE49-F238E27FC236}">
                          <a16:creationId xmlns:a16="http://schemas.microsoft.com/office/drawing/2014/main" id="{44A07D7B-2CD9-FA18-335F-0FDF12B14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3847010D-0A71-E0B1-27A9-B715EC98C6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00AE0032-BE66-A139-453D-A069FD112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7D6E59-5CC8-52EC-970F-DA66545DF0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C5A3A0B-B528-E0B7-EC14-B3C1FFC3FE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147" y="1688535"/>
            <a:ext cx="4761011" cy="52456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436E6A6A-E67E-2FCB-C854-E25C73F1B26F}"/>
                  </a:ext>
                </a:extLst>
              </p:cNvPr>
              <p:cNvSpPr txBox="1"/>
              <p:nvPr/>
            </p:nvSpPr>
            <p:spPr bwMode="auto">
              <a:xfrm>
                <a:off x="2959200" y="4385791"/>
                <a:ext cx="2819400" cy="1285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=4.91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531" name="Object 3">
                <a:extLst>
                  <a:ext uri="{FF2B5EF4-FFF2-40B4-BE49-F238E27FC236}">
                    <a16:creationId xmlns:a16="http://schemas.microsoft.com/office/drawing/2014/main" id="{436E6A6A-E67E-2FCB-C854-E25C73F1B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9200" y="4385791"/>
                <a:ext cx="2819400" cy="12858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A70C7022-AC37-66C6-3446-6BFBE1D4F188}"/>
              </a:ext>
            </a:extLst>
          </p:cNvPr>
          <p:cNvSpPr/>
          <p:nvPr/>
        </p:nvSpPr>
        <p:spPr bwMode="auto">
          <a:xfrm>
            <a:off x="1386265" y="2231271"/>
            <a:ext cx="4155905" cy="17828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976C8C3-A95C-9206-CC18-955D51F6DA3B}"/>
              </a:ext>
            </a:extLst>
          </p:cNvPr>
          <p:cNvCxnSpPr>
            <a:cxnSpLocks/>
          </p:cNvCxnSpPr>
          <p:nvPr/>
        </p:nvCxnSpPr>
        <p:spPr bwMode="auto">
          <a:xfrm>
            <a:off x="3581400" y="6477000"/>
            <a:ext cx="3048000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C4BAD6-37B2-65D3-8D78-88506E0848E3}"/>
              </a:ext>
            </a:extLst>
          </p:cNvPr>
          <p:cNvSpPr txBox="1"/>
          <p:nvPr/>
        </p:nvSpPr>
        <p:spPr>
          <a:xfrm>
            <a:off x="6574846" y="6096000"/>
            <a:ext cx="367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0C129-47E4-FAED-3786-E823B14E022B}"/>
              </a:ext>
            </a:extLst>
          </p:cNvPr>
          <p:cNvSpPr txBox="1"/>
          <p:nvPr/>
        </p:nvSpPr>
        <p:spPr>
          <a:xfrm>
            <a:off x="2959200" y="2143324"/>
            <a:ext cx="60482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With care in polishing the wall and keeping the free stream quiet, one can delay the transition Reynolds number. </a:t>
            </a:r>
          </a:p>
        </p:txBody>
      </p:sp>
    </p:spTree>
    <p:extLst>
      <p:ext uri="{BB962C8B-B14F-4D97-AF65-F5344CB8AC3E}">
        <p14:creationId xmlns:p14="http://schemas.microsoft.com/office/powerpoint/2010/main" val="349421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1AF034DB-0F34-7091-534B-6BEF49F32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510" y="194233"/>
            <a:ext cx="6324600" cy="1143000"/>
          </a:xfrm>
        </p:spPr>
        <p:txBody>
          <a:bodyPr/>
          <a:lstStyle/>
          <a:p>
            <a:r>
              <a:rPr lang="en-US" altLang="en-US" sz="2800" dirty="0"/>
              <a:t>Receptivity of  Boundary Layer to Disturbances </a:t>
            </a:r>
          </a:p>
        </p:txBody>
      </p:sp>
      <p:pic>
        <p:nvPicPr>
          <p:cNvPr id="3" name="tswaves.avi">
            <a:hlinkClick r:id="" action="ppaction://media"/>
            <a:extLst>
              <a:ext uri="{FF2B5EF4-FFF2-40B4-BE49-F238E27FC236}">
                <a16:creationId xmlns:a16="http://schemas.microsoft.com/office/drawing/2014/main" id="{9D11C4B3-38B5-7069-67B7-17069513F6B3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465053"/>
            <a:ext cx="7848600" cy="485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3CA9F1C-8823-540E-A407-EDA920B13140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98F985E5-73C0-957E-CA62-3157052D6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F2FC504E-9FBE-B670-ED5D-05D618FD01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2980024-7773-5B46-370C-7FE0028C25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1176811-32CB-5138-2383-A122C0FD5F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3C90578-1833-34B1-10B3-08CEB3522D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E192998-422F-D00D-671E-372D1A4D92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E3BDA56-022E-7567-3BAE-5C263261CC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F0BC764-0581-8ED9-D130-6D0AFC0EB2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310234D-160D-E186-5C18-63B3E4006F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1CBEECB-D4E9-581B-0186-488EF570F4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4B4F59F-F287-8391-0D13-A845AEB343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B4BA920-D13E-C45C-90C9-9545E8B899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9ABE10B-02AE-9C37-ECC7-782DF15DA5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17C2C70-9B2B-D462-009B-20F7BC73F1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88A6457-7D11-8E0F-09A0-6EA7827E96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5D95415-E8DC-381A-41A1-15DE55D81F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34DDA75-AFF7-F90D-3EE3-2041F5F8E4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49CB7B-0905-B189-6244-1FE8FB8F29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3860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>
            <a:extLst>
              <a:ext uri="{FF2B5EF4-FFF2-40B4-BE49-F238E27FC236}">
                <a16:creationId xmlns:a16="http://schemas.microsoft.com/office/drawing/2014/main" id="{3C2CDF44-B37B-C8EA-E682-E552387DA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2" y="1241466"/>
            <a:ext cx="67341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1">
            <a:extLst>
              <a:ext uri="{FF2B5EF4-FFF2-40B4-BE49-F238E27FC236}">
                <a16:creationId xmlns:a16="http://schemas.microsoft.com/office/drawing/2014/main" id="{625177DE-EE53-1F17-D369-0077EEAD0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4EFB8B-C611-AA26-6D4B-93C395108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810000"/>
            <a:ext cx="89154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stable laminar flow is established that starts from the leading edge and extends to the point of inception of the unstable two-dimensional </a:t>
            </a:r>
            <a:r>
              <a:rPr lang="en-US" altLang="en-US" sz="2400" i="1"/>
              <a:t>Tollmien-Schlichting waves.</a:t>
            </a:r>
            <a:endParaRPr lang="en-US" altLang="en-US" sz="2400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9E5F140C-079D-FB54-6876-0568A64EA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95800"/>
            <a:ext cx="68294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BCFC91AF-6B56-393B-57BE-A5E74509262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BCFC91AF-6B56-393B-57BE-A5E74509262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C910F45-4839-EBC0-4B1E-1702DE00CE7B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FA61432-E913-E4ED-5E8A-990858E79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9198183-E1ED-8D4D-B4A1-6C4A5C5045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6E265FF-2EE8-30A6-5A92-01DFF600F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6066410-7BE9-68D9-1088-9B97A42775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6B8F81D-686D-639A-DF13-FDA2F4BC2D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8B0174F-D3C2-D87E-1381-F0B09C60C1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E64B1DB-C232-9E0B-645F-59733AF9F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31FDDF6-0DFA-A086-0F67-0F09CC0015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30624BF-1342-6B8C-F9D0-59F750953E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88CAF6B-1CFC-FDBB-658D-F5BCA094E4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6AB2A1A-DCFB-C8E2-DF4B-BC06C828C2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DDB20C1-C8FF-2A91-A98E-032FF9FF26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E34F8DE-8EE1-5874-2D26-FCAACD358D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5C362C6-D13D-9931-DAD0-6A5E0070F3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5789C46-87D3-C54B-7A5D-7773F2A76A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467EA7C-9D60-2218-5256-FD9AD66649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7DF6447-D7EB-1120-AA2E-EF38C09DBC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AAA4283-0BA1-8604-ACD1-F9BD665893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Rectangle 1">
            <a:extLst>
              <a:ext uri="{FF2B5EF4-FFF2-40B4-BE49-F238E27FC236}">
                <a16:creationId xmlns:a16="http://schemas.microsoft.com/office/drawing/2014/main" id="{BFB094A1-9708-85B8-F182-FBA00E300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49827"/>
            <a:ext cx="8596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solidFill>
                  <a:srgbClr val="FF0000"/>
                </a:solidFill>
              </a:rPr>
              <a:t>Source: Fluid Mechanics for Engineers, A Graduate Textbook, Meinhard T. </a:t>
            </a:r>
            <a:r>
              <a:rPr lang="en-US" altLang="en-US" sz="1800" dirty="0" err="1">
                <a:solidFill>
                  <a:srgbClr val="FF0000"/>
                </a:solidFill>
              </a:rPr>
              <a:t>Schobeiri</a:t>
            </a:r>
            <a:r>
              <a:rPr lang="en-US" altLang="en-US" sz="1800" dirty="0">
                <a:solidFill>
                  <a:srgbClr val="FF0000"/>
                </a:solidFill>
              </a:rPr>
              <a:t>, 2010.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9CB43-846A-3E22-4D82-C3B4681B6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B1E33827-8E1A-0F05-F0ED-FCF7A23D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C656F6C6-2A76-9BCD-4EB1-B9A7F388593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C656F6C6-2A76-9BCD-4EB1-B9A7F388593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1B944B4-AB80-53A1-E7E7-AEBD1A42E966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24A85470-A4B0-1737-4B9B-30A40AA718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8DCCA44-23DB-C1BA-7EA2-714A1005A8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F02F335-F0A2-7668-34DC-B5578D6CEF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A4AF70A-84B3-A120-0231-8FCF59976A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F790C42-6462-B554-6434-91CF23D274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17C55CF-CBE5-F51E-B277-948E65E553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2190A86-A2DF-9E3E-9A02-9808195075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CFAF61C-C169-305D-443F-E5C3DFC4D6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EAF6A03-61CD-0D2B-5254-2212D848F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92477EF-CE4A-F44C-8C93-F73EACEF64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6868026-8189-B5F9-BAF3-EEF3DAE823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B40ACA6-469A-FE03-2720-D91F6FE82C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4E40243-4A24-BCBA-C543-1048857E01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FB1CF3B-7A62-CADF-55CA-B983190C5C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9D2A637-495C-CD25-152E-C9004BEEA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66100DA-7E9F-034E-2585-9456B12710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5022EC0-8E41-2BE5-2A2D-3B0E96110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1594635-71FD-CC88-8030-6304254389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F3B524-A339-363B-8412-CF346F683EAC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61A6503-9A45-0742-DB6C-F3BE1F99D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472D52-BEB4-460A-565E-77BF3C2F6D11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0D05C4-A4E7-D662-FC5F-B1158DD88A93}"/>
              </a:ext>
            </a:extLst>
          </p:cNvPr>
          <p:cNvGrpSpPr/>
          <p:nvPr/>
        </p:nvGrpSpPr>
        <p:grpSpPr>
          <a:xfrm>
            <a:off x="525714" y="1981200"/>
            <a:ext cx="2947733" cy="1312298"/>
            <a:chOff x="525714" y="1981200"/>
            <a:chExt cx="2947733" cy="131229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658EE63-35D0-8CC4-4EC9-69D103B95FF2}"/>
                </a:ext>
              </a:extLst>
            </p:cNvPr>
            <p:cNvSpPr txBox="1"/>
            <p:nvPr/>
          </p:nvSpPr>
          <p:spPr>
            <a:xfrm>
              <a:off x="525714" y="2106298"/>
              <a:ext cx="283096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dirty="0"/>
                <a:t>Location 1: </a:t>
              </a:r>
              <a:r>
                <a:rPr lang="en-US" altLang="en-US" sz="2400" dirty="0"/>
                <a:t>Stable Laminar Zone</a:t>
              </a:r>
            </a:p>
          </p:txBody>
        </p:sp>
        <p:sp>
          <p:nvSpPr>
            <p:cNvPr id="28" name="Speech Bubble: Rectangle with Corners Rounded 27">
              <a:extLst>
                <a:ext uri="{FF2B5EF4-FFF2-40B4-BE49-F238E27FC236}">
                  <a16:creationId xmlns:a16="http://schemas.microsoft.com/office/drawing/2014/main" id="{7E42C5F1-5BE5-894A-CD11-C5CF2CE54904}"/>
                </a:ext>
              </a:extLst>
            </p:cNvPr>
            <p:cNvSpPr/>
            <p:nvPr/>
          </p:nvSpPr>
          <p:spPr bwMode="auto">
            <a:xfrm>
              <a:off x="525714" y="1981200"/>
              <a:ext cx="2947733" cy="1312298"/>
            </a:xfrm>
            <a:prstGeom prst="wedgeRoundRect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048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D20BB-BEAB-B7FF-393E-F5FB20A2A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61BEC7DA-FE0D-8FD7-5051-35894305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FDB53F6E-6B7A-4850-0742-6C1C3464BEF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FDB53F6E-6B7A-4850-0742-6C1C3464BEF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AF7D404-5CD5-5160-F742-748D96AF08AA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3606D5C4-42DF-B39A-0235-728034181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7100723-85B3-DDDB-50AB-031A2AFE09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8635306-E287-88F3-8878-30C6DE8B0D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1F82600-293F-14A9-8117-018B23842A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8AE9732-3157-AB12-DD8F-4D8C1E34DD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04DE5E0-735E-916A-96C6-93F9787F8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3A088C6-E60C-A290-FF58-3802845270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0A81AF4-1F00-552C-7F82-E61BDDFA83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EB2DCF7-3104-5FC5-EB6D-B2DA8FAA9D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68B079F-A805-3CAB-CDDA-05BC223E6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891AE9A-D776-1B44-41CC-77A2148CAA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96EE398-B973-9EC4-32C8-B10A3F837C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7324E6A-1BF7-25F9-DC10-B9BC6A3D50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C1FABD0-BA54-6591-1F31-6CC37A9FA7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CC0BBD60-E5FB-1221-001B-591A838A86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45E8BEE-CB03-C663-03FD-1C456129CC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5B882F7-8DA2-A493-82B7-C4FE58AC51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58A7BC-71E9-B858-6EF6-CBDC424913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F91BFE-2EEB-D725-E1D6-96DEDBCF284D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709C644-5F5C-EFC7-B80C-930C5F3DA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A3B507-DC13-3B70-0C82-ED338664FAE5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0A668F-9EB1-2EBC-0FE9-A95102AF4E45}"/>
              </a:ext>
            </a:extLst>
          </p:cNvPr>
          <p:cNvGrpSpPr/>
          <p:nvPr/>
        </p:nvGrpSpPr>
        <p:grpSpPr>
          <a:xfrm>
            <a:off x="2134263" y="1309794"/>
            <a:ext cx="5104737" cy="1971103"/>
            <a:chOff x="1524000" y="1309794"/>
            <a:chExt cx="5104737" cy="19711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7A4CD2-C7A8-DE4A-094C-E36995E93AEF}"/>
                </a:ext>
              </a:extLst>
            </p:cNvPr>
            <p:cNvSpPr txBox="1"/>
            <p:nvPr/>
          </p:nvSpPr>
          <p:spPr>
            <a:xfrm>
              <a:off x="2463947" y="1341905"/>
              <a:ext cx="2830962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dirty="0"/>
                <a:t>Location 2: </a:t>
              </a:r>
              <a:r>
                <a:rPr lang="en-US" altLang="en-US" sz="2400" dirty="0"/>
                <a:t>Onset of the unstable One -dimensional </a:t>
              </a:r>
              <a:r>
                <a:rPr lang="en-US" altLang="en-US" sz="2400" dirty="0" err="1"/>
                <a:t>Tollmien</a:t>
              </a:r>
              <a:r>
                <a:rPr lang="en-US" altLang="en-US" sz="2400" dirty="0"/>
                <a:t>-Schlichting waves.</a:t>
              </a:r>
            </a:p>
          </p:txBody>
        </p:sp>
        <p:sp>
          <p:nvSpPr>
            <p:cNvPr id="4" name="Speech Bubble: Oval 3">
              <a:extLst>
                <a:ext uri="{FF2B5EF4-FFF2-40B4-BE49-F238E27FC236}">
                  <a16:creationId xmlns:a16="http://schemas.microsoft.com/office/drawing/2014/main" id="{82D443F7-AE86-217A-54E8-3C2A5458AEFC}"/>
                </a:ext>
              </a:extLst>
            </p:cNvPr>
            <p:cNvSpPr/>
            <p:nvPr/>
          </p:nvSpPr>
          <p:spPr bwMode="auto">
            <a:xfrm>
              <a:off x="1524000" y="1309794"/>
              <a:ext cx="5104737" cy="1814406"/>
            </a:xfrm>
            <a:prstGeom prst="wedgeEllipse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339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75D94-EDEC-0896-1E85-1EB27DE7E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074E64A4-720B-3618-A607-F5D7EC0A6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21594D19-CEB6-CA33-FE08-ED6CC78292F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21594D19-CEB6-CA33-FE08-ED6CC78292F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ED4C93D-D90E-44A9-AC68-62E6DD8631F1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0A4DF6E-26E2-8F53-957E-FA31216694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A11A40A-0EBE-102E-252A-599D1579A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3148103-B59C-06EB-29FD-799327633C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82FF632-764A-CC38-C132-0C39F8AF5F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C775F2B-0F74-5290-2977-CB67A0B1C3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C0D311B-2BE3-8BE4-F0EC-F1E88FFEE8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AC8D006-F92F-748F-0A1D-9CA9444545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B9D7159-03CD-8F9F-3BC2-E017B8E1E1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72F2657-61B9-5569-32F7-EC03F9DD7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8F5EA30-75C5-489F-0BD9-DEB502EC61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E6AF973-8FAF-3614-AA67-D328CF027B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404857B-26CC-01FB-E909-326F5F2FBE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39CF8AE-FC5E-5CC6-13B6-F34E18413C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5476DD7-8EBC-FF90-4C68-C198E452AB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81156441-3D15-0C86-F087-9BB35938B9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4497A89-E0E3-0319-E144-C461006324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4053886-0441-6DA3-539D-3831E6EF7E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4B04E0-4103-C4B7-F9CC-673AEC5A14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308264-F6CC-6107-2955-F7CC502C75F7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5906D8E-0F11-530E-CA25-7E8FA644D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2E3443-2E93-754D-27DE-B0C9E2466E0F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628FA2-2164-375A-065B-219069F75B67}"/>
              </a:ext>
            </a:extLst>
          </p:cNvPr>
          <p:cNvGrpSpPr/>
          <p:nvPr/>
        </p:nvGrpSpPr>
        <p:grpSpPr>
          <a:xfrm>
            <a:off x="2680623" y="1240773"/>
            <a:ext cx="4176713" cy="2441786"/>
            <a:chOff x="2680623" y="1240773"/>
            <a:chExt cx="4176713" cy="244178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110EB9-E957-17F9-E6AD-BB8D37F94269}"/>
                </a:ext>
              </a:extLst>
            </p:cNvPr>
            <p:cNvSpPr txBox="1"/>
            <p:nvPr/>
          </p:nvSpPr>
          <p:spPr>
            <a:xfrm>
              <a:off x="3126746" y="1693406"/>
              <a:ext cx="346041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Location 3</a:t>
              </a:r>
              <a:r>
                <a:rPr lang="en-US" altLang="en-US" dirty="0"/>
                <a:t>:</a:t>
              </a:r>
              <a:r>
                <a:rPr lang="en-US" altLang="en-US" sz="2400" dirty="0"/>
                <a:t> Onset of the unstable two-dimensional </a:t>
              </a:r>
              <a:r>
                <a:rPr lang="en-US" altLang="en-US" sz="2400" dirty="0" err="1"/>
                <a:t>Tollmien</a:t>
              </a:r>
              <a:r>
                <a:rPr lang="en-US" altLang="en-US" sz="2400" dirty="0"/>
                <a:t>-Schlichting waves.</a:t>
              </a:r>
            </a:p>
          </p:txBody>
        </p:sp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EB625A09-73E3-AEA3-02F8-A137C8A3D193}"/>
                </a:ext>
              </a:extLst>
            </p:cNvPr>
            <p:cNvSpPr/>
            <p:nvPr/>
          </p:nvSpPr>
          <p:spPr bwMode="auto">
            <a:xfrm>
              <a:off x="2680623" y="1240773"/>
              <a:ext cx="4176713" cy="2441786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88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4011A-33C6-E1B7-9D6E-76D210807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A14B4B61-EB33-2CC3-B167-B2A912591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F5A8C250-1426-18ED-5DC8-72073563D5D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F5A8C250-1426-18ED-5DC8-72073563D5D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589AC1C-5695-FD5C-3893-260B703B3822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5E8A3C2C-E5D0-4BD8-53D9-8503E0456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D1EC0F0-02FF-C6EA-E77D-F56CCCE5D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CE96627-FCB6-8912-3B6C-99C0398767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57C63FA-1373-B5C4-CAFA-D0A856FD5B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EBC3F53-B887-7494-31A0-4E1F4DBEC3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EDBFCBD-6A76-689B-132B-65DD93E6F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3ED227E1-D85F-0EBB-72D3-7E36AB0B75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C86858C-FA9F-F063-52E1-0B7EFD3F81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13A4CEF-31B2-A43A-FE65-5873B0A5C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1CA7160-822C-0E5A-B0B4-30BDCEE5DB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C40E982-346A-12A5-E7F0-B0353A3F07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B1ED5C3-FF5C-8DBD-46F1-E518B056EA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F493758-9373-A1BE-1FDF-D6F313AE4C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EDAE2BE-68F3-C776-5892-6888846D4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97250C0-3B8A-826F-35BE-C909A4EB0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FB958C8-2060-EFE3-CE71-336D3BD6BF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6BAFE61-84B3-2099-ED53-C3DF4E6AD6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318CEB-A11B-FB01-2A28-6086E0F322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28E87E6-5745-F11C-9309-5D295B2E690E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12C682E-103C-76A9-EA55-82F349C81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2ACE6B-92D9-8412-F162-BDD0BF61C801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DE06DA-D39A-3B8F-310A-1608B897461D}"/>
              </a:ext>
            </a:extLst>
          </p:cNvPr>
          <p:cNvGrpSpPr/>
          <p:nvPr/>
        </p:nvGrpSpPr>
        <p:grpSpPr>
          <a:xfrm>
            <a:off x="2680623" y="1240773"/>
            <a:ext cx="4176713" cy="2441786"/>
            <a:chOff x="2680623" y="1240773"/>
            <a:chExt cx="4176713" cy="244178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CBB3E71-4972-0CB2-8831-EB4C98F3E372}"/>
                </a:ext>
              </a:extLst>
            </p:cNvPr>
            <p:cNvSpPr txBox="1"/>
            <p:nvPr/>
          </p:nvSpPr>
          <p:spPr>
            <a:xfrm>
              <a:off x="3156938" y="1844792"/>
              <a:ext cx="346041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/>
                <a:t>Location 3</a:t>
              </a:r>
              <a:r>
                <a:rPr lang="en-US" altLang="en-US" baseline="30000" dirty="0"/>
                <a:t>+</a:t>
              </a:r>
              <a:r>
                <a:rPr lang="en-US" altLang="en-US" dirty="0"/>
                <a:t>: Bursts of turbulence in places with high vorticity</a:t>
              </a:r>
              <a:endParaRPr lang="en-US" altLang="en-US" sz="2400" dirty="0"/>
            </a:p>
          </p:txBody>
        </p:sp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28B05407-6462-B391-2FF4-E676FA631632}"/>
                </a:ext>
              </a:extLst>
            </p:cNvPr>
            <p:cNvSpPr/>
            <p:nvPr/>
          </p:nvSpPr>
          <p:spPr bwMode="auto">
            <a:xfrm>
              <a:off x="2680623" y="1240773"/>
              <a:ext cx="4176713" cy="2441786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3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7FCC-BF79-9A0C-824B-0C899E320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199C349A-5C63-830F-7AB7-CCCFA7AE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B4191CC3-52F7-2A06-9BA6-6CFDB8B93DD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B4191CC3-52F7-2A06-9BA6-6CFDB8B93DD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229E6E7-442C-8CBC-2799-1D9F0433133F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620D8F1A-5D68-D512-D2B5-B1CFFD944C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B657439-D56F-A921-B96B-FF394D41E7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3062BC8-B1BA-52D2-7CC2-C2FCFD190D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665652F-2713-8847-42AE-C0E25777D1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0E522D4-412A-7272-38AC-001E6839C0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A73A7BA-DEFB-D54C-9AD4-0D38BAFA6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638471C-0075-72D8-F285-FDE570C90F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9BC5DC8-482D-7872-1DBF-57549C535A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3E8AD2B-451C-D2C7-35CB-9CF2CB0835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38515BB-0F38-C1F7-0D7B-451C53EB4E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08073A2-A7F2-82D6-3036-FFE0CD92DA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EE7A938-0347-6ED1-A617-B195D25D61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31A0B3C-7F2B-B910-064E-CD5CA4D576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ACBA641-0443-7145-3648-23218B6B00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3E7251F-1226-7D44-8B21-5C83125E57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DB88D5B-2B10-90A8-9BCF-53B7FF6E0F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2A29B5F-A887-1D7D-5044-98DCCE5CEF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5ED8FE-0942-3ACA-472D-8B47BC4A88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40CF7D-98F1-8E32-D834-8BD9B54387F0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B33BD0E-AA22-72DE-2553-A2C1C5AD8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DD50FB-CDFE-6D1B-29CB-AD3B7BB9E286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B17C8EA-6FDB-D0D6-918A-E9F69F815AC7}"/>
              </a:ext>
            </a:extLst>
          </p:cNvPr>
          <p:cNvGrpSpPr/>
          <p:nvPr/>
        </p:nvGrpSpPr>
        <p:grpSpPr>
          <a:xfrm>
            <a:off x="3062039" y="1240773"/>
            <a:ext cx="4253161" cy="2441786"/>
            <a:chOff x="2680623" y="1240773"/>
            <a:chExt cx="4253161" cy="24417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107911-46E9-4285-D8D0-269AF2034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542" y="1604806"/>
              <a:ext cx="4139242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Location 3</a:t>
              </a:r>
              <a:r>
                <a:rPr lang="en-US" altLang="en-US" sz="2400" baseline="30000" dirty="0"/>
                <a:t>++</a:t>
              </a:r>
              <a:r>
                <a:rPr lang="en-US" altLang="en-US" sz="2400" dirty="0"/>
                <a:t>Intermittent  formation of turbulent spots (Horseshoe)  with high vortical core at intense fluctuation.</a:t>
              </a:r>
            </a:p>
          </p:txBody>
        </p:sp>
        <p:sp>
          <p:nvSpPr>
            <p:cNvPr id="22" name="Thought Bubble: Cloud 21">
              <a:extLst>
                <a:ext uri="{FF2B5EF4-FFF2-40B4-BE49-F238E27FC236}">
                  <a16:creationId xmlns:a16="http://schemas.microsoft.com/office/drawing/2014/main" id="{3B563BBE-4FFD-DEB7-739D-30968EC1F8CC}"/>
                </a:ext>
              </a:extLst>
            </p:cNvPr>
            <p:cNvSpPr/>
            <p:nvPr/>
          </p:nvSpPr>
          <p:spPr bwMode="auto">
            <a:xfrm>
              <a:off x="2680623" y="1240773"/>
              <a:ext cx="4176713" cy="2441786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11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5AED54AE-0CA2-DC7F-CF7E-C30D509CC7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34499" y="93213"/>
            <a:ext cx="5578475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Hans Albert Einstein </a:t>
            </a:r>
            <a:br>
              <a:rPr lang="en-US" altLang="en-US" sz="2800" dirty="0">
                <a:cs typeface="Times New Roman" panose="02020603050405020304" pitchFamily="18" charset="0"/>
              </a:rPr>
            </a:br>
            <a:r>
              <a:rPr lang="en-US" altLang="en-US" sz="2800" dirty="0">
                <a:cs typeface="Times New Roman" panose="02020603050405020304" pitchFamily="18" charset="0"/>
              </a:rPr>
              <a:t>(May 14, 1904 – July 26, 1973)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A180A-FC53-0B7F-636A-2A3D4CBDB3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86800" cy="2895600"/>
          </a:xfrm>
        </p:spPr>
        <p:txBody>
          <a:bodyPr/>
          <a:lstStyle/>
          <a:p>
            <a:r>
              <a:rPr lang="en-US" altLang="en-US" sz="2400" b="1">
                <a:cs typeface="Times New Roman" panose="02020603050405020304" pitchFamily="18" charset="0"/>
              </a:rPr>
              <a:t>Hans Albert Einstein </a:t>
            </a:r>
            <a:r>
              <a:rPr lang="en-US" altLang="en-US" sz="2400">
                <a:cs typeface="Times New Roman" panose="02020603050405020304" pitchFamily="18" charset="0"/>
              </a:rPr>
              <a:t>an avid sailor, frequently taking colleagues and family out for excursions on the San Francisco Bay.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On his many field trips and academic excursions, he took thousands of pictures, many of which he developed himself and presented as slide shows. </a:t>
            </a:r>
          </a:p>
        </p:txBody>
      </p:sp>
      <p:pic>
        <p:nvPicPr>
          <p:cNvPr id="36869" name="Picture 5" descr="http://t1.ftcdn.net/jpg/00/58/03/48/400_F_58034828_lo4gwNe346yHeI4FMSP2Rk0474JZ0iic.jpg">
            <a:extLst>
              <a:ext uri="{FF2B5EF4-FFF2-40B4-BE49-F238E27FC236}">
                <a16:creationId xmlns:a16="http://schemas.microsoft.com/office/drawing/2014/main" id="{88E08C66-C1DD-2AA2-86F1-2D92A98F9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719263"/>
            <a:ext cx="5072062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713378-3474-42A7-E114-CCA20750D7CF}"/>
              </a:ext>
            </a:extLst>
          </p:cNvPr>
          <p:cNvSpPr txBox="1">
            <a:spLocks/>
          </p:cNvSpPr>
          <p:nvPr/>
        </p:nvSpPr>
        <p:spPr bwMode="auto">
          <a:xfrm>
            <a:off x="304800" y="5181600"/>
            <a:ext cx="868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cs typeface="Times New Roman" pitchFamily="18" charset="0"/>
              </a:rPr>
              <a:t>In 1988, the American Society of Civil Engineers created the </a:t>
            </a:r>
            <a:r>
              <a:rPr lang="en-US" i="1" kern="0" dirty="0">
                <a:cs typeface="Times New Roman" pitchFamily="18" charset="0"/>
              </a:rPr>
              <a:t>Hans Albert Einstein Award</a:t>
            </a:r>
            <a:r>
              <a:rPr lang="en-US" kern="0" dirty="0">
                <a:cs typeface="Times New Roman" pitchFamily="18" charset="0"/>
              </a:rPr>
              <a:t> to recognize outstanding achievements in erosion control, sedimentation and/or waterway development.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47734B-6EB7-C54A-28D4-E82F7414D1F3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29CE0F1-2C71-4794-C71F-D61346B85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D7D026D-1340-D269-890F-75FF72A5CC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F0A2EE9-AB49-584D-5630-511188FA6F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9131943-2B4B-881D-9056-1D104676A8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BE10239-44CC-F018-280F-AEC1DAF93B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FBF486BE-7ACA-3956-CD90-C7E5EC7F12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D9BCA4C0-4DDC-E2C6-6138-877313C436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CA90192-E6D3-8896-B9DB-8CA59C9007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55E63E06-7AD9-45BF-C26B-9C36E80E6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A0AAC56F-21BD-A62E-1293-A1CA217E8B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FC704359-4470-D8F5-96B5-DC3F4F6CCD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DF0C577-2CEE-F659-C974-129CC157D3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325A0E9-5C55-104D-0F0F-4BF16F7C3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7F9C47C8-2734-F1FF-A00E-5F4DDD2025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71EC86E-8FB4-2C37-BE3F-567FEF106A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ACCCAFE-29EB-7676-82C8-75BE0EF342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4C37ED18-8474-6EFD-25E0-0A93B47754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2F3D79B-34AC-776B-FF7D-468295C16F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941BE-407A-E142-AC83-694A9BFB3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63A2B4C4-91C1-5FA1-ED67-28CBE31DE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412A3F05-A44C-A4BC-8C5E-046DF968D25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412A3F05-A44C-A4BC-8C5E-046DF968D25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B54F472-FFCA-507C-4E63-7F01AEFDE3DA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E838DA9-9B84-08FE-5092-F42082E7A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A971420-58E7-16A3-CE38-C87F9DB85F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0C1AF2A-50A2-DEE4-1775-7F9854F82D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3EA1FEE-8016-0A75-93BB-CC30B67767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0D8ACF3-A453-5390-B389-BA218E1A4B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83F7114-E19E-3402-F94B-8EE4183AA2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4B8C779-5CB3-DD0C-4A38-AC29C10412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FB4A1B2-DD42-E9D7-5B26-4F958C2644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01661BD-B854-9781-7A91-750A2D2D7A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3429490-CF92-844E-AC77-3765D576B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4B96694-014C-21A6-81FC-B03C01C264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B944992-F22F-3312-5F85-04F941388B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80B8554-A78F-FAA9-AB0F-3489E5940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44E6C50-B51F-0B5C-A420-E5BFA37887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C85A170C-44CF-A30D-CCC2-3267948F3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8C6476B-5259-07AA-F756-02BB095662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7AC7FAE-DE3F-6BA3-EC24-B57929D076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5C4F4D-D125-E7EC-A473-45711184CC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EA46EAD-C71D-DB43-269D-7B6AA7573517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9B7B29F-E965-A128-EF43-15D801B46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432B2D-BCF3-2DC2-9D72-3A754350B8EB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F4CABB-35A5-F8A5-442B-63840241AB5C}"/>
              </a:ext>
            </a:extLst>
          </p:cNvPr>
          <p:cNvGrpSpPr/>
          <p:nvPr/>
        </p:nvGrpSpPr>
        <p:grpSpPr>
          <a:xfrm>
            <a:off x="2819400" y="1295400"/>
            <a:ext cx="3847760" cy="1959868"/>
            <a:chOff x="4229440" y="1315850"/>
            <a:chExt cx="3847760" cy="19598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EB1308-016B-4B41-02D3-7DF2DBC595AF}"/>
                </a:ext>
              </a:extLst>
            </p:cNvPr>
            <p:cNvSpPr txBox="1"/>
            <p:nvPr/>
          </p:nvSpPr>
          <p:spPr>
            <a:xfrm>
              <a:off x="4343400" y="1336726"/>
              <a:ext cx="349567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2400" dirty="0"/>
                <a:t>Location 4: Development of unstable, three-dimensional waves and the formation of vortex cascades</a:t>
              </a:r>
              <a:endParaRPr lang="en-US" dirty="0"/>
            </a:p>
          </p:txBody>
        </p:sp>
        <p:sp>
          <p:nvSpPr>
            <p:cNvPr id="27" name="Speech Bubble: Rectangle with Corners Rounded 26">
              <a:extLst>
                <a:ext uri="{FF2B5EF4-FFF2-40B4-BE49-F238E27FC236}">
                  <a16:creationId xmlns:a16="http://schemas.microsoft.com/office/drawing/2014/main" id="{79D8F03B-7373-49DF-B095-39803E0EAD34}"/>
                </a:ext>
              </a:extLst>
            </p:cNvPr>
            <p:cNvSpPr/>
            <p:nvPr/>
          </p:nvSpPr>
          <p:spPr bwMode="auto">
            <a:xfrm>
              <a:off x="4229440" y="1315850"/>
              <a:ext cx="3847760" cy="1808350"/>
            </a:xfrm>
            <a:prstGeom prst="wedgeRoundRect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472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07033-2197-5CE9-7F7E-0BD59CD6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03E0B989-21AD-723E-8262-33BB4462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681AA2B1-B0D9-9294-D2AC-C6DC6E4F685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681AA2B1-B0D9-9294-D2AC-C6DC6E4F685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F3616B2-3E91-36DC-9AFA-ECA30C81BF5D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713CFAC-4C6A-EC07-7EF5-4C6A2B2F0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8FDFAA7-2E1D-D604-2D77-E67B4CE04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D27ECD6-5E62-2DAE-41C4-1848EF0560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677F770-2E7E-FF7B-505B-3F72F9C152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6685BCE-4870-6987-604A-716BDE396E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A2C8F99-C844-76AE-BB3F-9100CF70CD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D28EB20-C68E-6B5D-158E-EE983C42FD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1F4C89D-84E8-3BD5-4B14-003EC34F0D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BDB3571-7D9F-A0FC-79CE-99FA63F9C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C700B2F-4610-042A-4BFD-E333DB040A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887ED1E-00CD-E0CE-CE79-489DA6C75E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5A8593A-22C1-5D92-B218-F2D4347773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AE15D7F-0126-CA77-BEFA-F0AE116FE4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7F1C4D1-71C7-B17A-A96B-71E7040028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0B7FFF9F-D934-4B23-44A3-AEB44534B2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06934BF-E29A-AE91-36E5-0919431D5B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4171131-8316-D385-D954-339B6197BA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78D5116-E51B-51A6-ECF3-55AEC0577D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319625-AE03-82BE-CC0C-395269C61B92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99A054B-909B-7E1B-6E51-3FE1129F3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A15BB5-94EA-8106-2F62-03A910750FAB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4F3A56-DB71-2BD0-8451-11D6766E965A}"/>
              </a:ext>
            </a:extLst>
          </p:cNvPr>
          <p:cNvGrpSpPr/>
          <p:nvPr/>
        </p:nvGrpSpPr>
        <p:grpSpPr>
          <a:xfrm>
            <a:off x="4038600" y="1429690"/>
            <a:ext cx="4080201" cy="1670530"/>
            <a:chOff x="4038600" y="1429690"/>
            <a:chExt cx="4080201" cy="167053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DC017E-DDD3-313A-3A50-0667A3E28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200" y="1530560"/>
              <a:ext cx="3886200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Zone 5: Coalescence of turbulent spots into a fully developed turbulent boundary layer.</a:t>
              </a:r>
            </a:p>
          </p:txBody>
        </p:sp>
        <p:sp>
          <p:nvSpPr>
            <p:cNvPr id="27" name="Speech Bubble: Rectangle with Corners Rounded 26">
              <a:extLst>
                <a:ext uri="{FF2B5EF4-FFF2-40B4-BE49-F238E27FC236}">
                  <a16:creationId xmlns:a16="http://schemas.microsoft.com/office/drawing/2014/main" id="{298B4744-2E95-462C-6EE3-C1F0E4D530DD}"/>
                </a:ext>
              </a:extLst>
            </p:cNvPr>
            <p:cNvSpPr/>
            <p:nvPr/>
          </p:nvSpPr>
          <p:spPr bwMode="auto">
            <a:xfrm>
              <a:off x="4038600" y="1429690"/>
              <a:ext cx="4080201" cy="1670529"/>
            </a:xfrm>
            <a:prstGeom prst="wedgeRoundRect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563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C096F97C-2814-3563-348C-6D12D1CC3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1541"/>
            <a:ext cx="7010400" cy="57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>
            <a:extLst>
              <a:ext uri="{FF2B5EF4-FFF2-40B4-BE49-F238E27FC236}">
                <a16:creationId xmlns:a16="http://schemas.microsoft.com/office/drawing/2014/main" id="{2FD70CE1-8E91-0287-CE45-8170C0D6F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46397"/>
            <a:ext cx="5881717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3D1C36-3021-DBF3-B113-364AB0D58F5C}"/>
              </a:ext>
            </a:extLst>
          </p:cNvPr>
          <p:cNvSpPr txBox="1"/>
          <p:nvPr/>
        </p:nvSpPr>
        <p:spPr>
          <a:xfrm>
            <a:off x="6770622" y="2277387"/>
            <a:ext cx="2133600" cy="1200329"/>
          </a:xfrm>
          <a:prstGeom prst="rect">
            <a:avLst/>
          </a:prstGeom>
          <a:noFill/>
          <a:ln w="50800">
            <a:solidFill>
              <a:srgbClr val="E5291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Fully Developed Turbulent Zone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94B094-64A4-FB1E-EB89-6CB47E5B0EBD}"/>
              </a:ext>
            </a:extLst>
          </p:cNvPr>
          <p:cNvSpPr txBox="1"/>
          <p:nvPr/>
        </p:nvSpPr>
        <p:spPr>
          <a:xfrm>
            <a:off x="1142908" y="3429000"/>
            <a:ext cx="3048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6C64EC-5028-C349-1503-48E0E37F8755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7055C787-2531-2E1D-48E3-1E860B014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1FE3ADA0-E04A-0681-57A8-1F6D4EFC28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E70F21AE-AB16-1579-8185-59F07F228A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DCE2985-8672-87C0-4778-118B1F6316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296565A-19DD-1217-2E05-D52735C9E3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F55B8A85-B80A-EEDD-F165-05F3FB8DC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6A61FDC0-9430-35E4-48FA-AA84EEC81A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6709667-0BF6-30F3-AB4C-A3249442E2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623612C-BC14-3F88-F1A0-CB6E7A8115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60B887E-0836-4DE7-ED39-2D4DBBF262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B1196B98-A47B-75D6-BA7F-2DF6DADD0E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8125B6D-8B54-F240-95B5-ABFF8FB1ED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EE2F6E31-EAD7-9E50-C94B-6C5564E971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66A56F3-7147-8EDD-D6C7-966378AE42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E400BC6-6629-E20C-0CC9-B37DD357E8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B918D7A-7252-6764-CCFF-4AAAC25067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5B55DB34-4CC2-09B2-529C-4215F08876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C91422-6336-A76A-AC53-0B156DD1A1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">
            <a:extLst>
              <a:ext uri="{FF2B5EF4-FFF2-40B4-BE49-F238E27FC236}">
                <a16:creationId xmlns:a16="http://schemas.microsoft.com/office/drawing/2014/main" id="{6B25458F-930D-3B65-40A8-D7F74E6CC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567" y="4641337"/>
            <a:ext cx="1499171" cy="119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823DD-D250-44D4-7A7C-B5680E952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itle 1">
            <a:extLst>
              <a:ext uri="{FF2B5EF4-FFF2-40B4-BE49-F238E27FC236}">
                <a16:creationId xmlns:a16="http://schemas.microsoft.com/office/drawing/2014/main" id="{F9B6B0F0-8280-16F2-62FC-82751F69E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65" y="76200"/>
            <a:ext cx="7148135" cy="1143000"/>
          </a:xfrm>
        </p:spPr>
        <p:txBody>
          <a:bodyPr/>
          <a:lstStyle/>
          <a:p>
            <a:r>
              <a:rPr lang="en-US" altLang="en-US" sz="2800" dirty="0"/>
              <a:t>Evolution of  Flat Plate Boundary Layer Thickness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23E3685-1639-D87F-9D5A-D63EF2675655}"/>
                  </a:ext>
                </a:extLst>
              </p14:cNvPr>
              <p14:cNvContentPartPr/>
              <p14:nvPr/>
            </p14:nvContentPartPr>
            <p14:xfrm>
              <a:off x="2959200" y="4705200"/>
              <a:ext cx="1213200" cy="660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BB6AEA4-634D-55B5-501B-71104FB9A7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9840" y="4695840"/>
                <a:ext cx="1231920" cy="67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A3C0C089-AFC7-50E2-4682-B75845DAE97B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9B8343D3-9130-76EB-80C9-990698887F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2A6833A-FF2C-EEFE-937B-B431150DE8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EAA08E8-758B-7F18-4B64-83D4B439BF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EA9F677-3D7F-198C-F390-19BE1801BC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AADA2F4-15D2-95DC-C771-F5FF7749DD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2" name="Rectangle 10">
                      <a:extLst>
                        <a:ext uri="{FF2B5EF4-FFF2-40B4-BE49-F238E27FC236}">
                          <a16:creationId xmlns:a16="http://schemas.microsoft.com/office/drawing/2014/main" id="{1F98DD5D-C860-0372-3277-FC189B5F2A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3" name="Rectangle 11">
                      <a:extLst>
                        <a:ext uri="{FF2B5EF4-FFF2-40B4-BE49-F238E27FC236}">
                          <a16:creationId xmlns:a16="http://schemas.microsoft.com/office/drawing/2014/main" id="{A76F9103-8EB3-CACD-4F09-9FC0CDFC5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CE798B63-51B2-7166-9CEF-C1BAE7E831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10" name="Rectangle 13">
                      <a:extLst>
                        <a:ext uri="{FF2B5EF4-FFF2-40B4-BE49-F238E27FC236}">
                          <a16:creationId xmlns:a16="http://schemas.microsoft.com/office/drawing/2014/main" id="{A689076F-03B8-9DE7-BF29-CA4AB6078E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4">
                      <a:extLst>
                        <a:ext uri="{FF2B5EF4-FFF2-40B4-BE49-F238E27FC236}">
                          <a16:creationId xmlns:a16="http://schemas.microsoft.com/office/drawing/2014/main" id="{794DA264-C3C2-38E2-5B97-1BA8B7527D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52431F7A-F4D8-AB7D-CDB6-4ABDF7407E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8" name="Rectangle 25607">
                      <a:extLst>
                        <a:ext uri="{FF2B5EF4-FFF2-40B4-BE49-F238E27FC236}">
                          <a16:creationId xmlns:a16="http://schemas.microsoft.com/office/drawing/2014/main" id="{A191684F-2C9B-48DE-1657-0C16417F9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25608">
                      <a:extLst>
                        <a:ext uri="{FF2B5EF4-FFF2-40B4-BE49-F238E27FC236}">
                          <a16:creationId xmlns:a16="http://schemas.microsoft.com/office/drawing/2014/main" id="{3F501765-9EDD-A5A9-FAEB-706BA76DCF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2" name="Group 25601">
                    <a:extLst>
                      <a:ext uri="{FF2B5EF4-FFF2-40B4-BE49-F238E27FC236}">
                        <a16:creationId xmlns:a16="http://schemas.microsoft.com/office/drawing/2014/main" id="{C64AF05A-68DF-FC11-8F1E-F83632F48F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5" name="Rectangle 25604">
                      <a:extLst>
                        <a:ext uri="{FF2B5EF4-FFF2-40B4-BE49-F238E27FC236}">
                          <a16:creationId xmlns:a16="http://schemas.microsoft.com/office/drawing/2014/main" id="{DC67AFC2-B7DE-0619-6260-3E04CA91A0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32E11008-8059-06DD-63ED-20BE399DBF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9B87D84C-752F-4EF9-EA89-16935E8AAC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F14971-37F2-E8BA-4266-16FD55A74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BEDDD30-5B3F-E3A4-240D-336B8EAA6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092" y="2879914"/>
            <a:ext cx="8488866" cy="36282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D0D697-3B01-9998-D7FD-3AF640745069}"/>
              </a:ext>
            </a:extLst>
          </p:cNvPr>
          <p:cNvSpPr txBox="1"/>
          <p:nvPr/>
        </p:nvSpPr>
        <p:spPr>
          <a:xfrm>
            <a:off x="2895600" y="1844157"/>
            <a:ext cx="5715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Transition begins at some location </a:t>
            </a:r>
            <a:r>
              <a:rPr lang="en-US" sz="2400" b="1" i="1" dirty="0" err="1"/>
              <a:t>x</a:t>
            </a:r>
            <a:r>
              <a:rPr lang="en-US" sz="2400" b="1" i="1" baseline="-25000" dirty="0" err="1"/>
              <a:t>crit</a:t>
            </a:r>
            <a:r>
              <a:rPr lang="en-US" sz="2400" dirty="0"/>
              <a:t>, as shown in the figure. </a:t>
            </a:r>
          </a:p>
        </p:txBody>
      </p:sp>
    </p:spTree>
    <p:extLst>
      <p:ext uri="{BB962C8B-B14F-4D97-AF65-F5344CB8AC3E}">
        <p14:creationId xmlns:p14="http://schemas.microsoft.com/office/powerpoint/2010/main" val="55628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09CB4-BF18-2A2F-10B4-8C91DA7F7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238" y="18927"/>
            <a:ext cx="7772400" cy="1143000"/>
          </a:xfrm>
        </p:spPr>
        <p:txBody>
          <a:bodyPr/>
          <a:lstStyle/>
          <a:p>
            <a:r>
              <a:rPr lang="en-US" sz="2800" dirty="0"/>
              <a:t>Transition of Boundary Layer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E01540-7B01-02FA-5B0F-A83A4EF45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700" y="1352673"/>
            <a:ext cx="8605674" cy="3596054"/>
          </a:xfrm>
        </p:spPr>
        <p:txBody>
          <a:bodyPr/>
          <a:lstStyle/>
          <a:p>
            <a:r>
              <a:rPr lang="en-US" sz="2400" dirty="0"/>
              <a:t> </a:t>
            </a:r>
            <a:r>
              <a:rPr lang="en-US" sz="2400" b="1" i="1" dirty="0" err="1"/>
              <a:t>x</a:t>
            </a:r>
            <a:r>
              <a:rPr lang="en-US" sz="2400" b="1" i="1" baseline="-25000" dirty="0" err="1"/>
              <a:t>crit</a:t>
            </a:r>
            <a:r>
              <a:rPr lang="en-US" sz="2400" b="1" i="1" baseline="-25000" dirty="0"/>
              <a:t> </a:t>
            </a:r>
            <a:r>
              <a:rPr lang="en-US" sz="2400" dirty="0"/>
              <a:t>is determined by the critical Reynolds number, </a:t>
            </a:r>
            <a:r>
              <a:rPr lang="en-US" sz="2400" b="1" dirty="0" err="1"/>
              <a:t>Re</a:t>
            </a:r>
            <a:r>
              <a:rPr lang="en-US" sz="2400" b="1" baseline="-25000" dirty="0" err="1"/>
              <a:t>x,crit</a:t>
            </a:r>
            <a:r>
              <a:rPr lang="en-US" sz="2400" dirty="0"/>
              <a:t>. </a:t>
            </a:r>
          </a:p>
          <a:p>
            <a:r>
              <a:rPr lang="en-US" sz="2400" dirty="0"/>
              <a:t>For flow over a flat plate, transition from laminar to turbulent boundary layer occurs when Reynolds number at </a:t>
            </a:r>
            <a:r>
              <a:rPr lang="en-US" sz="2400" b="1" i="1" dirty="0"/>
              <a:t>x</a:t>
            </a:r>
            <a:r>
              <a:rPr lang="en-US" sz="2400" dirty="0"/>
              <a:t> exceeds </a:t>
            </a:r>
            <a:r>
              <a:rPr lang="en-US" sz="2400" b="1" dirty="0" err="1"/>
              <a:t>Re</a:t>
            </a:r>
            <a:r>
              <a:rPr lang="en-US" sz="2400" b="1" baseline="-25000" dirty="0" err="1"/>
              <a:t>x,crit</a:t>
            </a:r>
            <a:r>
              <a:rPr lang="en-US" sz="2400" b="1" dirty="0"/>
              <a:t> ~ 500,000</a:t>
            </a:r>
            <a:r>
              <a:rPr lang="en-US" sz="2400" dirty="0"/>
              <a:t>. </a:t>
            </a:r>
          </a:p>
          <a:p>
            <a:r>
              <a:rPr lang="en-US" sz="2400" dirty="0"/>
              <a:t>The transition may occur earlier, but it is dependent especially on the </a:t>
            </a:r>
            <a:r>
              <a:rPr lang="en-US" sz="2400" b="1" dirty="0"/>
              <a:t>surface roughness</a:t>
            </a:r>
            <a:r>
              <a:rPr lang="en-US" sz="2400" dirty="0"/>
              <a:t>. </a:t>
            </a:r>
          </a:p>
          <a:p>
            <a:r>
              <a:rPr lang="en-US" sz="2400" dirty="0"/>
              <a:t>The turbulent boundary layer thickens more rapidly than the laminar boundary layer due to increased shear stress at the body surface.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3074F7-3DDD-87C4-23D3-8A09DD9FCB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126F06BF-CDB8-88FC-5265-9EEDF67EDE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AB3A616C-F13B-DC66-29B2-47CAFC9447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F5D1EF6-6919-ADDE-D33F-D7C9CF6C32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90C2664E-4A53-98F4-6C95-EC4913546E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8C3A958-C153-2557-74C9-0BBCE2D9FB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C8AE63BE-7218-A286-B8BD-034B813D22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95A58790-B6A7-76ED-7603-B1BE7FEF1A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361D1D1-C0F2-CC50-2DC5-C81A892711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AEB8EA06-87DE-992C-BD17-75594AFE0B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C0F83BE2-90FE-76A7-FF72-ED5C27EB55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ED692D7-E3A9-BA39-C9B6-1EC412158B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40DE17C1-C179-960D-CA1A-521AE1943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0A76117F-9E94-BFDE-2F67-19A056FFCD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261A6F18-2F26-01F9-0F59-4B5BF05AD3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71A67FFE-6ADE-5435-188A-19E3235674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B7DF67F-C23B-090B-8171-62FCCE3B0C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89CF567A-4AD3-EDB4-6C6C-CC80917FBD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B6E414F-601F-A856-F0D9-569FB7E2C9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20C830D-9A91-43D5-7211-CA7E35E885A7}"/>
              </a:ext>
            </a:extLst>
          </p:cNvPr>
          <p:cNvSpPr txBox="1"/>
          <p:nvPr/>
        </p:nvSpPr>
        <p:spPr>
          <a:xfrm>
            <a:off x="365126" y="5089828"/>
            <a:ext cx="80930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typical commercial surfaces and gusty free streams, a more realistic value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5A571B55-A0DD-BAB6-62EF-508ECB72DC8E}"/>
                  </a:ext>
                </a:extLst>
              </p:cNvPr>
              <p:cNvSpPr txBox="1"/>
              <p:nvPr/>
            </p:nvSpPr>
            <p:spPr bwMode="auto">
              <a:xfrm>
                <a:off x="3798498" y="6182242"/>
                <a:ext cx="2590800" cy="57517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5A571B55-A0DD-BAB6-62EF-508ECB72D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98498" y="6182242"/>
                <a:ext cx="2590800" cy="575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16584ECB-70F4-DB12-1D00-3DD7D661D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251146"/>
            <a:ext cx="8491577" cy="295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8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6F3D0C3-BADA-F85D-D10F-91910572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00475"/>
            <a:ext cx="28575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E4DD-197A-BF11-B598-DFFE1D1FE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14" y="1325880"/>
            <a:ext cx="8686800" cy="2560320"/>
          </a:xfrm>
        </p:spPr>
        <p:txBody>
          <a:bodyPr/>
          <a:lstStyle/>
          <a:p>
            <a:r>
              <a:rPr lang="en-US" sz="2400" b="0" i="0" dirty="0">
                <a:solidFill>
                  <a:srgbClr val="111111"/>
                </a:solidFill>
                <a:effectLst/>
              </a:rPr>
              <a:t>Once the surface layer becomes unstable the flow breaks up into random turbulence. </a:t>
            </a:r>
          </a:p>
          <a:p>
            <a:r>
              <a:rPr lang="en-US" sz="2400" b="0" i="0" dirty="0">
                <a:solidFill>
                  <a:srgbClr val="111111"/>
                </a:solidFill>
                <a:effectLst/>
              </a:rPr>
              <a:t>The profile at a particular location is no longer fixed but varies with time. </a:t>
            </a:r>
          </a:p>
          <a:p>
            <a:r>
              <a:rPr lang="en-US" sz="2400" b="0" i="0" dirty="0">
                <a:solidFill>
                  <a:srgbClr val="111111"/>
                </a:solidFill>
                <a:effectLst/>
              </a:rPr>
              <a:t>In this case profiles can only be </a:t>
            </a:r>
            <a:r>
              <a:rPr lang="en-US" sz="2400" b="0" i="0" dirty="0" err="1">
                <a:solidFill>
                  <a:srgbClr val="111111"/>
                </a:solidFill>
                <a:effectLst/>
              </a:rPr>
              <a:t>analysed</a:t>
            </a:r>
            <a:r>
              <a:rPr lang="en-US" sz="2400" b="0" i="0" dirty="0">
                <a:solidFill>
                  <a:srgbClr val="111111"/>
                </a:solidFill>
                <a:effectLst/>
              </a:rPr>
              <a:t> as time averages with an associated level of turbulence at each height.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4B9E28-A82E-F21E-1911-8CE4E6563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895600"/>
            <a:ext cx="3871098" cy="34893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8316D6-EDBD-A901-11A8-DBC08D2A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765" y="60643"/>
            <a:ext cx="7772400" cy="1143000"/>
          </a:xfrm>
        </p:spPr>
        <p:txBody>
          <a:bodyPr/>
          <a:lstStyle/>
          <a:p>
            <a:r>
              <a:rPr lang="en-US" sz="2800" dirty="0"/>
              <a:t>Turbulent Flat Plate Boundary Layers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C24CE4-2839-AC90-E8B8-1EEA0BEB0D0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6A492AA4-B2B7-BFAD-7B33-C627661173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0DD7CF2D-E03F-B7FF-E71F-31656D414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F76D573-9CAF-F93F-35A7-590FA088A5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357D637-A95A-C9A7-6764-3EA5AE7ED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048B586-502C-460C-BA2D-566321418B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9" name="Rectangle 10">
                      <a:extLst>
                        <a:ext uri="{FF2B5EF4-FFF2-40B4-BE49-F238E27FC236}">
                          <a16:creationId xmlns:a16="http://schemas.microsoft.com/office/drawing/2014/main" id="{248F8974-D500-D07D-5B74-7DF1757BEB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0" name="Rectangle 11">
                      <a:extLst>
                        <a:ext uri="{FF2B5EF4-FFF2-40B4-BE49-F238E27FC236}">
                          <a16:creationId xmlns:a16="http://schemas.microsoft.com/office/drawing/2014/main" id="{B4D64A57-B428-A536-DC6B-C01816BFB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155028C-E321-9DE8-6A03-487A8F3E48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7" name="Rectangle 13">
                      <a:extLst>
                        <a:ext uri="{FF2B5EF4-FFF2-40B4-BE49-F238E27FC236}">
                          <a16:creationId xmlns:a16="http://schemas.microsoft.com/office/drawing/2014/main" id="{3BF59CE2-5581-CC93-656D-F759E9F530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4">
                      <a:extLst>
                        <a:ext uri="{FF2B5EF4-FFF2-40B4-BE49-F238E27FC236}">
                          <a16:creationId xmlns:a16="http://schemas.microsoft.com/office/drawing/2014/main" id="{1AF2F25C-558E-8100-6103-8C9B8B96F8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41450CE4-7616-630C-C570-1217F23F17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5" name="Rectangle 2054">
                      <a:extLst>
                        <a:ext uri="{FF2B5EF4-FFF2-40B4-BE49-F238E27FC236}">
                          <a16:creationId xmlns:a16="http://schemas.microsoft.com/office/drawing/2014/main" id="{FA3CFE84-3AA6-9FFD-CBF1-630F79358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6" name="Rectangle 2055">
                      <a:extLst>
                        <a:ext uri="{FF2B5EF4-FFF2-40B4-BE49-F238E27FC236}">
                          <a16:creationId xmlns:a16="http://schemas.microsoft.com/office/drawing/2014/main" id="{049CD403-7D6C-B9C4-3F01-28BB96BB87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9" name="Group 2048">
                    <a:extLst>
                      <a:ext uri="{FF2B5EF4-FFF2-40B4-BE49-F238E27FC236}">
                        <a16:creationId xmlns:a16="http://schemas.microsoft.com/office/drawing/2014/main" id="{331C762A-0E49-100A-E870-FB13125889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1" name="Rectangle 2050">
                      <a:extLst>
                        <a:ext uri="{FF2B5EF4-FFF2-40B4-BE49-F238E27FC236}">
                          <a16:creationId xmlns:a16="http://schemas.microsoft.com/office/drawing/2014/main" id="{6D34C90B-96C7-8C70-629B-8D5C246799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3" name="Rectangle 2052">
                      <a:extLst>
                        <a:ext uri="{FF2B5EF4-FFF2-40B4-BE49-F238E27FC236}">
                          <a16:creationId xmlns:a16="http://schemas.microsoft.com/office/drawing/2014/main" id="{D4B55601-6175-FB18-CA5C-92BC6BF7F6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A1E7F365-CB09-F6A2-4376-95E782458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119255-99CF-0904-8180-3CB3F6BEB5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C4B7A9-1DEA-0567-A7FF-11C72CDD15CE}"/>
              </a:ext>
            </a:extLst>
          </p:cNvPr>
          <p:cNvSpPr/>
          <p:nvPr/>
        </p:nvSpPr>
        <p:spPr bwMode="auto">
          <a:xfrm>
            <a:off x="5683812" y="3239722"/>
            <a:ext cx="2926787" cy="2696952"/>
          </a:xfrm>
          <a:custGeom>
            <a:avLst/>
            <a:gdLst>
              <a:gd name="connsiteX0" fmla="*/ 0 w 4505393"/>
              <a:gd name="connsiteY0" fmla="*/ 4114800 h 4114800"/>
              <a:gd name="connsiteX1" fmla="*/ 2493818 w 4505393"/>
              <a:gd name="connsiteY1" fmla="*/ 4031672 h 4114800"/>
              <a:gd name="connsiteX2" fmla="*/ 2493818 w 4505393"/>
              <a:gd name="connsiteY2" fmla="*/ 4031672 h 4114800"/>
              <a:gd name="connsiteX3" fmla="*/ 2840181 w 4505393"/>
              <a:gd name="connsiteY3" fmla="*/ 3948545 h 4114800"/>
              <a:gd name="connsiteX4" fmla="*/ 2951018 w 4505393"/>
              <a:gd name="connsiteY4" fmla="*/ 3865418 h 4114800"/>
              <a:gd name="connsiteX5" fmla="*/ 3089563 w 4505393"/>
              <a:gd name="connsiteY5" fmla="*/ 3754582 h 4114800"/>
              <a:gd name="connsiteX6" fmla="*/ 3117272 w 4505393"/>
              <a:gd name="connsiteY6" fmla="*/ 3616036 h 4114800"/>
              <a:gd name="connsiteX7" fmla="*/ 3172691 w 4505393"/>
              <a:gd name="connsiteY7" fmla="*/ 3477491 h 4114800"/>
              <a:gd name="connsiteX8" fmla="*/ 3269672 w 4505393"/>
              <a:gd name="connsiteY8" fmla="*/ 3352800 h 4114800"/>
              <a:gd name="connsiteX9" fmla="*/ 3283527 w 4505393"/>
              <a:gd name="connsiteY9" fmla="*/ 3186545 h 4114800"/>
              <a:gd name="connsiteX10" fmla="*/ 3394363 w 4505393"/>
              <a:gd name="connsiteY10" fmla="*/ 3103418 h 4114800"/>
              <a:gd name="connsiteX11" fmla="*/ 3546763 w 4505393"/>
              <a:gd name="connsiteY11" fmla="*/ 2951018 h 4114800"/>
              <a:gd name="connsiteX12" fmla="*/ 3685309 w 4505393"/>
              <a:gd name="connsiteY12" fmla="*/ 2798618 h 4114800"/>
              <a:gd name="connsiteX13" fmla="*/ 3851563 w 4505393"/>
              <a:gd name="connsiteY13" fmla="*/ 2618509 h 4114800"/>
              <a:gd name="connsiteX14" fmla="*/ 3962400 w 4505393"/>
              <a:gd name="connsiteY14" fmla="*/ 2466109 h 4114800"/>
              <a:gd name="connsiteX15" fmla="*/ 4156363 w 4505393"/>
              <a:gd name="connsiteY15" fmla="*/ 2147454 h 4114800"/>
              <a:gd name="connsiteX16" fmla="*/ 4253345 w 4505393"/>
              <a:gd name="connsiteY16" fmla="*/ 1911927 h 4114800"/>
              <a:gd name="connsiteX17" fmla="*/ 4322618 w 4505393"/>
              <a:gd name="connsiteY17" fmla="*/ 1745672 h 4114800"/>
              <a:gd name="connsiteX18" fmla="*/ 4364181 w 4505393"/>
              <a:gd name="connsiteY18" fmla="*/ 1551709 h 4114800"/>
              <a:gd name="connsiteX19" fmla="*/ 4405745 w 4505393"/>
              <a:gd name="connsiteY19" fmla="*/ 1330036 h 4114800"/>
              <a:gd name="connsiteX20" fmla="*/ 4461163 w 4505393"/>
              <a:gd name="connsiteY20" fmla="*/ 1094509 h 4114800"/>
              <a:gd name="connsiteX21" fmla="*/ 4475018 w 4505393"/>
              <a:gd name="connsiteY21" fmla="*/ 845127 h 4114800"/>
              <a:gd name="connsiteX22" fmla="*/ 4475018 w 4505393"/>
              <a:gd name="connsiteY22" fmla="*/ 554182 h 4114800"/>
              <a:gd name="connsiteX23" fmla="*/ 4502727 w 4505393"/>
              <a:gd name="connsiteY23" fmla="*/ 166254 h 4114800"/>
              <a:gd name="connsiteX24" fmla="*/ 4502727 w 4505393"/>
              <a:gd name="connsiteY24" fmla="*/ 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505393" h="4114800">
                <a:moveTo>
                  <a:pt x="0" y="4114800"/>
                </a:moveTo>
                <a:lnTo>
                  <a:pt x="2493818" y="4031672"/>
                </a:lnTo>
                <a:lnTo>
                  <a:pt x="2493818" y="4031672"/>
                </a:lnTo>
                <a:cubicBezTo>
                  <a:pt x="2551545" y="4017818"/>
                  <a:pt x="2763981" y="3976254"/>
                  <a:pt x="2840181" y="3948545"/>
                </a:cubicBezTo>
                <a:cubicBezTo>
                  <a:pt x="2916381" y="3920836"/>
                  <a:pt x="2909454" y="3897745"/>
                  <a:pt x="2951018" y="3865418"/>
                </a:cubicBezTo>
                <a:cubicBezTo>
                  <a:pt x="2992582" y="3833091"/>
                  <a:pt x="3061854" y="3796146"/>
                  <a:pt x="3089563" y="3754582"/>
                </a:cubicBezTo>
                <a:cubicBezTo>
                  <a:pt x="3117272" y="3713018"/>
                  <a:pt x="3103417" y="3662218"/>
                  <a:pt x="3117272" y="3616036"/>
                </a:cubicBezTo>
                <a:cubicBezTo>
                  <a:pt x="3131127" y="3569854"/>
                  <a:pt x="3147291" y="3521364"/>
                  <a:pt x="3172691" y="3477491"/>
                </a:cubicBezTo>
                <a:cubicBezTo>
                  <a:pt x="3198091" y="3433618"/>
                  <a:pt x="3251199" y="3401291"/>
                  <a:pt x="3269672" y="3352800"/>
                </a:cubicBezTo>
                <a:cubicBezTo>
                  <a:pt x="3288145" y="3304309"/>
                  <a:pt x="3262745" y="3228109"/>
                  <a:pt x="3283527" y="3186545"/>
                </a:cubicBezTo>
                <a:cubicBezTo>
                  <a:pt x="3304309" y="3144981"/>
                  <a:pt x="3350490" y="3142672"/>
                  <a:pt x="3394363" y="3103418"/>
                </a:cubicBezTo>
                <a:cubicBezTo>
                  <a:pt x="3438236" y="3064164"/>
                  <a:pt x="3498272" y="3001818"/>
                  <a:pt x="3546763" y="2951018"/>
                </a:cubicBezTo>
                <a:cubicBezTo>
                  <a:pt x="3595254" y="2900218"/>
                  <a:pt x="3634509" y="2854036"/>
                  <a:pt x="3685309" y="2798618"/>
                </a:cubicBezTo>
                <a:cubicBezTo>
                  <a:pt x="3736109" y="2743200"/>
                  <a:pt x="3805381" y="2673927"/>
                  <a:pt x="3851563" y="2618509"/>
                </a:cubicBezTo>
                <a:cubicBezTo>
                  <a:pt x="3897745" y="2563091"/>
                  <a:pt x="3911600" y="2544618"/>
                  <a:pt x="3962400" y="2466109"/>
                </a:cubicBezTo>
                <a:cubicBezTo>
                  <a:pt x="4013200" y="2387600"/>
                  <a:pt x="4107872" y="2239817"/>
                  <a:pt x="4156363" y="2147454"/>
                </a:cubicBezTo>
                <a:cubicBezTo>
                  <a:pt x="4204854" y="2055091"/>
                  <a:pt x="4225636" y="1978891"/>
                  <a:pt x="4253345" y="1911927"/>
                </a:cubicBezTo>
                <a:cubicBezTo>
                  <a:pt x="4281054" y="1844963"/>
                  <a:pt x="4304145" y="1805708"/>
                  <a:pt x="4322618" y="1745672"/>
                </a:cubicBezTo>
                <a:cubicBezTo>
                  <a:pt x="4341091" y="1685636"/>
                  <a:pt x="4350327" y="1620982"/>
                  <a:pt x="4364181" y="1551709"/>
                </a:cubicBezTo>
                <a:cubicBezTo>
                  <a:pt x="4378035" y="1482436"/>
                  <a:pt x="4389581" y="1406236"/>
                  <a:pt x="4405745" y="1330036"/>
                </a:cubicBezTo>
                <a:cubicBezTo>
                  <a:pt x="4421909" y="1253836"/>
                  <a:pt x="4449618" y="1175327"/>
                  <a:pt x="4461163" y="1094509"/>
                </a:cubicBezTo>
                <a:cubicBezTo>
                  <a:pt x="4472709" y="1013691"/>
                  <a:pt x="4472709" y="935181"/>
                  <a:pt x="4475018" y="845127"/>
                </a:cubicBezTo>
                <a:cubicBezTo>
                  <a:pt x="4477327" y="755073"/>
                  <a:pt x="4470400" y="667327"/>
                  <a:pt x="4475018" y="554182"/>
                </a:cubicBezTo>
                <a:cubicBezTo>
                  <a:pt x="4479636" y="441037"/>
                  <a:pt x="4498109" y="258618"/>
                  <a:pt x="4502727" y="166254"/>
                </a:cubicBezTo>
                <a:cubicBezTo>
                  <a:pt x="4507345" y="73890"/>
                  <a:pt x="4505036" y="36945"/>
                  <a:pt x="4502727" y="0"/>
                </a:cubicBezTo>
              </a:path>
            </a:pathLst>
          </a:cu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966E166-9726-3FEB-FF7F-4FF9A102CCC8}"/>
              </a:ext>
            </a:extLst>
          </p:cNvPr>
          <p:cNvSpPr/>
          <p:nvPr/>
        </p:nvSpPr>
        <p:spPr bwMode="auto">
          <a:xfrm>
            <a:off x="5667936" y="3429000"/>
            <a:ext cx="2212845" cy="2452255"/>
          </a:xfrm>
          <a:custGeom>
            <a:avLst/>
            <a:gdLst>
              <a:gd name="connsiteX0" fmla="*/ 0 w 4532277"/>
              <a:gd name="connsiteY0" fmla="*/ 3990110 h 3990110"/>
              <a:gd name="connsiteX1" fmla="*/ 152400 w 4532277"/>
              <a:gd name="connsiteY1" fmla="*/ 3962400 h 3990110"/>
              <a:gd name="connsiteX2" fmla="*/ 290945 w 4532277"/>
              <a:gd name="connsiteY2" fmla="*/ 3948546 h 3990110"/>
              <a:gd name="connsiteX3" fmla="*/ 568036 w 4532277"/>
              <a:gd name="connsiteY3" fmla="*/ 3920837 h 3990110"/>
              <a:gd name="connsiteX4" fmla="*/ 831272 w 4532277"/>
              <a:gd name="connsiteY4" fmla="*/ 3893128 h 3990110"/>
              <a:gd name="connsiteX5" fmla="*/ 1122218 w 4532277"/>
              <a:gd name="connsiteY5" fmla="*/ 3906982 h 3990110"/>
              <a:gd name="connsiteX6" fmla="*/ 1413163 w 4532277"/>
              <a:gd name="connsiteY6" fmla="*/ 3906982 h 3990110"/>
              <a:gd name="connsiteX7" fmla="*/ 1731818 w 4532277"/>
              <a:gd name="connsiteY7" fmla="*/ 3879273 h 3990110"/>
              <a:gd name="connsiteX8" fmla="*/ 2064327 w 4532277"/>
              <a:gd name="connsiteY8" fmla="*/ 3893128 h 3990110"/>
              <a:gd name="connsiteX9" fmla="*/ 2452254 w 4532277"/>
              <a:gd name="connsiteY9" fmla="*/ 3906982 h 3990110"/>
              <a:gd name="connsiteX10" fmla="*/ 2618509 w 4532277"/>
              <a:gd name="connsiteY10" fmla="*/ 3906982 h 3990110"/>
              <a:gd name="connsiteX11" fmla="*/ 2798618 w 4532277"/>
              <a:gd name="connsiteY11" fmla="*/ 3837710 h 3990110"/>
              <a:gd name="connsiteX12" fmla="*/ 3006436 w 4532277"/>
              <a:gd name="connsiteY12" fmla="*/ 3851564 h 3990110"/>
              <a:gd name="connsiteX13" fmla="*/ 3352800 w 4532277"/>
              <a:gd name="connsiteY13" fmla="*/ 3782291 h 3990110"/>
              <a:gd name="connsiteX14" fmla="*/ 3519054 w 4532277"/>
              <a:gd name="connsiteY14" fmla="*/ 3768437 h 3990110"/>
              <a:gd name="connsiteX15" fmla="*/ 3740727 w 4532277"/>
              <a:gd name="connsiteY15" fmla="*/ 3699164 h 3990110"/>
              <a:gd name="connsiteX16" fmla="*/ 3934690 w 4532277"/>
              <a:gd name="connsiteY16" fmla="*/ 3629891 h 3990110"/>
              <a:gd name="connsiteX17" fmla="*/ 4114800 w 4532277"/>
              <a:gd name="connsiteY17" fmla="*/ 3574473 h 3990110"/>
              <a:gd name="connsiteX18" fmla="*/ 4239490 w 4532277"/>
              <a:gd name="connsiteY18" fmla="*/ 3477491 h 3990110"/>
              <a:gd name="connsiteX19" fmla="*/ 4350327 w 4532277"/>
              <a:gd name="connsiteY19" fmla="*/ 3338946 h 3990110"/>
              <a:gd name="connsiteX20" fmla="*/ 4502727 w 4532277"/>
              <a:gd name="connsiteY20" fmla="*/ 3228110 h 3990110"/>
              <a:gd name="connsiteX21" fmla="*/ 4530436 w 4532277"/>
              <a:gd name="connsiteY21" fmla="*/ 3048000 h 3990110"/>
              <a:gd name="connsiteX22" fmla="*/ 4475018 w 4532277"/>
              <a:gd name="connsiteY22" fmla="*/ 2840182 h 3990110"/>
              <a:gd name="connsiteX23" fmla="*/ 4364181 w 4532277"/>
              <a:gd name="connsiteY23" fmla="*/ 2673928 h 3990110"/>
              <a:gd name="connsiteX24" fmla="*/ 4197927 w 4532277"/>
              <a:gd name="connsiteY24" fmla="*/ 2563091 h 3990110"/>
              <a:gd name="connsiteX25" fmla="*/ 4031672 w 4532277"/>
              <a:gd name="connsiteY25" fmla="*/ 2493819 h 3990110"/>
              <a:gd name="connsiteX26" fmla="*/ 3837709 w 4532277"/>
              <a:gd name="connsiteY26" fmla="*/ 2355273 h 3990110"/>
              <a:gd name="connsiteX27" fmla="*/ 3588327 w 4532277"/>
              <a:gd name="connsiteY27" fmla="*/ 2327564 h 3990110"/>
              <a:gd name="connsiteX28" fmla="*/ 3089563 w 4532277"/>
              <a:gd name="connsiteY28" fmla="*/ 2202873 h 3990110"/>
              <a:gd name="connsiteX29" fmla="*/ 2660072 w 4532277"/>
              <a:gd name="connsiteY29" fmla="*/ 2092037 h 3990110"/>
              <a:gd name="connsiteX30" fmla="*/ 2286000 w 4532277"/>
              <a:gd name="connsiteY30" fmla="*/ 1953491 h 3990110"/>
              <a:gd name="connsiteX31" fmla="*/ 1856509 w 4532277"/>
              <a:gd name="connsiteY31" fmla="*/ 1801091 h 3990110"/>
              <a:gd name="connsiteX32" fmla="*/ 1510145 w 4532277"/>
              <a:gd name="connsiteY32" fmla="*/ 1648691 h 3990110"/>
              <a:gd name="connsiteX33" fmla="*/ 1205345 w 4532277"/>
              <a:gd name="connsiteY33" fmla="*/ 1524000 h 3990110"/>
              <a:gd name="connsiteX34" fmla="*/ 1025236 w 4532277"/>
              <a:gd name="connsiteY34" fmla="*/ 1371600 h 3990110"/>
              <a:gd name="connsiteX35" fmla="*/ 789709 w 4532277"/>
              <a:gd name="connsiteY35" fmla="*/ 1260764 h 3990110"/>
              <a:gd name="connsiteX36" fmla="*/ 526472 w 4532277"/>
              <a:gd name="connsiteY36" fmla="*/ 1066800 h 3990110"/>
              <a:gd name="connsiteX37" fmla="*/ 332509 w 4532277"/>
              <a:gd name="connsiteY37" fmla="*/ 900546 h 3990110"/>
              <a:gd name="connsiteX38" fmla="*/ 193963 w 4532277"/>
              <a:gd name="connsiteY38" fmla="*/ 665019 h 3990110"/>
              <a:gd name="connsiteX39" fmla="*/ 124690 w 4532277"/>
              <a:gd name="connsiteY39" fmla="*/ 443346 h 3990110"/>
              <a:gd name="connsiteX40" fmla="*/ 0 w 4532277"/>
              <a:gd name="connsiteY40" fmla="*/ 0 h 399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532277" h="3990110">
                <a:moveTo>
                  <a:pt x="0" y="3990110"/>
                </a:moveTo>
                <a:cubicBezTo>
                  <a:pt x="51954" y="3979718"/>
                  <a:pt x="103909" y="3969327"/>
                  <a:pt x="152400" y="3962400"/>
                </a:cubicBezTo>
                <a:cubicBezTo>
                  <a:pt x="200891" y="3955473"/>
                  <a:pt x="290945" y="3948546"/>
                  <a:pt x="290945" y="3948546"/>
                </a:cubicBezTo>
                <a:lnTo>
                  <a:pt x="568036" y="3920837"/>
                </a:lnTo>
                <a:cubicBezTo>
                  <a:pt x="658090" y="3911601"/>
                  <a:pt x="738908" y="3895437"/>
                  <a:pt x="831272" y="3893128"/>
                </a:cubicBezTo>
                <a:cubicBezTo>
                  <a:pt x="923636" y="3890819"/>
                  <a:pt x="1025236" y="3904673"/>
                  <a:pt x="1122218" y="3906982"/>
                </a:cubicBezTo>
                <a:cubicBezTo>
                  <a:pt x="1219200" y="3909291"/>
                  <a:pt x="1311563" y="3911600"/>
                  <a:pt x="1413163" y="3906982"/>
                </a:cubicBezTo>
                <a:cubicBezTo>
                  <a:pt x="1514763" y="3902364"/>
                  <a:pt x="1623291" y="3881582"/>
                  <a:pt x="1731818" y="3879273"/>
                </a:cubicBezTo>
                <a:cubicBezTo>
                  <a:pt x="1840345" y="3876964"/>
                  <a:pt x="2064327" y="3893128"/>
                  <a:pt x="2064327" y="3893128"/>
                </a:cubicBezTo>
                <a:lnTo>
                  <a:pt x="2452254" y="3906982"/>
                </a:lnTo>
                <a:cubicBezTo>
                  <a:pt x="2544618" y="3909291"/>
                  <a:pt x="2560782" y="3918527"/>
                  <a:pt x="2618509" y="3906982"/>
                </a:cubicBezTo>
                <a:cubicBezTo>
                  <a:pt x="2676236" y="3895437"/>
                  <a:pt x="2733964" y="3846946"/>
                  <a:pt x="2798618" y="3837710"/>
                </a:cubicBezTo>
                <a:cubicBezTo>
                  <a:pt x="2863273" y="3828474"/>
                  <a:pt x="2914072" y="3860800"/>
                  <a:pt x="3006436" y="3851564"/>
                </a:cubicBezTo>
                <a:cubicBezTo>
                  <a:pt x="3098800" y="3842328"/>
                  <a:pt x="3267364" y="3796145"/>
                  <a:pt x="3352800" y="3782291"/>
                </a:cubicBezTo>
                <a:cubicBezTo>
                  <a:pt x="3438236" y="3768437"/>
                  <a:pt x="3454400" y="3782291"/>
                  <a:pt x="3519054" y="3768437"/>
                </a:cubicBezTo>
                <a:cubicBezTo>
                  <a:pt x="3583709" y="3754582"/>
                  <a:pt x="3671454" y="3722255"/>
                  <a:pt x="3740727" y="3699164"/>
                </a:cubicBezTo>
                <a:cubicBezTo>
                  <a:pt x="3810000" y="3676073"/>
                  <a:pt x="3872344" y="3650673"/>
                  <a:pt x="3934690" y="3629891"/>
                </a:cubicBezTo>
                <a:cubicBezTo>
                  <a:pt x="3997036" y="3609109"/>
                  <a:pt x="4064000" y="3599873"/>
                  <a:pt x="4114800" y="3574473"/>
                </a:cubicBezTo>
                <a:cubicBezTo>
                  <a:pt x="4165600" y="3549073"/>
                  <a:pt x="4200236" y="3516745"/>
                  <a:pt x="4239490" y="3477491"/>
                </a:cubicBezTo>
                <a:cubicBezTo>
                  <a:pt x="4278744" y="3438237"/>
                  <a:pt x="4306454" y="3380509"/>
                  <a:pt x="4350327" y="3338946"/>
                </a:cubicBezTo>
                <a:cubicBezTo>
                  <a:pt x="4394200" y="3297383"/>
                  <a:pt x="4472709" y="3276601"/>
                  <a:pt x="4502727" y="3228110"/>
                </a:cubicBezTo>
                <a:cubicBezTo>
                  <a:pt x="4532745" y="3179619"/>
                  <a:pt x="4535054" y="3112655"/>
                  <a:pt x="4530436" y="3048000"/>
                </a:cubicBezTo>
                <a:cubicBezTo>
                  <a:pt x="4525818" y="2983345"/>
                  <a:pt x="4502727" y="2902527"/>
                  <a:pt x="4475018" y="2840182"/>
                </a:cubicBezTo>
                <a:cubicBezTo>
                  <a:pt x="4447309" y="2777837"/>
                  <a:pt x="4410363" y="2720110"/>
                  <a:pt x="4364181" y="2673928"/>
                </a:cubicBezTo>
                <a:cubicBezTo>
                  <a:pt x="4317999" y="2627746"/>
                  <a:pt x="4253345" y="2593109"/>
                  <a:pt x="4197927" y="2563091"/>
                </a:cubicBezTo>
                <a:cubicBezTo>
                  <a:pt x="4142509" y="2533073"/>
                  <a:pt x="4091708" y="2528455"/>
                  <a:pt x="4031672" y="2493819"/>
                </a:cubicBezTo>
                <a:cubicBezTo>
                  <a:pt x="3971636" y="2459183"/>
                  <a:pt x="3911600" y="2382982"/>
                  <a:pt x="3837709" y="2355273"/>
                </a:cubicBezTo>
                <a:cubicBezTo>
                  <a:pt x="3763818" y="2327564"/>
                  <a:pt x="3713018" y="2352964"/>
                  <a:pt x="3588327" y="2327564"/>
                </a:cubicBezTo>
                <a:cubicBezTo>
                  <a:pt x="3463636" y="2302164"/>
                  <a:pt x="3089563" y="2202873"/>
                  <a:pt x="3089563" y="2202873"/>
                </a:cubicBezTo>
                <a:cubicBezTo>
                  <a:pt x="2934854" y="2163619"/>
                  <a:pt x="2793999" y="2133601"/>
                  <a:pt x="2660072" y="2092037"/>
                </a:cubicBezTo>
                <a:cubicBezTo>
                  <a:pt x="2526145" y="2050473"/>
                  <a:pt x="2286000" y="1953491"/>
                  <a:pt x="2286000" y="1953491"/>
                </a:cubicBezTo>
                <a:cubicBezTo>
                  <a:pt x="2152073" y="1905000"/>
                  <a:pt x="1985818" y="1851891"/>
                  <a:pt x="1856509" y="1801091"/>
                </a:cubicBezTo>
                <a:cubicBezTo>
                  <a:pt x="1727200" y="1750291"/>
                  <a:pt x="1618672" y="1694873"/>
                  <a:pt x="1510145" y="1648691"/>
                </a:cubicBezTo>
                <a:cubicBezTo>
                  <a:pt x="1401618" y="1602509"/>
                  <a:pt x="1286163" y="1570182"/>
                  <a:pt x="1205345" y="1524000"/>
                </a:cubicBezTo>
                <a:cubicBezTo>
                  <a:pt x="1124527" y="1477818"/>
                  <a:pt x="1094509" y="1415473"/>
                  <a:pt x="1025236" y="1371600"/>
                </a:cubicBezTo>
                <a:cubicBezTo>
                  <a:pt x="955963" y="1327727"/>
                  <a:pt x="872836" y="1311564"/>
                  <a:pt x="789709" y="1260764"/>
                </a:cubicBezTo>
                <a:cubicBezTo>
                  <a:pt x="706582" y="1209964"/>
                  <a:pt x="602672" y="1126836"/>
                  <a:pt x="526472" y="1066800"/>
                </a:cubicBezTo>
                <a:cubicBezTo>
                  <a:pt x="450272" y="1006764"/>
                  <a:pt x="387927" y="967510"/>
                  <a:pt x="332509" y="900546"/>
                </a:cubicBezTo>
                <a:cubicBezTo>
                  <a:pt x="277091" y="833582"/>
                  <a:pt x="228600" y="741219"/>
                  <a:pt x="193963" y="665019"/>
                </a:cubicBezTo>
                <a:cubicBezTo>
                  <a:pt x="159327" y="588819"/>
                  <a:pt x="157017" y="554182"/>
                  <a:pt x="124690" y="443346"/>
                </a:cubicBezTo>
                <a:cubicBezTo>
                  <a:pt x="92363" y="332509"/>
                  <a:pt x="46181" y="166254"/>
                  <a:pt x="0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9C0185-CDC1-41EA-6781-C7D167465131}"/>
                  </a:ext>
                </a:extLst>
              </p:cNvPr>
              <p:cNvSpPr txBox="1"/>
              <p:nvPr/>
            </p:nvSpPr>
            <p:spPr>
              <a:xfrm>
                <a:off x="7231470" y="3857637"/>
                <a:ext cx="693331" cy="716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IN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9C0185-CDC1-41EA-6781-C7D167465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470" y="3857637"/>
                <a:ext cx="693331" cy="7169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27209D-5C77-70C7-1CD1-F3BFD9A443AC}"/>
                  </a:ext>
                </a:extLst>
              </p:cNvPr>
              <p:cNvSpPr txBox="1"/>
              <p:nvPr/>
            </p:nvSpPr>
            <p:spPr>
              <a:xfrm>
                <a:off x="5867400" y="3429000"/>
                <a:ext cx="623440" cy="632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𝑟𝑚𝑠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27209D-5C77-70C7-1CD1-F3BFD9A44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3429000"/>
                <a:ext cx="623440" cy="6326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8E71B89-DFBC-41EE-965A-5A8547E4FD14}"/>
                  </a:ext>
                </a:extLst>
              </p14:cNvPr>
              <p14:cNvContentPartPr/>
              <p14:nvPr/>
            </p14:nvContentPartPr>
            <p14:xfrm>
              <a:off x="5661000" y="3181320"/>
              <a:ext cx="3030120" cy="2830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8E71B89-DFBC-41EE-965A-5A8547E4FD1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51640" y="3171960"/>
                <a:ext cx="3048840" cy="284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507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00FB-9E59-FCA0-4821-11C61BE9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4934" y="152400"/>
            <a:ext cx="5929866" cy="1143000"/>
          </a:xfrm>
        </p:spPr>
        <p:txBody>
          <a:bodyPr/>
          <a:lstStyle/>
          <a:p>
            <a:r>
              <a:rPr lang="en-US" sz="2800" dirty="0"/>
              <a:t>Holistic Picture of Flat Plate Boundary Layer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DCBA5E-688B-EDCF-54AB-CEE479603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066800"/>
            <a:ext cx="8138160" cy="4368741"/>
          </a:xfr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2D2B8F-702F-66E5-3A40-0B8AADF5F2B2}"/>
              </a:ext>
            </a:extLst>
          </p:cNvPr>
          <p:cNvSpPr/>
          <p:nvPr/>
        </p:nvSpPr>
        <p:spPr bwMode="auto">
          <a:xfrm>
            <a:off x="914400" y="1295400"/>
            <a:ext cx="2438400" cy="152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F206443-8936-079A-4DBF-BC102A82543B}"/>
                  </a:ext>
                </a:extLst>
              </p:cNvPr>
              <p:cNvSpPr txBox="1"/>
              <p:nvPr/>
            </p:nvSpPr>
            <p:spPr>
              <a:xfrm>
                <a:off x="304800" y="5435541"/>
                <a:ext cx="8710398" cy="11241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Velocity profile in a turbulent FPBL is defined using a simplified law</a:t>
                </a:r>
              </a:p>
              <a:p>
                <a:r>
                  <a:rPr lang="en-US" dirty="0"/>
                  <a:t>at large values of Re</a:t>
                </a:r>
                <a:r>
                  <a:rPr lang="en-US" baseline="-25000" dirty="0"/>
                  <a:t>x</a:t>
                </a:r>
                <a:r>
                  <a:rPr lang="en-US" dirty="0"/>
                  <a:t> &gt; </a:t>
                </a:r>
                <a:r>
                  <a:rPr lang="en-US" dirty="0">
                    <a:sym typeface="Symbol" panose="05050102010706020507" pitchFamily="18" charset="2"/>
                  </a:rPr>
                  <a:t>10</a:t>
                </a:r>
                <a:r>
                  <a:rPr lang="en-US" baseline="30000" dirty="0">
                    <a:sym typeface="Symbol" panose="05050102010706020507" pitchFamily="18" charset="2"/>
                  </a:rPr>
                  <a:t>7</a:t>
                </a:r>
                <a:r>
                  <a:rPr lang="en-US" dirty="0">
                    <a:sym typeface="Symbol" panose="05050102010706020507" pitchFamily="18" charset="2"/>
                  </a:rPr>
                  <a:t> , </a:t>
                </a:r>
                <a:r>
                  <a:rPr lang="en-US" dirty="0"/>
                  <a:t>one-seventh-power law: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F206443-8936-079A-4DBF-BC102A825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435541"/>
                <a:ext cx="8710398" cy="1124154"/>
              </a:xfrm>
              <a:prstGeom prst="rect">
                <a:avLst/>
              </a:prstGeom>
              <a:blipFill>
                <a:blip r:embed="rId3"/>
                <a:stretch>
                  <a:fillRect l="-1050" t="-4348" b="-38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3C9E5C6-D3D7-4CC4-F79C-AE230B5526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477B787-99A2-6070-308C-1865BE312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3AE292A-DCDC-6F75-2E2D-41918CF34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CA2D0B6-13F7-A070-F2B8-08C4C6F00B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E41BED7-B184-C791-A59C-2DBC9E84BD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59AC52E-C6B2-722E-523F-F961128BD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1AF27804-3E03-7C20-AECD-F91489189B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E2789838-0599-DBB1-E2E1-9A31ADE673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991AF61-696F-6D43-C853-AD5F74FB85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C11E9B28-ACF0-0B33-5944-C61779D30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439BE61D-85AA-6CE4-1CBF-5965E8AAD9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7B70AD8-350B-AC1E-3BAD-BB92A24F3D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9FD443AB-39B4-F02F-A5C0-F4E77E0D9F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9794C49D-6191-2811-3E25-F36837D8D7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77352C39-205F-C602-3954-A0A8EA607E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F305CBBB-EAE2-3968-16E0-C25B6D0343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3E039F91-776B-5CF3-FA69-E6EE8B5B5F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B07050C7-D5A0-EA33-F683-13FFC3E51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B11428-A27D-CAA9-3B10-7EFDE79362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5638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476E0218-05EB-83FF-435D-A92CAFCAF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63066" cy="1981200"/>
          </a:xfrm>
        </p:spPr>
        <p:txBody>
          <a:bodyPr/>
          <a:lstStyle/>
          <a:p>
            <a:r>
              <a:rPr lang="en-US" altLang="en-US" sz="2400" dirty="0"/>
              <a:t>Prandtl was the first to present a working algebraic equation of turbulent viscosity that is applied to boundary layer flows. </a:t>
            </a:r>
          </a:p>
          <a:p>
            <a:r>
              <a:rPr lang="en-US" altLang="en-US" sz="2400" dirty="0"/>
              <a:t>The model is based on </a:t>
            </a:r>
            <a:r>
              <a:rPr lang="en-US" altLang="en-US" sz="2400" i="1" dirty="0"/>
              <a:t>mixing length hypothesis </a:t>
            </a:r>
            <a:r>
              <a:rPr lang="en-US" altLang="en-US" sz="2400" dirty="0"/>
              <a:t>deduced from experiments and is analogous, to some extent, to the mean</a:t>
            </a:r>
            <a:r>
              <a:rPr lang="en-US" altLang="en-US" sz="2400" i="1" dirty="0"/>
              <a:t> </a:t>
            </a:r>
            <a:r>
              <a:rPr lang="en-US" altLang="en-US" sz="2400" dirty="0"/>
              <a:t>free path in kinetic gas theory.</a:t>
            </a:r>
          </a:p>
        </p:txBody>
      </p:sp>
      <p:sp>
        <p:nvSpPr>
          <p:cNvPr id="5127" name="Rectangle 2">
            <a:extLst>
              <a:ext uri="{FF2B5EF4-FFF2-40B4-BE49-F238E27FC236}">
                <a16:creationId xmlns:a16="http://schemas.microsoft.com/office/drawing/2014/main" id="{6CB92044-098B-B024-58E6-F642D705C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Laminar Vs Turbulent Viscosity</a:t>
            </a:r>
          </a:p>
        </p:txBody>
      </p:sp>
      <p:sp>
        <p:nvSpPr>
          <p:cNvPr id="18437" name="Text Box 24">
            <a:extLst>
              <a:ext uri="{FF2B5EF4-FFF2-40B4-BE49-F238E27FC236}">
                <a16:creationId xmlns:a16="http://schemas.microsoft.com/office/drawing/2014/main" id="{2BF92F06-2846-847F-A9FE-C4681C01C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352800"/>
            <a:ext cx="327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Molecular transport</a:t>
            </a:r>
          </a:p>
        </p:txBody>
      </p:sp>
      <p:sp>
        <p:nvSpPr>
          <p:cNvPr id="18438" name="Text Box 25">
            <a:extLst>
              <a:ext uri="{FF2B5EF4-FFF2-40B4-BE49-F238E27FC236}">
                <a16:creationId xmlns:a16="http://schemas.microsoft.com/office/drawing/2014/main" id="{A5ED912B-B718-E80C-881C-348D6BFCA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505200"/>
            <a:ext cx="3421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Turbulent transport</a:t>
            </a:r>
          </a:p>
        </p:txBody>
      </p:sp>
      <p:graphicFrame>
        <p:nvGraphicFramePr>
          <p:cNvPr id="17" name="Object 17">
            <a:extLst>
              <a:ext uri="{FF2B5EF4-FFF2-40B4-BE49-F238E27FC236}">
                <a16:creationId xmlns:a16="http://schemas.microsoft.com/office/drawing/2014/main" id="{4A31D36A-E04F-50D2-8A7D-BD949D8BEC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8838" y="3733800"/>
          <a:ext cx="22431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419040" progId="Equation.3">
                  <p:embed/>
                </p:oleObj>
              </mc:Choice>
              <mc:Fallback>
                <p:oleObj name="Equation" r:id="rId2" imgW="1028520" imgH="419040" progId="Equation.3">
                  <p:embed/>
                  <p:pic>
                    <p:nvPicPr>
                      <p:cNvPr id="17" name="Object 17">
                        <a:extLst>
                          <a:ext uri="{FF2B5EF4-FFF2-40B4-BE49-F238E27FC236}">
                            <a16:creationId xmlns:a16="http://schemas.microsoft.com/office/drawing/2014/main" id="{4A31D36A-E04F-50D2-8A7D-BD949D8BEC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838" y="3733800"/>
                        <a:ext cx="22431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BA92CAB7-724B-36F5-6AD5-4C1BDEAADD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4953000"/>
          <a:ext cx="33289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62040" imgH="393480" progId="Equation.3">
                  <p:embed/>
                </p:oleObj>
              </mc:Choice>
              <mc:Fallback>
                <p:oleObj name="Equation" r:id="rId4" imgW="1562040" imgH="393480" progId="Equation.3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BA92CAB7-724B-36F5-6AD5-4C1BDEAADD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953000"/>
                        <a:ext cx="33289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91" name="Object 19">
            <a:extLst>
              <a:ext uri="{FF2B5EF4-FFF2-40B4-BE49-F238E27FC236}">
                <a16:creationId xmlns:a16="http://schemas.microsoft.com/office/drawing/2014/main" id="{A9541720-60DC-CE56-A89E-F347B33374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4191000"/>
          <a:ext cx="31019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22360" imgH="419040" progId="Equation.3">
                  <p:embed/>
                </p:oleObj>
              </mc:Choice>
              <mc:Fallback>
                <p:oleObj name="Equation" r:id="rId6" imgW="1422360" imgH="419040" progId="Equation.3">
                  <p:embed/>
                  <p:pic>
                    <p:nvPicPr>
                      <p:cNvPr id="28691" name="Object 19">
                        <a:extLst>
                          <a:ext uri="{FF2B5EF4-FFF2-40B4-BE49-F238E27FC236}">
                            <a16:creationId xmlns:a16="http://schemas.microsoft.com/office/drawing/2014/main" id="{A9541720-60DC-CE56-A89E-F347B33374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191000"/>
                        <a:ext cx="31019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9299939-54A7-54D1-2DE6-DD15B07E8B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9B3A4C31-21B7-AFFA-167D-BCDF006EB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C099FD3-EC45-8DD4-A507-50C5D6621B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73A7D7B-2BA8-8093-E1E6-DC59A7B40F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30C24BF-B921-58EE-8C7C-0F420B79FF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9EFCB90-A84B-AB07-DCDA-BDD397DA9D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4EC985D-771E-AFBE-EB84-4BDB29BE24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1AB2A55-709C-C865-2013-7B25683A9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11C42F4-6CDF-F95E-0CC9-550CA0FCC6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DA920B91-6E3B-4C96-56BA-567E888686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1B16BC2-18C3-C089-D4F1-62A98D9944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11E20C0-16A9-F8B7-53C0-0C14BDC541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4149DF8-B6A4-114D-6D21-379101AE71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DCFE5F8-82B8-7BC6-3683-2C46D517BB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E230E16-6C2C-5934-D0DF-9A9B43B914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EE9E712-3054-ED22-6952-661B7BFA90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E9DA522B-FFBC-8E3F-3363-DBFE3AD050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93C4A87-BF6E-4636-7AE8-E84EFE48B2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98EF70-25A4-A8AB-E11F-4A1394B719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18">
                <a:extLst>
                  <a:ext uri="{FF2B5EF4-FFF2-40B4-BE49-F238E27FC236}">
                    <a16:creationId xmlns:a16="http://schemas.microsoft.com/office/drawing/2014/main" id="{3311C183-C570-B5D2-9083-BF04BA532782}"/>
                  </a:ext>
                </a:extLst>
              </p:cNvPr>
              <p:cNvSpPr txBox="1"/>
              <p:nvPr/>
            </p:nvSpPr>
            <p:spPr bwMode="auto">
              <a:xfrm>
                <a:off x="4593626" y="5372100"/>
                <a:ext cx="33289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m:rPr>
                          <m:nor/>
                        </m:rPr>
                        <a:rPr lang="en-US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𝑙𝑎𝑚</m:t>
                          </m:r>
                        </m:sub>
                      </m:sSub>
                      <m:r>
                        <a:rPr lang="en-US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4" name="Object 18">
                <a:extLst>
                  <a:ext uri="{FF2B5EF4-FFF2-40B4-BE49-F238E27FC236}">
                    <a16:creationId xmlns:a16="http://schemas.microsoft.com/office/drawing/2014/main" id="{3311C183-C570-B5D2-9083-BF04BA532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93626" y="5372100"/>
                <a:ext cx="3328988" cy="8382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18437" grpId="0"/>
      <p:bldP spid="18438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>
            <a:extLst>
              <a:ext uri="{FF2B5EF4-FFF2-40B4-BE49-F238E27FC236}">
                <a16:creationId xmlns:a16="http://schemas.microsoft.com/office/drawing/2014/main" id="{F029DFA6-AED0-4BE5-7FD5-8BA4D0AAC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/>
              <a:t>Prandtl Mixing Length Model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25D9AEF-B9AA-2ACE-50C2-6150EF48B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707606"/>
          </a:xfrm>
        </p:spPr>
        <p:txBody>
          <a:bodyPr/>
          <a:lstStyle/>
          <a:p>
            <a:r>
              <a:rPr lang="en-US" altLang="en-US" sz="2400" dirty="0"/>
              <a:t>The component of the Reynolds stress tensor is function of mixing length as given:</a:t>
            </a:r>
          </a:p>
        </p:txBody>
      </p:sp>
      <p:graphicFrame>
        <p:nvGraphicFramePr>
          <p:cNvPr id="29701" name="Object 2">
            <a:extLst>
              <a:ext uri="{FF2B5EF4-FFF2-40B4-BE49-F238E27FC236}">
                <a16:creationId xmlns:a16="http://schemas.microsoft.com/office/drawing/2014/main" id="{F32AACD8-C98E-239C-B037-19A556598E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6638" y="3124200"/>
          <a:ext cx="451643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70000" imgH="495000" progId="Equation.3">
                  <p:embed/>
                </p:oleObj>
              </mc:Choice>
              <mc:Fallback>
                <p:oleObj name="Equation" r:id="rId2" imgW="2070000" imgH="495000" progId="Equation.3">
                  <p:embed/>
                  <p:pic>
                    <p:nvPicPr>
                      <p:cNvPr id="29701" name="Object 2">
                        <a:extLst>
                          <a:ext uri="{FF2B5EF4-FFF2-40B4-BE49-F238E27FC236}">
                            <a16:creationId xmlns:a16="http://schemas.microsoft.com/office/drawing/2014/main" id="{F32AACD8-C98E-239C-B037-19A556598E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638" y="3124200"/>
                        <a:ext cx="4516437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19451925-771F-2BEC-1D79-120EEF69C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95800"/>
            <a:ext cx="8458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dirty="0"/>
              <a:t> This is the </a:t>
            </a:r>
            <a:r>
              <a:rPr lang="en-US" dirty="0" err="1"/>
              <a:t>Prandtl</a:t>
            </a:r>
            <a:r>
              <a:rPr lang="en-US" dirty="0"/>
              <a:t> mixing length hypothesis.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err="1"/>
              <a:t>Prandtl</a:t>
            </a:r>
            <a:r>
              <a:rPr lang="en-US" dirty="0"/>
              <a:t> deduced that the eddy viscosity can be expressed as</a:t>
            </a:r>
            <a:endParaRPr lang="en-US" kern="0" dirty="0">
              <a:latin typeface="+mn-lt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FDD7ED6-6B21-FF9B-12CC-7A935B6F1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432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The turbulent shear stress component becomes</a:t>
            </a:r>
            <a:endParaRPr lang="en-US" kern="0" dirty="0">
              <a:latin typeface="+mn-lt"/>
            </a:endParaRPr>
          </a:p>
        </p:txBody>
      </p:sp>
      <p:graphicFrame>
        <p:nvGraphicFramePr>
          <p:cNvPr id="7171" name="Object 3">
            <a:extLst>
              <a:ext uri="{FF2B5EF4-FFF2-40B4-BE49-F238E27FC236}">
                <a16:creationId xmlns:a16="http://schemas.microsoft.com/office/drawing/2014/main" id="{04775FC7-41FC-76BE-139A-1332212855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735575"/>
              </p:ext>
            </p:extLst>
          </p:nvPr>
        </p:nvGraphicFramePr>
        <p:xfrm>
          <a:off x="3886200" y="1749290"/>
          <a:ext cx="2724150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06360" imgH="495000" progId="Equation.3">
                  <p:embed/>
                </p:oleObj>
              </mc:Choice>
              <mc:Fallback>
                <p:oleObj name="Equation" r:id="rId4" imgW="1206360" imgH="495000" progId="Equation.3">
                  <p:embed/>
                  <p:pic>
                    <p:nvPicPr>
                      <p:cNvPr id="7171" name="Object 3">
                        <a:extLst>
                          <a:ext uri="{FF2B5EF4-FFF2-40B4-BE49-F238E27FC236}">
                            <a16:creationId xmlns:a16="http://schemas.microsoft.com/office/drawing/2014/main" id="{04775FC7-41FC-76BE-139A-1332212855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749290"/>
                        <a:ext cx="2724150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4" name="Object 4">
            <a:extLst>
              <a:ext uri="{FF2B5EF4-FFF2-40B4-BE49-F238E27FC236}">
                <a16:creationId xmlns:a16="http://schemas.microsoft.com/office/drawing/2014/main" id="{DD4C06AC-144A-88D9-99EC-231033A0EF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5486400"/>
          <a:ext cx="2490788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68200" imgH="457200" progId="Equation.3">
                  <p:embed/>
                </p:oleObj>
              </mc:Choice>
              <mc:Fallback>
                <p:oleObj name="Equation" r:id="rId6" imgW="1168200" imgH="457200" progId="Equation.3">
                  <p:embed/>
                  <p:pic>
                    <p:nvPicPr>
                      <p:cNvPr id="87044" name="Object 4">
                        <a:extLst>
                          <a:ext uri="{FF2B5EF4-FFF2-40B4-BE49-F238E27FC236}">
                            <a16:creationId xmlns:a16="http://schemas.microsoft.com/office/drawing/2014/main" id="{DD4C06AC-144A-88D9-99EC-231033A0EF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486400"/>
                        <a:ext cx="2490788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5113A8E-9FD6-48D5-CA33-37210FF9718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1B61EFD9-3848-F464-0926-CFB8EEBCD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1164E1A-8C85-77E7-57FE-BC2C7E63FA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F1B7938-91BE-DBD3-F66B-5E4A5EC911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9D5DE0D-EFBF-29E2-97DC-8DEFE55B7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365BE71-2BDC-D898-1D9D-F6E6C4F6F7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4A57004-B600-6EB5-B7FD-BB38C58EDF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FCC135A-BB95-74A1-C608-D1E08E0AA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8FCD1CF-8AF5-AABD-4847-861E8A7CCA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981EB86-82DF-0745-EAAD-E8550A80D9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EF0AEE8-E8F3-44B7-5269-4897857D1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D36D086-94AC-7E8E-22F6-88310194D2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E4D88BF-60E4-85CF-8AC8-9B32C48C6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60551CD-C7BC-0ACA-EB46-602FA2D84A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4153C29A-CF30-A674-917F-26C0F965A5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CE2DA62-D61C-A787-8DDE-EA6D4D47FF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9CC2AAB-37F1-9300-9AE2-4555A9F109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767C17F-29F2-7B7A-5DCD-B21D262D67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9E24070-B964-FEB6-C3B7-F675A30641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6" grpId="0" build="p"/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F6012D31-11FB-5979-0A3D-42D9073E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z="2800"/>
              <a:t>Estimation of Mixing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6D240-B8F2-65E4-3BB2-0CDC8BBC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5334000"/>
          </a:xfrm>
        </p:spPr>
        <p:txBody>
          <a:bodyPr/>
          <a:lstStyle/>
          <a:p>
            <a:r>
              <a:rPr lang="en-US" altLang="en-US" sz="2400" dirty="0"/>
              <a:t>To find an algebraic expression for the mixing length </a:t>
            </a:r>
            <a:r>
              <a:rPr lang="en-US" altLang="en-US" sz="2400" i="1" dirty="0" err="1"/>
              <a:t>l</a:t>
            </a:r>
            <a:r>
              <a:rPr lang="en-US" altLang="en-US" sz="2400" i="1" baseline="-25000" dirty="0" err="1"/>
              <a:t>m</a:t>
            </a:r>
            <a:r>
              <a:rPr lang="en-US" altLang="en-US" sz="2400" i="1" dirty="0"/>
              <a:t>, </a:t>
            </a:r>
            <a:r>
              <a:rPr lang="en-US" altLang="en-US" sz="2400" dirty="0"/>
              <a:t>several empirical correlations were suggested in literature.</a:t>
            </a:r>
          </a:p>
          <a:p>
            <a:r>
              <a:rPr lang="en-US" altLang="en-US" sz="2400" dirty="0"/>
              <a:t>The mixing length </a:t>
            </a:r>
            <a:r>
              <a:rPr lang="en-US" altLang="en-US" sz="2400" i="1" dirty="0" err="1"/>
              <a:t>l</a:t>
            </a:r>
            <a:r>
              <a:rPr lang="en-US" altLang="en-US" sz="2400" i="1" baseline="-25000" dirty="0" err="1"/>
              <a:t>m</a:t>
            </a:r>
            <a:r>
              <a:rPr lang="en-US" altLang="en-US" sz="2400" i="1" dirty="0"/>
              <a:t> </a:t>
            </a:r>
            <a:r>
              <a:rPr lang="en-US" altLang="en-US" sz="2400" dirty="0"/>
              <a:t>does not have a universally valid character and changes from case to case.</a:t>
            </a:r>
          </a:p>
          <a:p>
            <a:r>
              <a:rPr lang="en-US" altLang="en-US" sz="2400" dirty="0"/>
              <a:t>Therefore it is not appropriate for three-dimensional flow applications. </a:t>
            </a:r>
          </a:p>
          <a:p>
            <a:r>
              <a:rPr lang="en-US" altLang="en-US" sz="2400" dirty="0"/>
              <a:t>However, it is successfully applied to boundary layer flow, fully developed duct flow and particularly to free turbulent flows. </a:t>
            </a:r>
          </a:p>
          <a:p>
            <a:r>
              <a:rPr lang="en-US" altLang="en-US" sz="2400" dirty="0"/>
              <a:t>Prandtl  and many others started with analysis of the two-dimensional boundary layer infected by disturbance. </a:t>
            </a:r>
          </a:p>
          <a:p>
            <a:r>
              <a:rPr lang="en-US" altLang="en-US" sz="2400" dirty="0"/>
              <a:t>For wall flows, the main source of infection is wall.</a:t>
            </a:r>
          </a:p>
          <a:p>
            <a:r>
              <a:rPr lang="en-US" altLang="en-US" sz="2400" dirty="0"/>
              <a:t>The wall roughness contains many cavities  and troughs, which infect the flow and introduce disturbances.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802D6E-8F04-FC6F-F001-AE8814A960C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440F7A71-853A-DC8C-4CB7-3EFBDBA5B4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63B7F04-52C9-C9B0-97FE-443D921596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8E463B7-25E0-B01E-F606-EC2490DA0C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125B3B8-63BD-8299-0A21-155BB60670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96DDA5A-2A3F-1C83-3D5E-15C8038B08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7B50B51-3D61-9641-F429-5CFBD06D6F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1427182-A999-B77D-73A1-C5208965C2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EDA22B6-793A-4F76-461B-0FBE6D7E5D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87D23A1-764C-44CC-AE62-293104B727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33E524A-3A71-59E2-D952-B7B9BF2EF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E5D8656-FD91-992B-6704-19EEFAE518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BF5B0B0-060F-C403-9AA0-BE2F53245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87F998E-AF62-7132-ADCE-CFED6FA30A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353021D-FE65-A7E9-51D0-89931347E1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6F2AE7B-FD6C-5BC3-9A97-7E44DE3F7B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E2B2B34-A27C-B3D8-69D2-14AE40D30F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814ED7A-D64B-82D2-1428-99187292B4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68ACE6-E4C7-E817-AD87-599A3E9CF0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>
            <a:extLst>
              <a:ext uri="{FF2B5EF4-FFF2-40B4-BE49-F238E27FC236}">
                <a16:creationId xmlns:a16="http://schemas.microsoft.com/office/drawing/2014/main" id="{B5769396-8D3E-B9D7-F979-84E75404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150" y="131337"/>
            <a:ext cx="5791200" cy="1143000"/>
          </a:xfrm>
        </p:spPr>
        <p:txBody>
          <a:bodyPr/>
          <a:lstStyle/>
          <a:p>
            <a:r>
              <a:rPr lang="en-US" altLang="en-US" sz="2800" dirty="0"/>
              <a:t>Quantification of Infection by Seeing the Effect</a:t>
            </a:r>
          </a:p>
        </p:txBody>
      </p:sp>
      <p:sp>
        <p:nvSpPr>
          <p:cNvPr id="8198" name="Content Placeholder 2">
            <a:extLst>
              <a:ext uri="{FF2B5EF4-FFF2-40B4-BE49-F238E27FC236}">
                <a16:creationId xmlns:a16="http://schemas.microsoft.com/office/drawing/2014/main" id="{0C46F118-2340-523A-0EFD-EC636EA11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43" y="1362042"/>
            <a:ext cx="8305800" cy="1828800"/>
          </a:xfrm>
        </p:spPr>
        <p:txBody>
          <a:bodyPr/>
          <a:lstStyle/>
          <a:p>
            <a:r>
              <a:rPr lang="en-US" altLang="en-US" sz="2400" dirty="0"/>
              <a:t>Develop simple experimental test rigs.</a:t>
            </a:r>
          </a:p>
          <a:p>
            <a:r>
              <a:rPr lang="en-US" altLang="en-US" sz="2400" dirty="0"/>
              <a:t>Measure wall shear stress.</a:t>
            </a:r>
          </a:p>
          <a:p>
            <a:r>
              <a:rPr lang="en-US" altLang="en-US" sz="2400" dirty="0"/>
              <a:t>Define </a:t>
            </a:r>
            <a:r>
              <a:rPr lang="en-US" altLang="en-US" sz="2400" i="1" dirty="0"/>
              <a:t>wall friction velocity </a:t>
            </a:r>
            <a:r>
              <a:rPr lang="en-US" altLang="en-US" sz="2400" dirty="0"/>
              <a:t>using the wall shear stress by the relation</a:t>
            </a:r>
          </a:p>
          <a:p>
            <a:endParaRPr lang="en-US" altLang="en-US" sz="2400" dirty="0"/>
          </a:p>
        </p:txBody>
      </p:sp>
      <p:graphicFrame>
        <p:nvGraphicFramePr>
          <p:cNvPr id="77826" name="Object 2">
            <a:extLst>
              <a:ext uri="{FF2B5EF4-FFF2-40B4-BE49-F238E27FC236}">
                <a16:creationId xmlns:a16="http://schemas.microsoft.com/office/drawing/2014/main" id="{446138AB-1BB5-8FA3-9EEC-4A6C7E6D4A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5486400"/>
          <a:ext cx="1371600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5760" imgH="431640" progId="Equation.3">
                  <p:embed/>
                </p:oleObj>
              </mc:Choice>
              <mc:Fallback>
                <p:oleObj name="Equation" r:id="rId2" imgW="545760" imgH="431640" progId="Equation.3">
                  <p:embed/>
                  <p:pic>
                    <p:nvPicPr>
                      <p:cNvPr id="77826" name="Object 2">
                        <a:extLst>
                          <a:ext uri="{FF2B5EF4-FFF2-40B4-BE49-F238E27FC236}">
                            <a16:creationId xmlns:a16="http://schemas.microsoft.com/office/drawing/2014/main" id="{446138AB-1BB5-8FA3-9EEC-4A6C7E6D4A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486400"/>
                        <a:ext cx="1371600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7" name="Object 3">
            <a:extLst>
              <a:ext uri="{FF2B5EF4-FFF2-40B4-BE49-F238E27FC236}">
                <a16:creationId xmlns:a16="http://schemas.microsoft.com/office/drawing/2014/main" id="{FA663633-CA82-0755-09FE-C382E7E798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5562600"/>
          <a:ext cx="14478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393480" progId="Equation.3">
                  <p:embed/>
                </p:oleObj>
              </mc:Choice>
              <mc:Fallback>
                <p:oleObj name="Equation" r:id="rId4" imgW="596880" imgH="393480" progId="Equation.3">
                  <p:embed/>
                  <p:pic>
                    <p:nvPicPr>
                      <p:cNvPr id="77827" name="Object 3">
                        <a:extLst>
                          <a:ext uri="{FF2B5EF4-FFF2-40B4-BE49-F238E27FC236}">
                            <a16:creationId xmlns:a16="http://schemas.microsoft.com/office/drawing/2014/main" id="{FA663633-CA82-0755-09FE-C382E7E798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562600"/>
                        <a:ext cx="1447800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B69A35F-4F00-2F14-4174-320654FFE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011737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Define non-dimensional boundary layer coordinates.</a:t>
            </a:r>
          </a:p>
        </p:txBody>
      </p:sp>
      <p:graphicFrame>
        <p:nvGraphicFramePr>
          <p:cNvPr id="77828" name="Object 4">
            <a:extLst>
              <a:ext uri="{FF2B5EF4-FFF2-40B4-BE49-F238E27FC236}">
                <a16:creationId xmlns:a16="http://schemas.microsoft.com/office/drawing/2014/main" id="{99A24CDB-920E-C0EB-85C5-C399896789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1" y="4087999"/>
          <a:ext cx="1447800" cy="941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23600" imgH="469800" progId="Equation.3">
                  <p:embed/>
                </p:oleObj>
              </mc:Choice>
              <mc:Fallback>
                <p:oleObj name="Equation" r:id="rId6" imgW="723600" imgH="469800" progId="Equation.3">
                  <p:embed/>
                  <p:pic>
                    <p:nvPicPr>
                      <p:cNvPr id="77828" name="Object 4">
                        <a:extLst>
                          <a:ext uri="{FF2B5EF4-FFF2-40B4-BE49-F238E27FC236}">
                            <a16:creationId xmlns:a16="http://schemas.microsoft.com/office/drawing/2014/main" id="{99A24CDB-920E-C0EB-85C5-C399896789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4087999"/>
                        <a:ext cx="1447800" cy="9412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06CDEA9F-A55D-E286-0617-4C0A3F5E33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13D5DE86-59E7-ABAB-D385-296240204B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FB2CBA9-B4E6-0AFF-4DE5-0F590F121A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2197E4B-EBB4-4621-319A-E4CE772BB0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CFE6725-75F3-25EE-F033-21DDA37406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0DA8927-A92E-E06A-F20C-2B5A154656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0D58028-F669-5C04-6B6F-EE99909B8F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A2E857B-8D2C-D16A-D6CC-86CD0BA8CA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D7294E7-1E1E-3338-181E-D52A9D1B7A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300D713-0F60-5386-76BE-5E9B1594D5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AE9CE2B-2C3B-ED71-E64D-4D8E06B043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6816307-7558-0147-2926-78BE64449F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37C206E-A9E4-4F0E-08E0-9D80B2B90D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209F2BA-CE9E-8659-C1F6-BB95863FB8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EFC1738-1690-1FC9-CFA9-5BCC82F499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BF5CAEA-D59B-D437-8503-A8A1268632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CA9ABF3-233E-C5FB-E96A-E60CCBBE38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7B5C5D3-95DD-F1BD-FF75-1781B278DF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E0FE0D8-BC2A-2017-845F-B4B2709AC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Measurement of Resistance Components (Chapter 7) - Ship Resistance and  Propulsion">
            <a:extLst>
              <a:ext uri="{FF2B5EF4-FFF2-40B4-BE49-F238E27FC236}">
                <a16:creationId xmlns:a16="http://schemas.microsoft.com/office/drawing/2014/main" id="{C639BCED-49E3-3E57-4171-98B7623A9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32" y="1371600"/>
            <a:ext cx="7696200" cy="277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:a16="http://schemas.microsoft.com/office/drawing/2014/main" id="{ED6D0A00-FD37-2016-6D21-40367BAAE71D}"/>
              </a:ext>
            </a:extLst>
          </p:cNvPr>
          <p:cNvGrpSpPr>
            <a:grpSpLocks/>
          </p:cNvGrpSpPr>
          <p:nvPr/>
        </p:nvGrpSpPr>
        <p:grpSpPr bwMode="auto">
          <a:xfrm>
            <a:off x="588962" y="1447800"/>
            <a:ext cx="7762875" cy="5019675"/>
            <a:chOff x="457200" y="1838325"/>
            <a:chExt cx="7762875" cy="5019675"/>
          </a:xfrm>
        </p:grpSpPr>
        <p:pic>
          <p:nvPicPr>
            <p:cNvPr id="11290" name="Picture 10">
              <a:extLst>
                <a:ext uri="{FF2B5EF4-FFF2-40B4-BE49-F238E27FC236}">
                  <a16:creationId xmlns:a16="http://schemas.microsoft.com/office/drawing/2014/main" id="{BA8A19B4-E752-B467-BA7E-4DE31FD120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838325"/>
              <a:ext cx="7762875" cy="501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1269" name="Object 5">
              <a:extLst>
                <a:ext uri="{FF2B5EF4-FFF2-40B4-BE49-F238E27FC236}">
                  <a16:creationId xmlns:a16="http://schemas.microsoft.com/office/drawing/2014/main" id="{600B95E7-4EFE-D82E-EBA7-0E4B8A3D8FB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4079875"/>
            <a:ext cx="38258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28600" imgH="203040" progId="Equation.3">
                    <p:embed/>
                  </p:oleObj>
                </mc:Choice>
                <mc:Fallback>
                  <p:oleObj name="Equation" r:id="rId3" imgW="228600" imgH="203040" progId="Equation.3">
                    <p:embed/>
                    <p:pic>
                      <p:nvPicPr>
                        <p:cNvPr id="11269" name="Object 5">
                          <a:extLst>
                            <a:ext uri="{FF2B5EF4-FFF2-40B4-BE49-F238E27FC236}">
                              <a16:creationId xmlns:a16="http://schemas.microsoft.com/office/drawing/2014/main" id="{600B95E7-4EFE-D82E-EBA7-0E4B8A3D8FB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4079875"/>
                          <a:ext cx="382587" cy="33972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0" name="Object 6">
              <a:extLst>
                <a:ext uri="{FF2B5EF4-FFF2-40B4-BE49-F238E27FC236}">
                  <a16:creationId xmlns:a16="http://schemas.microsoft.com/office/drawing/2014/main" id="{84F0D06A-F907-F3B5-862B-2829E933531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3938" y="6248400"/>
            <a:ext cx="50800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90440" imgH="228600" progId="Equation.3">
                    <p:embed/>
                  </p:oleObj>
                </mc:Choice>
                <mc:Fallback>
                  <p:oleObj name="Equation" r:id="rId5" imgW="190440" imgH="228600" progId="Equation.3">
                    <p:embed/>
                    <p:pic>
                      <p:nvPicPr>
                        <p:cNvPr id="11270" name="Object 6">
                          <a:extLst>
                            <a:ext uri="{FF2B5EF4-FFF2-40B4-BE49-F238E27FC236}">
                              <a16:creationId xmlns:a16="http://schemas.microsoft.com/office/drawing/2014/main" id="{84F0D06A-F907-F3B5-862B-2829E933531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3938" y="6248400"/>
                          <a:ext cx="508000" cy="6096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04CA1439-3576-AD85-1D3B-10365497C982}"/>
              </a:ext>
            </a:extLst>
          </p:cNvPr>
          <p:cNvSpPr>
            <a:spLocks/>
          </p:cNvSpPr>
          <p:nvPr/>
        </p:nvSpPr>
        <p:spPr bwMode="auto">
          <a:xfrm>
            <a:off x="1308100" y="1684338"/>
            <a:ext cx="3844925" cy="4214812"/>
          </a:xfrm>
          <a:custGeom>
            <a:avLst/>
            <a:gdLst>
              <a:gd name="T0" fmla="*/ 0 w 3846286"/>
              <a:gd name="T1" fmla="*/ 4213680 h 4213981"/>
              <a:gd name="T2" fmla="*/ 388709 w 3846286"/>
              <a:gd name="T3" fmla="*/ 4228267 h 4213981"/>
              <a:gd name="T4" fmla="*/ 993366 w 3846286"/>
              <a:gd name="T5" fmla="*/ 4184525 h 4213981"/>
              <a:gd name="T6" fmla="*/ 1569232 w 3846286"/>
              <a:gd name="T7" fmla="*/ 4097040 h 4213981"/>
              <a:gd name="T8" fmla="*/ 2159490 w 3846286"/>
              <a:gd name="T9" fmla="*/ 3892916 h 4213981"/>
              <a:gd name="T10" fmla="*/ 2576990 w 3846286"/>
              <a:gd name="T11" fmla="*/ 3542997 h 4213981"/>
              <a:gd name="T12" fmla="*/ 2836130 w 3846286"/>
              <a:gd name="T13" fmla="*/ 3163912 h 4213981"/>
              <a:gd name="T14" fmla="*/ 3138455 w 3846286"/>
              <a:gd name="T15" fmla="*/ 2668184 h 4213981"/>
              <a:gd name="T16" fmla="*/ 3325613 w 3846286"/>
              <a:gd name="T17" fmla="*/ 2084978 h 4213981"/>
              <a:gd name="T18" fmla="*/ 3512767 w 3846286"/>
              <a:gd name="T19" fmla="*/ 1443451 h 4213981"/>
              <a:gd name="T20" fmla="*/ 3714317 w 3846286"/>
              <a:gd name="T21" fmla="*/ 568633 h 4213981"/>
              <a:gd name="T22" fmla="*/ 3815092 w 3846286"/>
              <a:gd name="T23" fmla="*/ 0 h 421398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846286"/>
              <a:gd name="T37" fmla="*/ 0 h 4213981"/>
              <a:gd name="T38" fmla="*/ 3846286 w 3846286"/>
              <a:gd name="T39" fmla="*/ 4213981 h 421398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846286" h="4213981">
                <a:moveTo>
                  <a:pt x="0" y="4194628"/>
                </a:moveTo>
                <a:cubicBezTo>
                  <a:pt x="112486" y="4204304"/>
                  <a:pt x="224972" y="4213981"/>
                  <a:pt x="391886" y="4209143"/>
                </a:cubicBezTo>
                <a:cubicBezTo>
                  <a:pt x="558800" y="4204305"/>
                  <a:pt x="803124" y="4187372"/>
                  <a:pt x="1001486" y="4165600"/>
                </a:cubicBezTo>
                <a:cubicBezTo>
                  <a:pt x="1199848" y="4143828"/>
                  <a:pt x="1386114" y="4126895"/>
                  <a:pt x="1582057" y="4078514"/>
                </a:cubicBezTo>
                <a:cubicBezTo>
                  <a:pt x="1778000" y="4030133"/>
                  <a:pt x="2007810" y="3967238"/>
                  <a:pt x="2177143" y="3875314"/>
                </a:cubicBezTo>
                <a:cubicBezTo>
                  <a:pt x="2346476" y="3783390"/>
                  <a:pt x="2484362" y="3647923"/>
                  <a:pt x="2598057" y="3526971"/>
                </a:cubicBezTo>
                <a:cubicBezTo>
                  <a:pt x="2711752" y="3406019"/>
                  <a:pt x="2764971" y="3294743"/>
                  <a:pt x="2859314" y="3149600"/>
                </a:cubicBezTo>
                <a:cubicBezTo>
                  <a:pt x="2953657" y="3004457"/>
                  <a:pt x="3081866" y="2835124"/>
                  <a:pt x="3164114" y="2656114"/>
                </a:cubicBezTo>
                <a:cubicBezTo>
                  <a:pt x="3246362" y="2477105"/>
                  <a:pt x="3289905" y="2278743"/>
                  <a:pt x="3352800" y="2075543"/>
                </a:cubicBezTo>
                <a:cubicBezTo>
                  <a:pt x="3415695" y="1872343"/>
                  <a:pt x="3476172" y="1688495"/>
                  <a:pt x="3541486" y="1436914"/>
                </a:cubicBezTo>
                <a:cubicBezTo>
                  <a:pt x="3606800" y="1185333"/>
                  <a:pt x="3693886" y="805543"/>
                  <a:pt x="3744686" y="566057"/>
                </a:cubicBezTo>
                <a:cubicBezTo>
                  <a:pt x="3795486" y="326571"/>
                  <a:pt x="3820886" y="163285"/>
                  <a:pt x="3846286" y="0"/>
                </a:cubicBezTo>
              </a:path>
            </a:pathLst>
          </a:custGeom>
          <a:noFill/>
          <a:ln w="476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76807" name="Object 7">
            <a:extLst>
              <a:ext uri="{FF2B5EF4-FFF2-40B4-BE49-F238E27FC236}">
                <a16:creationId xmlns:a16="http://schemas.microsoft.com/office/drawing/2014/main" id="{D181DB4D-99FD-7912-5625-82D6B8E22A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5224462"/>
          <a:ext cx="16764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3160" imgH="228600" progId="Equation.3">
                  <p:embed/>
                </p:oleObj>
              </mc:Choice>
              <mc:Fallback>
                <p:oleObj name="Equation" r:id="rId7" imgW="533160" imgH="228600" progId="Equation.3">
                  <p:embed/>
                  <p:pic>
                    <p:nvPicPr>
                      <p:cNvPr id="76807" name="Object 7">
                        <a:extLst>
                          <a:ext uri="{FF2B5EF4-FFF2-40B4-BE49-F238E27FC236}">
                            <a16:creationId xmlns:a16="http://schemas.microsoft.com/office/drawing/2014/main" id="{D181DB4D-99FD-7912-5625-82D6B8E22A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5224462"/>
                        <a:ext cx="1676400" cy="719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3975">
                        <a:solidFill>
                          <a:schemeClr val="accent2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D034542-62E6-768C-7230-59B84F0405D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50962" y="1666875"/>
            <a:ext cx="6934200" cy="4267200"/>
          </a:xfrm>
          <a:prstGeom prst="line">
            <a:avLst/>
          </a:prstGeom>
          <a:noFill/>
          <a:ln w="476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6808" name="Object 8">
            <a:extLst>
              <a:ext uri="{FF2B5EF4-FFF2-40B4-BE49-F238E27FC236}">
                <a16:creationId xmlns:a16="http://schemas.microsoft.com/office/drawing/2014/main" id="{92233C68-F68C-00E0-1409-5B18BABC9C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22762" y="1828800"/>
          <a:ext cx="2154238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280" imgH="393480" progId="Equation.3">
                  <p:embed/>
                </p:oleObj>
              </mc:Choice>
              <mc:Fallback>
                <p:oleObj name="Equation" r:id="rId9" imgW="1079280" imgH="393480" progId="Equation.3">
                  <p:embed/>
                  <p:pic>
                    <p:nvPicPr>
                      <p:cNvPr id="76808" name="Object 8">
                        <a:extLst>
                          <a:ext uri="{FF2B5EF4-FFF2-40B4-BE49-F238E27FC236}">
                            <a16:creationId xmlns:a16="http://schemas.microsoft.com/office/drawing/2014/main" id="{92233C68-F68C-00E0-1409-5B18BABC9C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2762" y="1828800"/>
                        <a:ext cx="2154238" cy="785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47625"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5">
            <a:extLst>
              <a:ext uri="{FF2B5EF4-FFF2-40B4-BE49-F238E27FC236}">
                <a16:creationId xmlns:a16="http://schemas.microsoft.com/office/drawing/2014/main" id="{B6F2A1D9-5234-0ED8-408B-BC00642C56BE}"/>
              </a:ext>
            </a:extLst>
          </p:cNvPr>
          <p:cNvSpPr>
            <a:spLocks/>
          </p:cNvSpPr>
          <p:nvPr/>
        </p:nvSpPr>
        <p:spPr bwMode="auto">
          <a:xfrm>
            <a:off x="4006850" y="2990850"/>
            <a:ext cx="2220912" cy="2119313"/>
          </a:xfrm>
          <a:custGeom>
            <a:avLst/>
            <a:gdLst>
              <a:gd name="T0" fmla="*/ 0 w 2220686"/>
              <a:gd name="T1" fmla="*/ 2124332 h 2119085"/>
              <a:gd name="T2" fmla="*/ 509196 w 2220686"/>
              <a:gd name="T3" fmla="*/ 1440480 h 2119085"/>
              <a:gd name="T4" fmla="*/ 931086 w 2220686"/>
              <a:gd name="T5" fmla="*/ 974872 h 2119085"/>
              <a:gd name="T6" fmla="*/ 1600306 w 2220686"/>
              <a:gd name="T7" fmla="*/ 407412 h 2119085"/>
              <a:gd name="T8" fmla="*/ 2225885 w 2220686"/>
              <a:gd name="T9" fmla="*/ 0 h 21190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20686"/>
              <a:gd name="T16" fmla="*/ 0 h 2119085"/>
              <a:gd name="T17" fmla="*/ 2220686 w 2220686"/>
              <a:gd name="T18" fmla="*/ 2119085 h 21190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20686" h="2119085">
                <a:moveTo>
                  <a:pt x="0" y="2119085"/>
                </a:moveTo>
                <a:cubicBezTo>
                  <a:pt x="176590" y="1873552"/>
                  <a:pt x="353181" y="1628019"/>
                  <a:pt x="508000" y="1436914"/>
                </a:cubicBezTo>
                <a:cubicBezTo>
                  <a:pt x="662819" y="1245809"/>
                  <a:pt x="747486" y="1144209"/>
                  <a:pt x="928915" y="972457"/>
                </a:cubicBezTo>
                <a:cubicBezTo>
                  <a:pt x="1110344" y="800705"/>
                  <a:pt x="1381277" y="568476"/>
                  <a:pt x="1596572" y="406400"/>
                </a:cubicBezTo>
                <a:cubicBezTo>
                  <a:pt x="1811867" y="244324"/>
                  <a:pt x="2016276" y="122162"/>
                  <a:pt x="2220686" y="0"/>
                </a:cubicBezTo>
              </a:path>
            </a:pathLst>
          </a:custGeom>
          <a:noFill/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76809" name="Object 9">
            <a:extLst>
              <a:ext uri="{FF2B5EF4-FFF2-40B4-BE49-F238E27FC236}">
                <a16:creationId xmlns:a16="http://schemas.microsoft.com/office/drawing/2014/main" id="{00F7128C-DAB2-15C1-7E15-C062F8598B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409491"/>
              </p:ext>
            </p:extLst>
          </p:nvPr>
        </p:nvGraphicFramePr>
        <p:xfrm>
          <a:off x="5181600" y="3962400"/>
          <a:ext cx="23733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5920" imgH="228600" progId="Equation.3">
                  <p:embed/>
                </p:oleObj>
              </mc:Choice>
              <mc:Fallback>
                <p:oleObj name="Equation" r:id="rId11" imgW="1015920" imgH="228600" progId="Equation.3">
                  <p:embed/>
                  <p:pic>
                    <p:nvPicPr>
                      <p:cNvPr id="76809" name="Object 9">
                        <a:extLst>
                          <a:ext uri="{FF2B5EF4-FFF2-40B4-BE49-F238E27FC236}">
                            <a16:creationId xmlns:a16="http://schemas.microsoft.com/office/drawing/2014/main" id="{00F7128C-DAB2-15C1-7E15-C062F8598B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962400"/>
                        <a:ext cx="2373313" cy="533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7150">
                        <a:solidFill>
                          <a:srgbClr val="FF99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reeform 14">
            <a:extLst>
              <a:ext uri="{FF2B5EF4-FFF2-40B4-BE49-F238E27FC236}">
                <a16:creationId xmlns:a16="http://schemas.microsoft.com/office/drawing/2014/main" id="{67CB1DB7-A868-7C94-7D8B-4639F95E0287}"/>
              </a:ext>
            </a:extLst>
          </p:cNvPr>
          <p:cNvSpPr>
            <a:spLocks/>
          </p:cNvSpPr>
          <p:nvPr/>
        </p:nvSpPr>
        <p:spPr bwMode="auto">
          <a:xfrm>
            <a:off x="1409700" y="1743075"/>
            <a:ext cx="6864350" cy="4187825"/>
          </a:xfrm>
          <a:custGeom>
            <a:avLst/>
            <a:gdLst>
              <a:gd name="T0" fmla="*/ 0 w 6865257"/>
              <a:gd name="T1" fmla="*/ 4185563 h 4187371"/>
              <a:gd name="T2" fmla="*/ 333301 w 6865257"/>
              <a:gd name="T3" fmla="*/ 4127432 h 4187371"/>
              <a:gd name="T4" fmla="*/ 608640 w 6865257"/>
              <a:gd name="T5" fmla="*/ 4185563 h 4187371"/>
              <a:gd name="T6" fmla="*/ 1086856 w 6865257"/>
              <a:gd name="T7" fmla="*/ 4083828 h 4187371"/>
              <a:gd name="T8" fmla="*/ 1652013 w 6865257"/>
              <a:gd name="T9" fmla="*/ 4025689 h 4187371"/>
              <a:gd name="T10" fmla="*/ 1854889 w 6865257"/>
              <a:gd name="T11" fmla="*/ 3836763 h 4187371"/>
              <a:gd name="T12" fmla="*/ 2289632 w 6865257"/>
              <a:gd name="T13" fmla="*/ 3836763 h 4187371"/>
              <a:gd name="T14" fmla="*/ 2405557 w 6865257"/>
              <a:gd name="T15" fmla="*/ 3546095 h 4187371"/>
              <a:gd name="T16" fmla="*/ 2724367 w 6865257"/>
              <a:gd name="T17" fmla="*/ 3371707 h 4187371"/>
              <a:gd name="T18" fmla="*/ 2912750 w 6865257"/>
              <a:gd name="T19" fmla="*/ 2892111 h 4187371"/>
              <a:gd name="T20" fmla="*/ 3246046 w 6865257"/>
              <a:gd name="T21" fmla="*/ 2586903 h 4187371"/>
              <a:gd name="T22" fmla="*/ 3361986 w 6865257"/>
              <a:gd name="T23" fmla="*/ 2368924 h 4187371"/>
              <a:gd name="T24" fmla="*/ 3680792 w 6865257"/>
              <a:gd name="T25" fmla="*/ 2310772 h 4187371"/>
              <a:gd name="T26" fmla="*/ 3825701 w 6865257"/>
              <a:gd name="T27" fmla="*/ 2005588 h 4187371"/>
              <a:gd name="T28" fmla="*/ 4463304 w 6865257"/>
              <a:gd name="T29" fmla="*/ 1307991 h 4187371"/>
              <a:gd name="T30" fmla="*/ 5202374 w 6865257"/>
              <a:gd name="T31" fmla="*/ 1017324 h 4187371"/>
              <a:gd name="T32" fmla="*/ 5796499 w 6865257"/>
              <a:gd name="T33" fmla="*/ 581327 h 4187371"/>
              <a:gd name="T34" fmla="*/ 6434119 w 6865257"/>
              <a:gd name="T35" fmla="*/ 319734 h 4187371"/>
              <a:gd name="T36" fmla="*/ 6550044 w 6865257"/>
              <a:gd name="T37" fmla="*/ 87194 h 4187371"/>
              <a:gd name="T38" fmla="*/ 6854363 w 6865257"/>
              <a:gd name="T39" fmla="*/ 0 h 418737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6865257"/>
              <a:gd name="T61" fmla="*/ 0 h 4187371"/>
              <a:gd name="T62" fmla="*/ 6865257 w 6865257"/>
              <a:gd name="T63" fmla="*/ 4187371 h 418737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6865257" h="4187371">
                <a:moveTo>
                  <a:pt x="0" y="4180114"/>
                </a:moveTo>
                <a:cubicBezTo>
                  <a:pt x="116114" y="4151085"/>
                  <a:pt x="232229" y="4122057"/>
                  <a:pt x="333829" y="4122057"/>
                </a:cubicBezTo>
                <a:cubicBezTo>
                  <a:pt x="435429" y="4122057"/>
                  <a:pt x="483810" y="4187371"/>
                  <a:pt x="609600" y="4180114"/>
                </a:cubicBezTo>
                <a:cubicBezTo>
                  <a:pt x="735391" y="4172857"/>
                  <a:pt x="914401" y="4105124"/>
                  <a:pt x="1088572" y="4078514"/>
                </a:cubicBezTo>
                <a:cubicBezTo>
                  <a:pt x="1262744" y="4051905"/>
                  <a:pt x="1526420" y="4061581"/>
                  <a:pt x="1654629" y="4020457"/>
                </a:cubicBezTo>
                <a:cubicBezTo>
                  <a:pt x="1782839" y="3979333"/>
                  <a:pt x="1751391" y="3863219"/>
                  <a:pt x="1857829" y="3831771"/>
                </a:cubicBezTo>
                <a:cubicBezTo>
                  <a:pt x="1964267" y="3800323"/>
                  <a:pt x="2201333" y="3880152"/>
                  <a:pt x="2293257" y="3831771"/>
                </a:cubicBezTo>
                <a:cubicBezTo>
                  <a:pt x="2385181" y="3783390"/>
                  <a:pt x="2336801" y="3618895"/>
                  <a:pt x="2409372" y="3541486"/>
                </a:cubicBezTo>
                <a:cubicBezTo>
                  <a:pt x="2481943" y="3464077"/>
                  <a:pt x="2644019" y="3476171"/>
                  <a:pt x="2728686" y="3367314"/>
                </a:cubicBezTo>
                <a:cubicBezTo>
                  <a:pt x="2813353" y="3258457"/>
                  <a:pt x="2830286" y="3018972"/>
                  <a:pt x="2917372" y="2888343"/>
                </a:cubicBezTo>
                <a:cubicBezTo>
                  <a:pt x="3004458" y="2757715"/>
                  <a:pt x="3176210" y="2670629"/>
                  <a:pt x="3251200" y="2583543"/>
                </a:cubicBezTo>
                <a:cubicBezTo>
                  <a:pt x="3326190" y="2496457"/>
                  <a:pt x="3294743" y="2411791"/>
                  <a:pt x="3367314" y="2365829"/>
                </a:cubicBezTo>
                <a:cubicBezTo>
                  <a:pt x="3439885" y="2319867"/>
                  <a:pt x="3609219" y="2368247"/>
                  <a:pt x="3686629" y="2307771"/>
                </a:cubicBezTo>
                <a:cubicBezTo>
                  <a:pt x="3764039" y="2247295"/>
                  <a:pt x="3701144" y="2169885"/>
                  <a:pt x="3831772" y="2002971"/>
                </a:cubicBezTo>
                <a:cubicBezTo>
                  <a:pt x="3962400" y="1836057"/>
                  <a:pt x="4240591" y="1470781"/>
                  <a:pt x="4470400" y="1306286"/>
                </a:cubicBezTo>
                <a:cubicBezTo>
                  <a:pt x="4700210" y="1141791"/>
                  <a:pt x="4988077" y="1136952"/>
                  <a:pt x="5210629" y="1016000"/>
                </a:cubicBezTo>
                <a:cubicBezTo>
                  <a:pt x="5433181" y="895048"/>
                  <a:pt x="5600095" y="696685"/>
                  <a:pt x="5805714" y="580571"/>
                </a:cubicBezTo>
                <a:cubicBezTo>
                  <a:pt x="6011333" y="464457"/>
                  <a:pt x="6318553" y="401561"/>
                  <a:pt x="6444343" y="319314"/>
                </a:cubicBezTo>
                <a:cubicBezTo>
                  <a:pt x="6570133" y="237067"/>
                  <a:pt x="6490305" y="140305"/>
                  <a:pt x="6560457" y="87086"/>
                </a:cubicBezTo>
                <a:cubicBezTo>
                  <a:pt x="6630609" y="33867"/>
                  <a:pt x="6747933" y="16933"/>
                  <a:pt x="6865257" y="0"/>
                </a:cubicBezTo>
              </a:path>
            </a:pathLst>
          </a:custGeom>
          <a:noFill/>
          <a:ln w="66675" cap="flat" cmpd="sng" algn="ctr">
            <a:solidFill>
              <a:srgbClr val="00B05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7" name="Title 3">
            <a:extLst>
              <a:ext uri="{FF2B5EF4-FFF2-40B4-BE49-F238E27FC236}">
                <a16:creationId xmlns:a16="http://schemas.microsoft.com/office/drawing/2014/main" id="{C5997C14-E237-9E4D-F86F-D2257A09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28600"/>
            <a:ext cx="6351120" cy="914400"/>
          </a:xfrm>
        </p:spPr>
        <p:txBody>
          <a:bodyPr/>
          <a:lstStyle/>
          <a:p>
            <a:r>
              <a:rPr lang="en-US" altLang="en-US" sz="2800" dirty="0"/>
              <a:t>Approximation of velocity distribution for a fully turbulent 2D Boundary Layer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983720-90B3-60AC-0D03-4D2372501C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10408908-842B-A0FD-C4DC-10CDEC7D97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C454754-28CE-DCB3-FE3C-4BEA676C2E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8E34A63-0112-8BC1-53C6-879F597586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A8F2002-FAE9-E270-D20F-AA414AB03C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DDACA77-54C0-4B1C-F65B-190B8820C7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6E5787CB-FCE5-E060-7A20-B958B6618C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35A699DC-9E54-5ABC-A497-F0916FABAB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CC34A36-CE38-1122-36E0-09270D5635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6FE564AB-8F2A-63D5-F11A-6632962709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0CB8BB1D-860D-764B-D3F8-DC11E905E6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1556E9F-10A5-9855-7ECC-0A1DB53AFA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3FD7F8E-0B96-E6AC-636E-03BD6789FF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6667BE00-0E05-9493-909F-D608A6621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68D77404-C359-586D-7BDF-0B36098DF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F19A745-CF26-5A2B-2DD5-D0330D881F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1E76EF8-11B5-E306-4306-323EBF7D8A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39B1C16-841C-6795-C76B-BC7AAC0193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8DC6BA1-90B4-0A51-A656-26E1BDA96C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:a16="http://schemas.microsoft.com/office/drawing/2014/main" id="{AB1619ED-92C1-1D7B-CA82-9672F913362E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838325"/>
            <a:ext cx="7762875" cy="5019675"/>
            <a:chOff x="457200" y="1838325"/>
            <a:chExt cx="7762875" cy="5019675"/>
          </a:xfrm>
        </p:grpSpPr>
        <p:pic>
          <p:nvPicPr>
            <p:cNvPr id="12301" name="Picture 10">
              <a:extLst>
                <a:ext uri="{FF2B5EF4-FFF2-40B4-BE49-F238E27FC236}">
                  <a16:creationId xmlns:a16="http://schemas.microsoft.com/office/drawing/2014/main" id="{812D3C23-522C-169D-CFB9-08739C080D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838325"/>
              <a:ext cx="7762875" cy="501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2295" name="Object 5">
              <a:extLst>
                <a:ext uri="{FF2B5EF4-FFF2-40B4-BE49-F238E27FC236}">
                  <a16:creationId xmlns:a16="http://schemas.microsoft.com/office/drawing/2014/main" id="{2FDB46EE-C3BD-1E6D-1E9B-55A93F1CBB1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4079875"/>
            <a:ext cx="38258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28600" imgH="203040" progId="Equation.3">
                    <p:embed/>
                  </p:oleObj>
                </mc:Choice>
                <mc:Fallback>
                  <p:oleObj name="Equation" r:id="rId3" imgW="228600" imgH="203040" progId="Equation.3">
                    <p:embed/>
                    <p:pic>
                      <p:nvPicPr>
                        <p:cNvPr id="12295" name="Object 5">
                          <a:extLst>
                            <a:ext uri="{FF2B5EF4-FFF2-40B4-BE49-F238E27FC236}">
                              <a16:creationId xmlns:a16="http://schemas.microsoft.com/office/drawing/2014/main" id="{2FDB46EE-C3BD-1E6D-1E9B-55A93F1CBB1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4079875"/>
                          <a:ext cx="382587" cy="33972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6" name="Object 6">
              <a:extLst>
                <a:ext uri="{FF2B5EF4-FFF2-40B4-BE49-F238E27FC236}">
                  <a16:creationId xmlns:a16="http://schemas.microsoft.com/office/drawing/2014/main" id="{29B89469-0470-5E5D-8AB9-3B3AD64ED12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33938" y="6248400"/>
            <a:ext cx="50800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90440" imgH="228600" progId="Equation.3">
                    <p:embed/>
                  </p:oleObj>
                </mc:Choice>
                <mc:Fallback>
                  <p:oleObj name="Equation" r:id="rId5" imgW="190440" imgH="228600" progId="Equation.3">
                    <p:embed/>
                    <p:pic>
                      <p:nvPicPr>
                        <p:cNvPr id="12296" name="Object 6">
                          <a:extLst>
                            <a:ext uri="{FF2B5EF4-FFF2-40B4-BE49-F238E27FC236}">
                              <a16:creationId xmlns:a16="http://schemas.microsoft.com/office/drawing/2014/main" id="{29B89469-0470-5E5D-8AB9-3B3AD64ED12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33938" y="6248400"/>
                          <a:ext cx="508000" cy="6096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298" name="Title 3">
            <a:extLst>
              <a:ext uri="{FF2B5EF4-FFF2-40B4-BE49-F238E27FC236}">
                <a16:creationId xmlns:a16="http://schemas.microsoft.com/office/drawing/2014/main" id="{B67A1910-48AE-83FF-D6A4-CD64ADE17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25" y="287811"/>
            <a:ext cx="6032500" cy="914400"/>
          </a:xfrm>
        </p:spPr>
        <p:txBody>
          <a:bodyPr/>
          <a:lstStyle/>
          <a:p>
            <a:r>
              <a:rPr lang="en-US" altLang="en-US" sz="2800" dirty="0"/>
              <a:t>Approximation of velocity distribution for a fully turbulent 2D Boundary Layer</a:t>
            </a:r>
          </a:p>
        </p:txBody>
      </p:sp>
      <p:graphicFrame>
        <p:nvGraphicFramePr>
          <p:cNvPr id="76807" name="Object 7">
            <a:extLst>
              <a:ext uri="{FF2B5EF4-FFF2-40B4-BE49-F238E27FC236}">
                <a16:creationId xmlns:a16="http://schemas.microsoft.com/office/drawing/2014/main" id="{0B96E048-8ED3-A16F-6052-7E89D9A2E7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5562600"/>
          <a:ext cx="16764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3160" imgH="228600" progId="Equation.3">
                  <p:embed/>
                </p:oleObj>
              </mc:Choice>
              <mc:Fallback>
                <p:oleObj name="Equation" r:id="rId7" imgW="533160" imgH="228600" progId="Equation.3">
                  <p:embed/>
                  <p:pic>
                    <p:nvPicPr>
                      <p:cNvPr id="76807" name="Object 7">
                        <a:extLst>
                          <a:ext uri="{FF2B5EF4-FFF2-40B4-BE49-F238E27FC236}">
                            <a16:creationId xmlns:a16="http://schemas.microsoft.com/office/drawing/2014/main" id="{0B96E048-8ED3-A16F-6052-7E89D9A2E7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5562600"/>
                        <a:ext cx="1676400" cy="719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8" name="Object 8">
            <a:extLst>
              <a:ext uri="{FF2B5EF4-FFF2-40B4-BE49-F238E27FC236}">
                <a16:creationId xmlns:a16="http://schemas.microsoft.com/office/drawing/2014/main" id="{2D552806-3995-1AF0-D7E6-BEFC05B792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7363" y="2895600"/>
          <a:ext cx="2154237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280" imgH="393480" progId="Equation.3">
                  <p:embed/>
                </p:oleObj>
              </mc:Choice>
              <mc:Fallback>
                <p:oleObj name="Equation" r:id="rId9" imgW="1079280" imgH="393480" progId="Equation.3">
                  <p:embed/>
                  <p:pic>
                    <p:nvPicPr>
                      <p:cNvPr id="76808" name="Object 8">
                        <a:extLst>
                          <a:ext uri="{FF2B5EF4-FFF2-40B4-BE49-F238E27FC236}">
                            <a16:creationId xmlns:a16="http://schemas.microsoft.com/office/drawing/2014/main" id="{2D552806-3995-1AF0-D7E6-BEFC05B792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7363" y="2895600"/>
                        <a:ext cx="2154237" cy="785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9" name="Object 9">
            <a:extLst>
              <a:ext uri="{FF2B5EF4-FFF2-40B4-BE49-F238E27FC236}">
                <a16:creationId xmlns:a16="http://schemas.microsoft.com/office/drawing/2014/main" id="{D9C53AF2-1E32-AF3C-00FF-08A705029A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4114800"/>
          <a:ext cx="23733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5920" imgH="228600" progId="Equation.3">
                  <p:embed/>
                </p:oleObj>
              </mc:Choice>
              <mc:Fallback>
                <p:oleObj name="Equation" r:id="rId11" imgW="1015920" imgH="228600" progId="Equation.3">
                  <p:embed/>
                  <p:pic>
                    <p:nvPicPr>
                      <p:cNvPr id="76809" name="Object 9">
                        <a:extLst>
                          <a:ext uri="{FF2B5EF4-FFF2-40B4-BE49-F238E27FC236}">
                            <a16:creationId xmlns:a16="http://schemas.microsoft.com/office/drawing/2014/main" id="{D9C53AF2-1E32-AF3C-00FF-08A705029A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114800"/>
                        <a:ext cx="2373313" cy="533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20EFF715-C693-01D3-E958-95601F57B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219200"/>
            <a:ext cx="71628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/>
              <a:t>For a fully developed turbulent flow, the constants are experimentally found to be </a:t>
            </a:r>
            <a:r>
              <a:rPr lang="en-US" altLang="en-US" i="1" dirty="0">
                <a:sym typeface="Symbol" panose="05050102010706020507" pitchFamily="18" charset="2"/>
              </a:rPr>
              <a:t>=0.41</a:t>
            </a:r>
            <a:r>
              <a:rPr lang="en-US" altLang="en-US" dirty="0"/>
              <a:t> and </a:t>
            </a:r>
            <a:r>
              <a:rPr lang="en-US" altLang="en-US" i="1" dirty="0"/>
              <a:t>C=5.0</a:t>
            </a:r>
            <a:r>
              <a:rPr lang="en-US" altLang="en-US" dirty="0"/>
              <a:t>.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E447DEF2-1391-591D-4112-B92960DBCA12}"/>
              </a:ext>
            </a:extLst>
          </p:cNvPr>
          <p:cNvSpPr>
            <a:spLocks/>
          </p:cNvSpPr>
          <p:nvPr/>
        </p:nvSpPr>
        <p:spPr bwMode="auto">
          <a:xfrm>
            <a:off x="1219200" y="2090738"/>
            <a:ext cx="6821488" cy="4221162"/>
          </a:xfrm>
          <a:custGeom>
            <a:avLst/>
            <a:gdLst>
              <a:gd name="T0" fmla="*/ 0 w 6821714"/>
              <a:gd name="T1" fmla="*/ 4208230 h 4221238"/>
              <a:gd name="T2" fmla="*/ 493294 w 6821714"/>
              <a:gd name="T3" fmla="*/ 4208230 h 4221238"/>
              <a:gd name="T4" fmla="*/ 1073638 w 6821714"/>
              <a:gd name="T5" fmla="*/ 4135685 h 4221238"/>
              <a:gd name="T6" fmla="*/ 1552417 w 6821714"/>
              <a:gd name="T7" fmla="*/ 4063136 h 4221238"/>
              <a:gd name="T8" fmla="*/ 2002180 w 6821714"/>
              <a:gd name="T9" fmla="*/ 3932532 h 4221238"/>
              <a:gd name="T10" fmla="*/ 2364893 w 6821714"/>
              <a:gd name="T11" fmla="*/ 3729380 h 4221238"/>
              <a:gd name="T12" fmla="*/ 2582511 w 6821714"/>
              <a:gd name="T13" fmla="*/ 3424629 h 4221238"/>
              <a:gd name="T14" fmla="*/ 2756634 w 6821714"/>
              <a:gd name="T15" fmla="*/ 3192470 h 4221238"/>
              <a:gd name="T16" fmla="*/ 3003258 w 6821714"/>
              <a:gd name="T17" fmla="*/ 2902233 h 4221238"/>
              <a:gd name="T18" fmla="*/ 3249905 w 6821714"/>
              <a:gd name="T19" fmla="*/ 2553963 h 4221238"/>
              <a:gd name="T20" fmla="*/ 3612617 w 6821714"/>
              <a:gd name="T21" fmla="*/ 2220207 h 4221238"/>
              <a:gd name="T22" fmla="*/ 3888292 w 6821714"/>
              <a:gd name="T23" fmla="*/ 1973524 h 4221238"/>
              <a:gd name="T24" fmla="*/ 4338042 w 6821714"/>
              <a:gd name="T25" fmla="*/ 1610739 h 4221238"/>
              <a:gd name="T26" fmla="*/ 4671731 w 6821714"/>
              <a:gd name="T27" fmla="*/ 1364056 h 4221238"/>
              <a:gd name="T28" fmla="*/ 6819024 w 6821714"/>
              <a:gd name="T29" fmla="*/ 0 h 422123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821714"/>
              <a:gd name="T46" fmla="*/ 0 h 4221238"/>
              <a:gd name="T47" fmla="*/ 6821714 w 6821714"/>
              <a:gd name="T48" fmla="*/ 4221238 h 422123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821714" h="4221238">
                <a:moveTo>
                  <a:pt x="0" y="4209143"/>
                </a:moveTo>
                <a:cubicBezTo>
                  <a:pt x="157238" y="4215190"/>
                  <a:pt x="314477" y="4221238"/>
                  <a:pt x="493486" y="4209143"/>
                </a:cubicBezTo>
                <a:cubicBezTo>
                  <a:pt x="672495" y="4197048"/>
                  <a:pt x="897467" y="4160762"/>
                  <a:pt x="1074057" y="4136572"/>
                </a:cubicBezTo>
                <a:cubicBezTo>
                  <a:pt x="1250647" y="4112382"/>
                  <a:pt x="1398209" y="4097867"/>
                  <a:pt x="1553028" y="4064000"/>
                </a:cubicBezTo>
                <a:cubicBezTo>
                  <a:pt x="1707847" y="4030133"/>
                  <a:pt x="1867504" y="3989010"/>
                  <a:pt x="2002971" y="3933372"/>
                </a:cubicBezTo>
                <a:cubicBezTo>
                  <a:pt x="2138438" y="3877734"/>
                  <a:pt x="2269066" y="3814839"/>
                  <a:pt x="2365828" y="3730172"/>
                </a:cubicBezTo>
                <a:cubicBezTo>
                  <a:pt x="2462590" y="3645505"/>
                  <a:pt x="2518229" y="3514877"/>
                  <a:pt x="2583543" y="3425372"/>
                </a:cubicBezTo>
                <a:cubicBezTo>
                  <a:pt x="2648857" y="3335867"/>
                  <a:pt x="2687562" y="3280229"/>
                  <a:pt x="2757714" y="3193143"/>
                </a:cubicBezTo>
                <a:cubicBezTo>
                  <a:pt x="2827866" y="3106057"/>
                  <a:pt x="2922209" y="3009295"/>
                  <a:pt x="3004457" y="2902857"/>
                </a:cubicBezTo>
                <a:cubicBezTo>
                  <a:pt x="3086705" y="2796419"/>
                  <a:pt x="3149600" y="2668209"/>
                  <a:pt x="3251200" y="2554514"/>
                </a:cubicBezTo>
                <a:cubicBezTo>
                  <a:pt x="3352800" y="2440819"/>
                  <a:pt x="3507619" y="2317448"/>
                  <a:pt x="3614057" y="2220686"/>
                </a:cubicBezTo>
                <a:cubicBezTo>
                  <a:pt x="3720495" y="2123924"/>
                  <a:pt x="3768876" y="2075543"/>
                  <a:pt x="3889828" y="1973943"/>
                </a:cubicBezTo>
                <a:cubicBezTo>
                  <a:pt x="4010780" y="1872343"/>
                  <a:pt x="4209142" y="1712686"/>
                  <a:pt x="4339771" y="1611086"/>
                </a:cubicBezTo>
                <a:cubicBezTo>
                  <a:pt x="4470400" y="1509486"/>
                  <a:pt x="4259943" y="1632857"/>
                  <a:pt x="4673600" y="1364343"/>
                </a:cubicBezTo>
                <a:cubicBezTo>
                  <a:pt x="5087257" y="1095829"/>
                  <a:pt x="5954485" y="547914"/>
                  <a:pt x="6821714" y="0"/>
                </a:cubicBezTo>
              </a:path>
            </a:pathLst>
          </a:cu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293" name="Ink 21">
                <a:extLst>
                  <a:ext uri="{FF2B5EF4-FFF2-40B4-BE49-F238E27FC236}">
                    <a16:creationId xmlns:a16="http://schemas.microsoft.com/office/drawing/2014/main" id="{EFFFA536-C8A5-FFA3-50C3-2A05C634897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13113" y="3667125"/>
              <a:ext cx="1587" cy="12700"/>
            </p14:xfrm>
          </p:contentPart>
        </mc:Choice>
        <mc:Fallback xmlns="">
          <p:pic>
            <p:nvPicPr>
              <p:cNvPr id="12293" name="Ink 21">
                <a:extLst>
                  <a:ext uri="{FF2B5EF4-FFF2-40B4-BE49-F238E27FC236}">
                    <a16:creationId xmlns:a16="http://schemas.microsoft.com/office/drawing/2014/main" id="{EFFFA536-C8A5-FFA3-50C3-2A05C634897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04861" y="3658201"/>
                <a:ext cx="18092" cy="305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294" name="Ink 23">
                <a:extLst>
                  <a:ext uri="{FF2B5EF4-FFF2-40B4-BE49-F238E27FC236}">
                    <a16:creationId xmlns:a16="http://schemas.microsoft.com/office/drawing/2014/main" id="{DC935B18-EF81-734B-7F01-45F5EA5AC7B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54213" y="5586413"/>
              <a:ext cx="23812" cy="11112"/>
            </p14:xfrm>
          </p:contentPart>
        </mc:Choice>
        <mc:Fallback xmlns="">
          <p:pic>
            <p:nvPicPr>
              <p:cNvPr id="12294" name="Ink 23">
                <a:extLst>
                  <a:ext uri="{FF2B5EF4-FFF2-40B4-BE49-F238E27FC236}">
                    <a16:creationId xmlns:a16="http://schemas.microsoft.com/office/drawing/2014/main" id="{DC935B18-EF81-734B-7F01-45F5EA5AC7B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44833" y="5577093"/>
                <a:ext cx="42573" cy="2975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1607171-D885-D424-BBD2-0BF3164D78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44ED8A5D-4AEB-C0BD-8A66-FDF01EA4CF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7514D34-3DDE-F569-8CDC-7B3D14971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3632D99-8146-0336-FE27-19CD47D3CD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0E09302-0210-B8DC-E82C-A41D4379CD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00A88B2-E827-A3BB-246B-539C6F2F04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1BAE6C43-287E-CAEE-80AB-DB1E2DD678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841E10EF-74E2-6702-49D8-011381749E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CB6567D-3057-B176-938F-650B67C2F3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3825F42-4F5B-3E13-FEDE-C1376A5DC2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274CBD95-F0CD-0885-0610-708F58EC42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6A714CC-F9F2-D2EA-2853-C5F8C74A2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D769B3C-2F7B-439E-1F9D-4B4070B4FF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13FC10F-0FE6-4D4B-E2C9-222C177E58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FB824C6-254F-2786-A1FA-C9307E5179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F97DD4CB-0BDD-876B-CF2C-9D69ADB480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B040EA8-EFE8-A5F9-FC36-DB43900C3F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670B241-B5EE-3735-193F-125BC44C43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212829-5DF5-9C98-37CF-69154D4C4B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0F5BBED-8897-B26C-686C-39C3FF456A48}"/>
              </a:ext>
            </a:extLst>
          </p:cNvPr>
          <p:cNvSpPr txBox="1"/>
          <p:nvPr/>
        </p:nvSpPr>
        <p:spPr>
          <a:xfrm>
            <a:off x="1033732" y="5079969"/>
            <a:ext cx="257474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Laminar Sub Layer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E447EF-E351-2109-98BF-4FF3EE246744}"/>
              </a:ext>
            </a:extLst>
          </p:cNvPr>
          <p:cNvSpPr txBox="1"/>
          <p:nvPr/>
        </p:nvSpPr>
        <p:spPr>
          <a:xfrm>
            <a:off x="2122133" y="2200811"/>
            <a:ext cx="387676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Turbulent (</a:t>
            </a:r>
            <a:r>
              <a:rPr lang="en-US" altLang="en-US" dirty="0"/>
              <a:t>logarithmic)</a:t>
            </a:r>
            <a:r>
              <a:rPr lang="en-US" dirty="0"/>
              <a:t>Layer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E7A7E2-F339-0D68-B327-EFA0F6AEC4D4}"/>
              </a:ext>
            </a:extLst>
          </p:cNvPr>
          <p:cNvSpPr txBox="1"/>
          <p:nvPr/>
        </p:nvSpPr>
        <p:spPr>
          <a:xfrm>
            <a:off x="1981200" y="3729335"/>
            <a:ext cx="252986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Intermediate 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itle 1">
            <a:extLst>
              <a:ext uri="{FF2B5EF4-FFF2-40B4-BE49-F238E27FC236}">
                <a16:creationId xmlns:a16="http://schemas.microsoft.com/office/drawing/2014/main" id="{E9A8DD9E-92A3-A9D8-9755-E3E3F8CE2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762000"/>
          </a:xfrm>
        </p:spPr>
        <p:txBody>
          <a:bodyPr/>
          <a:lstStyle/>
          <a:p>
            <a:r>
              <a:rPr lang="en-US" altLang="en-US" sz="2800"/>
              <a:t>Measures for Mixing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E762F-04C2-B15B-BCD6-3C125BB6B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1219200"/>
          </a:xfrm>
        </p:spPr>
        <p:txBody>
          <a:bodyPr/>
          <a:lstStyle/>
          <a:p>
            <a:r>
              <a:rPr lang="en-US" altLang="en-US" sz="2400" dirty="0"/>
              <a:t>Outside the viscous sublayer marked as the logarithmic layer, the mixing length is approximated by a simple linear function.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2565BAB-E1FA-C55A-CD88-EFF3DDD0DD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1905000"/>
          <a:ext cx="1524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7200" imgH="228600" progId="Equation.3">
                  <p:embed/>
                </p:oleObj>
              </mc:Choice>
              <mc:Fallback>
                <p:oleObj name="Equation" r:id="rId2" imgW="457200" imgH="2286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2565BAB-E1FA-C55A-CD88-EFF3DDD0DD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905000"/>
                        <a:ext cx="1524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28D1C3D-C1F7-5E9C-26A7-91099BFDB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74925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Accounting for viscous damping, the mixing length for the viscous sublayer is modeled by introducing a damping function </a:t>
            </a:r>
            <a:r>
              <a:rPr lang="en-US" altLang="en-US" i="1" dirty="0"/>
              <a:t>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As a result, the mixing length in viscous sublayer:</a:t>
            </a:r>
          </a:p>
        </p:txBody>
      </p:sp>
      <p:graphicFrame>
        <p:nvGraphicFramePr>
          <p:cNvPr id="64515" name="Object 3">
            <a:extLst>
              <a:ext uri="{FF2B5EF4-FFF2-40B4-BE49-F238E27FC236}">
                <a16:creationId xmlns:a16="http://schemas.microsoft.com/office/drawing/2014/main" id="{D951A97D-9321-456E-9933-F986DF77F6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3717925"/>
          <a:ext cx="17526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1320" imgH="228600" progId="Equation.3">
                  <p:embed/>
                </p:oleObj>
              </mc:Choice>
              <mc:Fallback>
                <p:oleObj name="Equation" r:id="rId4" imgW="571320" imgH="228600" progId="Equation.3">
                  <p:embed/>
                  <p:pic>
                    <p:nvPicPr>
                      <p:cNvPr id="64515" name="Object 3">
                        <a:extLst>
                          <a:ext uri="{FF2B5EF4-FFF2-40B4-BE49-F238E27FC236}">
                            <a16:creationId xmlns:a16="http://schemas.microsoft.com/office/drawing/2014/main" id="{D951A97D-9321-456E-9933-F986DF77F6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717925"/>
                        <a:ext cx="17526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6" name="Object 4">
            <a:extLst>
              <a:ext uri="{FF2B5EF4-FFF2-40B4-BE49-F238E27FC236}">
                <a16:creationId xmlns:a16="http://schemas.microsoft.com/office/drawing/2014/main" id="{653544DB-D37F-2CFF-E581-59EED0735F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4932362"/>
          <a:ext cx="22860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440" imgH="368280" progId="Equation.3">
                  <p:embed/>
                </p:oleObj>
              </mc:Choice>
              <mc:Fallback>
                <p:oleObj name="Equation" r:id="rId6" imgW="901440" imgH="368280" progId="Equation.3">
                  <p:embed/>
                  <p:pic>
                    <p:nvPicPr>
                      <p:cNvPr id="64516" name="Object 4">
                        <a:extLst>
                          <a:ext uri="{FF2B5EF4-FFF2-40B4-BE49-F238E27FC236}">
                            <a16:creationId xmlns:a16="http://schemas.microsoft.com/office/drawing/2014/main" id="{653544DB-D37F-2CFF-E581-59EED0735F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32362"/>
                        <a:ext cx="22860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B9AD0AB0-2007-EA67-E295-26644EE9A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414837"/>
            <a:ext cx="739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damping function </a:t>
            </a:r>
            <a:r>
              <a:rPr lang="en-US" altLang="en-US" i="1"/>
              <a:t>D</a:t>
            </a:r>
            <a:r>
              <a:rPr lang="en-US" altLang="en-US"/>
              <a:t> proposed by van Driest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CB0531-F8EF-8649-CCBA-20CFDFAA5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912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with the constant </a:t>
            </a:r>
            <a:r>
              <a:rPr lang="en-US" altLang="en-US" i="1" dirty="0"/>
              <a:t>A</a:t>
            </a:r>
            <a:r>
              <a:rPr lang="en-US" altLang="en-US" i="1" baseline="30000" dirty="0"/>
              <a:t>+</a:t>
            </a:r>
            <a:r>
              <a:rPr lang="en-US" altLang="en-US" dirty="0"/>
              <a:t> = 26 for a boundary layer at zero-pressure gradient.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34C7549-50D1-7765-2134-0BD8D19119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8B7F61C9-F6CD-1751-4032-2694C277F5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BDD11FD0-C0BD-8BCE-260D-5BFABDE611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B837A576-6368-009C-AD0D-D0C97A39C3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04962825-78D8-1D4C-9977-852FE51B47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C27D932A-9C0A-C5BC-5430-51E8CD3E23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B8D0338-9CCE-6D24-E546-C011EA3E5E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DFC91E97-A7C5-E1F1-2A41-25D36B0D9C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140C2472-C344-DFC8-BD7D-2B6C827006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28A592BC-C7CC-8F68-1AD6-7CAAD96831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22D9F9CC-7915-1A1A-3BA8-C548D411DC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4B8A3407-2588-CEAF-D5D0-278077FDC3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321C835-D3F8-7B03-D1A2-FCD97861C4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A0ADBC10-5A08-8F67-3AC7-A159768DF6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BDB246D3-AD9F-0790-46F1-707BA857CB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C72E59C-793A-69F1-0D55-2488A0C4DC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EF84462E-B1A8-E53B-E386-BA47816959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0B437791-29CE-1D1D-616A-85D647348D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2FBDA2A-4CBE-E4AD-1097-8C5A3ACC43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>
            <a:extLst>
              <a:ext uri="{FF2B5EF4-FFF2-40B4-BE49-F238E27FC236}">
                <a16:creationId xmlns:a16="http://schemas.microsoft.com/office/drawing/2014/main" id="{1DDB89BD-6C44-9A0F-DDD1-CC1F2580B6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9400" y="304799"/>
            <a:ext cx="4648200" cy="796163"/>
          </a:xfrm>
        </p:spPr>
        <p:txBody>
          <a:bodyPr/>
          <a:lstStyle/>
          <a:p>
            <a:r>
              <a:rPr lang="en-US" altLang="en-US" sz="2800" dirty="0"/>
              <a:t>Computational Analysis of BL on A Flat Plate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B1ADE6A-8C25-020D-F42D-A8B3FC279A87}"/>
                  </a:ext>
                </a:extLst>
              </p:cNvPr>
              <p:cNvSpPr txBox="1"/>
              <p:nvPr/>
            </p:nvSpPr>
            <p:spPr>
              <a:xfrm>
                <a:off x="304800" y="1214735"/>
                <a:ext cx="89166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Evolution of Velocity Profiles on a long Flat Plate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B1ADE6A-8C25-020D-F42D-A8B3FC279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14735"/>
                <a:ext cx="8916672" cy="461665"/>
              </a:xfrm>
              <a:prstGeom prst="rect">
                <a:avLst/>
              </a:prstGeom>
              <a:blipFill>
                <a:blip r:embed="rId2"/>
                <a:stretch>
                  <a:fillRect l="-1025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88046F32-633B-2ADA-CEE6-A41892BA6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09116"/>
            <a:ext cx="5291685" cy="24818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037F18-36E9-A5D5-671D-3D6DF9131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886200"/>
            <a:ext cx="5473676" cy="287116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B420116C-DFF4-1D89-368E-C04EC19A09A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" name="Picture 29" descr="Logo usage Guidelines">
              <a:extLst>
                <a:ext uri="{FF2B5EF4-FFF2-40B4-BE49-F238E27FC236}">
                  <a16:creationId xmlns:a16="http://schemas.microsoft.com/office/drawing/2014/main" id="{B85D2CF0-6D93-A95F-FC40-8638C5A429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id="{A817A044-3056-1E21-5884-B18ABC1D2C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57408" name="Group 19">
                <a:extLst>
                  <a:ext uri="{FF2B5EF4-FFF2-40B4-BE49-F238E27FC236}">
                    <a16:creationId xmlns:a16="http://schemas.microsoft.com/office/drawing/2014/main" id="{5C74ABEB-7017-35CD-6673-47E26CBA8F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57411" name="Group 657410">
                  <a:extLst>
                    <a:ext uri="{FF2B5EF4-FFF2-40B4-BE49-F238E27FC236}">
                      <a16:creationId xmlns:a16="http://schemas.microsoft.com/office/drawing/2014/main" id="{C70E3D00-CF02-E2CB-DB74-E7C470F9DD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57413" name="Group 657412">
                    <a:extLst>
                      <a:ext uri="{FF2B5EF4-FFF2-40B4-BE49-F238E27FC236}">
                        <a16:creationId xmlns:a16="http://schemas.microsoft.com/office/drawing/2014/main" id="{7CF4058F-EBD8-402B-A3E2-96B9389469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57423" name="Rectangle 10">
                      <a:extLst>
                        <a:ext uri="{FF2B5EF4-FFF2-40B4-BE49-F238E27FC236}">
                          <a16:creationId xmlns:a16="http://schemas.microsoft.com/office/drawing/2014/main" id="{183D7DAC-03EC-9A88-ABD2-B0AB474893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57424" name="Rectangle 11">
                      <a:extLst>
                        <a:ext uri="{FF2B5EF4-FFF2-40B4-BE49-F238E27FC236}">
                          <a16:creationId xmlns:a16="http://schemas.microsoft.com/office/drawing/2014/main" id="{F10B02BB-C563-BA98-E696-5710F5B63E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57414" name="Group 657413">
                    <a:extLst>
                      <a:ext uri="{FF2B5EF4-FFF2-40B4-BE49-F238E27FC236}">
                        <a16:creationId xmlns:a16="http://schemas.microsoft.com/office/drawing/2014/main" id="{5FFEC163-04B1-DBBF-97D9-2DCC0453F9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57421" name="Rectangle 13">
                      <a:extLst>
                        <a:ext uri="{FF2B5EF4-FFF2-40B4-BE49-F238E27FC236}">
                          <a16:creationId xmlns:a16="http://schemas.microsoft.com/office/drawing/2014/main" id="{4F48CE65-004E-AE35-D98E-230C4F8412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57422" name="Rectangle 14">
                      <a:extLst>
                        <a:ext uri="{FF2B5EF4-FFF2-40B4-BE49-F238E27FC236}">
                          <a16:creationId xmlns:a16="http://schemas.microsoft.com/office/drawing/2014/main" id="{2FE00374-6C06-7D47-3E00-14A33A5073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57415" name="Group 657414">
                    <a:extLst>
                      <a:ext uri="{FF2B5EF4-FFF2-40B4-BE49-F238E27FC236}">
                        <a16:creationId xmlns:a16="http://schemas.microsoft.com/office/drawing/2014/main" id="{81A352A3-E725-6E1D-75EB-12CE756022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57419" name="Rectangle 657418">
                      <a:extLst>
                        <a:ext uri="{FF2B5EF4-FFF2-40B4-BE49-F238E27FC236}">
                          <a16:creationId xmlns:a16="http://schemas.microsoft.com/office/drawing/2014/main" id="{7964A501-84D4-FED2-4583-C17EA6C675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57420" name="Rectangle 657419">
                      <a:extLst>
                        <a:ext uri="{FF2B5EF4-FFF2-40B4-BE49-F238E27FC236}">
                          <a16:creationId xmlns:a16="http://schemas.microsoft.com/office/drawing/2014/main" id="{8927AD0D-C310-3B63-AA1E-ED9BCEB869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57416" name="Group 657415">
                    <a:extLst>
                      <a:ext uri="{FF2B5EF4-FFF2-40B4-BE49-F238E27FC236}">
                        <a16:creationId xmlns:a16="http://schemas.microsoft.com/office/drawing/2014/main" id="{164F7319-A028-3929-82F3-A82972FC7A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57417" name="Rectangle 657416">
                      <a:extLst>
                        <a:ext uri="{FF2B5EF4-FFF2-40B4-BE49-F238E27FC236}">
                          <a16:creationId xmlns:a16="http://schemas.microsoft.com/office/drawing/2014/main" id="{37102EEC-9E5B-96D0-28D3-4EA7223D25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57418" name="Rectangle 657417">
                      <a:extLst>
                        <a:ext uri="{FF2B5EF4-FFF2-40B4-BE49-F238E27FC236}">
                          <a16:creationId xmlns:a16="http://schemas.microsoft.com/office/drawing/2014/main" id="{8364DA82-ABB3-A96B-2483-BE954C677D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57412" name="Rectangle 21">
                  <a:extLst>
                    <a:ext uri="{FF2B5EF4-FFF2-40B4-BE49-F238E27FC236}">
                      <a16:creationId xmlns:a16="http://schemas.microsoft.com/office/drawing/2014/main" id="{9079B41F-6B08-5889-E511-6941D7167A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5740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839108-A6C5-4352-23EF-A34F94CA91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6390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D538-D0CD-BF33-9C5A-55354535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988" y="76200"/>
            <a:ext cx="5491611" cy="1143000"/>
          </a:xfrm>
        </p:spPr>
        <p:txBody>
          <a:bodyPr/>
          <a:lstStyle/>
          <a:p>
            <a:r>
              <a:rPr lang="en-US" sz="2800" dirty="0"/>
              <a:t>Summary of Engineering Relations for A FPBL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CAA21F-7C32-531D-968A-44CF4CC04E4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B5DC3F7D-84AD-214D-198C-FF9C0F1F7E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887290B-1D5C-DAF7-C39B-3A75D76921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7073F213-5261-7476-ED14-17C770F755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C2FD51F-1FD1-4194-B188-90E85FAD29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041BE7D8-0C2D-0141-85D3-6D51C4D617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A7C09E32-CFBA-6EE8-083F-E8C874D62B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2BFF3149-94A1-665C-3FE3-720787892E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7C9F4EA-B178-5190-42E6-196EB324FD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C1256ACD-D0DB-28BB-D134-BB363BFB53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CCADF4CC-7F8B-3461-05DD-6A5967C39A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364BB1C-9D77-9EAD-08D9-F8D2E2D41C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1DCC4A8C-4C3F-19BA-B2FF-F078F97258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B27415F8-9F5B-EFD2-A442-D4DEC596A6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3CBC17F-0D29-7086-9867-54B85E2366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76E34306-8AD1-461C-5E2C-CD613EFEEF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2365438D-BEB7-5083-402D-91201DE28B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B3720DB-75DF-F5EB-E8C1-15FA80E9A8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0EAEDAA-367F-1CDD-182A-F9B3994B5D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D3F750-461C-40BD-4AD1-B84E6B107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3000" contrast="8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" y="2209800"/>
            <a:ext cx="8633320" cy="2667000"/>
          </a:xfrm>
        </p:spPr>
      </p:pic>
    </p:spTree>
    <p:extLst>
      <p:ext uri="{BB962C8B-B14F-4D97-AF65-F5344CB8AC3E}">
        <p14:creationId xmlns:p14="http://schemas.microsoft.com/office/powerpoint/2010/main" val="1838728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D538-D0CD-BF33-9C5A-55354535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462" y="76200"/>
            <a:ext cx="5628137" cy="1143000"/>
          </a:xfrm>
        </p:spPr>
        <p:txBody>
          <a:bodyPr/>
          <a:lstStyle/>
          <a:p>
            <a:r>
              <a:rPr lang="en-US" sz="2800" dirty="0"/>
              <a:t>Summary of Engineering Relations for A FPBL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A4B91-26BD-E3A5-4B15-BD07FDADEF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595360" cy="4114800"/>
              </a:xfrm>
            </p:spPr>
            <p:txBody>
              <a:bodyPr/>
              <a:lstStyle/>
              <a:p>
                <a:r>
                  <a:rPr lang="en-US" sz="2400" dirty="0"/>
                  <a:t>The integrated average skin friction coefficients for one side of a flat plate of length L.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i="1" dirty="0" err="1"/>
                  <a:t>C</a:t>
                </a:r>
                <a:r>
                  <a:rPr lang="en-US" sz="2400" i="1" baseline="-25000" dirty="0" err="1"/>
                  <a:t>f,L</a:t>
                </a:r>
                <a:r>
                  <a:rPr lang="en-US" sz="2400" dirty="0"/>
                  <a:t> applicable to the entire plate from x = 0 to x = L.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For Laminar Flow Region: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1.33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ra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≤5×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For Turbulent Flow Region: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0.074</m:t>
                        </m:r>
                      </m:num>
                      <m:den>
                        <m:rad>
                          <m:ra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g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ra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5×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A4B91-26BD-E3A5-4B15-BD07FDADEF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595360" cy="4114800"/>
              </a:xfrm>
              <a:blipFill>
                <a:blip r:embed="rId3"/>
                <a:stretch>
                  <a:fillRect l="-922" t="-11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685A11ED-EBBE-54B3-B77A-E3F9383F979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5D293796-F786-CCD2-4DF3-87A7E7B40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B78DD597-797E-7BC0-4E70-9400D59032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495F44BB-BFD0-530F-5B43-06157D19E4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30D1210-FEDC-7E95-9931-783D2EB61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B8FE305-F00A-BE64-1DD0-793D253CDD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3101C160-3A49-02C6-9449-3ADA73E7C4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D9EA7B96-93BC-22FA-9870-73C2C361CD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942A882-C7E0-6ABF-185C-7F038CD89D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C3B39581-30A8-5656-ACD8-C8D2F5A55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107EF33E-7231-0707-0E04-516E7EBD7F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1E7A1C8-6EAC-98DE-8D04-4C9B41025C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E2C22E5A-7BB7-1F99-ED6F-98B4667A3C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0141BD8E-C4E9-70E9-5BFA-90907FA3B9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ED0B544-429E-8327-FE26-519CD1C879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2F2A6892-07AC-271D-6ED6-4903292912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37658370-40E2-815B-9E78-98FBFB91BA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66CE1688-3BEB-84F4-7BA1-ADBF0ACAC8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18617E-5437-4846-4391-52D9EC0150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2331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4F02F-188A-9119-BCA7-DD7EBC69E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sz="2800" dirty="0"/>
              <a:t>Turbulent Flat Plate Boundary Layers with wall Roughness: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780B77A-01AF-F205-317F-CEF38C4E970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447800"/>
            <a:ext cx="8382000" cy="535473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17661C7-A24A-6DDD-00B7-5391442CEBD5}"/>
                  </a:ext>
                </a:extLst>
              </p:cNvPr>
              <p:cNvSpPr txBox="1"/>
              <p:nvPr/>
            </p:nvSpPr>
            <p:spPr>
              <a:xfrm>
                <a:off x="2971800" y="2514600"/>
                <a:ext cx="4009431" cy="11931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fully turbulent rough plate: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1.89−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−2.5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17661C7-A24A-6DDD-00B7-5391442CE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514600"/>
                <a:ext cx="4009431" cy="1193147"/>
              </a:xfrm>
              <a:prstGeom prst="rect">
                <a:avLst/>
              </a:prstGeom>
              <a:blipFill>
                <a:blip r:embed="rId4"/>
                <a:stretch>
                  <a:fillRect l="-2435" t="-4103" r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5639B46-302D-5254-E7EA-F034B33E26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40AA3536-ADCB-4362-3F77-0A7DFA8BE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CF5C8DD-C764-1B5D-EFC2-654CD9D512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06A566B-D0E8-A5A9-D78A-BE3F7829D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16E45B54-86C9-A4C9-5266-23C9D558D0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5F2B36C-7F90-E82F-351D-10FAE08BCB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E2EA2EBC-69B0-3F0B-D1EF-D1F4F250BB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A9419D13-F8FA-3989-529C-6D8B4858D9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39E751B-DF87-5477-762B-1628B600C2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5D7B581B-DE9F-038E-D956-A889683A26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F8FA8FE7-3AD2-DA89-B71F-AEDA03B25F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6AA3370-937A-0B6C-6D82-6823CEC60D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798704E8-E046-3645-A50D-8B3314CA1D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660A1043-B431-B179-EB05-4F29FB6E40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AE6987C0-F4A1-4462-F246-2D91A83C98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9F6C2EC0-10A1-E303-057D-62732AA841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64FA7490-20AC-7B81-C85C-B868B6616B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22C9C601-BA70-967B-7F2C-91ABAC108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22C6D54-21A7-9AD8-B904-520CF38AE0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040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14122</TotalTime>
  <Words>1196</Words>
  <Application>Microsoft Office PowerPoint</Application>
  <PresentationFormat>On-screen Show (4:3)</PresentationFormat>
  <Paragraphs>118</Paragraphs>
  <Slides>30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Cambria Math</vt:lpstr>
      <vt:lpstr>Script MT Bold</vt:lpstr>
      <vt:lpstr>Symbol</vt:lpstr>
      <vt:lpstr>Times New Roman</vt:lpstr>
      <vt:lpstr>Default Design</vt:lpstr>
      <vt:lpstr>Equation</vt:lpstr>
      <vt:lpstr>Analysis of Turbulent Boundary Layers</vt:lpstr>
      <vt:lpstr>Evolution of  Flat Plate Boundary Layer Thickness</vt:lpstr>
      <vt:lpstr>Evolution of  Flat Plate Boundary Layer Thickness</vt:lpstr>
      <vt:lpstr>Evolution of  Flat Plate Boundary Layer Thickness</vt:lpstr>
      <vt:lpstr>Receptivity of  Boundary Layer to Disturbances 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Hans Albert Einstein  (May 14, 1904 – July 26, 1973)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Evolution of  Flat Plate Boundary Layer Thickness</vt:lpstr>
      <vt:lpstr>Transition of Boundary Layer </vt:lpstr>
      <vt:lpstr>Turbulent Flat Plate Boundary Layers</vt:lpstr>
      <vt:lpstr>Holistic Picture of Flat Plate Boundary Layer</vt:lpstr>
      <vt:lpstr>Laminar Vs Turbulent Viscosity</vt:lpstr>
      <vt:lpstr>Prandtl Mixing Length Model</vt:lpstr>
      <vt:lpstr>Estimation of Mixing Length</vt:lpstr>
      <vt:lpstr>Quantification of Infection by Seeing the Effect</vt:lpstr>
      <vt:lpstr>Approximation of velocity distribution for a fully turbulent 2D Boundary Layer</vt:lpstr>
      <vt:lpstr>Approximation of velocity distribution for a fully turbulent 2D Boundary Layer</vt:lpstr>
      <vt:lpstr>Measures for Mixing Length</vt:lpstr>
      <vt:lpstr>Computational Analysis of BL on A Flat Plate</vt:lpstr>
      <vt:lpstr>Summary of Engineering Relations for A FPBL</vt:lpstr>
      <vt:lpstr>Summary of Engineering Relations for A FPBL</vt:lpstr>
      <vt:lpstr>Turbulent Flat Plate Boundary Layers with wall Roughness: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852</cp:revision>
  <cp:lastPrinted>2002-01-11T03:20:09Z</cp:lastPrinted>
  <dcterms:created xsi:type="dcterms:W3CDTF">2002-01-11T02:48:10Z</dcterms:created>
  <dcterms:modified xsi:type="dcterms:W3CDTF">2025-11-06T23:32:34Z</dcterms:modified>
</cp:coreProperties>
</file>