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3"/>
  </p:notesMasterIdLst>
  <p:sldIdLst>
    <p:sldId id="1257" r:id="rId2"/>
    <p:sldId id="1487" r:id="rId3"/>
    <p:sldId id="1465" r:id="rId4"/>
    <p:sldId id="1099" r:id="rId5"/>
    <p:sldId id="1447" r:id="rId6"/>
    <p:sldId id="1498" r:id="rId7"/>
    <p:sldId id="1499" r:id="rId8"/>
    <p:sldId id="1500" r:id="rId9"/>
    <p:sldId id="1501" r:id="rId10"/>
    <p:sldId id="1502" r:id="rId11"/>
    <p:sldId id="1505" r:id="rId12"/>
    <p:sldId id="1504" r:id="rId13"/>
    <p:sldId id="1506" r:id="rId14"/>
    <p:sldId id="1507" r:id="rId15"/>
    <p:sldId id="1508" r:id="rId16"/>
    <p:sldId id="1444" r:id="rId17"/>
    <p:sldId id="1114" r:id="rId18"/>
    <p:sldId id="1474" r:id="rId19"/>
    <p:sldId id="1475" r:id="rId20"/>
    <p:sldId id="1476" r:id="rId21"/>
    <p:sldId id="1464" r:id="rId22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D08264A-7DC7-46A3-9653-275CABCDCF17}">
          <p14:sldIdLst>
            <p14:sldId id="1257"/>
          </p14:sldIdLst>
        </p14:section>
        <p14:section name="Untitled Section" id="{0F1A7A6A-A2D2-473E-8E57-238C4531FD9C}">
          <p14:sldIdLst>
            <p14:sldId id="1487"/>
            <p14:sldId id="1465"/>
            <p14:sldId id="1099"/>
            <p14:sldId id="1447"/>
            <p14:sldId id="1498"/>
            <p14:sldId id="1499"/>
            <p14:sldId id="1500"/>
            <p14:sldId id="1501"/>
            <p14:sldId id="1502"/>
            <p14:sldId id="1505"/>
            <p14:sldId id="1504"/>
            <p14:sldId id="1506"/>
            <p14:sldId id="1507"/>
            <p14:sldId id="1508"/>
            <p14:sldId id="1444"/>
            <p14:sldId id="1114"/>
            <p14:sldId id="1474"/>
            <p14:sldId id="1475"/>
            <p14:sldId id="1476"/>
            <p14:sldId id="14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07B4"/>
    <a:srgbClr val="FFCCCC"/>
    <a:srgbClr val="FF0000"/>
    <a:srgbClr val="FF9900"/>
    <a:srgbClr val="E5291B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3:29:05.1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2389 17976 162 0,'0'0'40'0,"0"0"5"15,0 0-94-15,0 0-24 0,-18 31-10 16,18-31 42-1,0 0 41-15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10-14T03:27:48.0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2601 18093 250 0,'0'0'86'0,"0"0"6"16,0 0-48-16,0 0-32 16,0 0 7-16,0 0-3 15,0 0-9-15,0 0-8 16,0 0-1-16,0 0-19 16,0 0-37-16,0 0-52 0,0 0-5 15,0 0 11-15,0 0 3 16,0 0 88-16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A024855E-BE47-9567-E71A-DC20B9E38E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D3E44A2F-07E2-FD0A-A67A-5AF4B66B58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27585532-DA0F-1131-C392-403617E486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BD2B75CC-F4FE-C6EA-2A62-2C15488B62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F33A8BB-57D4-17D2-77E9-CA34808A2D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819DDB1E-806E-3FD2-10FD-AB48CD033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5C15D6-D0AA-4811-A3A1-287181E2CC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48C20A-5C6F-F939-91D9-95FC537BE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AFD0F8-F785-E3A0-72D2-E88777CE44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B1DE56-3585-522B-F028-69AD456995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1E056-F074-4623-9150-5CB8103C6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52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A768F5-A659-BA4E-34EF-597418154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ACDD7A-2AFA-0009-6D19-1206FB94F3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FCDD8A-8475-41DF-6BD6-A961E30FD0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7534BA-C8CB-4C35-88B4-226589CBE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08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A465B1-4149-DB5B-5DF6-34F11D962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9960C4-55F4-3D80-8349-9ABF9CD2FA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FE891C-C184-BAFB-99D5-94D727FF45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EF18A-C9F4-4A62-9360-4B08A06D2D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03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D465C-C41D-1A82-9A9B-370C1D686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53589-BCCA-3DD1-6FF7-2AA75235B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2D21B1-BD27-1E39-C0E8-A8AF1FD19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45D88-A32F-4E62-96AB-69D6ADA43E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8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F621F1-1848-431F-AB7D-E2690E7136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F77ED2-1E94-B292-15A9-432804A73F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FF37B30-941C-61BE-2500-1E214890C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EFFDB7-8998-494F-8182-53A957F868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28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2DF542-65B1-11D0-09BA-73626E3623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23FFC8-A8C4-9584-67C3-01EB1583CE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16035E-F26D-71C8-0E70-20E9A61C8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BEFC4-D6B0-45EF-B723-AF2B0862C4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07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9DDF67F-8C06-A9DC-1340-5559803F2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5097BE3-067E-FF01-2570-ED622781C8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8727BA-010A-3A23-BE4F-B4ABCE134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47F84-0EEC-45AB-8967-31B708FB6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5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E783-9B17-5020-D296-D5B6BF819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3C4FAC-7FB2-933C-F11A-AF1737AB6B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C9D78-C31D-A38C-27BB-D01A98BB8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04060-E8C5-4EFB-B416-C86D55129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F2D159-B803-62D1-5EA5-F2A9D9FD1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09F81-CF4B-DC53-91C3-EE43C39AD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13090-A625-E754-9ABC-667A4C752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F354F-9C74-4F62-B705-3E01B2AA9A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88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C2A804-2452-7491-E298-306339AA0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4E82BA-2552-6EFB-B1CD-4D1C7E6094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E7877E-B8A5-C108-E691-F2A32C8D4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6F249-054A-45B7-94C6-136873AFE9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08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F113E9-6FA7-E191-DC7F-29F06037F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ADB602-309C-D5AC-CF9A-4463C623D6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1DD066-05E4-C2E6-8CD4-F5C6A7361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5D1FE-694E-462D-B585-AC4992B1C6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60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EC9E1-3F9F-FE90-4ABE-C9794EF51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A4156F-5E15-5C1D-3663-618D777B4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7AC9AD-5A2D-715B-E65C-DFEAFEC6D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3CEE1-A09F-4AB6-AC43-1FB7FED7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42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312A3D-D222-58A6-3417-2BCCDA3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F227A-4742-341F-F212-246A3937F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65200-AFEE-D90E-CFE4-6DA9EBC25B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64C4F-4B2B-4EEC-83EE-2F550844CE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38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1A4291-42E0-5BD5-888C-D68D0D6D3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4162EE4-62C8-47D2-1730-F6C05B63E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E55028-A466-0155-AEB0-C7168B7C5E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D72E7-CD36-4CB2-BB68-15F0C03CFA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139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3">
            <a:extLst>
              <a:ext uri="{FF2B5EF4-FFF2-40B4-BE49-F238E27FC236}">
                <a16:creationId xmlns:a16="http://schemas.microsoft.com/office/drawing/2014/main" id="{C706D354-8C87-A1D9-80D5-4FE532B1345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0F599828-5922-2AD1-1F5E-1819084BBE5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7B71BAC-88BF-483C-9DA2-952C766944EE}" type="datetimeFigureOut">
              <a:rPr lang="en-US"/>
              <a:pPr>
                <a:defRPr/>
              </a:pPr>
              <a:t>11/5/2025</a:t>
            </a:fld>
            <a:endParaRPr lang="en-US"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9FD53520-C9F7-2A1C-4486-E01A8B86B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C096472E-88FE-4CC3-B93E-16D2EC0EBB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668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56BB808-02FE-2375-6ACE-0D4775A88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9768B8D-8BB1-ED78-BBD9-E99D0EBDA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27D0665-BA8E-216D-1684-5D15DA2F9E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5FD8F1-765B-7A76-BD73-9F9D565FAB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0B034F7-3FE3-D81D-5F3B-90D55709CB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EDA330-0B22-4642-AB4C-8A01AB9DDA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12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customXml" Target="../ink/ink3.xml"/><Relationship Id="rId5" Type="http://schemas.openxmlformats.org/officeDocument/2006/relationships/image" Target="../media/image2.png"/><Relationship Id="rId10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1.wdp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microsoft.com/office/2007/relationships/hdphoto" Target="../media/hdphoto4.wdp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image" Target="../media/image5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emf"/><Relationship Id="rId5" Type="http://schemas.openxmlformats.org/officeDocument/2006/relationships/image" Target="../media/image170.png"/><Relationship Id="rId4" Type="http://schemas.openxmlformats.org/officeDocument/2006/relationships/image" Target="../media/image160.png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600.png"/><Relationship Id="rId4" Type="http://schemas.openxmlformats.org/officeDocument/2006/relationships/image" Target="../media/image17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0.png"/><Relationship Id="rId3" Type="http://schemas.openxmlformats.org/officeDocument/2006/relationships/image" Target="../media/image30.png"/><Relationship Id="rId7" Type="http://schemas.openxmlformats.org/officeDocument/2006/relationships/image" Target="../media/image640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1.png"/><Relationship Id="rId9" Type="http://schemas.openxmlformats.org/officeDocument/2006/relationships/image" Target="../media/image6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338023E9-CCFB-83ED-416B-E75A27F43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058103"/>
            <a:ext cx="874553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dirty="0">
                <a:solidFill>
                  <a:srgbClr val="F907B4"/>
                </a:solidFill>
                <a:latin typeface="Script MT Bold" panose="03040602040607080904" pitchFamily="66" charset="0"/>
              </a:rPr>
              <a:t>Quantification of the Infection &amp; its Effect on Mean Flow, Momentum Loss…..</a:t>
            </a:r>
            <a:endParaRPr lang="en-US" altLang="en-US" sz="3200" b="1" dirty="0">
              <a:solidFill>
                <a:srgbClr val="F907B4"/>
              </a:solidFill>
              <a:latin typeface="Script MT Bold" panose="03040602040607080904" pitchFamily="66" charset="0"/>
            </a:endParaRPr>
          </a:p>
        </p:txBody>
      </p:sp>
      <p:sp>
        <p:nvSpPr>
          <p:cNvPr id="1030" name="Rectangle 10">
            <a:extLst>
              <a:ext uri="{FF2B5EF4-FFF2-40B4-BE49-F238E27FC236}">
                <a16:creationId xmlns:a16="http://schemas.microsoft.com/office/drawing/2014/main" id="{3112CA2B-DE89-EEF3-191A-C93FA5B3FDF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0480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1" name="Rectangle 2">
            <a:extLst>
              <a:ext uri="{FF2B5EF4-FFF2-40B4-BE49-F238E27FC236}">
                <a16:creationId xmlns:a16="http://schemas.microsoft.com/office/drawing/2014/main" id="{4FA8F36A-F844-BA20-6322-DA19E1858F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Analysis of Turbulent Pipe  Flows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1CEC7AA5-A1FF-D7C2-250F-EECB13292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068" y="1349375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3" name="Group 8">
            <a:extLst>
              <a:ext uri="{FF2B5EF4-FFF2-40B4-BE49-F238E27FC236}">
                <a16:creationId xmlns:a16="http://schemas.microsoft.com/office/drawing/2014/main" id="{DFB59E87-6D22-2744-EB4E-D1ABAD246D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9">
              <a:extLst>
                <a:ext uri="{FF2B5EF4-FFF2-40B4-BE49-F238E27FC236}">
                  <a16:creationId xmlns:a16="http://schemas.microsoft.com/office/drawing/2014/main" id="{D18E2069-8DD8-CE59-C17B-D2C62CB182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10">
                <a:extLst>
                  <a:ext uri="{FF2B5EF4-FFF2-40B4-BE49-F238E27FC236}">
                    <a16:creationId xmlns:a16="http://schemas.microsoft.com/office/drawing/2014/main" id="{B0587B82-2C13-8799-3BE9-6D0D5C0134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1">
                <a:extLst>
                  <a:ext uri="{FF2B5EF4-FFF2-40B4-BE49-F238E27FC236}">
                    <a16:creationId xmlns:a16="http://schemas.microsoft.com/office/drawing/2014/main" id="{13912AAB-5EC7-9B0D-8538-3A769B247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5" name="Group 12">
              <a:extLst>
                <a:ext uri="{FF2B5EF4-FFF2-40B4-BE49-F238E27FC236}">
                  <a16:creationId xmlns:a16="http://schemas.microsoft.com/office/drawing/2014/main" id="{692F9CA6-A82F-3467-EF3F-2C526DBE27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3">
                <a:extLst>
                  <a:ext uri="{FF2B5EF4-FFF2-40B4-BE49-F238E27FC236}">
                    <a16:creationId xmlns:a16="http://schemas.microsoft.com/office/drawing/2014/main" id="{D7987352-109C-C9D2-AC07-A5B3E036EE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4">
                <a:extLst>
                  <a:ext uri="{FF2B5EF4-FFF2-40B4-BE49-F238E27FC236}">
                    <a16:creationId xmlns:a16="http://schemas.microsoft.com/office/drawing/2014/main" id="{1DF6057D-3682-82A4-FA33-224BE588B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6" name="Group 15">
              <a:extLst>
                <a:ext uri="{FF2B5EF4-FFF2-40B4-BE49-F238E27FC236}">
                  <a16:creationId xmlns:a16="http://schemas.microsoft.com/office/drawing/2014/main" id="{B9CCAAD4-3364-26BB-A23F-62790C3F84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6">
                <a:extLst>
                  <a:ext uri="{FF2B5EF4-FFF2-40B4-BE49-F238E27FC236}">
                    <a16:creationId xmlns:a16="http://schemas.microsoft.com/office/drawing/2014/main" id="{760B38F9-3710-9677-CFAD-61528CDD27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17">
                <a:extLst>
                  <a:ext uri="{FF2B5EF4-FFF2-40B4-BE49-F238E27FC236}">
                    <a16:creationId xmlns:a16="http://schemas.microsoft.com/office/drawing/2014/main" id="{75B41B1E-DBA7-00AD-D3C1-FBF3538C1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8">
              <a:extLst>
                <a:ext uri="{FF2B5EF4-FFF2-40B4-BE49-F238E27FC236}">
                  <a16:creationId xmlns:a16="http://schemas.microsoft.com/office/drawing/2014/main" id="{3613C3EE-2E40-6D3F-B3B7-71AC92866D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9">
                <a:extLst>
                  <a:ext uri="{FF2B5EF4-FFF2-40B4-BE49-F238E27FC236}">
                    <a16:creationId xmlns:a16="http://schemas.microsoft.com/office/drawing/2014/main" id="{C0359F86-0366-F6B2-FC8E-D93052D7DA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39" name="Rectangle 20">
                <a:extLst>
                  <a:ext uri="{FF2B5EF4-FFF2-40B4-BE49-F238E27FC236}">
                    <a16:creationId xmlns:a16="http://schemas.microsoft.com/office/drawing/2014/main" id="{FFC3350F-030F-68AF-F336-49E9F8926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3D0CF5BA-CB95-17D7-8DD8-2B35E9E3C0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14:cNvPr>
              <p14:cNvContentPartPr/>
              <p14:nvPr/>
            </p14:nvContentPartPr>
            <p14:xfrm>
              <a:off x="853560" y="6471360"/>
              <a:ext cx="6840" cy="11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066BFC7-7C22-E8F4-4DBA-AD7A4CCBA35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44200" y="6462000"/>
                <a:ext cx="2556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DD3FC37-98F2-A449-2876-B66E1837914E}"/>
                  </a:ext>
                </a:extLst>
              </p14:cNvPr>
              <p14:cNvContentPartPr/>
              <p14:nvPr/>
            </p14:nvContentPartPr>
            <p14:xfrm>
              <a:off x="936360" y="651348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DD3FC37-98F2-A449-2876-B66E1837914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27000" y="650412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E3536-7A5F-22D4-06E8-7C9C708F7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2800" dirty="0"/>
              <a:t>Turbulent Stresses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14395C-07ED-33A2-EBF1-49738D5D68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247" y="1447800"/>
                <a:ext cx="8413253" cy="4114800"/>
              </a:xfrm>
            </p:spPr>
            <p:txBody>
              <a:bodyPr/>
              <a:lstStyle/>
              <a:p>
                <a:r>
                  <a:rPr lang="en-US" sz="2400" b="0" i="0" u="none" strike="noStrike" baseline="0" dirty="0">
                    <a:latin typeface="Times-Roman"/>
                  </a:rPr>
                  <a:t>The three correlation terms </a:t>
                </a:r>
                <a14:m>
                  <m:oMath xmlns:m="http://schemas.openxmlformats.org/officeDocument/2006/math">
                    <m:r>
                      <a:rPr lang="en-US" sz="2400" b="0" i="1" u="none" strike="noStrike" baseline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u="none" strike="noStrike" baseline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acc>
                      <m:accPr>
                        <m:chr m:val="̅"/>
                        <m:ctrlPr>
                          <a:rPr lang="en-US" sz="2400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sz="2400" b="0" i="1" u="none" strike="noStrike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u="none" strike="noStrike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400" b="0" i="1" u="none" strike="noStrike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′2</m:t>
                            </m:r>
                          </m:sup>
                        </m:sSup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,−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&amp;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acc>
                  </m:oMath>
                </a14:m>
                <a:r>
                  <a:rPr lang="en-US" sz="2400" b="0" i="0" u="none" strike="noStrike" baseline="0" dirty="0">
                    <a:latin typeface="Times-Roman"/>
                  </a:rPr>
                  <a:t> are called </a:t>
                </a:r>
                <a:r>
                  <a:rPr lang="en-US" sz="2400" i="1" dirty="0">
                    <a:latin typeface="Times-Italic"/>
                  </a:rPr>
                  <a:t>T</a:t>
                </a:r>
                <a:r>
                  <a:rPr lang="en-US" sz="2400" b="0" i="1" u="none" strike="noStrike" baseline="0" dirty="0">
                    <a:latin typeface="Times-Italic"/>
                  </a:rPr>
                  <a:t>urbulent </a:t>
                </a:r>
                <a:r>
                  <a:rPr lang="en-US" sz="2400" i="1" dirty="0">
                    <a:latin typeface="Times-Italic"/>
                  </a:rPr>
                  <a:t>S</a:t>
                </a:r>
                <a:r>
                  <a:rPr lang="en-US" sz="2400" b="0" i="1" u="none" strike="noStrike" baseline="0" dirty="0">
                    <a:latin typeface="Times-Italic"/>
                  </a:rPr>
                  <a:t>tresses</a:t>
                </a:r>
                <a:r>
                  <a:rPr lang="en-US" sz="2400" b="0" u="none" strike="noStrike" baseline="0" dirty="0">
                    <a:latin typeface="Times-Italic"/>
                  </a:rPr>
                  <a:t> alon</a:t>
                </a:r>
                <a:r>
                  <a:rPr lang="en-US" sz="2400" dirty="0">
                    <a:latin typeface="Times-Italic"/>
                  </a:rPr>
                  <a:t>g flow direction</a:t>
                </a:r>
                <a:r>
                  <a:rPr lang="en-US" sz="2400" b="0" i="1" u="none" strike="noStrike" baseline="0" dirty="0">
                    <a:latin typeface="Times-Italic"/>
                  </a:rPr>
                  <a:t>.</a:t>
                </a:r>
              </a:p>
              <a:p>
                <a:pPr algn="l"/>
                <a:r>
                  <a:rPr lang="en-US" sz="2400" dirty="0">
                    <a:latin typeface="Times-Roman"/>
                  </a:rPr>
                  <a:t>T</a:t>
                </a:r>
                <a:r>
                  <a:rPr lang="en-US" sz="2400" b="0" i="0" u="none" strike="noStrike" baseline="0" dirty="0">
                    <a:latin typeface="Times-Roman"/>
                  </a:rPr>
                  <a:t>hey have the same dimensions and occur right alongside the Newtonian (laminar) stress terms and so on. 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The turbulent stresses are unknown a priori and must be related by experiment to geometry and flow conditions.</a:t>
                </a:r>
              </a:p>
              <a:p>
                <a:pPr algn="l"/>
                <a:r>
                  <a:rPr lang="en-US" sz="2400" b="0" i="0" u="none" strike="noStrike" baseline="0" dirty="0">
                    <a:latin typeface="Times-Roman"/>
                  </a:rPr>
                  <a:t>Fortunately, in duct/pipe flow, the stress associated with direction </a:t>
                </a:r>
                <a:r>
                  <a:rPr lang="en-US" sz="2400" b="0" i="1" u="none" strike="noStrike" baseline="0" dirty="0">
                    <a:latin typeface="Times-Italic"/>
                  </a:rPr>
                  <a:t>y </a:t>
                </a:r>
                <a:r>
                  <a:rPr lang="en-US" sz="2400" b="0" i="0" u="none" strike="noStrike" baseline="0" dirty="0">
                    <a:latin typeface="Times-Roman"/>
                  </a:rPr>
                  <a:t>normal to the wall is dominant, and it can be approximated with excellent accuracy a simpler streamwise momentum equation</a:t>
                </a:r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14395C-07ED-33A2-EBF1-49738D5D68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247" y="1447800"/>
                <a:ext cx="8413253" cy="4114800"/>
              </a:xfrm>
              <a:blipFill>
                <a:blip r:embed="rId2"/>
                <a:stretch>
                  <a:fillRect l="-1014" t="-444" r="-1594" b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DFCB5B34-EAF8-D4C2-CDCC-E19303B7585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131C4815-76D1-CE0A-F07D-80599103A6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9B5DB658-5DFC-3BD2-2331-FEEF99670E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ED5DA22E-8777-07FE-9344-AFA8B65F16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651124F4-F96A-A789-3F02-697D735FF03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BC222E08-35DE-8EFD-1C70-5B2F718F7A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D9FBFDEA-0938-8CD1-1F57-A063CFC50C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650314BF-4758-F568-D504-F905CDBC03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F6BD3B97-E1EA-1384-FDEF-3697778BAE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8EFD0B4D-0A38-AB88-5A92-46605E8F1B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BA06D1C6-DD4B-0EA9-8BC9-35B4E01FE7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A08857E2-9876-209D-1326-69B5754607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7674CA53-EB4D-C82A-759D-DE3384154F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0704E76-2C8E-1B87-F81A-ACD0E300F6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86BFDCC9-D88A-ADC6-27F1-F21DED9DC3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D2F5D37B-9911-783C-77A5-2428F70C23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40A305E-2389-9892-1FA8-B2F1AC4369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97B872E4-B12E-E451-21FE-7EFAC6B22B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8AA83BF-4E89-5A01-4DCE-55613FA290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526039CD-8011-C67C-398B-4E9E5D767491}"/>
                  </a:ext>
                </a:extLst>
              </p:cNvPr>
              <p:cNvSpPr txBox="1"/>
              <p:nvPr/>
            </p:nvSpPr>
            <p:spPr bwMode="auto">
              <a:xfrm>
                <a:off x="1968129" y="5562600"/>
                <a:ext cx="5410200" cy="914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acc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̅"/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</m:acc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̅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</m:acc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̅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</m:acc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̅"/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</m:acc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den>
                    </m:f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IN" dirty="0">
                    <a:solidFill>
                      <a:srgbClr val="00000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𝜌</m:t>
                        </m:r>
                      </m:den>
                    </m:f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acc>
                          <m:accPr>
                            <m:chr m:val="̅"/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d>
                          <m:d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𝑡𝑜𝑡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2">
                <a:extLst>
                  <a:ext uri="{FF2B5EF4-FFF2-40B4-BE49-F238E27FC236}">
                    <a16:creationId xmlns:a16="http://schemas.microsoft.com/office/drawing/2014/main" id="{526039CD-8011-C67C-398B-4E9E5D767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68129" y="5562600"/>
                <a:ext cx="5410200" cy="914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964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bject 2">
            <a:extLst>
              <a:ext uri="{FF2B5EF4-FFF2-40B4-BE49-F238E27FC236}">
                <a16:creationId xmlns:a16="http://schemas.microsoft.com/office/drawing/2014/main" id="{4557C367-7D0E-EB8E-6344-2CBD6E4C4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083" y="274637"/>
            <a:ext cx="5559425" cy="91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1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Turbulent flow: Enhanced Viscosity Flows due to High Inertia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A0DBB3-4A28-AF15-03EB-CB8DAB075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88" y="1252538"/>
            <a:ext cx="81899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Enhanced viscosity due to Turbulence is to be quantified using suitable modelling/experimentation:</a:t>
            </a:r>
            <a:endParaRPr lang="en-I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2">
                <a:extLst>
                  <a:ext uri="{FF2B5EF4-FFF2-40B4-BE49-F238E27FC236}">
                    <a16:creationId xmlns:a16="http://schemas.microsoft.com/office/drawing/2014/main" id="{A133D02B-5B3D-EC0C-E86F-A9796AE36DF2}"/>
                  </a:ext>
                </a:extLst>
              </p:cNvPr>
              <p:cNvSpPr txBox="1"/>
              <p:nvPr/>
            </p:nvSpPr>
            <p:spPr bwMode="auto">
              <a:xfrm>
                <a:off x="1828800" y="4782742"/>
                <a:ext cx="4496462" cy="1304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𝜈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begChr m:val=""/>
                                      <m:endChr m:val="|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acc>
                                            <m:accPr>
                                              <m:chr m:val="̄"/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𝑈</m:t>
                                              </m:r>
                                            </m:e>
                                          </m:acc>
                                        </m:num>
                                        <m:den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𝑤𝑎𝑙𝑙</m:t>
                                  </m:r>
                                </m:sub>
                              </m:sSub>
                            </m:e>
                          </m:d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22">
                <a:extLst>
                  <a:ext uri="{FF2B5EF4-FFF2-40B4-BE49-F238E27FC236}">
                    <a16:creationId xmlns:a16="http://schemas.microsoft.com/office/drawing/2014/main" id="{A133D02B-5B3D-EC0C-E86F-A9796AE36D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4782742"/>
                <a:ext cx="4496462" cy="13049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51" name="TextBox 2">
            <a:extLst>
              <a:ext uri="{FF2B5EF4-FFF2-40B4-BE49-F238E27FC236}">
                <a16:creationId xmlns:a16="http://schemas.microsoft.com/office/drawing/2014/main" id="{1FA91EAD-D66B-D1AF-CF95-A565157887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312" y="3617597"/>
            <a:ext cx="81899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 dirty="0">
                <a:sym typeface="Symbol" panose="05050102010706020507" pitchFamily="18" charset="2"/>
              </a:rPr>
              <a:t></a:t>
            </a:r>
            <a:r>
              <a:rPr lang="en-IN" altLang="en-US" sz="2400" i="1" baseline="-25000" dirty="0">
                <a:sym typeface="Symbol" panose="05050102010706020507" pitchFamily="18" charset="2"/>
              </a:rPr>
              <a:t>t</a:t>
            </a:r>
            <a:r>
              <a:rPr lang="en-IN" altLang="en-US" sz="2400" dirty="0">
                <a:sym typeface="Symbol" panose="05050102010706020507" pitchFamily="18" charset="2"/>
              </a:rPr>
              <a:t> : </a:t>
            </a:r>
            <a:r>
              <a:rPr lang="en-IN" altLang="en-US" sz="2400" dirty="0"/>
              <a:t>Turbulent kinematic viscosity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i="1" dirty="0">
                <a:sym typeface="Symbol" panose="05050102010706020507" pitchFamily="18" charset="2"/>
              </a:rPr>
              <a:t>Ū</a:t>
            </a:r>
            <a:r>
              <a:rPr lang="en-IN" altLang="en-US" sz="2400" dirty="0">
                <a:sym typeface="Symbol" panose="05050102010706020507" pitchFamily="18" charset="2"/>
              </a:rPr>
              <a:t>: </a:t>
            </a:r>
            <a:r>
              <a:rPr lang="en-IN" altLang="en-US" sz="2400" dirty="0"/>
              <a:t>Mean (time averaged) velocity of main 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4">
                <a:extLst>
                  <a:ext uri="{FF2B5EF4-FFF2-40B4-BE49-F238E27FC236}">
                    <a16:creationId xmlns:a16="http://schemas.microsoft.com/office/drawing/2014/main" id="{8AE08AE0-93DF-B8F1-508E-813BC9F74B5E}"/>
                  </a:ext>
                </a:extLst>
              </p:cNvPr>
              <p:cNvSpPr txBox="1"/>
              <p:nvPr/>
            </p:nvSpPr>
            <p:spPr bwMode="auto">
              <a:xfrm>
                <a:off x="609600" y="2135188"/>
                <a:ext cx="7696200" cy="11221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acc>
                                        <m:accPr>
                                          <m:chr m:val="̄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</m:acc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acc>
                                        <m:accPr>
                                          <m:chr m:val="̄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𝑈</m:t>
                                          </m:r>
                                        </m:e>
                                      </m:acc>
                                    </m:num>
                                    <m:den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24">
                <a:extLst>
                  <a:ext uri="{FF2B5EF4-FFF2-40B4-BE49-F238E27FC236}">
                    <a16:creationId xmlns:a16="http://schemas.microsoft.com/office/drawing/2014/main" id="{8AE08AE0-93DF-B8F1-508E-813BC9F74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2135188"/>
                <a:ext cx="7696200" cy="1122118"/>
              </a:xfrm>
              <a:prstGeom prst="rect">
                <a:avLst/>
              </a:prstGeom>
              <a:blipFill>
                <a:blip r:embed="rId3"/>
                <a:stretch>
                  <a:fillRect b="-92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54C90CF7-7C5C-33C4-AF4F-720BF854EDF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3BC874AE-2545-5421-CA64-705F6A0A4F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9C73AF89-2302-5FF5-3290-064BEDF9FA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09706BDE-6905-C0AC-B2D9-5B434CC08C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57D5BE5-4A23-3B18-561B-8DEF248DAD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DD385A8-4768-99C3-1DB8-8D64374C30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BBC7DA43-53B2-01C4-86C2-81FA987A9E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1">
                      <a:extLst>
                        <a:ext uri="{FF2B5EF4-FFF2-40B4-BE49-F238E27FC236}">
                          <a16:creationId xmlns:a16="http://schemas.microsoft.com/office/drawing/2014/main" id="{E0184528-4301-71A0-966B-CE2D4D3D55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9BAF8DC8-4A19-BC31-993B-3A2624E06C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C84BF398-92CC-E972-4603-71D04D344A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8C5031F2-01FC-48E6-8864-00649D6FC5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7708B398-8E3B-FC4E-BF71-5BB8CFA2E42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E1846A02-EFC1-E32C-1060-8B2D39857E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3E451BAF-69CC-B0F3-0034-B3746D9024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F3AD03E0-C79D-2919-FB19-41DE03784D1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E2977DB-3403-8FFA-DC6A-0C27095BAC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F8A391F-B2F6-AFC5-8D71-4600E607920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8343D61A-1538-B04B-82D0-134E8C1591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51768FB-F245-A3CB-4E7B-7A4EAB698A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23718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6151" grpId="0" build="p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444EDCD-415E-6DE0-7632-B8F21A5D02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534400" cy="1600200"/>
          </a:xfrm>
        </p:spPr>
        <p:txBody>
          <a:bodyPr/>
          <a:lstStyle/>
          <a:p>
            <a:r>
              <a:rPr lang="en-US" altLang="en-US" sz="2400" dirty="0"/>
              <a:t>Eddy-viscosity models</a:t>
            </a:r>
          </a:p>
          <a:p>
            <a:r>
              <a:rPr lang="en-US" altLang="en-US" sz="2400" dirty="0"/>
              <a:t>Compute the Reynolds-stresses from explicit expressions of the mean strain rate and a turbulent (eddy) viscosity.</a:t>
            </a:r>
          </a:p>
          <a:p>
            <a:r>
              <a:rPr lang="en-US" altLang="en-US" sz="2400" b="1" dirty="0" err="1"/>
              <a:t>Boussinesq</a:t>
            </a:r>
            <a:r>
              <a:rPr lang="en-US" altLang="en-US" sz="2400" b="1" dirty="0"/>
              <a:t> eddy-viscosity approximation</a:t>
            </a:r>
            <a:endParaRPr lang="en-US" altLang="en-US" sz="2400" dirty="0"/>
          </a:p>
        </p:txBody>
      </p:sp>
      <p:sp>
        <p:nvSpPr>
          <p:cNvPr id="4101" name="Rectangle 3">
            <a:extLst>
              <a:ext uri="{FF2B5EF4-FFF2-40B4-BE49-F238E27FC236}">
                <a16:creationId xmlns:a16="http://schemas.microsoft.com/office/drawing/2014/main" id="{8D6EF977-04CB-B6B6-DFFE-A109D8D5B7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Turbulent-Viscosity Models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9EBB68-BEF4-3EE4-7B42-85C75CF307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570537"/>
            <a:ext cx="8686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/>
            <a:r>
              <a:rPr lang="en-US" altLang="en-US"/>
              <a:t>The </a:t>
            </a:r>
            <a:r>
              <a:rPr lang="en-US" altLang="en-US" i="1"/>
              <a:t>k</a:t>
            </a:r>
            <a:r>
              <a:rPr lang="en-US" altLang="en-US"/>
              <a:t> term is a normal stress and is typically treated together with the pressure term.</a:t>
            </a: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58ECA63A-5F9B-D51D-8E42-9B0D561297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3352800"/>
          <a:ext cx="4956175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28800" imgH="393480" progId="Equation.3">
                  <p:embed/>
                </p:oleObj>
              </mc:Choice>
              <mc:Fallback>
                <p:oleObj name="Equation" r:id="rId2" imgW="1828800" imgH="393480" progId="Equation.3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58ECA63A-5F9B-D51D-8E42-9B0D561297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352800"/>
                        <a:ext cx="4956175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1" name="Object 3">
            <a:extLst>
              <a:ext uri="{FF2B5EF4-FFF2-40B4-BE49-F238E27FC236}">
                <a16:creationId xmlns:a16="http://schemas.microsoft.com/office/drawing/2014/main" id="{9D4633EB-1881-68CA-4134-F66766D76E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4427537"/>
          <a:ext cx="2724150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07880" imgH="507960" progId="Equation.3">
                  <p:embed/>
                </p:oleObj>
              </mc:Choice>
              <mc:Fallback>
                <p:oleObj name="Equation" r:id="rId4" imgW="1307880" imgH="507960" progId="Equation.3">
                  <p:embed/>
                  <p:pic>
                    <p:nvPicPr>
                      <p:cNvPr id="48131" name="Object 3">
                        <a:extLst>
                          <a:ext uri="{FF2B5EF4-FFF2-40B4-BE49-F238E27FC236}">
                            <a16:creationId xmlns:a16="http://schemas.microsoft.com/office/drawing/2014/main" id="{9D4633EB-1881-68CA-4134-F66766D76E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427537"/>
                        <a:ext cx="2724150" cy="1058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A392D4D8-29A1-3D0E-2BA4-4E815630C86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4C8304FC-9D05-6207-9EE7-197CA08024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DF564FC-4778-F7FB-34B0-7FA06F7005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9BC0FC09-E188-8D46-24B7-17DC44FF80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9B1E011-2E18-C9E0-90D1-E6A2FD4A6C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B9A0193A-EF41-82C9-41AF-B6B4479ECB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BCEBBCB0-4F8C-C2F6-483C-B07781B5D5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0FA75117-9F58-24FA-A75D-25F86922C1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204FC83-1CB3-6944-1325-0FAF20E321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4B45A651-09DF-FE1E-1C4E-F254DB12D9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2A1E86B3-5615-44E2-7854-A7A433F12C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634A5792-C44A-7536-ADE6-44124677FC3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8A63D91-9425-0B69-0339-B7E8153142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08249583-06F8-C216-12FF-5179AC5A8F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8BAECA0E-B478-EE7E-B690-E291DE4305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5328BDC-F4DD-AA51-C9C3-978E6D2159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F96CF3E-C654-E937-28CD-38E063783A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B4DF186E-7093-09A7-EF4E-5C2BE42AAD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65345E7-D2D8-3327-97B9-A43E868D79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 bldLvl="2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362E7-24DD-D0EC-EBD1-DDC139047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3" name="Rectangle 2">
            <a:extLst>
              <a:ext uri="{FF2B5EF4-FFF2-40B4-BE49-F238E27FC236}">
                <a16:creationId xmlns:a16="http://schemas.microsoft.com/office/drawing/2014/main" id="{C4C15098-DFBC-34C3-3C29-A357C7A1CC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98550" y="294807"/>
            <a:ext cx="6627142" cy="823912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Reynolds Averaged Equations : </a:t>
            </a:r>
            <a:r>
              <a:rPr lang="en-US" altLang="en-US" sz="2800" dirty="0"/>
              <a:t>Incompressible Steady Turbulent Pipe Flow Pipe</a:t>
            </a:r>
          </a:p>
        </p:txBody>
      </p:sp>
      <p:sp>
        <p:nvSpPr>
          <p:cNvPr id="20483" name="Object 18">
            <a:extLst>
              <a:ext uri="{FF2B5EF4-FFF2-40B4-BE49-F238E27FC236}">
                <a16:creationId xmlns:a16="http://schemas.microsoft.com/office/drawing/2014/main" id="{63AA5E76-3B30-4FCC-BC3C-2DFB9CB6F8EE}"/>
              </a:ext>
            </a:extLst>
          </p:cNvPr>
          <p:cNvSpPr txBox="1"/>
          <p:nvPr/>
        </p:nvSpPr>
        <p:spPr bwMode="auto">
          <a:xfrm>
            <a:off x="4248150" y="42545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20484" name="Object 23">
            <a:extLst>
              <a:ext uri="{FF2B5EF4-FFF2-40B4-BE49-F238E27FC236}">
                <a16:creationId xmlns:a16="http://schemas.microsoft.com/office/drawing/2014/main" id="{1724CFE8-89F7-3ADA-26EC-5C751C50B7A6}"/>
              </a:ext>
            </a:extLst>
          </p:cNvPr>
          <p:cNvSpPr txBox="1"/>
          <p:nvPr/>
        </p:nvSpPr>
        <p:spPr bwMode="auto">
          <a:xfrm>
            <a:off x="4184650" y="51562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2" name="Object 16">
                <a:extLst>
                  <a:ext uri="{FF2B5EF4-FFF2-40B4-BE49-F238E27FC236}">
                    <a16:creationId xmlns:a16="http://schemas.microsoft.com/office/drawing/2014/main" id="{90622DCE-BD6A-9FD6-8921-BF309440E6C6}"/>
                  </a:ext>
                </a:extLst>
              </p:cNvPr>
              <p:cNvSpPr txBox="1"/>
              <p:nvPr/>
            </p:nvSpPr>
            <p:spPr bwMode="auto">
              <a:xfrm>
                <a:off x="3322368" y="4062727"/>
                <a:ext cx="2733675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22" name="Object 16">
                <a:extLst>
                  <a:ext uri="{FF2B5EF4-FFF2-40B4-BE49-F238E27FC236}">
                    <a16:creationId xmlns:a16="http://schemas.microsoft.com/office/drawing/2014/main" id="{90622DCE-BD6A-9FD6-8921-BF309440E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22368" y="4062727"/>
                <a:ext cx="2733675" cy="990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39" name="Object 6">
                <a:extLst>
                  <a:ext uri="{FF2B5EF4-FFF2-40B4-BE49-F238E27FC236}">
                    <a16:creationId xmlns:a16="http://schemas.microsoft.com/office/drawing/2014/main" id="{48532362-9C68-86A1-E32E-16A6B23F80B0}"/>
                  </a:ext>
                </a:extLst>
              </p:cNvPr>
              <p:cNvSpPr txBox="1"/>
              <p:nvPr/>
            </p:nvSpPr>
            <p:spPr bwMode="auto">
              <a:xfrm>
                <a:off x="2026967" y="5195034"/>
                <a:ext cx="5324475" cy="933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</m:d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3339" name="Object 6">
                <a:extLst>
                  <a:ext uri="{FF2B5EF4-FFF2-40B4-BE49-F238E27FC236}">
                    <a16:creationId xmlns:a16="http://schemas.microsoft.com/office/drawing/2014/main" id="{48532362-9C68-86A1-E32E-16A6B23F80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26967" y="5195034"/>
                <a:ext cx="5324475" cy="9334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F3AC36D3-8773-CDA4-D8D9-1112C5F80EA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FD9FF424-72F5-CC67-70B1-39B9ABC8BF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A725033A-741B-0AA1-7588-C072CB9656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F94C9BAA-2E83-7664-A9A7-0FBC7218D2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1E99B936-E760-9C39-3A5A-18AB53A3EB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252D3B60-FACD-1A8D-0348-CC6FD43D65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4A8AE267-F69D-4F60-EB96-20D20527AA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8C48F5F0-DB2B-8038-7398-6B8EA95FFC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83F83B62-C284-B746-0CAF-C97A35736F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2FC16970-E1B6-1FA9-AFB6-029A35D71D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653588D9-C320-F8CA-3D8D-66294E391F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0035E92B-ADA7-4DB5-3472-834BDA6E58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FA5CB36D-F17C-5E9A-B22F-7717179FB7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69F2CB43-C8F2-117A-B667-DAF3903A27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8641C25B-E8D6-7E98-1D14-50951DC4D1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517B6A93-5719-F4DF-F828-26A1242C09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890022CA-4B00-D216-3A31-904F964406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ABA6939D-6F10-4DDB-4DA7-3852C85395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577DE40-95DB-8F5D-91FD-D21389E2509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5847FB6A-F2FF-78A4-60C5-E7465BA1C5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9900" y="1204855"/>
            <a:ext cx="7335274" cy="26673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45E327AD-4796-EAFB-0B40-8CF87BD1679D}"/>
                  </a:ext>
                </a:extLst>
              </p:cNvPr>
              <p:cNvSpPr txBox="1"/>
              <p:nvPr/>
            </p:nvSpPr>
            <p:spPr bwMode="auto">
              <a:xfrm>
                <a:off x="1668358" y="5894916"/>
                <a:ext cx="6858000" cy="79999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𝑆h𝑎𝑝𝑒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𝐷𝑖𝑠𝑡𝑢𝑟𝑏𝑎𝑛𝑐𝑒𝑠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….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45E327AD-4796-EAFB-0B40-8CF87BD167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68358" y="5894916"/>
                <a:ext cx="6858000" cy="79999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800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  <p:bldP spid="13339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52128-56DA-40F0-B80E-1758A8E19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39DB3796-A29B-F47F-4C70-7B04434D3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Estimation of Turbulent Viscosity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F34AC-697B-D7FB-4A6B-04D683AE8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93" y="2150821"/>
            <a:ext cx="8458200" cy="4456263"/>
          </a:xfrm>
        </p:spPr>
        <p:txBody>
          <a:bodyPr/>
          <a:lstStyle/>
          <a:p>
            <a:r>
              <a:rPr lang="en-US" sz="2400" dirty="0"/>
              <a:t>Estimation of turbulent (eddy) viscosity thru computer simulations using RANS is being tried for last 7 decades. </a:t>
            </a:r>
          </a:p>
          <a:p>
            <a:r>
              <a:rPr lang="en-US" sz="2400" dirty="0"/>
              <a:t>Popular Computation Fluid Dynamic methods are:</a:t>
            </a:r>
          </a:p>
          <a:p>
            <a:r>
              <a:rPr lang="en-US" sz="2400" i="1" dirty="0"/>
              <a:t>k</a:t>
            </a:r>
            <a:r>
              <a:rPr lang="en-US" sz="2400" dirty="0"/>
              <a:t>-</a:t>
            </a:r>
            <a:r>
              <a:rPr lang="en-US" sz="2400" i="1" dirty="0">
                <a:sym typeface="Symbol" panose="05050102010706020507" pitchFamily="18" charset="2"/>
              </a:rPr>
              <a:t></a:t>
            </a:r>
            <a:r>
              <a:rPr lang="en-US" sz="2400" dirty="0">
                <a:sym typeface="Symbol" panose="05050102010706020507" pitchFamily="18" charset="2"/>
              </a:rPr>
              <a:t> </a:t>
            </a:r>
            <a:r>
              <a:rPr lang="en-US" sz="2400" dirty="0"/>
              <a:t>- RANS-type CFD.</a:t>
            </a:r>
          </a:p>
          <a:p>
            <a:r>
              <a:rPr lang="en-US" sz="2400" i="1" dirty="0"/>
              <a:t>k-</a:t>
            </a:r>
            <a:r>
              <a:rPr lang="en-US" sz="2400" i="1" dirty="0">
                <a:sym typeface="Symbol" panose="05050102010706020507" pitchFamily="18" charset="2"/>
              </a:rPr>
              <a:t></a:t>
            </a:r>
            <a:r>
              <a:rPr lang="en-US" sz="2400" dirty="0">
                <a:sym typeface="Symbol" panose="05050102010706020507" pitchFamily="18" charset="2"/>
              </a:rPr>
              <a:t> </a:t>
            </a:r>
            <a:r>
              <a:rPr lang="en-US" sz="2400" dirty="0"/>
              <a:t> – RANS-type CFD. </a:t>
            </a:r>
          </a:p>
          <a:p>
            <a:r>
              <a:rPr lang="en-US" sz="2400" dirty="0"/>
              <a:t>k-</a:t>
            </a:r>
            <a:r>
              <a:rPr lang="en-US" sz="2400" i="1" dirty="0">
                <a:sym typeface="Symbol" panose="05050102010706020507" pitchFamily="18" charset="2"/>
              </a:rPr>
              <a:t>  -</a:t>
            </a:r>
            <a:r>
              <a:rPr lang="en-US" sz="2400" dirty="0"/>
              <a:t>SST</a:t>
            </a:r>
          </a:p>
          <a:p>
            <a:r>
              <a:rPr lang="en-US" altLang="en-US" sz="2400" dirty="0"/>
              <a:t>…….</a:t>
            </a:r>
          </a:p>
          <a:p>
            <a:r>
              <a:rPr lang="en-US" sz="2400" dirty="0"/>
              <a:t>NASA’s CFD Vision 2030 report, published in 2014: CFD calculations are either not fully trustworthy or too expensive making them a poor substitute for Real world use.</a:t>
            </a:r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3571ED-FB5A-8796-E382-401101B5221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D54C0C70-8D6A-B6D5-FF12-65D2AF697B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246510D-A05F-62E8-6394-1C97C61754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0C0EEBFA-3CB6-9880-A9E6-D9E7BDBB4D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83B6976-65E3-6768-88FC-06D652D3E7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A996A570-7E31-5D64-13E1-3DD505AD9C3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D560B06B-1260-0420-AFF9-69D5F03179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6B258AD-3160-7AE4-FBAA-B9F45C74ED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21E2F19-B5CB-86A0-ECF8-5F42E95AC2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C8B1A8C-4DC4-70C1-3C64-F3B09765C0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656449E-C898-FD37-9CA8-522EB5E2AF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A482464-B79D-65EF-2DFF-46237819EF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DAF3EE0-DA7B-441A-4C51-3AE9DB483B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0131D9D-ECA7-796B-C32B-2F7A27E38B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8FCD1FF7-7118-219E-616A-4E9368BFD3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600392B5-32CC-F077-56C4-0461330057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C719225-6560-64F8-ABF1-96A5E514B0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318C395E-DB47-046E-4402-F35CD6A0F2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D7D76CF-6916-1CD0-88E4-BD8FEAA2127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C3862D05-242A-8C2E-C9E1-CD18452A4409}"/>
                  </a:ext>
                </a:extLst>
              </p:cNvPr>
              <p:cNvSpPr txBox="1"/>
              <p:nvPr/>
            </p:nvSpPr>
            <p:spPr bwMode="auto">
              <a:xfrm>
                <a:off x="1371600" y="1304611"/>
                <a:ext cx="6858000" cy="79999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𝑆h𝑎𝑝𝑒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𝐷𝑖𝑠𝑡𝑢𝑟𝑏𝑎𝑛𝑐𝑒𝑠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….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C3862D05-242A-8C2E-C9E1-CD18452A4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71600" y="1304611"/>
                <a:ext cx="6858000" cy="7999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7514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5A1CF-A112-C1FF-29F7-25FF8B866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A4E38A02-83D8-E8F7-54CA-7E91AA556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886" y="287718"/>
            <a:ext cx="5959736" cy="872363"/>
          </a:xfrm>
        </p:spPr>
        <p:txBody>
          <a:bodyPr/>
          <a:lstStyle/>
          <a:p>
            <a:r>
              <a:rPr lang="en-US" sz="2800" dirty="0"/>
              <a:t>Machine Learning (ML)-RANS Integration</a:t>
            </a:r>
            <a:endParaRPr lang="en-US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D3722-AD77-CEE2-67B3-7A1ADEA39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275" y="2153728"/>
            <a:ext cx="8289925" cy="3511291"/>
          </a:xfrm>
        </p:spPr>
        <p:txBody>
          <a:bodyPr/>
          <a:lstStyle/>
          <a:p>
            <a:r>
              <a:rPr lang="en-US" sz="2400" dirty="0"/>
              <a:t>The core idea behind ML-RANS integration motivates the development of a surrogate turbulent (eddy) viscosity model to general cost-effect, accurate and fast use in Real World.</a:t>
            </a:r>
          </a:p>
          <a:p>
            <a:r>
              <a:rPr lang="en-US" sz="2400" dirty="0"/>
              <a:t>Data generation phase – Conventional CFD/Experimentation.</a:t>
            </a:r>
          </a:p>
          <a:p>
            <a:r>
              <a:rPr lang="en-US" sz="2400" dirty="0"/>
              <a:t>Training phase – Select and train a suitable ML.</a:t>
            </a:r>
          </a:p>
          <a:p>
            <a:r>
              <a:rPr lang="en-US" sz="2400" dirty="0"/>
              <a:t>Testing phase – Test for accuracy and speed.</a:t>
            </a:r>
          </a:p>
          <a:p>
            <a:r>
              <a:rPr lang="en-US" altLang="en-US" sz="2400" dirty="0"/>
              <a:t>Real World use – Final use of the product.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F2C68C3-4CC2-EA05-9A07-BFDCB08D5A0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374CC629-1A34-B400-98AC-AA5944DE11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F8B5D6B-2B57-C55C-DB93-BB327BF729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D0B6D347-7DAF-ED19-64A1-F84262F5BE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04EE404-EA40-8870-D95D-EA32A4D8B6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F80ADE9-D8BC-6ECD-724F-6DEBEF3113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D8CC259F-285B-21E9-AFF0-0453F61A7C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F6AE737-4B40-2754-03DF-C9D15BC348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F389826-3341-A9CF-664E-06CD2A0FB7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3A7175B-4180-DBE6-8DE0-0E67D24E25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32ACEA8-728F-8088-8B26-4D7EFE3BA0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8325F1A-9FEF-A74F-1BC2-D3C6C32FBB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1D10C31-8397-4A9D-895D-98B792BA76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EB46215-0BF2-9ABC-8BFE-D940E8B877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A9467625-BD53-20C1-1512-BCE3598EBC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7FD9EE3E-126F-D89E-1A53-20CBAF63C4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995AC23-764E-5CF5-56AE-30D5784D82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3BCBDA30-DB3D-F51B-F263-4004C66169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0C50B5F-D52C-DE5E-0CB2-BDF5C91F5F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205BEF0A-6319-53E0-04F0-19DBDDDA21DE}"/>
                  </a:ext>
                </a:extLst>
              </p:cNvPr>
              <p:cNvSpPr txBox="1"/>
              <p:nvPr/>
            </p:nvSpPr>
            <p:spPr bwMode="auto">
              <a:xfrm>
                <a:off x="1447800" y="1302890"/>
                <a:ext cx="6858000" cy="79999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𝑆h𝑎𝑝𝑒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𝐷𝑖𝑠𝑡𝑢𝑟𝑏𝑎𝑛𝑐𝑒𝑠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….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205BEF0A-6319-53E0-04F0-19DBDDDA21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1302890"/>
                <a:ext cx="6858000" cy="7999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845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53E1D-2F65-0BBE-390C-68D19C46B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170232D5-0238-0861-4E9D-E7BA25F0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886" y="287718"/>
            <a:ext cx="5959736" cy="872363"/>
          </a:xfrm>
        </p:spPr>
        <p:txBody>
          <a:bodyPr/>
          <a:lstStyle/>
          <a:p>
            <a:r>
              <a:rPr lang="en-US" sz="2800" dirty="0"/>
              <a:t>Machine Learning</a:t>
            </a:r>
            <a:endParaRPr lang="en-US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F58C3D-C64C-D0B3-F636-E7B501D81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326" y="2356484"/>
            <a:ext cx="8289925" cy="3511291"/>
          </a:xfrm>
        </p:spPr>
        <p:txBody>
          <a:bodyPr/>
          <a:lstStyle/>
          <a:p>
            <a:r>
              <a:rPr lang="en-US" sz="2400" dirty="0"/>
              <a:t>Machine learning can be classified into three big categories:</a:t>
            </a:r>
          </a:p>
          <a:p>
            <a:r>
              <a:rPr lang="en-US" sz="2400" dirty="0"/>
              <a:t> Unsupervised ML</a:t>
            </a:r>
          </a:p>
          <a:p>
            <a:r>
              <a:rPr lang="en-US" sz="2400" dirty="0"/>
              <a:t> Semi-supervised ML </a:t>
            </a:r>
          </a:p>
          <a:p>
            <a:r>
              <a:rPr lang="en-US" sz="2400" dirty="0"/>
              <a:t>Supervised ML</a:t>
            </a:r>
            <a:endParaRPr lang="en-US" altLang="en-US" sz="24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DD096A5-78FF-9142-671A-85AF56DC93F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06E1D6FC-9D28-3D84-C4FC-730F1C4A01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3E244B72-EE45-707F-6D83-7F49D36388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8B4B507-3740-4970-11CD-2AE4315C77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4BFA5D6F-AA54-50A6-A9B0-52CA7A6996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C2C7275-C7FF-B0D4-0B22-B9B58C353A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04E86DD6-2E16-0F9A-B762-0D79F5D141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7DCDF83F-BE4F-95A0-BC42-BC3F4C7D5C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5ACB159-B365-E26E-403E-52C3EDD9B4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45DA45F9-D076-8774-3526-A060C03E56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902B7E7-FB45-518B-5BE5-C6EB4C0593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8F0773F-A3C1-0D51-75B8-9F9B43AED89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49D1597-9B49-024E-9746-869465ACCA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EF55AA2-3861-4E1C-A60A-2C15056C24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A87F9F08-0CD5-B072-4E8B-6BFD70B24B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DC905D68-8E3A-232C-260D-00EEE03985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A4D8CEE-6D7F-45AA-FF42-28105719B0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D38AFDF-D3AE-739F-2790-F804F5CF93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D5FB252-3BC1-B789-3854-7D590152A5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F32C74EE-D46F-191D-DF19-08C653CF28D2}"/>
                  </a:ext>
                </a:extLst>
              </p:cNvPr>
              <p:cNvSpPr txBox="1"/>
              <p:nvPr/>
            </p:nvSpPr>
            <p:spPr bwMode="auto">
              <a:xfrm>
                <a:off x="1447800" y="1302890"/>
                <a:ext cx="6858000" cy="79999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𝑆h𝑎𝑝𝑒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𝐷𝑖𝑠𝑡𝑢𝑟𝑏𝑎𝑛𝑐𝑒𝑠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….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F32C74EE-D46F-191D-DF19-08C653CF28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7800" y="1302890"/>
                <a:ext cx="6858000" cy="7999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617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EF5A0-0280-595C-B41F-953EF7912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5CD23A25-8374-2AED-14D6-4CB9BC1E2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886" y="287718"/>
            <a:ext cx="5959736" cy="872363"/>
          </a:xfrm>
        </p:spPr>
        <p:txBody>
          <a:bodyPr/>
          <a:lstStyle/>
          <a:p>
            <a:r>
              <a:rPr lang="en-US" sz="2800" dirty="0"/>
              <a:t>Supervised Machine Learning</a:t>
            </a:r>
            <a:endParaRPr lang="en-US" alt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CD6F8-DC9E-9D9E-9A7B-5FADDBF2B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849" y="2188145"/>
            <a:ext cx="7942302" cy="3511291"/>
          </a:xfrm>
        </p:spPr>
        <p:txBody>
          <a:bodyPr/>
          <a:lstStyle/>
          <a:p>
            <a:r>
              <a:rPr lang="en-US" sz="2400" dirty="0"/>
              <a:t>Supervised ML is used to uncover relationships between a set of measurements and the target variables. </a:t>
            </a:r>
          </a:p>
          <a:p>
            <a:r>
              <a:rPr lang="en-US" sz="2400" dirty="0"/>
              <a:t>It can describe very complex nonlinear relations between measurements and the target variables and is superior to traditional algorithms.</a:t>
            </a:r>
          </a:p>
          <a:p>
            <a:r>
              <a:rPr lang="en-US" sz="2400" dirty="0"/>
              <a:t>Supervised ML makes use of the fact that it is often easier to train a system, an intended input-output </a:t>
            </a:r>
            <a:r>
              <a:rPr lang="en-US" sz="2400" dirty="0" err="1"/>
              <a:t>behaviour</a:t>
            </a:r>
            <a:r>
              <a:rPr lang="en-US" sz="2400" dirty="0"/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2D7951D-AF29-097F-BA01-9FFF41EC7EE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1B1BE471-7E6D-29C8-0669-8DEEEA4A6F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40D42AD-C761-3F0E-E0DF-AF27B7C76B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BBD68CC-4B06-49C9-A7B5-3B06C2BBB0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611225F-42FD-7B93-E22E-F79B8E3095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05CA4A8-B478-1A3E-C53C-9FC9CBDCB6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4F50B64-219F-3803-06A8-F0D63A9402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9E403740-12CB-9EA4-49B2-E30A76A3FF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DABE544-F3B9-8516-A40C-6FDABBE23A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4C7DCC70-9F01-7840-8898-C95960A469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96B58A6-1369-D9A7-2793-1325791512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EBEABE2-5902-2C0C-84B4-E35DF69A791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B74C312-2D1C-83E5-F157-341600A009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09249E40-2813-6557-62EF-BEA6439F69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19995F48-36FE-D717-DDDA-6F62D0D8CB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71408705-2A7C-1186-288A-DCF7E75C7F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1C89BE38-6CCB-2311-2F22-2E44C6837C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E90D5E3-8621-247F-1F29-ED21904E03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EDA1D2B-A661-7EBB-266E-313F4C438BB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4038B3A9-8976-B7EE-4CFD-6D80AA3F1929}"/>
                  </a:ext>
                </a:extLst>
              </p:cNvPr>
              <p:cNvSpPr txBox="1"/>
              <p:nvPr/>
            </p:nvSpPr>
            <p:spPr bwMode="auto">
              <a:xfrm>
                <a:off x="1570754" y="1413139"/>
                <a:ext cx="6858000" cy="79999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𝑆h𝑎𝑝𝑒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𝐷𝑖𝑠𝑡𝑢𝑟𝑏𝑎𝑛𝑐𝑒𝑠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….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4038B3A9-8976-B7EE-4CFD-6D80AA3F19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0754" y="1413139"/>
                <a:ext cx="6858000" cy="7999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612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6C5E7-C316-4674-675A-4AFD1BFB3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38638698-ED36-A7F0-36F1-A0B998AEE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886" y="287718"/>
            <a:ext cx="5959736" cy="872363"/>
          </a:xfrm>
        </p:spPr>
        <p:txBody>
          <a:bodyPr/>
          <a:lstStyle/>
          <a:p>
            <a:r>
              <a:rPr lang="en-US" sz="2800" dirty="0"/>
              <a:t>Machine Learning: Step 1</a:t>
            </a:r>
            <a:endParaRPr lang="en-US" altLang="en-US" sz="2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E51F000-7CF7-0C2B-760B-629DAA30CD2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FDB4C20C-1C7C-BF6D-AD1C-C6D4E126E7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09AC74FE-F93D-5126-42D3-D8541B3C5A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E22CD44B-1B2F-D9C7-B483-CA094615BE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CA02EAE-BEFD-012B-1561-2AA959FAF2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DE7DCC51-96E5-CEB2-BBFE-8FD1CBF0C7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9F30C49-DE3A-9043-9812-2B219E47F3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A944C442-D40D-9B9B-FBF8-41E1104D3B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37E708F-BF3A-BED0-FD6E-310893DC25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B056928-7AB5-47D1-7CF3-5E3E84ED35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C3611E2-F591-F255-525E-D0FCF7CBFD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4804392-9BEB-2B95-622D-044BF9EAC0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5715C0B-15ED-CFEC-9E14-18608BE90C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4C8AFBE-D902-C3D3-95F9-0821236DE7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0D4D3F98-3FD9-E925-CFA2-7D64D027FB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CCA76123-8A69-7374-41EA-B60FC421FC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5B668C9-5034-E975-5BC2-419721E757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1585FA5-5A53-52F7-0933-C7E090B769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6F801A5-A5A0-2F90-5B31-CA4F4D22C9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3DEBC997-3821-44B9-3D70-749B0466B9A3}"/>
                  </a:ext>
                </a:extLst>
              </p:cNvPr>
              <p:cNvSpPr txBox="1"/>
              <p:nvPr/>
            </p:nvSpPr>
            <p:spPr bwMode="auto">
              <a:xfrm>
                <a:off x="1570754" y="1413139"/>
                <a:ext cx="6858000" cy="79999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𝑆h𝑎𝑝𝑒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𝐷𝑖𝑠𝑡𝑢𝑟𝑏𝑎𝑛𝑐𝑒𝑠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….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3DEBC997-3821-44B9-3D70-749B0466B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70754" y="1413139"/>
                <a:ext cx="6858000" cy="7999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9C93D9F8-AF3F-3011-2570-314D4EBD63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859" y="1798958"/>
            <a:ext cx="8652616" cy="310248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0B79750-5352-7ED7-0135-EA4298FCB7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2200" y="3057090"/>
            <a:ext cx="4971451" cy="298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7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53151-5404-A9AD-34D0-686351CBC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1B3B7815-35A5-A46D-7FDC-F498E3C6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85" y="224418"/>
            <a:ext cx="7772400" cy="872363"/>
          </a:xfrm>
        </p:spPr>
        <p:txBody>
          <a:bodyPr/>
          <a:lstStyle/>
          <a:p>
            <a:r>
              <a:rPr lang="en-US" altLang="en-US" sz="2800" dirty="0"/>
              <a:t>Average Velocity Profile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B63AB9B-B42C-DDC9-6A95-33A6D676886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1FBB15A9-D2E4-51AA-7A0B-A81F893530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4B536A4-AAC7-208A-D882-8549E628E8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4353A9B0-1453-4CDF-105C-7F9501151F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547E5795-7815-A424-43E4-AE154F34C3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01F5E36-131A-69C8-4170-FE8CF1E21D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C90D1EE-D043-DB09-DE7D-085AA2175B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7AD91D65-97CD-3F00-90C1-E68B365764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512DC6EF-E297-66E6-6DF4-1955DDCD8F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3A75C188-92F0-DEC9-C4B3-CFBA98D2FA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E81E347-5844-696E-463C-966BD60B48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9D36943B-F1A0-5116-9D3F-72BDFE7F8E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BA51B03-A926-39E6-163A-A366DE5070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BAE71844-1DB6-FFE0-D7C8-E4AC221E9D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5D49358-5749-E88A-3FCC-046E2BE2B8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16C5BE1A-E7DA-7CBE-5E61-652AAD38D6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7454245-8932-30A0-5582-F364BE1961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A296CD2-5899-1A68-979C-CEB52EACD7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12A67AD-5852-9DAC-A32F-967423F9816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40939C15-D000-79B2-A64F-9D162CC6E1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71000"/>
                    </a14:imgEffect>
                    <a14:imgEffect>
                      <a14:brightnessContrast bright="-36000" contrast="8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490609" y="1417819"/>
            <a:ext cx="4166992" cy="527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279711E-CD0E-4E3C-2995-F2460EE9E0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5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6606" y="1968777"/>
            <a:ext cx="5478939" cy="431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3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FB857-8467-CCEC-9DE8-9A8A45A5E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12E0E1ED-BDE2-B3EF-6276-55C951E42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85" y="224418"/>
            <a:ext cx="7772400" cy="872363"/>
          </a:xfrm>
        </p:spPr>
        <p:txBody>
          <a:bodyPr/>
          <a:lstStyle/>
          <a:p>
            <a:r>
              <a:rPr lang="en-US" altLang="en-US" sz="2800" dirty="0"/>
              <a:t>Average Velocity Profile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D92FAA-85FD-5A26-1B5E-C1C20B18BFA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68558BC3-F965-CF9C-B55C-FCBA05E0BF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D3386D67-C014-7131-14C0-03A5E3461B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B7E50F32-CEBC-5D1A-8915-9731210E32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391B077-5EDC-88DD-2666-2B74E7845E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F9D4ED9A-0BA6-795C-AD42-10E4D4C85F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CD912810-20E2-90E1-5C6E-ECB18CFC68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DA125800-AA50-BDAC-A6ED-F8A81B000A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729B9DD4-6D7C-D8E8-2306-A968782A67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E908CF40-8EC8-E36D-E9C7-14FCA7FD60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982EE5DA-F3B9-B662-C081-A1E4FF7CCD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9C21E40-2730-6C02-E0C2-D422B343BE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A0DCEF6-BEF7-5D43-ACEB-C5C09A17D4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1F25893-6B26-F53A-1749-9FF69FD6FC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BC79F288-700E-9671-FD35-1198EFEDFD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B78D530B-B4E4-BD40-95BA-07F185237F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573663D8-0608-8FC7-F4AA-0F01A4CD6B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2CB1528E-1BD6-B3AD-1D97-EE2349F93E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1D5824E-3046-4423-43F2-D1083B28A0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32" name="Content Placeholder 31">
            <a:extLst>
              <a:ext uri="{FF2B5EF4-FFF2-40B4-BE49-F238E27FC236}">
                <a16:creationId xmlns:a16="http://schemas.microsoft.com/office/drawing/2014/main" id="{4C607E94-BAC3-B10E-E97E-C694D5E4B1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9000" contrast="6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8250" y="1302799"/>
            <a:ext cx="7017122" cy="532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262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CD49D-52E8-0E11-2600-D491FBE8E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1923F5EE-B1C9-015E-AEB4-F301ED09F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85" y="224418"/>
            <a:ext cx="7772400" cy="872363"/>
          </a:xfrm>
        </p:spPr>
        <p:txBody>
          <a:bodyPr/>
          <a:lstStyle/>
          <a:p>
            <a:r>
              <a:rPr lang="en-US" altLang="en-US" sz="2800" dirty="0"/>
              <a:t>Average Velocity Profile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D70B0D1-93E1-BD8E-C9F5-DDFA372F0F9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D7DC1714-2FB3-DBF0-16D3-6E4B1010FE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7BC00661-2EC8-8A71-F810-BE01B5E035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55A0BBE2-1B00-019E-2894-9A41DA9A87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9267FA12-FAE0-4348-5996-E09D98035A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3B94E8A-3803-BCBC-E211-6A6D98DFFF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2D5915F-822E-802F-07FF-2850B1FC0F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B5049CF7-764A-83A9-34D1-15CB074C06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5BDF72E4-B489-C9CD-6ACA-4733B73E04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B9D90375-B17C-9168-A46F-C61472B9F1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0472440C-0D18-D325-2247-85F8CE7E96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2CE6E4E-7A49-DE73-17C6-A2D5EC6123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B63893D-98CF-5935-2E22-0236A68440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8CC3E694-C20B-42D3-3327-68099F37E5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E2435AA9-D297-2322-A81C-7678D0D55F1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DAE506DA-829A-0498-B10B-CEA099DB1D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539A0A8-5817-DCE6-E613-7378ECE3BE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F416A26A-76DD-EA1D-3E61-6527691A61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D68CFB5-FA89-0611-EF76-17F14B2B4FB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328E3B46-4371-8D8F-BF64-086045B78B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77000"/>
                    </a14:imgEffect>
                    <a14:imgEffect>
                      <a14:brightnessContrast bright="-27000" contrast="7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381248" y="1272769"/>
            <a:ext cx="4418936" cy="5224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344E9E9-EF0C-5171-9D38-8E97F85113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6968" y="1734357"/>
            <a:ext cx="5438775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6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21CC4-11E3-6694-5E18-C01B07EE2E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0A2766AF-95A2-9710-F414-06D3B5CEB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337279"/>
            <a:ext cx="6324185" cy="872363"/>
          </a:xfrm>
        </p:spPr>
        <p:txBody>
          <a:bodyPr/>
          <a:lstStyle/>
          <a:p>
            <a:r>
              <a:rPr lang="en-US" altLang="en-US" sz="2800" dirty="0"/>
              <a:t>20</a:t>
            </a:r>
            <a:r>
              <a:rPr lang="en-US" altLang="en-US" sz="2800" baseline="30000" dirty="0"/>
              <a:t>th</a:t>
            </a:r>
            <a:r>
              <a:rPr lang="en-US" altLang="en-US" sz="2800" dirty="0"/>
              <a:t> Century Studies: Turbulent Pipe Flows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78B7106-5C11-18DE-660F-407EDC13CEF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4B4D4C08-6642-D0CE-5994-27CA8625EE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0BB273E-6602-FCA1-7847-96FAC82987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06DF900F-63DB-D32D-EDC0-588CD78755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6BB594D-A640-4716-AFD2-4CB4051AB2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240D2CC-3D14-2C5D-32B1-09C1C1B81B7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7938BC66-E825-B2B8-6BF0-2ACCCDA1F6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65918B4-BA92-3CBD-A2EC-1A6727C794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CC52E5B-D568-32E9-9D81-4CB1342396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72DD79E0-77A3-AFD8-95C4-611E4BD5AB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B9C5BBDD-F900-EBF5-A85E-125985E76C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EDA40AD8-406E-CF64-479D-4A7BA3CB90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643848D-8928-673A-8804-1F6397B6E7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18750A7-D50F-3746-B392-9D8C5D80EB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BC012B8E-4AA4-97F0-BD68-09DFF9745B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A3B03E1A-9BF8-CFD2-A9C5-565443604B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A5A9620-6FE0-E7B9-AE7E-EFE548F3AB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34FA4AFB-ECF6-BB17-372D-988600C8C1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14A5C87-B42C-7848-B371-329D067573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Content Placeholder 23">
            <a:extLst>
              <a:ext uri="{FF2B5EF4-FFF2-40B4-BE49-F238E27FC236}">
                <a16:creationId xmlns:a16="http://schemas.microsoft.com/office/drawing/2014/main" id="{14616DD3-01C6-544C-5898-C4D501E6EF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240832" y="1805242"/>
            <a:ext cx="8582598" cy="307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49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D5E93-1E78-5F80-69D1-32F5B927A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CBBC845D-BA61-8ACE-2AFB-C96386021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1101" y="224418"/>
            <a:ext cx="5221431" cy="872363"/>
          </a:xfrm>
        </p:spPr>
        <p:txBody>
          <a:bodyPr/>
          <a:lstStyle/>
          <a:p>
            <a:r>
              <a:rPr lang="en-US" altLang="en-US" sz="2800" dirty="0"/>
              <a:t>21</a:t>
            </a:r>
            <a:r>
              <a:rPr lang="en-US" altLang="en-US" sz="2800" baseline="30000" dirty="0"/>
              <a:t>st</a:t>
            </a:r>
            <a:r>
              <a:rPr lang="en-US" altLang="en-US" sz="2800" dirty="0"/>
              <a:t>  Century ML: Turbulent Pipe Flows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7E0DEE6-022E-804E-B0AD-BC2C44E8042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8D63BD23-9952-B6F4-C748-046C0D2619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47020AC3-680A-542E-5326-3931A46720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3D30560D-C25D-4101-2B93-9ECA493BF5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ABD4972-C5F8-9126-9862-519B753195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B9046F8C-A3B5-93E2-0904-EE16C0151D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EF90904E-A72B-1AB4-B6BF-582F7BC096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7286EF0D-6334-18C9-ECF5-54D1E4BCF4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638834A7-30D8-5468-480B-6114EF0F95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65E70716-7A53-C2D4-F226-DE35DBF4D3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50C2B6BA-4C7D-58E6-E23A-7524A7181A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2476219-E842-06D0-7958-6F50AC4194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A763D82-D964-6F27-D383-82D24634BC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C4DEE5BB-0D2B-16AC-A1D8-D0290D2963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2D19E994-38D3-6EE5-9198-96F524F338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B96760BB-38DB-2857-868E-2516F7CC14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6493790-E5FE-44E6-30C6-49822364CE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5E9057CD-2194-C4B5-30B9-0BCE5E8E9B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49DA319-F902-8901-B0A0-FE9DBD833B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F0CC7007-A47E-D6FC-BE44-6B857ADFA8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315528"/>
            <a:ext cx="6417939" cy="2570672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E8475AD-F067-9B74-F2A8-5FF257249EED}"/>
              </a:ext>
            </a:extLst>
          </p:cNvPr>
          <p:cNvCxnSpPr/>
          <p:nvPr/>
        </p:nvCxnSpPr>
        <p:spPr bwMode="auto">
          <a:xfrm>
            <a:off x="311989" y="2590800"/>
            <a:ext cx="7308011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rgbClr val="FF0000"/>
            </a:solidFill>
            <a:prstDash val="lgDashDot"/>
            <a:round/>
            <a:headEnd type="none" w="med" len="med"/>
            <a:tailEnd type="none" w="med" len="med"/>
          </a:ln>
          <a:effectLst/>
        </p:spPr>
      </p:cxnSp>
      <p:pic>
        <p:nvPicPr>
          <p:cNvPr id="31" name="Content Placeholder 30">
            <a:extLst>
              <a:ext uri="{FF2B5EF4-FFF2-40B4-BE49-F238E27FC236}">
                <a16:creationId xmlns:a16="http://schemas.microsoft.com/office/drawing/2014/main" id="{A92DEF6A-2703-CA12-6E76-2A79F845CA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 bwMode="auto">
          <a:xfrm>
            <a:off x="541338" y="3978275"/>
            <a:ext cx="7772400" cy="2737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313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4833AF0-1A12-EF3E-5120-1CA0EA7AA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03201"/>
            <a:ext cx="7772400" cy="863599"/>
          </a:xfrm>
        </p:spPr>
        <p:txBody>
          <a:bodyPr/>
          <a:lstStyle/>
          <a:p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20</a:t>
            </a:r>
            <a:r>
              <a:rPr lang="en-US" altLang="en-US" sz="2800" baseline="30000" dirty="0">
                <a:solidFill>
                  <a:srgbClr val="231F20"/>
                </a:solidFill>
                <a:cs typeface="Times New Roman" panose="02020603050405020304" pitchFamily="18" charset="0"/>
              </a:rPr>
              <a:t>th</a:t>
            </a: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 Century Industrial Practice :</a:t>
            </a:r>
            <a:b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</a:b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Turbulent flow and Roughness of pipes </a:t>
            </a:r>
            <a:endParaRPr lang="en-IN" sz="2800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CD38C7C-15D8-0438-05BE-6D84B66895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90" y="1265382"/>
            <a:ext cx="5243080" cy="4636719"/>
          </a:xfrm>
        </p:spPr>
        <p:txBody>
          <a:bodyPr/>
          <a:lstStyle/>
          <a:p>
            <a:pPr algn="l"/>
            <a:r>
              <a:rPr lang="en-US" sz="2400" dirty="0">
                <a:latin typeface="Times New Roman" panose="02020603050405020304" pitchFamily="18" charset="0"/>
              </a:rPr>
              <a:t>It is impossible to manufacture a perfectly smooth surface of a pipe.</a:t>
            </a:r>
          </a:p>
          <a:p>
            <a:pPr algn="l"/>
            <a:r>
              <a:rPr lang="en-US" sz="2400" dirty="0">
                <a:latin typeface="Times New Roman" panose="02020603050405020304" pitchFamily="18" charset="0"/>
              </a:rPr>
              <a:t>Every pipe will have a non-zero surface roughness, based on material and manufacturing process. 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Roughness of </a:t>
            </a:r>
            <a:r>
              <a:rPr lang="en-US" sz="2400" dirty="0">
                <a:latin typeface="Times New Roman" panose="02020603050405020304" pitchFamily="18" charset="0"/>
              </a:rPr>
              <a:t>a pipe surface also influences the value of friction factor. 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J. </a:t>
            </a:r>
            <a:r>
              <a:rPr lang="en-US" sz="2400" b="0" i="0" u="none" strike="noStrike" baseline="0" dirty="0" err="1">
                <a:latin typeface="Times New Roman" panose="02020603050405020304" pitchFamily="18" charset="0"/>
              </a:rPr>
              <a:t>Nikuradse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in 1933 conducted several experiments in artificially roughened pipes produced by gluing sand grains of known size onto pipe walls.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F46B13-B60B-1025-E031-53E0ED413C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143000"/>
            <a:ext cx="5918486" cy="54239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2060755-04F1-2679-D498-3D5B66097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8702" y="1347578"/>
            <a:ext cx="3700498" cy="339131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BEA4573-587B-75B0-CECE-0AD7100BCE4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526DDEE8-7740-A4CD-3F01-8094BCC9FE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910B659D-FFCF-E9B1-1945-59DC219DA5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14DFAF92-1D62-8AC4-A740-43EE789559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239B6B44-49F4-4FC7-A87D-BE7C2DC594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A99B020D-5A96-E9C5-175E-847D16EB12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36192FCC-11BF-972A-C0F3-5954E8C69F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8740FE5A-55E2-7151-49F7-60D4A446FC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1C3CA06D-CD7A-2E87-3E3C-8517F5BDA9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E3810E0D-2139-15BF-5BD3-F7BD684663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F2C063D6-BFAB-EE75-8B1C-2C80561F48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D903B640-77B1-7B35-3BB1-2A7816C530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45335A45-E7FA-ACF4-46BC-27DEFDB44C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DFA58B2D-3A83-A4D0-8BBA-D78C8FD672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82D2B9D4-1C1E-37E6-4AB9-C835A8CF88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D897B525-EAD9-BE55-E3DB-7359CC4043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44A8D33C-8FE4-B0D5-183D-152AD40E85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6EDFEE14-A50D-69B4-B552-D15FFBE8FE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6CBFE59-B6D7-FCAA-449A-7DEDE94BD8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9694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itle 1">
            <a:extLst>
              <a:ext uri="{FF2B5EF4-FFF2-40B4-BE49-F238E27FC236}">
                <a16:creationId xmlns:a16="http://schemas.microsoft.com/office/drawing/2014/main" id="{34779CEE-53D0-1EF7-6BDF-E7912528D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39700"/>
            <a:ext cx="6553200" cy="1143000"/>
          </a:xfrm>
        </p:spPr>
        <p:txBody>
          <a:bodyPr/>
          <a:lstStyle/>
          <a:p>
            <a:r>
              <a:rPr lang="en-US" altLang="en-US" sz="2800" dirty="0"/>
              <a:t>Quantification of Infection by seeing the Real Working System: Machine Learning</a:t>
            </a:r>
          </a:p>
        </p:txBody>
      </p:sp>
      <p:sp>
        <p:nvSpPr>
          <p:cNvPr id="8198" name="Content Placeholder 2">
            <a:extLst>
              <a:ext uri="{FF2B5EF4-FFF2-40B4-BE49-F238E27FC236}">
                <a16:creationId xmlns:a16="http://schemas.microsoft.com/office/drawing/2014/main" id="{8DFC562B-5001-B018-9B99-802472EB1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71600"/>
            <a:ext cx="8686800" cy="1828800"/>
          </a:xfrm>
        </p:spPr>
        <p:txBody>
          <a:bodyPr/>
          <a:lstStyle/>
          <a:p>
            <a:r>
              <a:rPr lang="en-US" altLang="en-US" sz="2400" dirty="0"/>
              <a:t>Develop simple experimental test rigs.</a:t>
            </a:r>
          </a:p>
          <a:p>
            <a:r>
              <a:rPr lang="en-US" altLang="en-US" sz="2400" dirty="0"/>
              <a:t>Measure pressure drop.</a:t>
            </a:r>
          </a:p>
          <a:p>
            <a:r>
              <a:rPr lang="en-US" altLang="en-US" sz="2400" dirty="0"/>
              <a:t>Two most important variables influencing the pressure drop per unit length are Reynolds number and Surface Roughness.</a:t>
            </a:r>
          </a:p>
          <a:p>
            <a:endParaRPr lang="en-US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827" name="Object 3">
                <a:extLst>
                  <a:ext uri="{FF2B5EF4-FFF2-40B4-BE49-F238E27FC236}">
                    <a16:creationId xmlns:a16="http://schemas.microsoft.com/office/drawing/2014/main" id="{40196E1A-21BD-DC9D-46A9-443DCB5E756E}"/>
                  </a:ext>
                </a:extLst>
              </p:cNvPr>
              <p:cNvSpPr txBox="1"/>
              <p:nvPr/>
            </p:nvSpPr>
            <p:spPr bwMode="auto">
              <a:xfrm>
                <a:off x="1067463" y="3540125"/>
                <a:ext cx="4418937" cy="955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𝑅𝑀𝑆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𝑣𝑎𝑙𝑢𝑒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𝑆𝑢𝑟𝑓𝑎𝑐𝑒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𝑅𝑜𝑢𝑔h𝑛𝑒𝑠𝑠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𝜖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𝐻𝑦𝑑𝑟𝑎𝑢𝑙𝑖𝑐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𝐷𝑖𝑎𝑚𝑒𝑡𝑒𝑟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7827" name="Object 3">
                <a:extLst>
                  <a:ext uri="{FF2B5EF4-FFF2-40B4-BE49-F238E27FC236}">
                    <a16:creationId xmlns:a16="http://schemas.microsoft.com/office/drawing/2014/main" id="{40196E1A-21BD-DC9D-46A9-443DCB5E7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7463" y="3540125"/>
                <a:ext cx="4418937" cy="9556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2C49896E-2564-C9FD-8156-13E821721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0"/>
            <a:ext cx="76805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Define non-dimensional Surface Roughness variable as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D981D63-5B01-92E2-01FB-4E7D2FB0380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AA52D36C-CD9C-2FED-99C8-7E16FC8B30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24FAB32-4687-F512-18DE-87E3E14E77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AF4A128E-D742-45B1-195D-7C67EE701F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3CEE6FA5-0DC1-CCF2-85A7-B2F74F447E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FC898512-3916-2825-F500-127862B858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BDCE9ED9-93AA-5685-1FF0-E8CC2A078C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CFCE8AA5-3982-9F2C-910A-F8A6E0B9BA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2F8F0A6-E4A5-7E96-734D-F5B8D262AC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FBE3454-F614-4B19-9F3A-01E72EEE50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6574A272-424E-45BB-364E-7E646579A2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F86FE191-92BA-006E-D720-29F7A00587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C7068B9-B0B7-C55B-F132-08046B3E51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BFA2D37-A38D-2984-F9C4-4B40BD4786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C6011B27-1560-4DDD-79AF-A9EAEF0216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9DDCE32C-FC54-8ACC-9E1E-74FA95B2C2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F00AA75-1CB3-57C4-8A85-490A7C9495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CA6B5310-8D7C-0D4B-BAA6-B7BE0925CD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9968E3F-602A-2CA8-4757-7A595FF3686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6366F34A-317A-B571-6E5F-A8FC0D7708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9712" y="4343400"/>
            <a:ext cx="6161315" cy="2297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build="p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03821C71-DCB0-FE82-9D6F-5EE223BF1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General Pipes &amp; Roughness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F828F1C7-F4D7-BA58-AD4D-925F6F0E8F2F}"/>
              </a:ext>
            </a:extLst>
          </p:cNvPr>
          <p:cNvGraphicFramePr>
            <a:graphicFrameLocks noGrp="1"/>
          </p:cNvGraphicFramePr>
          <p:nvPr/>
        </p:nvGraphicFramePr>
        <p:xfrm>
          <a:off x="2026906" y="1371600"/>
          <a:ext cx="5516894" cy="5105402"/>
        </p:xfrm>
        <a:graphic>
          <a:graphicData uri="http://schemas.openxmlformats.org/drawingml/2006/table">
            <a:tbl>
              <a:tblPr/>
              <a:tblGrid>
                <a:gridCol w="2401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54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8941"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333333"/>
                          </a:solidFill>
                          <a:latin typeface="Verdana"/>
                        </a:rPr>
                        <a:t>Pipe Material</a:t>
                      </a:r>
                      <a:endParaRPr lang="en-US" sz="1800" dirty="0">
                        <a:solidFill>
                          <a:srgbClr val="333333"/>
                        </a:solidFill>
                        <a:latin typeface="Verdana"/>
                      </a:endParaRP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rgbClr val="333333"/>
                          </a:solidFill>
                          <a:latin typeface="Verdana"/>
                        </a:rPr>
                        <a:t>Absolute Roughness, </a:t>
                      </a:r>
                      <a:r>
                        <a:rPr lang="en-US" sz="1800" b="1" i="1" dirty="0">
                          <a:solidFill>
                            <a:srgbClr val="333333"/>
                          </a:solidFill>
                          <a:latin typeface="Verdana"/>
                        </a:rPr>
                        <a:t>e</a:t>
                      </a:r>
                      <a:endParaRPr lang="en-US" sz="1800" dirty="0">
                        <a:solidFill>
                          <a:srgbClr val="333333"/>
                        </a:solidFill>
                        <a:latin typeface="Verdana"/>
                      </a:endParaRP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CCCC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9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Verdana"/>
                        </a:rPr>
                        <a:t>micron</a:t>
                      </a:r>
                      <a:br>
                        <a:rPr lang="en-US" sz="1800" dirty="0">
                          <a:solidFill>
                            <a:srgbClr val="333333"/>
                          </a:solidFill>
                          <a:latin typeface="Verdana"/>
                        </a:rPr>
                      </a:br>
                      <a:r>
                        <a:rPr lang="en-US" sz="1800" dirty="0">
                          <a:solidFill>
                            <a:srgbClr val="333333"/>
                          </a:solidFill>
                          <a:latin typeface="Verdana"/>
                        </a:rPr>
                        <a:t>(unless noted)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284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333333"/>
                          </a:solidFill>
                          <a:latin typeface="Verdana"/>
                        </a:rPr>
                        <a:t>Drawn brass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Verdana"/>
                        </a:rPr>
                        <a:t>1.5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284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333333"/>
                          </a:solidFill>
                          <a:latin typeface="Verdana"/>
                        </a:rPr>
                        <a:t>Drawn copper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Verdana"/>
                        </a:rPr>
                        <a:t>1.5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284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333333"/>
                          </a:solidFill>
                          <a:latin typeface="Verdana"/>
                        </a:rPr>
                        <a:t>Commercial steel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333333"/>
                          </a:solidFill>
                          <a:latin typeface="Verdana"/>
                        </a:rPr>
                        <a:t>45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284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333333"/>
                          </a:solidFill>
                          <a:latin typeface="Verdana"/>
                        </a:rPr>
                        <a:t>Wrought iron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333333"/>
                          </a:solidFill>
                          <a:latin typeface="Verdana"/>
                        </a:rPr>
                        <a:t>45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8532"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333333"/>
                          </a:solidFill>
                          <a:latin typeface="Verdana"/>
                        </a:rPr>
                        <a:t>asphalted cast iron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Verdana"/>
                        </a:rPr>
                        <a:t>120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8284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latin typeface="Verdana"/>
                        </a:rPr>
                        <a:t>galvanized iron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Verdana"/>
                        </a:rPr>
                        <a:t>150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8284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latin typeface="Verdana"/>
                        </a:rPr>
                        <a:t>cast iron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Verdana"/>
                        </a:rPr>
                        <a:t>260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40412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latin typeface="Verdana"/>
                        </a:rPr>
                        <a:t>wood stave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Verdana"/>
                        </a:rPr>
                        <a:t>0.2 to 0.9 mm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9436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latin typeface="Verdana"/>
                        </a:rPr>
                        <a:t>concrete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>
                          <a:solidFill>
                            <a:srgbClr val="333333"/>
                          </a:solidFill>
                          <a:latin typeface="Verdana"/>
                        </a:rPr>
                        <a:t>0.3 to 3 mm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9436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latin typeface="Verdana"/>
                        </a:rPr>
                        <a:t>riveted steel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333333"/>
                          </a:solidFill>
                          <a:latin typeface="Verdana"/>
                        </a:rPr>
                        <a:t>0.9 to 9 mm</a:t>
                      </a:r>
                    </a:p>
                  </a:txBody>
                  <a:tcPr marL="8317" marR="8317" marT="8318" marB="831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20" name="Group 19">
            <a:extLst>
              <a:ext uri="{FF2B5EF4-FFF2-40B4-BE49-F238E27FC236}">
                <a16:creationId xmlns:a16="http://schemas.microsoft.com/office/drawing/2014/main" id="{B4A37932-6C5F-31B1-BABE-B2573108E2C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06BCFC37-4E38-A22A-1F05-878F0CFEE0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3EF77397-0546-E105-B2D6-FCA74F1C66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D70BBA63-F077-5827-D7C5-52183E4FCE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441C2467-60A3-8205-078C-0079A8E845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6BFA8BEE-F531-07C2-1DEA-6714285EF3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0182" name="Rectangle 10">
                      <a:extLst>
                        <a:ext uri="{FF2B5EF4-FFF2-40B4-BE49-F238E27FC236}">
                          <a16:creationId xmlns:a16="http://schemas.microsoft.com/office/drawing/2014/main" id="{7D9C63B7-CFB4-BEC9-DFA8-2784AAE276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0183" name="Rectangle 11">
                      <a:extLst>
                        <a:ext uri="{FF2B5EF4-FFF2-40B4-BE49-F238E27FC236}">
                          <a16:creationId xmlns:a16="http://schemas.microsoft.com/office/drawing/2014/main" id="{9F0F6ABA-5E0B-9EAF-ECE6-71C9C9164B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11372BC9-23B3-1DE6-D4C2-96CD827C75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0180" name="Rectangle 13">
                      <a:extLst>
                        <a:ext uri="{FF2B5EF4-FFF2-40B4-BE49-F238E27FC236}">
                          <a16:creationId xmlns:a16="http://schemas.microsoft.com/office/drawing/2014/main" id="{FCE77DD4-4745-F736-9FE2-D555A268EF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0181" name="Rectangle 14">
                      <a:extLst>
                        <a:ext uri="{FF2B5EF4-FFF2-40B4-BE49-F238E27FC236}">
                          <a16:creationId xmlns:a16="http://schemas.microsoft.com/office/drawing/2014/main" id="{3091A4F7-FC75-448C-7980-EB736D7BCF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ACB15DEC-0745-3624-1948-7CFAF53B2A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0177" name="Rectangle 50176">
                      <a:extLst>
                        <a:ext uri="{FF2B5EF4-FFF2-40B4-BE49-F238E27FC236}">
                          <a16:creationId xmlns:a16="http://schemas.microsoft.com/office/drawing/2014/main" id="{C6359E8C-7156-FA87-567F-15DA6966B8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0179" name="Rectangle 50178">
                      <a:extLst>
                        <a:ext uri="{FF2B5EF4-FFF2-40B4-BE49-F238E27FC236}">
                          <a16:creationId xmlns:a16="http://schemas.microsoft.com/office/drawing/2014/main" id="{9FDD4390-059D-0E62-3496-82BE272287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BF4803F1-0094-A566-9DAC-21EFD482A8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086B7B77-47B0-3B60-A9C9-04F9D78F6F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0176" name="Rectangle 50175">
                      <a:extLst>
                        <a:ext uri="{FF2B5EF4-FFF2-40B4-BE49-F238E27FC236}">
                          <a16:creationId xmlns:a16="http://schemas.microsoft.com/office/drawing/2014/main" id="{5668E5C6-C2E7-1487-24EF-6E22EC0839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F36FE478-78AC-39D5-2929-1C14D2D28A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D4D7846-A0E7-DEC9-1657-0E3E3B2314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70425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bject 2">
            <a:extLst>
              <a:ext uri="{FF2B5EF4-FFF2-40B4-BE49-F238E27FC236}">
                <a16:creationId xmlns:a16="http://schemas.microsoft.com/office/drawing/2014/main" id="{7BC24A10-FFA5-7080-1203-C69FC0827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1" y="468134"/>
            <a:ext cx="6629399" cy="751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1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Turbulent flow and Roughness of pipes 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sp>
        <p:nvSpPr>
          <p:cNvPr id="4" name="3 Rectángulo">
            <a:extLst>
              <a:ext uri="{FF2B5EF4-FFF2-40B4-BE49-F238E27FC236}">
                <a16:creationId xmlns:a16="http://schemas.microsoft.com/office/drawing/2014/main" id="{C65950E6-5F72-55C8-B009-F1F321664290}"/>
              </a:ext>
            </a:extLst>
          </p:cNvPr>
          <p:cNvSpPr/>
          <p:nvPr/>
        </p:nvSpPr>
        <p:spPr>
          <a:xfrm>
            <a:off x="457200" y="2438400"/>
            <a:ext cx="84582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/>
              <a:t>where </a:t>
            </a:r>
            <a:r>
              <a:rPr lang="az-Cyrl-AZ" dirty="0"/>
              <a:t>є</a:t>
            </a:r>
            <a:r>
              <a:rPr lang="en-US" dirty="0"/>
              <a:t> is the wall-roughness height.</a:t>
            </a:r>
          </a:p>
          <a:p>
            <a:pPr>
              <a:defRPr/>
            </a:pPr>
            <a:r>
              <a:rPr lang="en-US" dirty="0"/>
              <a:t>Use theory of similitude  and carryout dimensional analysis: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111E1B1B-BADA-D30B-B481-4CB72FCC99AD}"/>
                  </a:ext>
                </a:extLst>
              </p:cNvPr>
              <p:cNvSpPr txBox="1"/>
              <p:nvPr/>
            </p:nvSpPr>
            <p:spPr bwMode="auto">
              <a:xfrm>
                <a:off x="2998788" y="1973263"/>
                <a:ext cx="4087812" cy="693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𝑎𝑣𝑒𝑟𝑎𝑔𝑒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̄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111E1B1B-BADA-D30B-B481-4CB72FCC99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98788" y="1973263"/>
                <a:ext cx="4087812" cy="6937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id="{98F45666-1EE7-19C4-D195-E6387B91B463}"/>
                  </a:ext>
                </a:extLst>
              </p:cNvPr>
              <p:cNvSpPr txBox="1"/>
              <p:nvPr/>
            </p:nvSpPr>
            <p:spPr bwMode="auto">
              <a:xfrm>
                <a:off x="3352800" y="3276600"/>
                <a:ext cx="2987675" cy="10175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𝑡𝑜𝑡𝑎𝑙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̄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  <m: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den>
                              </m:f>
                            </m:e>
                          </m:func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id="{98F45666-1EE7-19C4-D195-E6387B91B4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52800" y="3276600"/>
                <a:ext cx="2987675" cy="10175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05346FF-0FB1-CCA5-D94E-CAE25834BEFD}"/>
              </a:ext>
            </a:extLst>
          </p:cNvPr>
          <p:cNvSpPr txBox="1"/>
          <p:nvPr/>
        </p:nvSpPr>
        <p:spPr>
          <a:xfrm>
            <a:off x="460374" y="1219727"/>
            <a:ext cx="84550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A measure of the effective relative roughness of typical pipes on the friction factor is included as</a:t>
            </a:r>
            <a:r>
              <a:rPr lang="en-US" dirty="0"/>
              <a:t>…..</a:t>
            </a:r>
            <a:endParaRPr lang="en-IN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5A89A6-89F4-A293-53AE-E84C61BF833F}"/>
              </a:ext>
            </a:extLst>
          </p:cNvPr>
          <p:cNvSpPr txBox="1"/>
          <p:nvPr/>
        </p:nvSpPr>
        <p:spPr>
          <a:xfrm>
            <a:off x="304800" y="4191000"/>
            <a:ext cx="8686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Colebrook combined all data for turbulent flow in smooth as well as rough pipes into the following relation known as </a:t>
            </a:r>
            <a:r>
              <a:rPr lang="en-US" sz="2400" b="1" i="0" u="none" strike="noStrike" baseline="0" dirty="0">
                <a:latin typeface="Times New Roman" panose="02020603050405020304" pitchFamily="18" charset="0"/>
              </a:rPr>
              <a:t>Colebrook equation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28">
                <a:extLst>
                  <a:ext uri="{FF2B5EF4-FFF2-40B4-BE49-F238E27FC236}">
                    <a16:creationId xmlns:a16="http://schemas.microsoft.com/office/drawing/2014/main" id="{F5DB4A26-8A0B-C655-4E52-C345AA753B52}"/>
                  </a:ext>
                </a:extLst>
              </p:cNvPr>
              <p:cNvSpPr txBox="1"/>
              <p:nvPr/>
            </p:nvSpPr>
            <p:spPr bwMode="auto">
              <a:xfrm>
                <a:off x="1981200" y="5257800"/>
                <a:ext cx="5181600" cy="10758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.0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den>
                              </m:f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" name="Object 28">
                <a:extLst>
                  <a:ext uri="{FF2B5EF4-FFF2-40B4-BE49-F238E27FC236}">
                    <a16:creationId xmlns:a16="http://schemas.microsoft.com/office/drawing/2014/main" id="{F5DB4A26-8A0B-C655-4E52-C345AA753B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5257800"/>
                <a:ext cx="5181600" cy="10758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B738EED7-4484-676D-99A9-34AFF03954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743" y="1259114"/>
            <a:ext cx="7634514" cy="552268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9FD0201-D3B9-11AD-076B-EB0B30174F5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F0873AD7-B5BF-5ECF-6736-9F997B112A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414E8E53-2092-1B33-9B5C-82BDC9BCA5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73F0E7D3-CC23-CCE1-F6AD-D5282CC1FF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04D34208-4247-6056-2FFC-14C3311D20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50C653CB-01ED-2AF0-C36D-2776A87F19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D0C2CE90-1525-07D4-F57A-C93218134D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11">
                      <a:extLst>
                        <a:ext uri="{FF2B5EF4-FFF2-40B4-BE49-F238E27FC236}">
                          <a16:creationId xmlns:a16="http://schemas.microsoft.com/office/drawing/2014/main" id="{544A2352-F392-6C60-EAAD-50429192F7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CA6E4026-A8B9-9F90-7500-5D07F74607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87BF9A35-B04A-DED1-26CC-039A4C0229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A61F6EB3-F0D3-FDD6-7BB6-17F332B6A5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1414F2B0-CE1C-8E47-3B88-C6A2F0D4F6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C1EA2342-C531-D541-45D0-3963164E35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FD025130-09E5-81EF-B9A4-1DC6ADE55E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ED67AC68-7884-19BA-EF96-E0515D2394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DD3D3640-ED6A-7D4E-1088-E78AE52E87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C4CD0ED3-BFB1-2391-76C0-D317480857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11DCE257-7DB9-01E0-194E-C6E297B7CD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2CCDB20-344E-0119-29E5-8E2082ACC5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94919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6" grpId="0"/>
      <p:bldP spid="27" grpId="0"/>
      <p:bldP spid="6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bject 2">
            <a:extLst>
              <a:ext uri="{FF2B5EF4-FFF2-40B4-BE49-F238E27FC236}">
                <a16:creationId xmlns:a16="http://schemas.microsoft.com/office/drawing/2014/main" id="{7BC24A10-FFA5-7080-1203-C69FC08278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8032" y="381000"/>
            <a:ext cx="6279168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01000"/>
              </a:lnSpc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Turbulent flow and Roughness of pipes 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sp>
        <p:nvSpPr>
          <p:cNvPr id="8" name="7 Rectángulo">
            <a:extLst>
              <a:ext uri="{FF2B5EF4-FFF2-40B4-BE49-F238E27FC236}">
                <a16:creationId xmlns:a16="http://schemas.microsoft.com/office/drawing/2014/main" id="{1557006D-5078-EF4B-704F-990FD84CF4FF}"/>
              </a:ext>
            </a:extLst>
          </p:cNvPr>
          <p:cNvSpPr/>
          <p:nvPr/>
        </p:nvSpPr>
        <p:spPr>
          <a:xfrm>
            <a:off x="338138" y="5334000"/>
            <a:ext cx="86106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231F20"/>
                </a:solidFill>
                <a:latin typeface="+mj-lt"/>
              </a:rPr>
              <a:t>The dimensionless parameter </a:t>
            </a:r>
            <a:r>
              <a:rPr lang="en-US" i="1" dirty="0">
                <a:solidFill>
                  <a:srgbClr val="231F20"/>
                </a:solidFill>
                <a:latin typeface="+mj-lt"/>
              </a:rPr>
              <a:t>f </a:t>
            </a:r>
            <a:r>
              <a:rPr lang="en-US" dirty="0">
                <a:solidFill>
                  <a:srgbClr val="231F20"/>
                </a:solidFill>
                <a:latin typeface="+mj-lt"/>
              </a:rPr>
              <a:t>is called the </a:t>
            </a:r>
            <a:r>
              <a:rPr lang="en-US" i="1" dirty="0">
                <a:solidFill>
                  <a:srgbClr val="231F20"/>
                </a:solidFill>
                <a:latin typeface="+mj-lt"/>
              </a:rPr>
              <a:t>Darcy friction factor, </a:t>
            </a:r>
            <a:r>
              <a:rPr lang="en-US" dirty="0">
                <a:solidFill>
                  <a:srgbClr val="231F20"/>
                </a:solidFill>
                <a:latin typeface="+mj-lt"/>
              </a:rPr>
              <a:t>after Henry Darcy.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28">
                <a:extLst>
                  <a:ext uri="{FF2B5EF4-FFF2-40B4-BE49-F238E27FC236}">
                    <a16:creationId xmlns:a16="http://schemas.microsoft.com/office/drawing/2014/main" id="{CF4F3D5A-79BA-41DC-E956-A047EA450DD0}"/>
                  </a:ext>
                </a:extLst>
              </p:cNvPr>
              <p:cNvSpPr txBox="1"/>
              <p:nvPr/>
            </p:nvSpPr>
            <p:spPr bwMode="auto">
              <a:xfrm>
                <a:off x="1981200" y="1143000"/>
                <a:ext cx="5181600" cy="10758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.0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3.7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den>
                              </m:f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2.51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en-US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28">
                <a:extLst>
                  <a:ext uri="{FF2B5EF4-FFF2-40B4-BE49-F238E27FC236}">
                    <a16:creationId xmlns:a16="http://schemas.microsoft.com/office/drawing/2014/main" id="{CF4F3D5A-79BA-41DC-E956-A047EA450D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81200" y="1143000"/>
                <a:ext cx="5181600" cy="10758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438DF16-5C83-F39C-8A41-B8F9FD2B40D6}"/>
              </a:ext>
            </a:extLst>
          </p:cNvPr>
          <p:cNvSpPr txBox="1"/>
          <p:nvPr/>
        </p:nvSpPr>
        <p:spPr>
          <a:xfrm>
            <a:off x="304799" y="2286080"/>
            <a:ext cx="86105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This</a:t>
            </a:r>
            <a:r>
              <a:rPr lang="en-US" sz="2400" b="0" i="0" u="none" strike="noStrike" dirty="0">
                <a:latin typeface="Times New Roman" panose="02020603050405020304" pitchFamily="18" charset="0"/>
              </a:rPr>
              <a:t> is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Colebrook equation and is implicit in 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f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, and determination of friction factor requires tedious iteration. 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An approximate explicit relation for </a:t>
            </a:r>
            <a:r>
              <a:rPr lang="en-US" sz="2400" b="0" i="1" u="none" strike="noStrike" baseline="0" dirty="0">
                <a:latin typeface="Times New Roman" panose="02020603050405020304" pitchFamily="18" charset="0"/>
              </a:rPr>
              <a:t>f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is given by S.E. </a:t>
            </a:r>
            <a:r>
              <a:rPr lang="en-US" sz="2400" b="0" i="0" u="none" strike="noStrike" baseline="0" dirty="0" err="1">
                <a:latin typeface="Times New Roman" panose="02020603050405020304" pitchFamily="18" charset="0"/>
              </a:rPr>
              <a:t>Haaland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in 1983 as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28">
                <a:extLst>
                  <a:ext uri="{FF2B5EF4-FFF2-40B4-BE49-F238E27FC236}">
                    <a16:creationId xmlns:a16="http://schemas.microsoft.com/office/drawing/2014/main" id="{7A99A0EB-C06C-3AB3-0AE9-DB3582EDC97D}"/>
                  </a:ext>
                </a:extLst>
              </p:cNvPr>
              <p:cNvSpPr txBox="1"/>
              <p:nvPr/>
            </p:nvSpPr>
            <p:spPr bwMode="auto">
              <a:xfrm>
                <a:off x="2057400" y="4029509"/>
                <a:ext cx="5181600" cy="10758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.0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𝜀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3.7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×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1.11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6.9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𝑅𝑒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28">
                <a:extLst>
                  <a:ext uri="{FF2B5EF4-FFF2-40B4-BE49-F238E27FC236}">
                    <a16:creationId xmlns:a16="http://schemas.microsoft.com/office/drawing/2014/main" id="{7A99A0EB-C06C-3AB3-0AE9-DB3582EDC9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4029509"/>
                <a:ext cx="5181600" cy="107589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53E57900-CA26-96DD-0EC2-776C2BD60D7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41C23521-E7D6-BAD5-BC87-766BABDE66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7AA87D2D-752E-66F4-6A65-D4C1F1332D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48713F97-3AE2-06DF-DD2C-875C937F0F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2" name="Group 11">
                  <a:extLst>
                    <a:ext uri="{FF2B5EF4-FFF2-40B4-BE49-F238E27FC236}">
                      <a16:creationId xmlns:a16="http://schemas.microsoft.com/office/drawing/2014/main" id="{E375A253-96E5-558B-62AA-000639E997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2978A2A8-5DE1-0FDD-C645-EE17B74283E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AC797BA0-8820-BBFA-0B2D-5EA626201C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7E1E0429-816C-5CE6-A5D5-26F8C02866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B86A6BA3-71B7-EF4E-44E2-CC8BC398E16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CD46C71C-CE2C-ED6A-B503-A574BD1998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477C5534-3B70-7EC4-90BC-2F48E676CF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B39852DF-CF6F-B2BE-8327-D94928E929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590D2A45-62EA-E9BA-1A86-7B461FE948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99A16A2E-6ABB-D137-E934-A967E3AEB0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CCD405F2-D0BD-DF7C-2248-D52935444D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06796A3F-D402-6A93-CCC6-2BF4041EE2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BD332BDE-6A3E-D978-753B-8495FC90FD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3" name="Rectangle 21">
                  <a:extLst>
                    <a:ext uri="{FF2B5EF4-FFF2-40B4-BE49-F238E27FC236}">
                      <a16:creationId xmlns:a16="http://schemas.microsoft.com/office/drawing/2014/main" id="{42E30052-6D26-1809-9761-F08CE05F89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1047F6F-8885-6DCB-45F6-53566502C47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89545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5" grpId="0" build="p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bject 2">
            <a:extLst>
              <a:ext uri="{FF2B5EF4-FFF2-40B4-BE49-F238E27FC236}">
                <a16:creationId xmlns:a16="http://schemas.microsoft.com/office/drawing/2014/main" id="{8D597E53-3512-82FD-8A10-E2922C886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19088"/>
            <a:ext cx="66294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9525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231F20"/>
                </a:solidFill>
                <a:cs typeface="Times New Roman" panose="02020603050405020304" pitchFamily="18" charset="0"/>
              </a:rPr>
              <a:t>Condition for Steady flow with Wall Resistance </a:t>
            </a:r>
            <a:endParaRPr lang="en-US" altLang="en-US" sz="2800" dirty="0">
              <a:cs typeface="Times New Roman" panose="02020603050405020304" pitchFamily="18" charset="0"/>
            </a:endParaRPr>
          </a:p>
        </p:txBody>
      </p:sp>
      <p:sp>
        <p:nvSpPr>
          <p:cNvPr id="15366" name="TextBox 2">
            <a:extLst>
              <a:ext uri="{FF2B5EF4-FFF2-40B4-BE49-F238E27FC236}">
                <a16:creationId xmlns:a16="http://schemas.microsoft.com/office/drawing/2014/main" id="{39FC960B-BCA6-B95D-C0A6-76B7A19CD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429000"/>
            <a:ext cx="2286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dirty="0"/>
              <a:t>For Steady flow:</a:t>
            </a:r>
            <a:endParaRPr lang="en-I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24EEC52F-E97C-61CD-023C-63575F6F0886}"/>
                  </a:ext>
                </a:extLst>
              </p:cNvPr>
              <p:cNvSpPr txBox="1"/>
              <p:nvPr/>
            </p:nvSpPr>
            <p:spPr bwMode="auto">
              <a:xfrm>
                <a:off x="2857538" y="3200400"/>
                <a:ext cx="5905462" cy="14676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m:rPr>
                          <m:sty m:val="p"/>
                        </m:rP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𝑊𝐴𝐿𝐿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𝑟𝑑𝑥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𝑎𝑣𝑒𝑟𝑎𝑔𝑒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𝑃𝑖𝑝𝑒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𝑠𝑢𝑟𝑓𝑎𝑐𝑒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𝑎𝑟𝑒𝑎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3" name="Object 32">
                <a:extLst>
                  <a:ext uri="{FF2B5EF4-FFF2-40B4-BE49-F238E27FC236}">
                    <a16:creationId xmlns:a16="http://schemas.microsoft.com/office/drawing/2014/main" id="{24EEC52F-E97C-61CD-023C-63575F6F0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57538" y="3200400"/>
                <a:ext cx="5905462" cy="1467614"/>
              </a:xfrm>
              <a:prstGeom prst="rect">
                <a:avLst/>
              </a:prstGeom>
              <a:blipFill>
                <a:blip r:embed="rId2"/>
                <a:stretch>
                  <a:fillRect b="-332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5BC28D91-F966-5FE0-3917-457D07DA914C}"/>
              </a:ext>
            </a:extLst>
          </p:cNvPr>
          <p:cNvGrpSpPr/>
          <p:nvPr/>
        </p:nvGrpSpPr>
        <p:grpSpPr>
          <a:xfrm>
            <a:off x="689549" y="1295400"/>
            <a:ext cx="7387651" cy="1933845"/>
            <a:chOff x="334963" y="1395277"/>
            <a:chExt cx="7387651" cy="1933845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016E408-2FC5-F753-33D7-4F6701682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4336" y="1395277"/>
              <a:ext cx="7128278" cy="193384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23124ED-0498-87BA-9FDD-E9193A5CC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963" y="1595438"/>
              <a:ext cx="427037" cy="1223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7473CF3-0527-0F4C-A34B-3877FDD5F81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F37CC2F1-E455-9F86-0221-75B9511370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82BE2BA-270C-3261-1717-6B06817B18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5249C56-2181-0661-E02C-36089E26F8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848E2F4-D282-4E6C-C069-987ED18B29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A9ABA48-44E4-7F21-34EC-7E24F72272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E86DC43D-1EC3-68C1-3A8D-EBE989AA01E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8B14B62C-67A7-398D-5C58-6C18BEBC43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A40CB9D2-2E73-33AD-CEE4-4956ACD0EDE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8540DEBE-3CE4-FF77-BA14-B52DB097B7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E2ADB989-CC67-BEF0-403B-E595ECE938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0ED69282-5CDF-22AD-668E-D5965164C9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63119A5F-D1BA-BF67-33BB-AC96392A05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77EF917-F5BB-54CA-FEBC-0C4ABE8E78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2E449397-67F3-0162-FE9C-6F270D4870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2826C94-D03A-9196-EA87-7C0DD8F590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7100A5FD-7A28-B949-6EA7-B51124EB48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324EACEE-D72D-4DEC-E6F1-7ABBE6A84E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F63E056-E149-9DB5-224C-96AC8DD3491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28">
                <a:extLst>
                  <a:ext uri="{FF2B5EF4-FFF2-40B4-BE49-F238E27FC236}">
                    <a16:creationId xmlns:a16="http://schemas.microsoft.com/office/drawing/2014/main" id="{0717BFEE-5909-57CB-062F-E0132635202D}"/>
                  </a:ext>
                </a:extLst>
              </p:cNvPr>
              <p:cNvSpPr txBox="1"/>
              <p:nvPr/>
            </p:nvSpPr>
            <p:spPr bwMode="auto">
              <a:xfrm>
                <a:off x="3657600" y="4724400"/>
                <a:ext cx="5181600" cy="10758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rad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.0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𝜀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3.7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×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1.11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6.9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𝑅𝑒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" name="Object 28">
                <a:extLst>
                  <a:ext uri="{FF2B5EF4-FFF2-40B4-BE49-F238E27FC236}">
                    <a16:creationId xmlns:a16="http://schemas.microsoft.com/office/drawing/2014/main" id="{0717BFEE-5909-57CB-062F-E013263520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57600" y="4724400"/>
                <a:ext cx="5181600" cy="107589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26">
                <a:extLst>
                  <a:ext uri="{FF2B5EF4-FFF2-40B4-BE49-F238E27FC236}">
                    <a16:creationId xmlns:a16="http://schemas.microsoft.com/office/drawing/2014/main" id="{58E9A065-9269-5E5B-49ED-6BD182A79A25}"/>
                  </a:ext>
                </a:extLst>
              </p:cNvPr>
              <p:cNvSpPr txBox="1"/>
              <p:nvPr/>
            </p:nvSpPr>
            <p:spPr bwMode="auto">
              <a:xfrm>
                <a:off x="441325" y="4782704"/>
                <a:ext cx="2987675" cy="10175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𝑎𝑣𝑒𝑟𝑎𝑔𝑒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̄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Re</m:t>
                              </m:r>
                              <m: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fName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den>
                              </m:f>
                            </m:e>
                          </m:func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26">
                <a:extLst>
                  <a:ext uri="{FF2B5EF4-FFF2-40B4-BE49-F238E27FC236}">
                    <a16:creationId xmlns:a16="http://schemas.microsoft.com/office/drawing/2014/main" id="{58E9A065-9269-5E5B-49ED-6BD182A79A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325" y="4782704"/>
                <a:ext cx="2987675" cy="10175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7 Rectángulo">
            <a:extLst>
              <a:ext uri="{FF2B5EF4-FFF2-40B4-BE49-F238E27FC236}">
                <a16:creationId xmlns:a16="http://schemas.microsoft.com/office/drawing/2014/main" id="{194C8DB5-982F-11FE-2332-0C3469E9959D}"/>
              </a:ext>
            </a:extLst>
          </p:cNvPr>
          <p:cNvSpPr/>
          <p:nvPr/>
        </p:nvSpPr>
        <p:spPr>
          <a:xfrm>
            <a:off x="533400" y="5676900"/>
            <a:ext cx="86106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231F20"/>
                </a:solidFill>
                <a:latin typeface="+mj-lt"/>
              </a:rPr>
              <a:t>The desired expression for finding pressure loss is</a:t>
            </a:r>
            <a:endParaRPr lang="en-US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7DE84857-8B77-1D6B-91EC-8726EC6E286E}"/>
                  </a:ext>
                </a:extLst>
              </p:cNvPr>
              <p:cNvSpPr txBox="1"/>
              <p:nvPr/>
            </p:nvSpPr>
            <p:spPr bwMode="auto">
              <a:xfrm>
                <a:off x="6553200" y="5943600"/>
                <a:ext cx="2292350" cy="849312"/>
              </a:xfrm>
              <a:prstGeom prst="rect">
                <a:avLst/>
              </a:prstGeom>
              <a:noFill/>
              <a:ln w="60325" cmpd="dbl">
                <a:solidFill>
                  <a:srgbClr val="E5291B"/>
                </a:solidFill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𝑙𝑜𝑠𝑠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̄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7DE84857-8B77-1D6B-91EC-8726EC6E28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3200" y="5943600"/>
                <a:ext cx="2292350" cy="84931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60325" cmpd="dbl">
                <a:solidFill>
                  <a:srgbClr val="E5291B"/>
                </a:solidFill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  <p:bldP spid="27" grpId="0"/>
      <p:bldP spid="28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7B4F084-56B6-41C8-A220-B9CA33B9970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13906</TotalTime>
  <Words>942</Words>
  <Application>Microsoft Office PowerPoint</Application>
  <PresentationFormat>On-screen Show (4:3)</PresentationFormat>
  <Paragraphs>118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Cambria Math</vt:lpstr>
      <vt:lpstr>Script MT Bold</vt:lpstr>
      <vt:lpstr>Symbol</vt:lpstr>
      <vt:lpstr>Times New Roman</vt:lpstr>
      <vt:lpstr>Times-Italic</vt:lpstr>
      <vt:lpstr>Times-Roman</vt:lpstr>
      <vt:lpstr>Verdana</vt:lpstr>
      <vt:lpstr>Default Design</vt:lpstr>
      <vt:lpstr>Equation</vt:lpstr>
      <vt:lpstr>Analysis of Turbulent Pipe  Flows</vt:lpstr>
      <vt:lpstr>Turbulent Stresses</vt:lpstr>
      <vt:lpstr>PowerPoint Presentation</vt:lpstr>
      <vt:lpstr>Turbulent-Viscosity Models</vt:lpstr>
      <vt:lpstr>Reynolds Averaged Equations : Incompressible Steady Turbulent Pipe Flow Pipe</vt:lpstr>
      <vt:lpstr>Estimation of Turbulent Viscosity</vt:lpstr>
      <vt:lpstr>Machine Learning (ML)-RANS Integration</vt:lpstr>
      <vt:lpstr>Machine Learning</vt:lpstr>
      <vt:lpstr>Supervised Machine Learning</vt:lpstr>
      <vt:lpstr>Machine Learning: Step 1</vt:lpstr>
      <vt:lpstr>Average Velocity Profile</vt:lpstr>
      <vt:lpstr>Average Velocity Profile</vt:lpstr>
      <vt:lpstr>Average Velocity Profile</vt:lpstr>
      <vt:lpstr>20th Century Studies: Turbulent Pipe Flows</vt:lpstr>
      <vt:lpstr>21st  Century ML: Turbulent Pipe Flows</vt:lpstr>
      <vt:lpstr>20th Century Industrial Practice : Turbulent flow and Roughness of pipes </vt:lpstr>
      <vt:lpstr>Quantification of Infection by seeing the Real Working System: Machine Learning</vt:lpstr>
      <vt:lpstr>General Pipes &amp; Roughness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838</cp:revision>
  <cp:lastPrinted>2002-01-11T03:20:09Z</cp:lastPrinted>
  <dcterms:created xsi:type="dcterms:W3CDTF">2002-01-11T02:48:10Z</dcterms:created>
  <dcterms:modified xsi:type="dcterms:W3CDTF">2025-11-05T03:51:56Z</dcterms:modified>
</cp:coreProperties>
</file>