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sldIdLst>
    <p:sldId id="1257" r:id="rId2"/>
    <p:sldId id="1492" r:id="rId3"/>
    <p:sldId id="1493" r:id="rId4"/>
    <p:sldId id="968" r:id="rId5"/>
    <p:sldId id="1457" r:id="rId6"/>
    <p:sldId id="1412" r:id="rId7"/>
    <p:sldId id="1098" r:id="rId8"/>
    <p:sldId id="1496" r:id="rId9"/>
    <p:sldId id="1471" r:id="rId10"/>
    <p:sldId id="1494" r:id="rId11"/>
    <p:sldId id="1497" r:id="rId12"/>
    <p:sldId id="1498" r:id="rId13"/>
    <p:sldId id="1495" r:id="rId14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D08264A-7DC7-46A3-9653-275CABCDCF17}">
          <p14:sldIdLst>
            <p14:sldId id="1257"/>
            <p14:sldId id="1492"/>
            <p14:sldId id="1493"/>
            <p14:sldId id="968"/>
          </p14:sldIdLst>
        </p14:section>
        <p14:section name="Untitled Section" id="{0F1A7A6A-A2D2-473E-8E57-238C4531FD9C}">
          <p14:sldIdLst>
            <p14:sldId id="1457"/>
            <p14:sldId id="1412"/>
            <p14:sldId id="1098"/>
            <p14:sldId id="1496"/>
            <p14:sldId id="1471"/>
            <p14:sldId id="1494"/>
            <p14:sldId id="1497"/>
            <p14:sldId id="1498"/>
            <p14:sldId id="14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07B4"/>
    <a:srgbClr val="FFCCCC"/>
    <a:srgbClr val="FF0000"/>
    <a:srgbClr val="FF9900"/>
    <a:srgbClr val="E5291B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7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3:29:05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2389 17976 162 0,'0'0'40'0,"0"0"5"15,0 0-94-15,0 0-24 0,-18 31-10 16,18-31 42-1,0 0 41-15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10-14T03:27:48.0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2601 18093 250 0,'0'0'86'0,"0"0"6"16,0 0-48-16,0 0-32 16,0 0 7-16,0 0-3 15,0 0-9-15,0 0-8 16,0 0-1-16,0 0-19 16,0 0-37-16,0 0-52 0,0 0-5 15,0 0 11-15,0 0 3 16,0 0 88-16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28T03:23:51.06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A024855E-BE47-9567-E71A-DC20B9E38E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3E44A2F-07E2-FD0A-A67A-5AF4B66B58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27585532-DA0F-1131-C392-403617E486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BD2B75CC-F4FE-C6EA-2A62-2C15488B62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F33A8BB-57D4-17D2-77E9-CA34808A2D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819DDB1E-806E-3FD2-10FD-AB48CD033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5C15D6-D0AA-4811-A3A1-287181E2CC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48C20A-5C6F-F939-91D9-95FC537BE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FD0F8-F785-E3A0-72D2-E88777CE4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B1DE56-3585-522B-F028-69AD456995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1E056-F074-4623-9150-5CB8103C6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52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A768F5-A659-BA4E-34EF-597418154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ACDD7A-2AFA-0009-6D19-1206FB94F3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FCDD8A-8475-41DF-6BD6-A961E30FD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534BA-C8CB-4C35-88B4-226589CBE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08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A465B1-4149-DB5B-5DF6-34F11D962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9960C4-55F4-3D80-8349-9ABF9CD2F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FE891C-C184-BAFB-99D5-94D727FF45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EF18A-C9F4-4A62-9360-4B08A06D2D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3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D465C-C41D-1A82-9A9B-370C1D686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53589-BCCA-3DD1-6FF7-2AA75235B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2D21B1-BD27-1E39-C0E8-A8AF1FD19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45D88-A32F-4E62-96AB-69D6ADA43E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8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F621F1-1848-431F-AB7D-E2690E7136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F77ED2-1E94-B292-15A9-432804A73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FF37B30-941C-61BE-2500-1E214890C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FFDB7-8998-494F-8182-53A957F868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28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2DF542-65B1-11D0-09BA-73626E3623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3FFC8-A8C4-9584-67C3-01EB1583C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16035E-F26D-71C8-0E70-20E9A61C8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BEFC4-D6B0-45EF-B723-AF2B0862C4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7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9DDF67F-8C06-A9DC-1340-5559803F2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5097BE3-067E-FF01-2570-ED622781C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727BA-010A-3A23-BE4F-B4ABCE134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47F84-0EEC-45AB-8967-31B708FB6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5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E783-9B17-5020-D296-D5B6BF819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3C4FAC-7FB2-933C-F11A-AF1737AB6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C9D78-C31D-A38C-27BB-D01A98BB8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04060-E8C5-4EFB-B416-C86D55129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2D159-B803-62D1-5EA5-F2A9D9FD1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09F81-CF4B-DC53-91C3-EE43C39AD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13090-A625-E754-9ABC-667A4C752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F354F-9C74-4F62-B705-3E01B2AA9A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88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C2A804-2452-7491-E298-306339AA0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4E82BA-2552-6EFB-B1CD-4D1C7E6094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E7877E-B8A5-C108-E691-F2A32C8D4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6F249-054A-45B7-94C6-136873AFE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0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F113E9-6FA7-E191-DC7F-29F06037F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ADB602-309C-D5AC-CF9A-4463C623D6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1DD066-05E4-C2E6-8CD4-F5C6A7361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5D1FE-694E-462D-B585-AC4992B1C6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EC9E1-3F9F-FE90-4ABE-C9794EF51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A4156F-5E15-5C1D-3663-618D777B4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7AC9AD-5A2D-715B-E65C-DFEAFEC6D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3CEE1-A09F-4AB6-AC43-1FB7FED7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42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12A3D-D222-58A6-3417-2BCCDA3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F227A-4742-341F-F212-246A3937F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65200-AFEE-D90E-CFE4-6DA9EBC25B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64C4F-4B2B-4EEC-83EE-2F550844CE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3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1A4291-42E0-5BD5-888C-D68D0D6D3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4162EE4-62C8-47D2-1730-F6C05B63E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E55028-A466-0155-AEB0-C7168B7C5E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72E7-CD36-4CB2-BB68-15F0C03CF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13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56BB808-02FE-2375-6ACE-0D4775A88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9768B8D-8BB1-ED78-BBD9-E99D0EBDA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27D0665-BA8E-216D-1684-5D15DA2F9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5FD8F1-765B-7A76-BD73-9F9D565FAB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B034F7-3FE3-D81D-5F3B-90D55709CB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EDA330-0B22-4642-AB4C-8A01AB9DDA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12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customXml" Target="../ink/ink3.xml"/><Relationship Id="rId5" Type="http://schemas.openxmlformats.org/officeDocument/2006/relationships/image" Target="../media/image2.png"/><Relationship Id="rId10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9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9.wmf"/><Relationship Id="rId7" Type="http://schemas.openxmlformats.org/officeDocument/2006/relationships/image" Target="../media/image3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0.png"/><Relationship Id="rId5" Type="http://schemas.openxmlformats.org/officeDocument/2006/relationships/image" Target="../media/image540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338023E9-CCFB-83ED-416B-E75A27F43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038" y="4559416"/>
            <a:ext cx="8745537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dirty="0">
                <a:solidFill>
                  <a:schemeClr val="accent2"/>
                </a:solidFill>
                <a:latin typeface="Script MT Bold" panose="03040602040607080904" pitchFamily="66" charset="0"/>
              </a:rPr>
              <a:t>Upscaling of Viscous Flow System…</a:t>
            </a:r>
          </a:p>
          <a:p>
            <a:pPr algn="ctr"/>
            <a:r>
              <a:rPr lang="en-US" altLang="en-US" sz="3200" dirty="0">
                <a:solidFill>
                  <a:srgbClr val="FF0000"/>
                </a:solidFill>
                <a:latin typeface="Script MT Bold" panose="03040602040607080904" pitchFamily="66" charset="0"/>
              </a:rPr>
              <a:t>Lowered Immunity….</a:t>
            </a:r>
          </a:p>
          <a:p>
            <a:pPr algn="ctr"/>
            <a:r>
              <a:rPr lang="en-US" altLang="en-US" sz="3200" dirty="0">
                <a:solidFill>
                  <a:srgbClr val="FF0000"/>
                </a:solidFill>
                <a:latin typeface="Script MT Bold" panose="03040602040607080904" pitchFamily="66" charset="0"/>
              </a:rPr>
              <a:t> </a:t>
            </a:r>
            <a:r>
              <a:rPr lang="en-US" altLang="en-US" sz="3200" dirty="0">
                <a:solidFill>
                  <a:srgbClr val="F907B4"/>
                </a:solidFill>
                <a:latin typeface="Script MT Bold" panose="03040602040607080904" pitchFamily="66" charset="0"/>
              </a:rPr>
              <a:t>Quantification of the Infection &amp; its Effect on Mean Flow, Momentum Loss…..</a:t>
            </a:r>
            <a:endParaRPr lang="en-US" altLang="en-US" sz="3200" b="1" dirty="0">
              <a:solidFill>
                <a:srgbClr val="F907B4"/>
              </a:solidFill>
              <a:latin typeface="Script MT Bold" panose="03040602040607080904" pitchFamily="66" charset="0"/>
            </a:endParaRPr>
          </a:p>
        </p:txBody>
      </p:sp>
      <p:sp>
        <p:nvSpPr>
          <p:cNvPr id="1030" name="Rectangle 10">
            <a:extLst>
              <a:ext uri="{FF2B5EF4-FFF2-40B4-BE49-F238E27FC236}">
                <a16:creationId xmlns:a16="http://schemas.microsoft.com/office/drawing/2014/main" id="{3112CA2B-DE89-EEF3-191A-C93FA5B3FDF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1" name="Rectangle 2">
            <a:extLst>
              <a:ext uri="{FF2B5EF4-FFF2-40B4-BE49-F238E27FC236}">
                <a16:creationId xmlns:a16="http://schemas.microsoft.com/office/drawing/2014/main" id="{4FA8F36A-F844-BA20-6322-DA19E1858F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High Inertia Viscous Flows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1CEC7AA5-A1FF-D7C2-250F-EECB1329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068" y="1349375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3" name="Group 8">
            <a:extLst>
              <a:ext uri="{FF2B5EF4-FFF2-40B4-BE49-F238E27FC236}">
                <a16:creationId xmlns:a16="http://schemas.microsoft.com/office/drawing/2014/main" id="{DFB59E87-6D22-2744-EB4E-D1ABAD246D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9">
              <a:extLst>
                <a:ext uri="{FF2B5EF4-FFF2-40B4-BE49-F238E27FC236}">
                  <a16:creationId xmlns:a16="http://schemas.microsoft.com/office/drawing/2014/main" id="{D18E2069-8DD8-CE59-C17B-D2C62CB18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10">
                <a:extLst>
                  <a:ext uri="{FF2B5EF4-FFF2-40B4-BE49-F238E27FC236}">
                    <a16:creationId xmlns:a16="http://schemas.microsoft.com/office/drawing/2014/main" id="{B0587B82-2C13-8799-3BE9-6D0D5C013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1">
                <a:extLst>
                  <a:ext uri="{FF2B5EF4-FFF2-40B4-BE49-F238E27FC236}">
                    <a16:creationId xmlns:a16="http://schemas.microsoft.com/office/drawing/2014/main" id="{13912AAB-5EC7-9B0D-8538-3A769B247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5" name="Group 12">
              <a:extLst>
                <a:ext uri="{FF2B5EF4-FFF2-40B4-BE49-F238E27FC236}">
                  <a16:creationId xmlns:a16="http://schemas.microsoft.com/office/drawing/2014/main" id="{692F9CA6-A82F-3467-EF3F-2C526DBE27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3">
                <a:extLst>
                  <a:ext uri="{FF2B5EF4-FFF2-40B4-BE49-F238E27FC236}">
                    <a16:creationId xmlns:a16="http://schemas.microsoft.com/office/drawing/2014/main" id="{D7987352-109C-C9D2-AC07-A5B3E036E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4">
                <a:extLst>
                  <a:ext uri="{FF2B5EF4-FFF2-40B4-BE49-F238E27FC236}">
                    <a16:creationId xmlns:a16="http://schemas.microsoft.com/office/drawing/2014/main" id="{1DF6057D-3682-82A4-FA33-224BE588B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6" name="Group 15">
              <a:extLst>
                <a:ext uri="{FF2B5EF4-FFF2-40B4-BE49-F238E27FC236}">
                  <a16:creationId xmlns:a16="http://schemas.microsoft.com/office/drawing/2014/main" id="{B9CCAAD4-3364-26BB-A23F-62790C3F8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6">
                <a:extLst>
                  <a:ext uri="{FF2B5EF4-FFF2-40B4-BE49-F238E27FC236}">
                    <a16:creationId xmlns:a16="http://schemas.microsoft.com/office/drawing/2014/main" id="{760B38F9-3710-9677-CFAD-61528CDD2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17">
                <a:extLst>
                  <a:ext uri="{FF2B5EF4-FFF2-40B4-BE49-F238E27FC236}">
                    <a16:creationId xmlns:a16="http://schemas.microsoft.com/office/drawing/2014/main" id="{75B41B1E-DBA7-00AD-D3C1-FBF3538C1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8">
              <a:extLst>
                <a:ext uri="{FF2B5EF4-FFF2-40B4-BE49-F238E27FC236}">
                  <a16:creationId xmlns:a16="http://schemas.microsoft.com/office/drawing/2014/main" id="{3613C3EE-2E40-6D3F-B3B7-71AC92866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9">
                <a:extLst>
                  <a:ext uri="{FF2B5EF4-FFF2-40B4-BE49-F238E27FC236}">
                    <a16:creationId xmlns:a16="http://schemas.microsoft.com/office/drawing/2014/main" id="{C0359F86-0366-F6B2-FC8E-D93052D7D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39" name="Rectangle 20">
                <a:extLst>
                  <a:ext uri="{FF2B5EF4-FFF2-40B4-BE49-F238E27FC236}">
                    <a16:creationId xmlns:a16="http://schemas.microsoft.com/office/drawing/2014/main" id="{FFC3350F-030F-68AF-F336-49E9F8926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14:cNvPr>
              <p14:cNvContentPartPr/>
              <p14:nvPr/>
            </p14:nvContentPartPr>
            <p14:xfrm>
              <a:off x="853560" y="6471360"/>
              <a:ext cx="6840" cy="11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4200" y="6462000"/>
                <a:ext cx="2556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DD3FC37-98F2-A449-2876-B66E1837914E}"/>
                  </a:ext>
                </a:extLst>
              </p14:cNvPr>
              <p14:cNvContentPartPr/>
              <p14:nvPr/>
            </p14:nvContentPartPr>
            <p14:xfrm>
              <a:off x="936360" y="651348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DD3FC37-98F2-A449-2876-B66E1837914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27000" y="65041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0BE74-B887-658F-D96F-A78B81118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5BF8A1D-66CD-B166-7C85-ABD61F4F1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295400"/>
            <a:ext cx="4259545" cy="3672254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2E0F8BFE-C50B-B4B5-B23E-88246AB7D5B9}"/>
              </a:ext>
            </a:extLst>
          </p:cNvPr>
          <p:cNvSpPr txBox="1"/>
          <p:nvPr/>
        </p:nvSpPr>
        <p:spPr>
          <a:xfrm>
            <a:off x="2328863" y="381000"/>
            <a:ext cx="5217741" cy="484188"/>
          </a:xfrm>
          <a:prstGeom prst="rect">
            <a:avLst/>
          </a:prstGeom>
        </p:spPr>
        <p:txBody>
          <a:bodyPr lIns="0" tIns="0" rIns="0" bIns="0"/>
          <a:lstStyle/>
          <a:p>
            <a:pPr marL="10860">
              <a:defRPr/>
            </a:pPr>
            <a:r>
              <a:rPr lang="en-US"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Inertial Forces vs Viscous Forces</a:t>
            </a:r>
            <a:endParaRPr sz="2993" dirty="0">
              <a:latin typeface="Times New Roman"/>
              <a:cs typeface="Times New Roman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BE02A5F-7822-DF9A-B8A8-0518B2E9663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8" descr="Logo usage Guidelines">
              <a:extLst>
                <a:ext uri="{FF2B5EF4-FFF2-40B4-BE49-F238E27FC236}">
                  <a16:creationId xmlns:a16="http://schemas.microsoft.com/office/drawing/2014/main" id="{4DE65AA3-1AD8-6BA8-6B69-B9EDB40A5B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D0B19CCE-5C2F-F7FB-5F10-1C6A7446FE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74973D50-A5E9-3271-C846-34F2BF8BC2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D675E7D5-77E7-CDB4-9F8E-308BCEFA4B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39D610B0-B061-5482-FAC5-CC793EC5A2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AE01DD39-B052-3B3C-7744-19024276C7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35C62888-870E-6457-A7FE-FF67EEEB48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D5B510FE-BCA7-660C-26E3-2B34877DC7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62310467-7C76-72BA-0C6C-69D384CAFF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414D53E5-B0EF-926E-3D60-5DD4743CF7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ADB0BAD5-EE92-4A49-D84D-E307B731FE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ABF94EA8-C684-02C6-086A-2384C93EC8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71A69BD9-EE57-141F-72CD-AEE4055A1E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1188E63B-C405-FDF7-1D1D-A1E28888BF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A25E367D-0398-5D78-3E6B-740BAC6DB6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A0C8EBC0-4883-07A6-0D42-AF1E80DCA0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36B4CFE3-C14E-33C3-7F6C-EEF565C5B4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4EA193D-997C-055B-DC09-B91173D13D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0EEA477-EFCE-8C3A-0CEF-FDEEE3A0467A}"/>
              </a:ext>
            </a:extLst>
          </p:cNvPr>
          <p:cNvSpPr txBox="1"/>
          <p:nvPr/>
        </p:nvSpPr>
        <p:spPr>
          <a:xfrm>
            <a:off x="3643972" y="1384445"/>
            <a:ext cx="534193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Reynolds (1895) called the ratio of inertial force to viscous force as 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Reynolds quoted for the critical K of transition a value between 1900 and 2000, based on his own experience.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Reynolds also found the pressure loss to be proportional to the first power of the velocity for lower values of </a:t>
            </a:r>
            <a:r>
              <a:rPr lang="en-US" i="1" dirty="0"/>
              <a:t>K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5C92B4E-2C19-9BDB-2290-0F8A0C29A6EF}"/>
                  </a:ext>
                </a:extLst>
              </p:cNvPr>
              <p:cNvSpPr txBox="1"/>
              <p:nvPr/>
            </p:nvSpPr>
            <p:spPr>
              <a:xfrm>
                <a:off x="4335745" y="4534855"/>
                <a:ext cx="37177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5C92B4E-2C19-9BDB-2290-0F8A0C29A6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5745" y="4534855"/>
                <a:ext cx="3717749" cy="369332"/>
              </a:xfrm>
              <a:prstGeom prst="rect">
                <a:avLst/>
              </a:prstGeom>
              <a:blipFill>
                <a:blip r:embed="rId5"/>
                <a:stretch>
                  <a:fillRect l="-1311" r="-1475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A5E077D-C571-0F70-433B-D59C0DF24F60}"/>
                  </a:ext>
                </a:extLst>
              </p:cNvPr>
              <p:cNvSpPr txBox="1"/>
              <p:nvPr/>
            </p:nvSpPr>
            <p:spPr>
              <a:xfrm>
                <a:off x="4704834" y="5066712"/>
                <a:ext cx="2451697" cy="406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𝑑𝑟𝑎𝑔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A5E077D-C571-0F70-433B-D59C0DF24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834" y="5066712"/>
                <a:ext cx="2451697" cy="406843"/>
              </a:xfrm>
              <a:prstGeom prst="rect">
                <a:avLst/>
              </a:prstGeom>
              <a:blipFill>
                <a:blip r:embed="rId6"/>
                <a:stretch>
                  <a:fillRect l="-2488" r="-1741" b="-25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D2FB960-514D-9F9E-A0D0-F2E463245B9B}"/>
                  </a:ext>
                </a:extLst>
              </p:cNvPr>
              <p:cNvSpPr txBox="1"/>
              <p:nvPr/>
            </p:nvSpPr>
            <p:spPr>
              <a:xfrm>
                <a:off x="4800600" y="5852790"/>
                <a:ext cx="3056671" cy="406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𝑑𝑟𝑎𝑔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D2FB960-514D-9F9E-A0D0-F2E463245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5852790"/>
                <a:ext cx="3056671" cy="406843"/>
              </a:xfrm>
              <a:prstGeom prst="rect">
                <a:avLst/>
              </a:prstGeom>
              <a:blipFill>
                <a:blip r:embed="rId7"/>
                <a:stretch>
                  <a:fillRect l="-1796" r="-1397" b="-25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2A92B9D3-8B97-25FA-916F-6974DEC7AD7F}"/>
              </a:ext>
            </a:extLst>
          </p:cNvPr>
          <p:cNvSpPr txBox="1"/>
          <p:nvPr/>
        </p:nvSpPr>
        <p:spPr>
          <a:xfrm>
            <a:off x="529572" y="5456046"/>
            <a:ext cx="39095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Lower values of </a:t>
            </a:r>
            <a:r>
              <a:rPr lang="en-US" i="1" dirty="0"/>
              <a:t>K</a:t>
            </a:r>
            <a:r>
              <a:rPr lang="en-US" dirty="0"/>
              <a:t>, viscous flows are similar to stokes flows.</a:t>
            </a:r>
          </a:p>
        </p:txBody>
      </p:sp>
    </p:spTree>
    <p:extLst>
      <p:ext uri="{BB962C8B-B14F-4D97-AF65-F5344CB8AC3E}">
        <p14:creationId xmlns:p14="http://schemas.microsoft.com/office/powerpoint/2010/main" val="367175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  <p:bldP spid="31" grpId="0"/>
      <p:bldP spid="33" grpId="0"/>
      <p:bldP spid="35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ED2F7-87C4-E6A8-D600-A52A78F03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4AC303-E8C6-0FB3-039B-EF9D3C6FC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295400"/>
            <a:ext cx="4259545" cy="3672254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92041A53-FDE3-1A1D-702D-E16F3605FC5D}"/>
              </a:ext>
            </a:extLst>
          </p:cNvPr>
          <p:cNvSpPr txBox="1"/>
          <p:nvPr/>
        </p:nvSpPr>
        <p:spPr>
          <a:xfrm>
            <a:off x="2044577" y="205487"/>
            <a:ext cx="6108823" cy="900023"/>
          </a:xfrm>
          <a:prstGeom prst="rect">
            <a:avLst/>
          </a:prstGeom>
        </p:spPr>
        <p:txBody>
          <a:bodyPr lIns="0" tIns="0" rIns="0" bIns="0"/>
          <a:lstStyle/>
          <a:p>
            <a:pPr marL="10860" algn="ctr">
              <a:defRPr/>
            </a:pPr>
            <a:r>
              <a:rPr lang="en-US"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Reynolds Studies on Viscous Flow with very low to High </a:t>
            </a:r>
            <a:r>
              <a:rPr lang="en-US" sz="2993" spc="-4" dirty="0" err="1">
                <a:solidFill>
                  <a:srgbClr val="231F20"/>
                </a:solidFill>
                <a:latin typeface="Times New Roman"/>
                <a:cs typeface="Times New Roman"/>
              </a:rPr>
              <a:t>Intertial</a:t>
            </a:r>
            <a:r>
              <a:rPr lang="en-US"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 Force</a:t>
            </a:r>
            <a:endParaRPr sz="2993" dirty="0">
              <a:latin typeface="Times New Roman"/>
              <a:cs typeface="Times New Roman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D0591CB-B321-42B0-C822-5C52844BB77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8" descr="Logo usage Guidelines">
              <a:extLst>
                <a:ext uri="{FF2B5EF4-FFF2-40B4-BE49-F238E27FC236}">
                  <a16:creationId xmlns:a16="http://schemas.microsoft.com/office/drawing/2014/main" id="{EC006D8A-CE3B-64C5-1D73-AC354DA50D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4125568E-335C-1452-8480-BB03677C4A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B737F380-2C0D-F02D-5D49-44B5A8045F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66802935-C651-5D0B-99D6-9FC9BD3C3F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9F557918-8D25-09F3-4CBB-232F4B3570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1C578F73-B233-9115-2A3F-643FE8D621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8B3476ED-717B-3DF6-B189-0F104B575A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A42C6DEB-4727-176E-71E2-ECBDDBA5AD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CE8F54B7-E8F3-5269-8A38-CFDFFD2628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563247F1-BAF6-BDB0-135D-06C66B7392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FF867048-04BE-474E-3801-E1BC9041FE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42899BC1-1169-B68B-A478-8F28935A28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CFCF201B-22DB-1399-27B0-35D7E678C7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F20485F4-B344-0645-A93A-F53523A607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83BD6EB9-7F0F-B6C0-3D58-DCC97AE52F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9468AB8C-34B6-E3E1-9C88-B45F2D4526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B39C610F-58AE-932D-834E-4E55854DB8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82D54E8-476F-00F8-97C7-95B1A704C6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5E1E2E3-FEFC-A3F9-AC0D-797A02E50625}"/>
                  </a:ext>
                </a:extLst>
              </p:cNvPr>
              <p:cNvSpPr txBox="1"/>
              <p:nvPr/>
            </p:nvSpPr>
            <p:spPr>
              <a:xfrm>
                <a:off x="3902075" y="1284351"/>
                <a:ext cx="51054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Reynolds Pipe Flow with </a:t>
                </a:r>
                <a:r>
                  <a:rPr lang="en-US" i="1" dirty="0"/>
                  <a:t>K</a:t>
                </a:r>
                <a:r>
                  <a:rPr lang="en-US" dirty="0"/>
                  <a:t> less than lower Critical value of </a:t>
                </a:r>
                <a:r>
                  <a:rPr lang="en-US" i="1" dirty="0"/>
                  <a:t>K (Stokes like Flow to Poiseuille Flow)</a:t>
                </a:r>
                <a:r>
                  <a:rPr lang="en-US" dirty="0"/>
                  <a:t>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i="1" dirty="0"/>
                  <a:t>Laminar Viscous Flow</a:t>
                </a:r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5E1E2E3-FEFC-A3F9-AC0D-797A02E50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075" y="1284351"/>
                <a:ext cx="5105400" cy="2677656"/>
              </a:xfrm>
              <a:prstGeom prst="rect">
                <a:avLst/>
              </a:prstGeom>
              <a:blipFill>
                <a:blip r:embed="rId5"/>
                <a:stretch>
                  <a:fillRect l="-1790" t="-1822" b="-4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5D47BFB-1ECB-FD20-52BC-8AA891050DD2}"/>
                  </a:ext>
                </a:extLst>
              </p:cNvPr>
              <p:cNvSpPr txBox="1"/>
              <p:nvPr/>
            </p:nvSpPr>
            <p:spPr>
              <a:xfrm>
                <a:off x="287986" y="4967654"/>
                <a:ext cx="8752557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Reynolds Pipe Flow with </a:t>
                </a:r>
                <a:r>
                  <a:rPr lang="en-US" i="1" dirty="0"/>
                  <a:t>K  higher than higher </a:t>
                </a:r>
                <a:r>
                  <a:rPr lang="en-US" dirty="0"/>
                  <a:t>Critical value of </a:t>
                </a:r>
                <a:r>
                  <a:rPr lang="en-US" i="1" dirty="0"/>
                  <a:t>K (Hagen’s Flow): Turbulent Viscous Flow:</a:t>
                </a:r>
              </a:p>
              <a:p>
                <a:endParaRPr lang="en-US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∝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5D47BFB-1ECB-FD20-52BC-8AA891050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86" y="4967654"/>
                <a:ext cx="8752557" cy="1569660"/>
              </a:xfrm>
              <a:prstGeom prst="rect">
                <a:avLst/>
              </a:prstGeom>
              <a:blipFill>
                <a:blip r:embed="rId6"/>
                <a:stretch>
                  <a:fillRect l="-1045" t="-3113" b="-2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718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3">
            <a:extLst>
              <a:ext uri="{FF2B5EF4-FFF2-40B4-BE49-F238E27FC236}">
                <a16:creationId xmlns:a16="http://schemas.microsoft.com/office/drawing/2014/main" id="{0BC9415F-B0DB-0D4B-17AB-C3C55CC0A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126" y="325109"/>
            <a:ext cx="5499223" cy="685800"/>
          </a:xfrm>
        </p:spPr>
        <p:txBody>
          <a:bodyPr/>
          <a:lstStyle/>
          <a:p>
            <a:r>
              <a:rPr lang="en-US" altLang="en-US" sz="2800" dirty="0"/>
              <a:t>Primary Viscous Flows at Increasing Reynolds Number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5">
                <a:extLst>
                  <a:ext uri="{FF2B5EF4-FFF2-40B4-BE49-F238E27FC236}">
                    <a16:creationId xmlns:a16="http://schemas.microsoft.com/office/drawing/2014/main" id="{8A6341CF-48C4-7289-2D43-B9F6FCE37C3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381875" y="6411913"/>
              <a:ext cx="1588" cy="1587"/>
            </p14:xfrm>
          </p:contentPart>
        </mc:Choice>
        <mc:Fallback xmlns="">
          <p:pic>
            <p:nvPicPr>
              <p:cNvPr id="8194" name="Ink 5">
                <a:extLst>
                  <a:ext uri="{FF2B5EF4-FFF2-40B4-BE49-F238E27FC236}">
                    <a16:creationId xmlns:a16="http://schemas.microsoft.com/office/drawing/2014/main" id="{8A6341CF-48C4-7289-2D43-B9F6FCE37C3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40587" y="6370651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BFCDE667-0C4F-9837-D949-C15D8FE6108B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11C6555-6741-75E9-EBED-F5C95BBBA8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74733EF-A161-C56E-573B-3DF372506F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191D3FD-4CA5-A442-206D-EB9A65D3AA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DE29558-5C46-6FA2-D25D-70C8148D2F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8F7C68A-7B22-768C-7783-63405DDFF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5A994C5-9DD0-457E-5B7B-F6E96AFC6D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2B41FE5-2673-6317-EAC8-A00B1F8DEF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35F8877-B350-DD2C-52EF-6407A9779E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28CEEAD-C8A4-D98D-4F9E-FBE1968F19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06688468-9BA9-C2CF-69AC-D27B7D56E4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70475B19-3F59-EF02-A7F0-45B39F2AF5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0817FA8-326A-8E1E-CE42-FD32118C68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0E30463-0620-1150-1535-3115113D16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FFF6A67-9D71-AEDF-1A52-A4DC63B159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61F9636-2271-9C36-1CD3-523E5C5590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936CBC5-4A73-C3B1-9AC8-3A57C20BAA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C9F82BC-C3D1-2491-3FEB-2C61C15B857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694C1067-4D06-A471-AE9D-9FA1410000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F03E3DDB-FD1C-193E-C744-2B103497B6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847E32DE-7C1F-7FC7-096C-72EDCA52D3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E327A805-3F17-20F6-8D4F-BCBE52612C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4941AA65-0590-21A4-E081-F566F435E2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7" name="Rectangle 10">
                      <a:extLst>
                        <a:ext uri="{FF2B5EF4-FFF2-40B4-BE49-F238E27FC236}">
                          <a16:creationId xmlns:a16="http://schemas.microsoft.com/office/drawing/2014/main" id="{89F9CD12-84F9-503A-9D69-6CA20B1535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1">
                      <a:extLst>
                        <a:ext uri="{FF2B5EF4-FFF2-40B4-BE49-F238E27FC236}">
                          <a16:creationId xmlns:a16="http://schemas.microsoft.com/office/drawing/2014/main" id="{9998AFA4-D1BC-5EC0-6823-0BB0526F46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AC9D497C-55FB-813D-2BD5-322E67A7E2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5" name="Rectangle 13">
                      <a:extLst>
                        <a:ext uri="{FF2B5EF4-FFF2-40B4-BE49-F238E27FC236}">
                          <a16:creationId xmlns:a16="http://schemas.microsoft.com/office/drawing/2014/main" id="{3C278172-193B-8075-B853-C58F76B3DA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14">
                      <a:extLst>
                        <a:ext uri="{FF2B5EF4-FFF2-40B4-BE49-F238E27FC236}">
                          <a16:creationId xmlns:a16="http://schemas.microsoft.com/office/drawing/2014/main" id="{EFB22B03-7C45-76D1-4907-823FE18953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BD7B8946-1AC9-BE38-757B-574E518D8D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7FF5D9CA-C25F-8E4A-449A-5095E88CFD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94ECA7C5-3AE3-E57A-0868-9FFDDC68F1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32AD492E-76EE-8EB4-06FC-9523D9B855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BDF9A970-52EC-33A0-AE3A-B01210E6F8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2" name="Rectangle 20">
                      <a:extLst>
                        <a:ext uri="{FF2B5EF4-FFF2-40B4-BE49-F238E27FC236}">
                          <a16:creationId xmlns:a16="http://schemas.microsoft.com/office/drawing/2014/main" id="{1122BEB5-C624-A8C4-C589-156EA82F20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96CB247B-8C90-938C-1693-10AD69A720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6E8D6F5-4A21-D1A7-CD20-B04740D9F7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3E6329A-9707-486A-AAC6-2A53E673006F}"/>
              </a:ext>
            </a:extLst>
          </p:cNvPr>
          <p:cNvGrpSpPr/>
          <p:nvPr/>
        </p:nvGrpSpPr>
        <p:grpSpPr>
          <a:xfrm>
            <a:off x="252334" y="1348938"/>
            <a:ext cx="5029200" cy="3143474"/>
            <a:chOff x="252334" y="1348938"/>
            <a:chExt cx="5029200" cy="3143474"/>
          </a:xfrm>
        </p:grpSpPr>
        <p:pic>
          <p:nvPicPr>
            <p:cNvPr id="84994" name="Picture 2">
              <a:extLst>
                <a:ext uri="{FF2B5EF4-FFF2-40B4-BE49-F238E27FC236}">
                  <a16:creationId xmlns:a16="http://schemas.microsoft.com/office/drawing/2014/main" id="{46A091A9-09C0-F817-22FF-58D30FEAEC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lum bright="-50000" contrast="6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334" y="1348938"/>
              <a:ext cx="5029200" cy="3143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041BE07-995A-1CE0-7C64-57D46DC215B4}"/>
                </a:ext>
              </a:extLst>
            </p:cNvPr>
            <p:cNvSpPr txBox="1"/>
            <p:nvPr/>
          </p:nvSpPr>
          <p:spPr>
            <a:xfrm>
              <a:off x="1529956" y="1665008"/>
              <a:ext cx="255230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Past a Sphere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B8415D5-8A0A-6F6F-B986-47413FB0144A}"/>
              </a:ext>
            </a:extLst>
          </p:cNvPr>
          <p:cNvGrpSpPr/>
          <p:nvPr/>
        </p:nvGrpSpPr>
        <p:grpSpPr>
          <a:xfrm>
            <a:off x="4191000" y="1447800"/>
            <a:ext cx="4900028" cy="2981385"/>
            <a:chOff x="4191000" y="1447800"/>
            <a:chExt cx="4900028" cy="2981385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979B3AF4-A79E-DB7E-2637-D51D1311B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91000" y="1447800"/>
              <a:ext cx="4900028" cy="2981385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2F317C7-6427-5F3C-CDD2-779F7B14F94D}"/>
                </a:ext>
              </a:extLst>
            </p:cNvPr>
            <p:cNvSpPr txBox="1"/>
            <p:nvPr/>
          </p:nvSpPr>
          <p:spPr>
            <a:xfrm>
              <a:off x="6324600" y="1600200"/>
              <a:ext cx="211759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Pipe Flow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631BA8D-1C72-F038-2051-4C90C3612E45}"/>
              </a:ext>
            </a:extLst>
          </p:cNvPr>
          <p:cNvGrpSpPr/>
          <p:nvPr/>
        </p:nvGrpSpPr>
        <p:grpSpPr>
          <a:xfrm>
            <a:off x="1462356" y="3345235"/>
            <a:ext cx="6392167" cy="3369313"/>
            <a:chOff x="1462356" y="3345235"/>
            <a:chExt cx="6392167" cy="3369313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AC6A3FB-124E-3F55-24C6-7C4A9EFAE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62356" y="3345235"/>
              <a:ext cx="6392167" cy="3369313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9AEB45-2F7C-E215-9E00-7F326D9AD5C1}"/>
                </a:ext>
              </a:extLst>
            </p:cNvPr>
            <p:cNvSpPr txBox="1"/>
            <p:nvPr/>
          </p:nvSpPr>
          <p:spPr>
            <a:xfrm>
              <a:off x="3040633" y="3642663"/>
              <a:ext cx="3989324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Flat Plate Boundary Layer Flow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E04FCC44-87E1-57A4-CD88-DAAFC1D76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3575" y="279400"/>
            <a:ext cx="5991225" cy="939800"/>
          </a:xfrm>
        </p:spPr>
        <p:txBody>
          <a:bodyPr/>
          <a:lstStyle/>
          <a:p>
            <a:r>
              <a:rPr lang="en-US" altLang="en-US" sz="2800" dirty="0"/>
              <a:t>Reynolds Experiments: Laminar-Turbulent Transition  ~1886</a:t>
            </a:r>
          </a:p>
        </p:txBody>
      </p:sp>
      <p:pic>
        <p:nvPicPr>
          <p:cNvPr id="40963" name="Picture 3">
            <a:extLst>
              <a:ext uri="{FF2B5EF4-FFF2-40B4-BE49-F238E27FC236}">
                <a16:creationId xmlns:a16="http://schemas.microsoft.com/office/drawing/2014/main" id="{5ECB6AD4-B045-311A-2B2C-C6C9A8672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95400"/>
            <a:ext cx="7162800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>
            <a:extLst>
              <a:ext uri="{FF2B5EF4-FFF2-40B4-BE49-F238E27FC236}">
                <a16:creationId xmlns:a16="http://schemas.microsoft.com/office/drawing/2014/main" id="{ADF9BBD1-BC92-A7D3-B1B6-D70F044FA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267200"/>
            <a:ext cx="7086600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569FBC-8AA8-F185-6209-63E68B6EB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775" y="3195638"/>
            <a:ext cx="36258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Low Velocity Flow</a:t>
            </a:r>
            <a:endParaRPr lang="en-IN" altLang="en-US" sz="24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E9A0AD-00A0-49EF-03F2-F3203A08D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175" y="6167438"/>
            <a:ext cx="36258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High Velocity Flow</a:t>
            </a:r>
            <a:endParaRPr lang="en-IN" altLang="en-US" sz="24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7557191-797A-FC3C-3487-D29AB19BFE0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DB8A96EF-A8AB-AACB-BB9B-03EE787F4B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742BE3C-79A6-9288-8BD8-68798D4AA5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E0AA96FD-ABE3-2A78-1C09-54F4C9A670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3A264A3-1E48-C39F-700E-6A658055EE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303950E-A464-E832-09F2-CD58E10F0C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74F4A417-7A62-BA87-89F7-7BB86FD36A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22F47AD5-6BDB-1DE3-AC2B-31FA584533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10C0B31-9FF4-7890-DE32-9B7A55C57D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AADBF4E1-0176-0C1D-10D2-3FFE72BCB4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59A4E97-987D-0F74-4AEF-8DED084756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E9E1546-ABA6-806A-FF59-E1D5C8DD50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8C47178-820E-6178-F8E0-DF82EC700B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2B58786-4D8E-1319-5921-2B07BA71B6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EC4D9AE2-D4AE-6031-1359-088AE781E1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42AEC8D-B536-74DE-9EE5-E34CDDAA6E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A385CBB-0B31-179B-664C-62A2124DEB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965F34F-F212-10FA-5662-F476B780D8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60A93A0-A757-CFF1-70EF-928335E399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8" name="Picture 4" descr="The work of Osborne Reynolds - Michigan Metrology">
            <a:extLst>
              <a:ext uri="{FF2B5EF4-FFF2-40B4-BE49-F238E27FC236}">
                <a16:creationId xmlns:a16="http://schemas.microsoft.com/office/drawing/2014/main" id="{A5957DA3-959A-E212-825B-81E602E03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600" y="1796869"/>
            <a:ext cx="3943906" cy="449103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94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A4B3FAA-7C7B-F763-6645-0E1DA07105D0}"/>
              </a:ext>
            </a:extLst>
          </p:cNvPr>
          <p:cNvSpPr txBox="1"/>
          <p:nvPr/>
        </p:nvSpPr>
        <p:spPr>
          <a:xfrm>
            <a:off x="2328863" y="381000"/>
            <a:ext cx="5217741" cy="484188"/>
          </a:xfrm>
          <a:prstGeom prst="rect">
            <a:avLst/>
          </a:prstGeom>
        </p:spPr>
        <p:txBody>
          <a:bodyPr lIns="0" tIns="0" rIns="0" bIns="0"/>
          <a:lstStyle/>
          <a:p>
            <a:pPr marL="10860">
              <a:defRPr/>
            </a:pPr>
            <a:r>
              <a:rPr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Lamina</a:t>
            </a:r>
            <a:r>
              <a:rPr sz="2993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2993" spc="4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an</a:t>
            </a:r>
            <a:r>
              <a:rPr sz="2993" dirty="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sz="2993" spc="4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urbulen</a:t>
            </a:r>
            <a:r>
              <a:rPr sz="2993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2993" spc="4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lows</a:t>
            </a:r>
            <a:endParaRPr sz="2993" dirty="0">
              <a:latin typeface="Times New Roman"/>
              <a:cs typeface="Times New Roman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E5357C-513C-B68B-ECBE-0338B443289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8" descr="Logo usage Guidelines">
              <a:extLst>
                <a:ext uri="{FF2B5EF4-FFF2-40B4-BE49-F238E27FC236}">
                  <a16:creationId xmlns:a16="http://schemas.microsoft.com/office/drawing/2014/main" id="{D24B45B2-660B-ECBF-0D6E-18B7E38019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DEBDA225-7AAD-EEA5-5A25-B505CDC636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110146D6-AAC2-C722-6F0F-2C4F8014E0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672725E0-58EA-7022-04C5-080C4E6B73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8E3A1118-6EE8-0B2C-232F-6C125581FF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91DF420D-9469-1AB1-F6BE-F93B703442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BDD128D4-7C49-2C7B-0AF9-6FB975632F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9D999EB1-A51A-05C7-A29A-A5F227BFBA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6F45B601-69AA-5EE4-273E-2BCAF0CF6F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C5E9D1EC-F80E-E0F3-2B4E-8073E1F260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1C999EBE-240B-EF08-D90E-DEDCA1FFEC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2CFB495F-E71B-8504-FE01-0F5F32D046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5E7B31D4-C3C5-1F28-F675-C5BBFEF516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31358FEC-FA3E-4BBB-1316-BA9E956E1AD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F781C718-69B6-A675-2EB2-C42B6C02F0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0F809A52-E588-11E3-823A-9A5A3264C4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E57DC742-5452-17D0-610C-799A10B8FB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D09E071-6905-A853-3C7A-06761BE1BE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09A2CE4-93BE-BDE9-9EB4-DECC4CFED651}"/>
              </a:ext>
            </a:extLst>
          </p:cNvPr>
          <p:cNvGrpSpPr/>
          <p:nvPr/>
        </p:nvGrpSpPr>
        <p:grpSpPr>
          <a:xfrm>
            <a:off x="1003300" y="1293992"/>
            <a:ext cx="7607300" cy="865188"/>
            <a:chOff x="1003300" y="1293992"/>
            <a:chExt cx="7607300" cy="865188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EC5955F2-6C9D-130B-6199-CEB3AFC5D665}"/>
                </a:ext>
              </a:extLst>
            </p:cNvPr>
            <p:cNvSpPr/>
            <p:nvPr/>
          </p:nvSpPr>
          <p:spPr>
            <a:xfrm>
              <a:off x="3505200" y="1293992"/>
              <a:ext cx="5105400" cy="86518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lIns="0" tIns="0" rIns="0" bIns="0"/>
            <a:lstStyle/>
            <a:p>
              <a:pPr>
                <a:defRPr/>
              </a:pPr>
              <a:endParaRPr sz="2052"/>
            </a:p>
          </p:txBody>
        </p:sp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D4FF649F-3785-501A-A769-642B51F7C69D}"/>
                </a:ext>
              </a:extLst>
            </p:cNvPr>
            <p:cNvSpPr txBox="1"/>
            <p:nvPr/>
          </p:nvSpPr>
          <p:spPr>
            <a:xfrm>
              <a:off x="1003300" y="1360488"/>
              <a:ext cx="2651125" cy="458787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marL="10860">
                <a:defRPr/>
              </a:pPr>
              <a:r>
                <a:rPr sz="2800" spc="9" dirty="0">
                  <a:solidFill>
                    <a:srgbClr val="231F20"/>
                  </a:solidFill>
                  <a:latin typeface="Times New Roman"/>
                  <a:cs typeface="Times New Roman"/>
                </a:rPr>
                <a:t>Reynolds</a:t>
              </a:r>
              <a:r>
                <a:rPr sz="2800" spc="-13" dirty="0">
                  <a:solidFill>
                    <a:srgbClr val="231F20"/>
                  </a:solidFill>
                  <a:latin typeface="Times New Roman"/>
                  <a:cs typeface="Times New Roman"/>
                </a:rPr>
                <a:t> </a:t>
              </a:r>
              <a:r>
                <a:rPr sz="2800" spc="9" dirty="0">
                  <a:solidFill>
                    <a:srgbClr val="231F20"/>
                  </a:solidFill>
                  <a:latin typeface="Times New Roman"/>
                  <a:cs typeface="Times New Roman"/>
                </a:rPr>
                <a:t>nu</a:t>
              </a:r>
              <a:r>
                <a:rPr sz="2800" spc="-4" dirty="0">
                  <a:solidFill>
                    <a:srgbClr val="231F20"/>
                  </a:solidFill>
                  <a:latin typeface="Times New Roman"/>
                  <a:cs typeface="Times New Roman"/>
                </a:rPr>
                <a:t>m</a:t>
              </a:r>
              <a:r>
                <a:rPr sz="2800" spc="4" dirty="0">
                  <a:solidFill>
                    <a:srgbClr val="231F20"/>
                  </a:solidFill>
                  <a:latin typeface="Times New Roman"/>
                  <a:cs typeface="Times New Roman"/>
                </a:rPr>
                <a:t>ber</a:t>
              </a:r>
              <a:endParaRPr sz="2800" dirty="0">
                <a:latin typeface="Times New Roman"/>
                <a:cs typeface="Times New Roman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5AFD807-EC71-0F17-BD2A-A91480C176DD}"/>
              </a:ext>
            </a:extLst>
          </p:cNvPr>
          <p:cNvGrpSpPr/>
          <p:nvPr/>
        </p:nvGrpSpPr>
        <p:grpSpPr>
          <a:xfrm>
            <a:off x="685800" y="5130800"/>
            <a:ext cx="8378746" cy="1590675"/>
            <a:chOff x="685800" y="5130800"/>
            <a:chExt cx="8378746" cy="1590675"/>
          </a:xfrm>
        </p:grpSpPr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178B450C-700C-BA17-9A52-524523CD2EBE}"/>
                </a:ext>
              </a:extLst>
            </p:cNvPr>
            <p:cNvSpPr/>
            <p:nvPr/>
          </p:nvSpPr>
          <p:spPr>
            <a:xfrm>
              <a:off x="685800" y="5130800"/>
              <a:ext cx="4284662" cy="15906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lIns="0" tIns="0" rIns="0" bIns="0"/>
            <a:lstStyle/>
            <a:p>
              <a:pPr>
                <a:defRPr/>
              </a:pPr>
              <a:endParaRPr sz="2052" dirty="0"/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B0D2A434-A826-3087-162C-88F049FD29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54346" y="5456630"/>
              <a:ext cx="4210200" cy="595382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B738336-FD8C-94B6-13C1-3F4476489B00}"/>
              </a:ext>
            </a:extLst>
          </p:cNvPr>
          <p:cNvGrpSpPr/>
          <p:nvPr/>
        </p:nvGrpSpPr>
        <p:grpSpPr>
          <a:xfrm>
            <a:off x="797454" y="2020376"/>
            <a:ext cx="7350754" cy="1409897"/>
            <a:chOff x="797454" y="2020376"/>
            <a:chExt cx="7350754" cy="1409897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B471292-BF5C-84D2-A247-356E2B0FE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23456" y="2272971"/>
              <a:ext cx="4524752" cy="555672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8DB599D1-F9B8-FAC6-3200-FADE33D25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7454" y="2020376"/>
              <a:ext cx="2734057" cy="1409897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E351A10-243C-0E02-123E-C1C94419F38E}"/>
              </a:ext>
            </a:extLst>
          </p:cNvPr>
          <p:cNvGrpSpPr/>
          <p:nvPr/>
        </p:nvGrpSpPr>
        <p:grpSpPr>
          <a:xfrm>
            <a:off x="701675" y="3466239"/>
            <a:ext cx="8420409" cy="1495634"/>
            <a:chOff x="701675" y="3466239"/>
            <a:chExt cx="8420409" cy="1495634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F59A913-6503-AE45-B227-1941FD0B8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26443" y="3704630"/>
              <a:ext cx="5695641" cy="555672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BE977B8E-338D-5319-C5BE-66D149322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01675" y="3466239"/>
              <a:ext cx="2648320" cy="14956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236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F00FB-9E59-FCA0-4821-11C61BE9A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4934" y="152400"/>
            <a:ext cx="5929866" cy="1143000"/>
          </a:xfrm>
        </p:spPr>
        <p:txBody>
          <a:bodyPr/>
          <a:lstStyle/>
          <a:p>
            <a:r>
              <a:rPr lang="en-US" sz="2800" dirty="0"/>
              <a:t>Prandtl’s Holistic Picture of Flat Plate Boundary Layer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DCBA5E-688B-EDCF-54AB-CEE4796035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066800"/>
            <a:ext cx="8138160" cy="4368741"/>
          </a:xfr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12D2B8F-702F-66E5-3A40-0B8AADF5F2B2}"/>
              </a:ext>
            </a:extLst>
          </p:cNvPr>
          <p:cNvSpPr/>
          <p:nvPr/>
        </p:nvSpPr>
        <p:spPr bwMode="auto">
          <a:xfrm>
            <a:off x="914400" y="1295400"/>
            <a:ext cx="2438400" cy="1524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F206443-8936-079A-4DBF-BC102A82543B}"/>
                  </a:ext>
                </a:extLst>
              </p:cNvPr>
              <p:cNvSpPr txBox="1"/>
              <p:nvPr/>
            </p:nvSpPr>
            <p:spPr>
              <a:xfrm>
                <a:off x="304800" y="5435541"/>
                <a:ext cx="8710398" cy="11241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Velocity profile in a turbulent FPBL is defined using a simplified law</a:t>
                </a:r>
              </a:p>
              <a:p>
                <a:r>
                  <a:rPr lang="en-US" dirty="0"/>
                  <a:t>at large values of Re</a:t>
                </a:r>
                <a:r>
                  <a:rPr lang="en-US" baseline="-25000" dirty="0"/>
                  <a:t>x</a:t>
                </a:r>
                <a:r>
                  <a:rPr lang="en-US" dirty="0"/>
                  <a:t> &gt; </a:t>
                </a:r>
                <a:r>
                  <a:rPr lang="en-US" dirty="0">
                    <a:sym typeface="Symbol" panose="05050102010706020507" pitchFamily="18" charset="2"/>
                  </a:rPr>
                  <a:t>10</a:t>
                </a:r>
                <a:r>
                  <a:rPr lang="en-US" baseline="30000" dirty="0">
                    <a:sym typeface="Symbol" panose="05050102010706020507" pitchFamily="18" charset="2"/>
                  </a:rPr>
                  <a:t>7</a:t>
                </a:r>
                <a:r>
                  <a:rPr lang="en-US" dirty="0">
                    <a:sym typeface="Symbol" panose="05050102010706020507" pitchFamily="18" charset="2"/>
                  </a:rPr>
                  <a:t> , </a:t>
                </a:r>
                <a:r>
                  <a:rPr lang="en-US" dirty="0"/>
                  <a:t>one-seventh-power law: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type m:val="skw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F206443-8936-079A-4DBF-BC102A8254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5435541"/>
                <a:ext cx="8710398" cy="1124154"/>
              </a:xfrm>
              <a:prstGeom prst="rect">
                <a:avLst/>
              </a:prstGeom>
              <a:blipFill>
                <a:blip r:embed="rId3"/>
                <a:stretch>
                  <a:fillRect l="-1050" t="-4348" b="-380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13C9E5C6-D3D7-4CC4-F79C-AE230B5526D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F477B787-99A2-6070-308C-1865BE3127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E3AE292A-DCDC-6F75-2E2D-41918CF341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3CA2D0B6-13F7-A070-F2B8-08C4C6F00B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E41BED7-B184-C791-A59C-2DBC9E84BD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E59AC52E-C6B2-722E-523F-F961128BDF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1AF27804-3E03-7C20-AECD-F91489189B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E2789838-0599-DBB1-E2E1-9A31ADE673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7991AF61-696F-6D43-C853-AD5F74FB85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C11E9B28-ACF0-0B33-5944-C61779D307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439BE61D-85AA-6CE4-1CBF-5965E8AAD9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67B70AD8-350B-AC1E-3BAD-BB92A24F3D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9FD443AB-39B4-F02F-A5C0-F4E77E0D9F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9794C49D-6191-2811-3E25-F36837D8D7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77352C39-205F-C602-3954-A0A8EA607E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F305CBBB-EAE2-3968-16E0-C25B6D0343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3E039F91-776B-5CF3-FA69-E6EE8B5B5F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B07050C7-D5A0-EA33-F683-13FFC3E518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5B11428-A27D-CAA9-3B10-7EFDE79362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5638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F70CA-A972-7B4D-252E-86DB6A53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bject 2">
            <a:extLst>
              <a:ext uri="{FF2B5EF4-FFF2-40B4-BE49-F238E27FC236}">
                <a16:creationId xmlns:a16="http://schemas.microsoft.com/office/drawing/2014/main" id="{7F876A55-7180-EA03-D567-0B1287DC8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2213" y="275122"/>
            <a:ext cx="5705943" cy="87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1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Increasing Inertia in Viscous Pipe Flows : Reynolds Visualization Theory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pic>
        <p:nvPicPr>
          <p:cNvPr id="26627" name="Picture 2">
            <a:extLst>
              <a:ext uri="{FF2B5EF4-FFF2-40B4-BE49-F238E27FC236}">
                <a16:creationId xmlns:a16="http://schemas.microsoft.com/office/drawing/2014/main" id="{2D0DE901-89A9-ABE0-7028-06231E503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832391"/>
            <a:ext cx="4029076" cy="3810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3">
            <a:extLst>
              <a:ext uri="{FF2B5EF4-FFF2-40B4-BE49-F238E27FC236}">
                <a16:creationId xmlns:a16="http://schemas.microsoft.com/office/drawing/2014/main" id="{872D8E67-294B-C050-0C35-3061B5431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4" y="1805666"/>
            <a:ext cx="4029076" cy="202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C7FBF5-808A-ABD8-5F5B-6F536310BAE7}"/>
              </a:ext>
            </a:extLst>
          </p:cNvPr>
          <p:cNvSpPr/>
          <p:nvPr/>
        </p:nvSpPr>
        <p:spPr bwMode="auto">
          <a:xfrm>
            <a:off x="6487532" y="2058202"/>
            <a:ext cx="2035757" cy="177473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323836-7044-7AFA-D9EB-B08D4187CB61}"/>
              </a:ext>
            </a:extLst>
          </p:cNvPr>
          <p:cNvSpPr txBox="1"/>
          <p:nvPr/>
        </p:nvSpPr>
        <p:spPr>
          <a:xfrm>
            <a:off x="3350960" y="1346234"/>
            <a:ext cx="3215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Layers of Fluid Particles</a:t>
            </a:r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33E6EE-B1C3-E016-58B4-1AA45ED07456}"/>
              </a:ext>
            </a:extLst>
          </p:cNvPr>
          <p:cNvSpPr/>
          <p:nvPr/>
        </p:nvSpPr>
        <p:spPr bwMode="auto">
          <a:xfrm>
            <a:off x="304800" y="3814465"/>
            <a:ext cx="3990980" cy="187330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4A3CCAE-8081-D7DC-EF58-2E2684F2498F}"/>
              </a:ext>
            </a:extLst>
          </p:cNvPr>
          <p:cNvCxnSpPr/>
          <p:nvPr/>
        </p:nvCxnSpPr>
        <p:spPr bwMode="auto">
          <a:xfrm>
            <a:off x="914400" y="2142530"/>
            <a:ext cx="518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8DCEDC-21ED-0F6E-8073-98412B586823}"/>
              </a:ext>
            </a:extLst>
          </p:cNvPr>
          <p:cNvCxnSpPr/>
          <p:nvPr/>
        </p:nvCxnSpPr>
        <p:spPr bwMode="auto">
          <a:xfrm>
            <a:off x="990600" y="2442865"/>
            <a:ext cx="518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313EAA8-B6A3-D626-22EB-231235A82AB5}"/>
              </a:ext>
            </a:extLst>
          </p:cNvPr>
          <p:cNvCxnSpPr/>
          <p:nvPr/>
        </p:nvCxnSpPr>
        <p:spPr bwMode="auto">
          <a:xfrm>
            <a:off x="1066800" y="2671465"/>
            <a:ext cx="518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282B18-3030-EC6C-13B7-F3162D0951D6}"/>
              </a:ext>
            </a:extLst>
          </p:cNvPr>
          <p:cNvCxnSpPr/>
          <p:nvPr/>
        </p:nvCxnSpPr>
        <p:spPr bwMode="auto">
          <a:xfrm>
            <a:off x="1066800" y="2900065"/>
            <a:ext cx="518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61613BA-F0B5-BAB5-12F7-04BAF9058B5A}"/>
              </a:ext>
            </a:extLst>
          </p:cNvPr>
          <p:cNvCxnSpPr/>
          <p:nvPr/>
        </p:nvCxnSpPr>
        <p:spPr bwMode="auto">
          <a:xfrm>
            <a:off x="990600" y="3128665"/>
            <a:ext cx="518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BE05F32-B5B4-5EA8-3DAF-6D654821148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Logo usage Guidelines">
              <a:extLst>
                <a:ext uri="{FF2B5EF4-FFF2-40B4-BE49-F238E27FC236}">
                  <a16:creationId xmlns:a16="http://schemas.microsoft.com/office/drawing/2014/main" id="{5171F0CC-C905-E4E7-7D29-1B73EEE6E3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38">
              <a:extLst>
                <a:ext uri="{FF2B5EF4-FFF2-40B4-BE49-F238E27FC236}">
                  <a16:creationId xmlns:a16="http://schemas.microsoft.com/office/drawing/2014/main" id="{7F8BA2A4-B4E4-09ED-F322-EF3AB5BC2C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" name="Group 19">
                <a:extLst>
                  <a:ext uri="{FF2B5EF4-FFF2-40B4-BE49-F238E27FC236}">
                    <a16:creationId xmlns:a16="http://schemas.microsoft.com/office/drawing/2014/main" id="{A7934B81-A2E2-C380-8493-B90BBD6F21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70599A5E-DA88-6E0B-AF30-5E54D320F4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0F9D1AC2-7032-70E9-C835-B9C1EE64AF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625" name="Rectangle 10">
                      <a:extLst>
                        <a:ext uri="{FF2B5EF4-FFF2-40B4-BE49-F238E27FC236}">
                          <a16:creationId xmlns:a16="http://schemas.microsoft.com/office/drawing/2014/main" id="{B0FACD1B-3A11-FF62-D1BD-83733C65B3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634" name="Rectangle 11">
                      <a:extLst>
                        <a:ext uri="{FF2B5EF4-FFF2-40B4-BE49-F238E27FC236}">
                          <a16:creationId xmlns:a16="http://schemas.microsoft.com/office/drawing/2014/main" id="{911D12B7-38EA-B41E-A692-9BC8F43C2B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19FC4C92-4792-4A65-1DF2-A5A0685A4A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1" name="Rectangle 13">
                      <a:extLst>
                        <a:ext uri="{FF2B5EF4-FFF2-40B4-BE49-F238E27FC236}">
                          <a16:creationId xmlns:a16="http://schemas.microsoft.com/office/drawing/2014/main" id="{609EBE07-E68E-2D2F-D716-84CA187201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624" name="Rectangle 14">
                      <a:extLst>
                        <a:ext uri="{FF2B5EF4-FFF2-40B4-BE49-F238E27FC236}">
                          <a16:creationId xmlns:a16="http://schemas.microsoft.com/office/drawing/2014/main" id="{43D4E8EA-058B-90F9-A980-7764B4214A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EEF8D92D-9394-8FE3-19B6-283AF7FF18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BD203777-407C-1BB9-0E84-B2234D3B30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E7DBD968-D066-A8F0-08EE-9F39FB187B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54000F69-2C16-7EA2-74C8-01DD8760DF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1050D06F-A4DE-7BFF-E219-3D86270E53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AB15FFBF-7A65-77F7-C7E3-1DF41A25C9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85D6774-FB71-1109-C7DE-180257C938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8C83ECE-CDDC-92ED-0C50-2CF30BDFEE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64072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75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bject 2">
            <a:extLst>
              <a:ext uri="{FF2B5EF4-FFF2-40B4-BE49-F238E27FC236}">
                <a16:creationId xmlns:a16="http://schemas.microsoft.com/office/drawing/2014/main" id="{50ED943B-7A76-E814-64E8-9DF920913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940" y="507368"/>
            <a:ext cx="5559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1000"/>
              </a:lnSpc>
              <a:spcBef>
                <a:spcPct val="0"/>
              </a:spcBef>
              <a:buFontTx/>
              <a:buNone/>
            </a:pPr>
            <a:r>
              <a:rPr lang="en-US" altLang="en-US" sz="2800" kern="0" dirty="0"/>
              <a:t>Prandtl's Analogical Hypothesis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D16B7AA-9CDF-520C-D0A5-048E1518AA8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Logo usage Guidelines">
              <a:extLst>
                <a:ext uri="{FF2B5EF4-FFF2-40B4-BE49-F238E27FC236}">
                  <a16:creationId xmlns:a16="http://schemas.microsoft.com/office/drawing/2014/main" id="{644973CC-2CF1-7858-69D0-CFF3F24E87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38">
              <a:extLst>
                <a:ext uri="{FF2B5EF4-FFF2-40B4-BE49-F238E27FC236}">
                  <a16:creationId xmlns:a16="http://schemas.microsoft.com/office/drawing/2014/main" id="{1C62C4D0-8DB3-3660-8198-F0F17458B6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" name="Group 19">
                <a:extLst>
                  <a:ext uri="{FF2B5EF4-FFF2-40B4-BE49-F238E27FC236}">
                    <a16:creationId xmlns:a16="http://schemas.microsoft.com/office/drawing/2014/main" id="{F35190CD-53B1-96E2-924C-DA37D165CF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815FBFCB-3177-8180-C0BC-75C1DE4212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754358CB-70C9-AE6D-C09A-386F8BC3FA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625" name="Rectangle 10">
                      <a:extLst>
                        <a:ext uri="{FF2B5EF4-FFF2-40B4-BE49-F238E27FC236}">
                          <a16:creationId xmlns:a16="http://schemas.microsoft.com/office/drawing/2014/main" id="{52D96798-596D-50E7-7999-55F302EF54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634" name="Rectangle 11">
                      <a:extLst>
                        <a:ext uri="{FF2B5EF4-FFF2-40B4-BE49-F238E27FC236}">
                          <a16:creationId xmlns:a16="http://schemas.microsoft.com/office/drawing/2014/main" id="{87C9ACDB-D72B-E1C4-7A7E-B30B42228E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0F2C0392-61FC-F0D7-CA06-4D7D6D754D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1" name="Rectangle 13">
                      <a:extLst>
                        <a:ext uri="{FF2B5EF4-FFF2-40B4-BE49-F238E27FC236}">
                          <a16:creationId xmlns:a16="http://schemas.microsoft.com/office/drawing/2014/main" id="{966CBD6E-C120-EC6A-7AFB-30137F49A4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624" name="Rectangle 14">
                      <a:extLst>
                        <a:ext uri="{FF2B5EF4-FFF2-40B4-BE49-F238E27FC236}">
                          <a16:creationId xmlns:a16="http://schemas.microsoft.com/office/drawing/2014/main" id="{A8AA0E1A-1CE6-CCE0-8CE6-B74034B698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96DF9D5D-43FD-76FA-42AD-2D8E07A7F8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725D3D34-1570-BD20-2D59-D786222578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1DADB7F5-3ADD-1291-3CF0-E727C29B55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62B79D64-4891-3EF2-E6B2-A12B578412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1888E917-3174-32DD-B684-78707B3587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765CDADB-A9BE-0006-A16B-592BBE87EE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D3B500B-A4B9-51D0-809D-E232243CF9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42340AF-8626-2592-1E0B-20BF3A5132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D5836D3-0331-0536-408E-2D15D7D45E25}"/>
              </a:ext>
            </a:extLst>
          </p:cNvPr>
          <p:cNvSpPr txBox="1">
            <a:spLocks/>
          </p:cNvSpPr>
          <p:nvPr/>
        </p:nvSpPr>
        <p:spPr>
          <a:xfrm>
            <a:off x="470753" y="1694926"/>
            <a:ext cx="8339138" cy="357693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kern="0" dirty="0"/>
              <a:t>In a laminar flow the random motion is at the molecular level only.</a:t>
            </a:r>
          </a:p>
          <a:p>
            <a:r>
              <a:rPr lang="en-US" altLang="en-US" sz="2400" kern="0" dirty="0"/>
              <a:t>Macro instruments cannot detect this randomness.</a:t>
            </a:r>
          </a:p>
          <a:p>
            <a:r>
              <a:rPr lang="en-US" altLang="en-US" sz="2400" kern="0" dirty="0"/>
              <a:t>Macro Engineering devices feel it as molecular viscosity.</a:t>
            </a:r>
          </a:p>
          <a:p>
            <a:r>
              <a:rPr lang="en-US" altLang="en-US" sz="2400" kern="0" dirty="0"/>
              <a:t>Turbulent flow is due to random movement of fluid parcels/bundles.</a:t>
            </a:r>
          </a:p>
          <a:p>
            <a:r>
              <a:rPr lang="en-US" altLang="en-US" sz="2400" kern="0" dirty="0"/>
              <a:t>Even Macro instruments detect this randomness.</a:t>
            </a:r>
          </a:p>
          <a:p>
            <a:r>
              <a:rPr lang="en-US" altLang="en-US" sz="2400" kern="0" dirty="0"/>
              <a:t>Macro Engineering devices feel it as enhanced viscosity….! </a:t>
            </a:r>
          </a:p>
        </p:txBody>
      </p:sp>
    </p:spTree>
    <p:extLst>
      <p:ext uri="{BB962C8B-B14F-4D97-AF65-F5344CB8AC3E}">
        <p14:creationId xmlns:p14="http://schemas.microsoft.com/office/powerpoint/2010/main" val="76056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54691-ADD5-E85D-4545-B3D5677E8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>
            <a:extLst>
              <a:ext uri="{FF2B5EF4-FFF2-40B4-BE49-F238E27FC236}">
                <a16:creationId xmlns:a16="http://schemas.microsoft.com/office/drawing/2014/main" id="{F6BC52C4-D095-535B-B11B-9CBA6821B1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599" y="1295400"/>
            <a:ext cx="8778875" cy="1360306"/>
          </a:xfrm>
        </p:spPr>
        <p:txBody>
          <a:bodyPr/>
          <a:lstStyle/>
          <a:p>
            <a:r>
              <a:rPr lang="en-US" altLang="en-US" sz="2400" dirty="0"/>
              <a:t>Prandtl was the first to present a working turbulence model that is applied to wakes, jets and boundary layer flows. </a:t>
            </a:r>
          </a:p>
          <a:p>
            <a:r>
              <a:rPr lang="en-US" altLang="en-US" sz="2400" dirty="0"/>
              <a:t>The model is analogous to the mean</a:t>
            </a:r>
            <a:r>
              <a:rPr lang="en-US" altLang="en-US" sz="2400" i="1" dirty="0"/>
              <a:t> </a:t>
            </a:r>
            <a:r>
              <a:rPr lang="en-US" altLang="en-US" sz="2400" dirty="0"/>
              <a:t>free path in kinetic gas theory.</a:t>
            </a:r>
          </a:p>
          <a:p>
            <a:endParaRPr lang="en-US" altLang="en-US" sz="2400" dirty="0"/>
          </a:p>
        </p:txBody>
      </p:sp>
      <p:sp>
        <p:nvSpPr>
          <p:cNvPr id="5127" name="Rectangle 2">
            <a:extLst>
              <a:ext uri="{FF2B5EF4-FFF2-40B4-BE49-F238E27FC236}">
                <a16:creationId xmlns:a16="http://schemas.microsoft.com/office/drawing/2014/main" id="{D726FFD9-578B-C9EF-D035-7996793ADB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1204" y="352216"/>
            <a:ext cx="7772400" cy="609600"/>
          </a:xfrm>
        </p:spPr>
        <p:txBody>
          <a:bodyPr/>
          <a:lstStyle/>
          <a:p>
            <a:r>
              <a:rPr lang="en-US" altLang="en-US" sz="2800" dirty="0"/>
              <a:t>Prandtl's Analogical Hypothesis</a:t>
            </a:r>
          </a:p>
        </p:txBody>
      </p:sp>
      <p:sp>
        <p:nvSpPr>
          <p:cNvPr id="18437" name="Text Box 24">
            <a:extLst>
              <a:ext uri="{FF2B5EF4-FFF2-40B4-BE49-F238E27FC236}">
                <a16:creationId xmlns:a16="http://schemas.microsoft.com/office/drawing/2014/main" id="{0ECEB450-6EE0-5D58-DB93-49AF0466F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04" y="3098410"/>
            <a:ext cx="3276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Molecular transport</a:t>
            </a:r>
          </a:p>
        </p:txBody>
      </p:sp>
      <p:sp>
        <p:nvSpPr>
          <p:cNvPr id="18438" name="Text Box 25">
            <a:extLst>
              <a:ext uri="{FF2B5EF4-FFF2-40B4-BE49-F238E27FC236}">
                <a16:creationId xmlns:a16="http://schemas.microsoft.com/office/drawing/2014/main" id="{3BF59613-74B5-B90E-1FEA-8F3973C36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362325"/>
            <a:ext cx="3421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Turbulent transport</a:t>
            </a:r>
          </a:p>
        </p:txBody>
      </p:sp>
      <p:graphicFrame>
        <p:nvGraphicFramePr>
          <p:cNvPr id="17" name="Object 17">
            <a:extLst>
              <a:ext uri="{FF2B5EF4-FFF2-40B4-BE49-F238E27FC236}">
                <a16:creationId xmlns:a16="http://schemas.microsoft.com/office/drawing/2014/main" id="{15C7FFF6-624A-E82F-FEC2-6CD7476884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87438" y="3962400"/>
          <a:ext cx="224313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28520" imgH="419040" progId="Equation.3">
                  <p:embed/>
                </p:oleObj>
              </mc:Choice>
              <mc:Fallback>
                <p:oleObj name="Equation" r:id="rId2" imgW="1028520" imgH="419040" progId="Equation.3">
                  <p:embed/>
                  <p:pic>
                    <p:nvPicPr>
                      <p:cNvPr id="17" name="Object 17">
                        <a:extLst>
                          <a:ext uri="{FF2B5EF4-FFF2-40B4-BE49-F238E27FC236}">
                            <a16:creationId xmlns:a16="http://schemas.microsoft.com/office/drawing/2014/main" id="{51FA112C-52AB-88AE-73AB-F2BA6D6B0B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7438" y="3962400"/>
                        <a:ext cx="224313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8">
            <a:extLst>
              <a:ext uri="{FF2B5EF4-FFF2-40B4-BE49-F238E27FC236}">
                <a16:creationId xmlns:a16="http://schemas.microsoft.com/office/drawing/2014/main" id="{E1A6BCF5-65C7-B9EC-0185-747391A6F7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1910" y="5283200"/>
          <a:ext cx="332898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62040" imgH="393480" progId="Equation.3">
                  <p:embed/>
                </p:oleObj>
              </mc:Choice>
              <mc:Fallback>
                <p:oleObj name="Equation" r:id="rId4" imgW="1562040" imgH="393480" progId="Equation.3">
                  <p:embed/>
                  <p:pic>
                    <p:nvPicPr>
                      <p:cNvPr id="18" name="Object 18">
                        <a:extLst>
                          <a:ext uri="{FF2B5EF4-FFF2-40B4-BE49-F238E27FC236}">
                            <a16:creationId xmlns:a16="http://schemas.microsoft.com/office/drawing/2014/main" id="{A76B8F2E-E8DD-C982-3398-4356F4ECD3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910" y="5283200"/>
                        <a:ext cx="332898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91" name="Object 19">
            <a:extLst>
              <a:ext uri="{FF2B5EF4-FFF2-40B4-BE49-F238E27FC236}">
                <a16:creationId xmlns:a16="http://schemas.microsoft.com/office/drawing/2014/main" id="{B2E995D8-35A0-64BE-DEA5-3F9DAA2426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3886200"/>
          <a:ext cx="31019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22360" imgH="419040" progId="Equation.3">
                  <p:embed/>
                </p:oleObj>
              </mc:Choice>
              <mc:Fallback>
                <p:oleObj name="Equation" r:id="rId6" imgW="1422360" imgH="419040" progId="Equation.3">
                  <p:embed/>
                  <p:pic>
                    <p:nvPicPr>
                      <p:cNvPr id="28691" name="Object 19">
                        <a:extLst>
                          <a:ext uri="{FF2B5EF4-FFF2-40B4-BE49-F238E27FC236}">
                            <a16:creationId xmlns:a16="http://schemas.microsoft.com/office/drawing/2014/main" id="{1B0CFBF5-E9A2-E977-A422-2914196D75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886200"/>
                        <a:ext cx="310197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8F39CE03-3032-FE65-0AE2-79E454E5B07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76F1A545-F34B-A86F-D148-5C4C0CF117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2A5132B-5D49-B6A5-4D1B-9EF7540A15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6479FEB-E31A-26AD-C095-FD34BC47ED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797D71A-68C5-A9D9-3FB5-12F8A45D5F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CDC4D18-88A0-AE9D-04B0-0DCBE65A9A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169A4D1A-E60F-F9D9-7716-BC45B399E5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577CEC9-17F3-92ED-2ACB-EFA2454655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65B9582-7911-18BC-218C-B97E35DB8E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D3C56240-AC86-03C8-7709-F871A21C7B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02F2A0E9-379B-37AF-11C1-A82F572833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3FF78AC-F5A0-2201-6E99-12B4BBAB12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1B8CEDA-5E41-85A1-3C42-2F268176CD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EBCE05B-441D-68FC-49B6-4C7BEE81A2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0F291AB-3241-A955-B03D-914B7C6338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4EA7A621-28FF-8976-D220-B9DE9F02D8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5D4BF2B4-C6CE-C73F-705C-79E46ED725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94C177B-ED70-078E-0B18-CC1767415A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010B7B1-2F73-EAEC-1F90-10989F3FC6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7006852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  <p:bldP spid="18437" grpId="0"/>
      <p:bldP spid="184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E3E6A-CE1C-A4EE-DD15-24B226D12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BF79A-9A01-F836-D1C5-58F503D59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2400"/>
            <a:ext cx="6324600" cy="1143000"/>
          </a:xfrm>
        </p:spPr>
        <p:txBody>
          <a:bodyPr/>
          <a:lstStyle/>
          <a:p>
            <a:r>
              <a:rPr lang="en-US" sz="2800" dirty="0"/>
              <a:t>Molecular Viscosity vs Eddy Viscosity</a:t>
            </a:r>
            <a:endParaRPr lang="en-IN" sz="28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C83BE58-67C0-01F6-9826-1C822A54D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09" y="1981200"/>
            <a:ext cx="7821801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E205E45-121D-4FEC-35AE-7C0F3935966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6C7D0705-C943-D3CD-9C7B-E9D978B39A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3D922397-F9EE-2E29-C90D-28E94DCDFE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BA4B4D50-B71B-9BFC-4002-82D488D689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45026127-6DC0-F7F4-E264-7B1B84E3B9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94BBEAF7-FD13-0414-0FA7-479421A11C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30" name="Rectangle 10">
                      <a:extLst>
                        <a:ext uri="{FF2B5EF4-FFF2-40B4-BE49-F238E27FC236}">
                          <a16:creationId xmlns:a16="http://schemas.microsoft.com/office/drawing/2014/main" id="{E8EA54F3-D12A-4B61-7DA2-99B8D30F45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1" name="Rectangle 11">
                      <a:extLst>
                        <a:ext uri="{FF2B5EF4-FFF2-40B4-BE49-F238E27FC236}">
                          <a16:creationId xmlns:a16="http://schemas.microsoft.com/office/drawing/2014/main" id="{1BDA2CC3-3807-92A0-8FE7-B27D350290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5929F0BA-320E-A2B3-41E6-BC3D573F8E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27" name="Rectangle 13">
                      <a:extLst>
                        <a:ext uri="{FF2B5EF4-FFF2-40B4-BE49-F238E27FC236}">
                          <a16:creationId xmlns:a16="http://schemas.microsoft.com/office/drawing/2014/main" id="{D93E8305-27DE-876E-9ACB-35FB58BDD4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9" name="Rectangle 14">
                      <a:extLst>
                        <a:ext uri="{FF2B5EF4-FFF2-40B4-BE49-F238E27FC236}">
                          <a16:creationId xmlns:a16="http://schemas.microsoft.com/office/drawing/2014/main" id="{ED157024-F770-E1C9-D50D-2DFCD132CE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B7725FF1-B4C8-1143-DD00-8E778B564E0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5" name="Rectangle 1024">
                      <a:extLst>
                        <a:ext uri="{FF2B5EF4-FFF2-40B4-BE49-F238E27FC236}">
                          <a16:creationId xmlns:a16="http://schemas.microsoft.com/office/drawing/2014/main" id="{4FBD0955-0291-CEEA-E122-4EC3A7D2F3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6" name="Rectangle 1025">
                      <a:extLst>
                        <a:ext uri="{FF2B5EF4-FFF2-40B4-BE49-F238E27FC236}">
                          <a16:creationId xmlns:a16="http://schemas.microsoft.com/office/drawing/2014/main" id="{AB3ADDE1-4F98-CF27-14B8-27BF81725D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53420EC-3E44-CBF6-A2AD-3CFF6E8F57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2C527C7C-2D2A-A94A-1C25-C0F3FFAD5A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" name="Rectangle 1023">
                      <a:extLst>
                        <a:ext uri="{FF2B5EF4-FFF2-40B4-BE49-F238E27FC236}">
                          <a16:creationId xmlns:a16="http://schemas.microsoft.com/office/drawing/2014/main" id="{1CB0BDE1-FD67-F213-9181-1DF8B1508C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4999CE6F-2701-E7CC-91E9-45BD1E0BF0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F251F6E-0576-A95B-07C2-6CF08EE373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9894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CCA1-BC67-96CE-F3BF-22669D433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939AB589-1A80-3A74-7191-49D50F566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7400" y="76200"/>
            <a:ext cx="5739954" cy="1143000"/>
          </a:xfrm>
        </p:spPr>
        <p:txBody>
          <a:bodyPr/>
          <a:lstStyle/>
          <a:p>
            <a:r>
              <a:rPr lang="en-US" altLang="en-US" sz="2800" dirty="0"/>
              <a:t>Microscopic View of Viscosity of Liquids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206340-DA5D-17C1-1CB4-DFFE67A8F97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A21DF232-F214-64A4-6A9C-80A7983670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63F0968-7CAE-7C4E-95E3-EFA7ED2DAA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004B1870-CBD4-CB26-89B5-C42B772490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D5FE542-52B6-435C-B61C-D04513221F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81CC89CB-F543-A27A-304B-BA2D393878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CD571EE1-F0A3-1DEC-D5AA-BE81FBB090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2A93C6F3-3618-F294-21D2-1539EC8EC7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CCCAA92-50B8-3D33-B2F7-C04ABD5BCC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B438E66F-83FB-5807-2995-B5FCE4A245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D370681A-C69C-9AB4-8C21-E24BDE18D6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24C4D1B7-78E4-4DF6-CD62-BF4F28CE72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FFD6CD9-C3E8-9D47-87A6-026B3EEC15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C9AA9EE-4B38-12C2-6F8B-E80B571D16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6A8CD494-3DCA-6BB1-CB35-FA984FFD51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262ED2D3-D293-5B76-4E69-5CA6AA914F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C8CC289E-D037-C76B-2027-C2EB752E7E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389F505-1757-08C9-18AF-31F1ED401A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D4A60E6-00E0-B170-BD74-5A73A847BE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B8ACC968-5203-B3D6-53AB-4A19B61E1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5092965"/>
            <a:ext cx="6553200" cy="1612635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3455529-DCE5-53A5-58F9-376E88C1637F}"/>
              </a:ext>
            </a:extLst>
          </p:cNvPr>
          <p:cNvCxnSpPr/>
          <p:nvPr/>
        </p:nvCxnSpPr>
        <p:spPr bwMode="auto">
          <a:xfrm>
            <a:off x="6248400" y="5105400"/>
            <a:ext cx="1295400" cy="0"/>
          </a:xfrm>
          <a:prstGeom prst="straightConnector1">
            <a:avLst/>
          </a:prstGeom>
          <a:solidFill>
            <a:schemeClr val="accent1"/>
          </a:solidFill>
          <a:ln w="698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CB791D1-EA8D-AA2F-20CC-4800410D342F}"/>
              </a:ext>
            </a:extLst>
          </p:cNvPr>
          <p:cNvSpPr txBox="1"/>
          <p:nvPr/>
        </p:nvSpPr>
        <p:spPr>
          <a:xfrm>
            <a:off x="6705600" y="45675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  <a:endParaRPr lang="en-IN" i="1" dirty="0"/>
          </a:p>
        </p:txBody>
      </p:sp>
      <p:pic>
        <p:nvPicPr>
          <p:cNvPr id="28" name="Content Placeholder 27">
            <a:extLst>
              <a:ext uri="{FF2B5EF4-FFF2-40B4-BE49-F238E27FC236}">
                <a16:creationId xmlns:a16="http://schemas.microsoft.com/office/drawing/2014/main" id="{93278963-BD5C-3D5B-AC6C-EAACE45419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528833" y="2059315"/>
            <a:ext cx="4353533" cy="2991267"/>
          </a:xfr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266A05E-5656-89C1-D85B-51D907C96710}"/>
              </a:ext>
            </a:extLst>
          </p:cNvPr>
          <p:cNvSpPr txBox="1"/>
          <p:nvPr/>
        </p:nvSpPr>
        <p:spPr>
          <a:xfrm>
            <a:off x="4800600" y="1981200"/>
            <a:ext cx="4198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Peculiar Motion of Fluid Parcels</a:t>
            </a:r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F40574B-74E0-BFEE-9301-5FE05A2D75AC}"/>
              </a:ext>
            </a:extLst>
          </p:cNvPr>
          <p:cNvGrpSpPr/>
          <p:nvPr/>
        </p:nvGrpSpPr>
        <p:grpSpPr>
          <a:xfrm>
            <a:off x="304800" y="1371600"/>
            <a:ext cx="5527589" cy="2525881"/>
            <a:chOff x="304800" y="1371600"/>
            <a:chExt cx="5527589" cy="2525881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2693670E-EA73-8FF6-A8A6-AA68C4B2A9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45000"/>
                      </a14:imgEffect>
                      <a14:imgEffect>
                        <a14:brightnessContrast bright="-1000" contrast="5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522388"/>
              <a:ext cx="4596954" cy="23750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86FE64F-3CA7-5811-BB23-C004EC0E312F}"/>
                </a:ext>
              </a:extLst>
            </p:cNvPr>
            <p:cNvSpPr txBox="1"/>
            <p:nvPr/>
          </p:nvSpPr>
          <p:spPr>
            <a:xfrm>
              <a:off x="457200" y="1371600"/>
              <a:ext cx="5375189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Peculiar Motion of Fluid molecules/atoms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187659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79FFD-2975-8EFE-53B1-40A263C1B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4">
            <a:extLst>
              <a:ext uri="{FF2B5EF4-FFF2-40B4-BE49-F238E27FC236}">
                <a16:creationId xmlns:a16="http://schemas.microsoft.com/office/drawing/2014/main" id="{A53E7877-46D7-294C-6A51-8A3DDDA29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732" y="3307826"/>
            <a:ext cx="3743324" cy="3117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6" name="object 2">
            <a:extLst>
              <a:ext uri="{FF2B5EF4-FFF2-40B4-BE49-F238E27FC236}">
                <a16:creationId xmlns:a16="http://schemas.microsoft.com/office/drawing/2014/main" id="{1F4A84FD-03DF-0A9B-7E02-87906DA13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318" y="258266"/>
            <a:ext cx="5559425" cy="87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1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Increasing Inertia in Viscous Pipe Flows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pic>
        <p:nvPicPr>
          <p:cNvPr id="26627" name="Picture 2">
            <a:extLst>
              <a:ext uri="{FF2B5EF4-FFF2-40B4-BE49-F238E27FC236}">
                <a16:creationId xmlns:a16="http://schemas.microsoft.com/office/drawing/2014/main" id="{BC9785D9-EA8C-2ABE-5B25-A250134DC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294526"/>
            <a:ext cx="4029076" cy="3810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3">
            <a:extLst>
              <a:ext uri="{FF2B5EF4-FFF2-40B4-BE49-F238E27FC236}">
                <a16:creationId xmlns:a16="http://schemas.microsoft.com/office/drawing/2014/main" id="{CF91E5DF-3FFC-2D7B-856E-0AF92BF77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4" y="1267801"/>
            <a:ext cx="4029076" cy="202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48B4B9-123E-B622-C52E-396C8F422512}"/>
              </a:ext>
            </a:extLst>
          </p:cNvPr>
          <p:cNvSpPr txBox="1"/>
          <p:nvPr/>
        </p:nvSpPr>
        <p:spPr>
          <a:xfrm>
            <a:off x="3429000" y="1214735"/>
            <a:ext cx="3129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Layers of fluid particles</a:t>
            </a:r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30F0B8-1B5B-673A-303A-FAB74B9FB85E}"/>
              </a:ext>
            </a:extLst>
          </p:cNvPr>
          <p:cNvSpPr/>
          <p:nvPr/>
        </p:nvSpPr>
        <p:spPr bwMode="auto">
          <a:xfrm>
            <a:off x="304800" y="3276600"/>
            <a:ext cx="3990980" cy="187330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1FCE42-354D-060C-A36F-5B6E50DBA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80" y="3352800"/>
            <a:ext cx="26693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>
                <a:cs typeface="Times New Roman" panose="02020603050405020304" pitchFamily="18" charset="0"/>
              </a:rPr>
              <a:t>Mean velocity flow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AB4853AB-642B-AE8F-2CB2-A6997C1A0A96}"/>
                  </a:ext>
                </a:extLst>
              </p:cNvPr>
              <p:cNvSpPr txBox="1"/>
              <p:nvPr/>
            </p:nvSpPr>
            <p:spPr bwMode="auto">
              <a:xfrm>
                <a:off x="1504950" y="3886200"/>
                <a:ext cx="1771650" cy="11033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̄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DD766C28-2CC0-5DFB-6523-D4EF8EC2E6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04950" y="3886200"/>
                <a:ext cx="1771650" cy="11033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33B90BF-E53C-CD2E-9172-1EA34DDCF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842" y="4784392"/>
            <a:ext cx="24340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>
                <a:cs typeface="Times New Roman" panose="02020603050405020304" pitchFamily="18" charset="0"/>
              </a:rPr>
              <a:t>Turbulence Level: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A6345521-847B-C5BA-3E6E-24A00F672852}"/>
                  </a:ext>
                </a:extLst>
              </p:cNvPr>
              <p:cNvSpPr txBox="1"/>
              <p:nvPr/>
            </p:nvSpPr>
            <p:spPr bwMode="auto">
              <a:xfrm>
                <a:off x="576262" y="5311775"/>
                <a:ext cx="2928938" cy="1165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limLoc m:val="undOvr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  <m:d>
                                        <m:d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̄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C4963FFE-518D-0FE3-F62B-12B0122D3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6262" y="5311775"/>
                <a:ext cx="2928938" cy="11652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8709CEB-35C9-5DEA-60D1-6413AC50233F}"/>
              </a:ext>
            </a:extLst>
          </p:cNvPr>
          <p:cNvCxnSpPr/>
          <p:nvPr/>
        </p:nvCxnSpPr>
        <p:spPr bwMode="auto">
          <a:xfrm>
            <a:off x="914400" y="1604665"/>
            <a:ext cx="518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F49FEC2-CCEE-9CB2-7016-0E11A60CE33B}"/>
              </a:ext>
            </a:extLst>
          </p:cNvPr>
          <p:cNvCxnSpPr/>
          <p:nvPr/>
        </p:nvCxnSpPr>
        <p:spPr bwMode="auto">
          <a:xfrm>
            <a:off x="990600" y="1905000"/>
            <a:ext cx="518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4C6558E-63C7-4A0C-CAA1-1208953EF795}"/>
              </a:ext>
            </a:extLst>
          </p:cNvPr>
          <p:cNvCxnSpPr/>
          <p:nvPr/>
        </p:nvCxnSpPr>
        <p:spPr bwMode="auto">
          <a:xfrm>
            <a:off x="1066800" y="2133600"/>
            <a:ext cx="518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AC6C6D0-6171-E542-3FC8-0085D36E7A2D}"/>
              </a:ext>
            </a:extLst>
          </p:cNvPr>
          <p:cNvCxnSpPr/>
          <p:nvPr/>
        </p:nvCxnSpPr>
        <p:spPr bwMode="auto">
          <a:xfrm>
            <a:off x="1066800" y="2362200"/>
            <a:ext cx="518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E6403EC-65A5-45C9-FE98-E1E38DA5FA8D}"/>
              </a:ext>
            </a:extLst>
          </p:cNvPr>
          <p:cNvCxnSpPr/>
          <p:nvPr/>
        </p:nvCxnSpPr>
        <p:spPr bwMode="auto">
          <a:xfrm>
            <a:off x="990600" y="2590800"/>
            <a:ext cx="518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E5E523D-5D78-A6A7-F93C-6B3D91B3C94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Logo usage Guidelines">
              <a:extLst>
                <a:ext uri="{FF2B5EF4-FFF2-40B4-BE49-F238E27FC236}">
                  <a16:creationId xmlns:a16="http://schemas.microsoft.com/office/drawing/2014/main" id="{9FF26E30-9327-14A0-A4CE-57D4254873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38">
              <a:extLst>
                <a:ext uri="{FF2B5EF4-FFF2-40B4-BE49-F238E27FC236}">
                  <a16:creationId xmlns:a16="http://schemas.microsoft.com/office/drawing/2014/main" id="{8939CA71-3068-99E2-272B-358562AB31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" name="Group 19">
                <a:extLst>
                  <a:ext uri="{FF2B5EF4-FFF2-40B4-BE49-F238E27FC236}">
                    <a16:creationId xmlns:a16="http://schemas.microsoft.com/office/drawing/2014/main" id="{C5DA55E1-1A50-E041-9F37-6DFE47F83B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B842A878-C795-34DC-CD16-3AF9F6A8ED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7B595926-5DAA-DDC9-2525-C4C9702DD7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625" name="Rectangle 10">
                      <a:extLst>
                        <a:ext uri="{FF2B5EF4-FFF2-40B4-BE49-F238E27FC236}">
                          <a16:creationId xmlns:a16="http://schemas.microsoft.com/office/drawing/2014/main" id="{149DE970-C597-8A43-D864-9540B0ED49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634" name="Rectangle 11">
                      <a:extLst>
                        <a:ext uri="{FF2B5EF4-FFF2-40B4-BE49-F238E27FC236}">
                          <a16:creationId xmlns:a16="http://schemas.microsoft.com/office/drawing/2014/main" id="{FA02C3D3-DA2D-FB60-BB35-6C7AC0C638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67D4AAA0-C92F-0EEC-A257-B0E457FBBA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1" name="Rectangle 13">
                      <a:extLst>
                        <a:ext uri="{FF2B5EF4-FFF2-40B4-BE49-F238E27FC236}">
                          <a16:creationId xmlns:a16="http://schemas.microsoft.com/office/drawing/2014/main" id="{76EC9DCA-C1EB-A51D-3CE9-24C3BE0C45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624" name="Rectangle 14">
                      <a:extLst>
                        <a:ext uri="{FF2B5EF4-FFF2-40B4-BE49-F238E27FC236}">
                          <a16:creationId xmlns:a16="http://schemas.microsoft.com/office/drawing/2014/main" id="{92835F6E-059F-C393-EF45-3F8C38224A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2878A17F-D31D-41B5-F0DE-544DCF411F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0AE89CE0-B260-8459-01E4-5F121313A5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9F47AE82-A610-15E7-7494-29F85F9403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FB6B6F64-5BDA-4CA8-35BE-602AC5D087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F8F64FFC-BA49-EC04-D66E-0B09F3C664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2FCA2EF1-0DB3-DEB8-AD7D-15C1C7B3FF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75FF57FC-24EC-4BE0-4AC9-B90709A3D6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489A44F-8538-74B7-B20C-D6953280EE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2537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7" grpId="0"/>
      <p:bldP spid="10" grpId="0"/>
      <p:bldP spid="12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7B4F084-56B6-41C8-A220-B9CA33B9970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12828</TotalTime>
  <Words>449</Words>
  <Application>Microsoft Office PowerPoint</Application>
  <PresentationFormat>On-screen Show (4:3)</PresentationFormat>
  <Paragraphs>63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Cambria Math</vt:lpstr>
      <vt:lpstr>Script MT Bold</vt:lpstr>
      <vt:lpstr>Symbol</vt:lpstr>
      <vt:lpstr>Times New Roman</vt:lpstr>
      <vt:lpstr>Default Design</vt:lpstr>
      <vt:lpstr>Equation</vt:lpstr>
      <vt:lpstr>High Inertia Viscous Flows</vt:lpstr>
      <vt:lpstr>PowerPoint Presentation</vt:lpstr>
      <vt:lpstr>PowerPoint Presentation</vt:lpstr>
      <vt:lpstr>Primary Viscous Flows at Increasing Reynolds Number</vt:lpstr>
      <vt:lpstr>Reynolds Experiments: Laminar-Turbulent Transition  ~1886</vt:lpstr>
      <vt:lpstr>PowerPoint Presentation</vt:lpstr>
      <vt:lpstr>Prandtl’s Holistic Picture of Flat Plate Boundary Layer</vt:lpstr>
      <vt:lpstr>PowerPoint Presentation</vt:lpstr>
      <vt:lpstr>PowerPoint Presentation</vt:lpstr>
      <vt:lpstr>Prandtl's Analogical Hypothesis</vt:lpstr>
      <vt:lpstr>Molecular Viscosity vs Eddy Viscosity</vt:lpstr>
      <vt:lpstr>Microscopic View of Viscosity of Liquids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810</cp:revision>
  <cp:lastPrinted>2002-01-11T03:20:09Z</cp:lastPrinted>
  <dcterms:created xsi:type="dcterms:W3CDTF">2002-01-11T02:48:10Z</dcterms:created>
  <dcterms:modified xsi:type="dcterms:W3CDTF">2025-11-01T04:03:46Z</dcterms:modified>
</cp:coreProperties>
</file>