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793" r:id="rId2"/>
    <p:sldId id="552" r:id="rId3"/>
    <p:sldId id="1254" r:id="rId4"/>
    <p:sldId id="1256" r:id="rId5"/>
    <p:sldId id="782" r:id="rId6"/>
    <p:sldId id="1255" r:id="rId7"/>
    <p:sldId id="506" r:id="rId8"/>
    <p:sldId id="275" r:id="rId9"/>
    <p:sldId id="541" r:id="rId10"/>
    <p:sldId id="545" r:id="rId11"/>
    <p:sldId id="546" r:id="rId12"/>
    <p:sldId id="561" r:id="rId13"/>
    <p:sldId id="499" r:id="rId14"/>
    <p:sldId id="500" r:id="rId15"/>
    <p:sldId id="501" r:id="rId16"/>
    <p:sldId id="502" r:id="rId17"/>
    <p:sldId id="503" r:id="rId18"/>
    <p:sldId id="504" r:id="rId19"/>
    <p:sldId id="505" r:id="rId20"/>
    <p:sldId id="778" r:id="rId21"/>
    <p:sldId id="792" r:id="rId22"/>
    <p:sldId id="784" r:id="rId23"/>
    <p:sldId id="783" r:id="rId24"/>
    <p:sldId id="785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33CC"/>
    <a:srgbClr val="FF9900"/>
    <a:srgbClr val="3366FF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7-25T02:50:58.97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4 32,'0'0'24,"0"0"-18,0 0-6,0 0-2,0 0-2,0 0 2,0 0-2,0 0-5,0 0-2,42-4 2,-42 4 9,0 0 6,0 0 4,0 0 3,0 0 0,0 0 6,0 0 1,0 0-10,0 0-41,0 0-16,0 0 14,0 0 33,0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9D7ADA-483C-FAB0-CB4E-8DDD3A9143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CEEB5-E935-BAD1-335C-FE8AED2D48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3CF7BB-6682-4499-B794-177D820A8167}" type="datetimeFigureOut">
              <a:rPr lang="en-US"/>
              <a:pPr>
                <a:defRPr/>
              </a:pPr>
              <a:t>8/1/2025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92661A-E8D0-AE25-C858-2CECC5D33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63503A-16E1-0522-180D-00B5FCC05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CD078-CBD4-5E39-BDC0-AB11233119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0D6DE-934A-3577-84E4-CAE7A84F3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4D888-B9E5-47B8-B2AC-9B84746448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270387-03B4-4F2D-B3C6-932991770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F2628-4A51-160B-93DA-E51F311D9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0B8460-9A3E-A1E6-6A5F-3916517D5F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672C0-414E-42EC-B4F7-E8FCDE34EC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5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6E1714-4299-8F95-8E53-412218F36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13BB2D-6714-A6CF-FFAE-49FF23EAA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011597-FE38-085E-0F2E-C0B35BA29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B39F2-93F6-4811-BA32-834E804E45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29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216F7F-2FBB-C564-21C7-4CA666789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795AA8-46D6-A41E-FC5F-B71A610DC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32BC73-A2D7-AA1A-F730-F9B32B111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3A28-B5E3-4745-B3E3-5275EBF6F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84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02A31-A61B-5695-5326-335D6CA5C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00CDE-F1E5-9276-466B-E34839C61C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C2BA-D862-AD72-3EEC-0F0635BC9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41FC-D6AB-4670-AE01-F57E34699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37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4151C6-F384-4D93-255E-D9DB3EEC8A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C10C90-EF7E-3FE8-A142-14C242C338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94D95DA-D44E-3D3F-DB66-B4A85B51D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51420-3945-495B-BE78-198D0FB672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9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052A8-61A9-CAEF-B18F-BFB4B4C14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34AC73-FEEB-62E0-938A-0BBFF31DC4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3B9C12-6634-6977-D41D-97552D4A76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3864E-5149-49D8-8A5E-C608FF96D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9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2F3A336-4D10-A7B1-76FF-49D3455B8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403460-BAE1-DB13-0286-857E8EB9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FF6B5E-73F3-4935-F35F-2CF5944B7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2E590-7608-4191-ADC9-56A8778A5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23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BCFCD-C0A5-C192-2E3D-40EECB89F2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C77D6-7FC4-DF01-6D03-E3DC04900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E5AC7-FA62-495F-E06B-4548DFBC2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76494-5E48-471C-974E-01DB5DCCF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E8FEE-177D-EB51-3127-CB1FD75F9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4C061-F78B-FD4B-A757-7E9DAB3C7D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92C86-2986-8B1D-4508-F546032A5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A27C2-8250-4467-B0F0-960EF526B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8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C98D-F30A-A1F9-CDDE-C146F2EF2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11A265-E14E-B107-7756-D29E7759B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A4EDFE-DA58-B901-2FB5-E8468784B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09B92-FDB4-47F8-8AFC-4B42EB5BD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89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3D07C-DAEE-0A21-0147-9A8C6AEB7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E1C838-97B4-04AE-5AC8-49B41DCEF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EF0D52-0325-0F95-82C2-287CFFDB0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54338-D581-4635-AEC4-E05025C12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79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822FED1-81F5-9A04-3081-5C29D3EF8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66E373-E729-D25C-7B60-0CE121284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EBC60BC-DA15-5E12-960B-B48DB3A02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0C1D3C-A7F2-F634-F6AF-03D7CC6E87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E6478B-06C8-69E9-6415-8F12E74094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156A02-4989-46E1-BEC4-6CEEBC0DB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n/url?sa=i&amp;rct=j&amp;q=&amp;esrc=s&amp;source=images&amp;cd=&amp;cad=rja&amp;uact=8&amp;docid=PZJQCtAbUQ_tjM&amp;tbnid=zn-X0Jxpsrp2fM:&amp;ved=0CAUQjRw&amp;url=http%3A%2F%2Fwww.couriermail.com.au%2Fnews%2Fnorth-queensland-braces-for-cyclone-anthony-as-cyclone-yasi-brews-behind-it%2Fstory-e6freon6-1225997552623&amp;ei=RNDNU4zuCcyMuASnuoCICA&amp;psig=AFQjCNGnRKfSxaFPJM7wwsJYao6ryWyyew&amp;ust=1406083376867529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ishtiias.com/eng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534592D-F8EC-8919-8262-F206F25CBA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History and Basics of Fluid Mechanics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75F30AD-1ADA-B200-7CBB-9736F0FF65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CCECD6D3-C111-57C2-B8E8-97FCD4884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8800669-1ED8-9ADC-F15B-FE12568DEA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7BE5129C-7082-EB8D-53BF-BCC2374505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C106743A-ABD5-B5AD-B6EF-1A5F926337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2F3124C8-DC4B-319D-6568-243F637FC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FC2CE4C4-37D0-BE88-D683-4B3986B8B0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8A120218-7039-0E4E-0A1D-D66E84036D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CF96DCF3-9129-8444-DD36-E933F25CD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5BD26779-5ADA-531A-C93D-6089C7C42D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5372F031-B4B3-F38D-C384-41F6976FB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8C89A143-0487-8E75-6FBD-FA0AAAEB5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559EF47A-2804-A1B6-7B7A-3D1A120E2B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96E73810-F43A-FDB3-5811-95E55C091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F72E45B3-4CA0-07FF-6F0D-1AAC99E48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72E4CEE4-D915-3129-8DBE-F760253EE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42582"/>
            <a:ext cx="8229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dirty="0">
                <a:solidFill>
                  <a:srgbClr val="0070C0"/>
                </a:solidFill>
                <a:latin typeface="STLiti" pitchFamily="2" charset="-122"/>
                <a:ea typeface="STLiti" pitchFamily="2" charset="-122"/>
              </a:rPr>
              <a:t>An Engineering Science to Create Forces for Human Development…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CF1401F0-EBD3-CB7E-FB75-5775105E6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2713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62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1620A06A-0976-BC03-DC3E-CD96B5E1D3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0537" y="247650"/>
            <a:ext cx="6392863" cy="742950"/>
          </a:xfrm>
        </p:spPr>
        <p:txBody>
          <a:bodyPr/>
          <a:lstStyle/>
          <a:p>
            <a:r>
              <a:rPr lang="en-US" altLang="en-US" sz="2800" dirty="0"/>
              <a:t>The Surprising Natural Fluid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41F24-7A2C-5BCE-9B0A-5EA0205486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1905000"/>
          </a:xfrm>
        </p:spPr>
        <p:txBody>
          <a:bodyPr/>
          <a:lstStyle/>
          <a:p>
            <a:r>
              <a:rPr lang="en-US" altLang="en-US" sz="2400"/>
              <a:t>Compared to solids fluids seem almost alive, magical. </a:t>
            </a:r>
          </a:p>
          <a:p>
            <a:r>
              <a:rPr lang="en-US" altLang="en-US" sz="2400"/>
              <a:t>They flow, change form to accommodate the surroundings, produce gurgling sounds, and refract light to produce shimmer. </a:t>
            </a:r>
          </a:p>
          <a:p>
            <a:r>
              <a:rPr lang="en-US" altLang="en-US" sz="2400"/>
              <a:t>There are few things that can match the majesty of a waterfall or the wind. </a:t>
            </a:r>
          </a:p>
        </p:txBody>
      </p:sp>
      <p:pic>
        <p:nvPicPr>
          <p:cNvPr id="17" name="Picture 2" descr="http://rst.gsfc.nasa.gov/Sect14/FIG07_006.jpg">
            <a:extLst>
              <a:ext uri="{FF2B5EF4-FFF2-40B4-BE49-F238E27FC236}">
                <a16:creationId xmlns:a16="http://schemas.microsoft.com/office/drawing/2014/main" id="{5643E4CD-2D1F-59CE-863D-445859A21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05200"/>
            <a:ext cx="3657600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Niagara Falls Waterfall Gush">
            <a:extLst>
              <a:ext uri="{FF2B5EF4-FFF2-40B4-BE49-F238E27FC236}">
                <a16:creationId xmlns:a16="http://schemas.microsoft.com/office/drawing/2014/main" id="{E51FF074-4B0F-D073-DC2A-E6A0D0A41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1447800"/>
            <a:ext cx="464978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8227906-95DE-99CF-2253-64C01DF68939}"/>
              </a:ext>
            </a:extLst>
          </p:cNvPr>
          <p:cNvSpPr txBox="1">
            <a:spLocks/>
          </p:cNvSpPr>
          <p:nvPr/>
        </p:nvSpPr>
        <p:spPr bwMode="auto">
          <a:xfrm>
            <a:off x="346075" y="5062538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What causes (</a:t>
            </a:r>
            <a:r>
              <a:rPr lang="en-US" b="1" i="1" kern="0" dirty="0">
                <a:latin typeface="+mn-lt"/>
              </a:rPr>
              <a:t>Primarily</a:t>
            </a:r>
            <a:r>
              <a:rPr lang="en-US" kern="0" dirty="0">
                <a:latin typeface="+mn-lt"/>
              </a:rPr>
              <a:t>) fluids to flow?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8F766E-4AE6-D799-3FC7-63A66E137AE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07186B67-0FFA-217B-D57A-4043645A7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ACF72C8-A472-1977-2E9F-5EDCA7EE7E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17E41493-6410-FAA4-FD7D-AA505E71CD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6E70844-FC7D-C3F9-25FD-D597F7724E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A4D1E75D-DD71-4F37-F985-3649A378C8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871148CE-DABA-4A92-8FEA-081E20A7C5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95CE9640-9914-A9D2-ABC6-65E30D3759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2BB0FA85-8D48-EFCF-1A36-3467D6CE0A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99BF60D6-EC22-BE2F-734C-7253D93CF8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A1467895-2052-17F0-19A2-E7405C87BC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81FC71EF-0FA8-C4AD-F300-B8F45C51E6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6">
                      <a:extLst>
                        <a:ext uri="{FF2B5EF4-FFF2-40B4-BE49-F238E27FC236}">
                          <a16:creationId xmlns:a16="http://schemas.microsoft.com/office/drawing/2014/main" id="{A0CD6481-3B0A-EC3E-FC54-BF1866C53A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7">
                      <a:extLst>
                        <a:ext uri="{FF2B5EF4-FFF2-40B4-BE49-F238E27FC236}">
                          <a16:creationId xmlns:a16="http://schemas.microsoft.com/office/drawing/2014/main" id="{54D3C7B9-583D-3CA0-0384-F1774149A9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966B553-4EB3-E875-90CB-20CB4B6445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1B1D4371-4CD2-F253-F094-8FDFE0D65D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C673387A-9A22-D9E1-A4D0-AD9846DAB3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9E22637-8D99-77EA-0018-AEFD4829A7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A7AF74E-75CE-5FEA-EEB6-6D4DB39608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2612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44790-3884-4D92-3A95-33D2A7F6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35900ADA-780A-A947-820C-FE44FCD88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41300"/>
            <a:ext cx="6324600" cy="873125"/>
          </a:xfrm>
        </p:spPr>
        <p:txBody>
          <a:bodyPr/>
          <a:lstStyle/>
          <a:p>
            <a:r>
              <a:rPr lang="en-US" altLang="en-US" sz="2800" dirty="0"/>
              <a:t>Timeline of Fluid Mechanics History : BC</a:t>
            </a:r>
          </a:p>
        </p:txBody>
      </p:sp>
      <p:grpSp>
        <p:nvGrpSpPr>
          <p:cNvPr id="16387" name="Group 38">
            <a:extLst>
              <a:ext uri="{FF2B5EF4-FFF2-40B4-BE49-F238E27FC236}">
                <a16:creationId xmlns:a16="http://schemas.microsoft.com/office/drawing/2014/main" id="{E6E27916-D5E1-BC70-2FA9-3357E07AE3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2" name="Group 19">
              <a:extLst>
                <a:ext uri="{FF2B5EF4-FFF2-40B4-BE49-F238E27FC236}">
                  <a16:creationId xmlns:a16="http://schemas.microsoft.com/office/drawing/2014/main" id="{C6E30173-F032-7A48-4E9E-2F39EE983C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4" name="Group 8">
                <a:extLst>
                  <a:ext uri="{FF2B5EF4-FFF2-40B4-BE49-F238E27FC236}">
                    <a16:creationId xmlns:a16="http://schemas.microsoft.com/office/drawing/2014/main" id="{BEA19F5A-B6DA-1758-EBCC-5BFF968111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6" name="Group 9">
                  <a:extLst>
                    <a:ext uri="{FF2B5EF4-FFF2-40B4-BE49-F238E27FC236}">
                      <a16:creationId xmlns:a16="http://schemas.microsoft.com/office/drawing/2014/main" id="{EB8F895C-9595-45B8-885B-623F8E13F2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6" name="Rectangle 10">
                    <a:extLst>
                      <a:ext uri="{FF2B5EF4-FFF2-40B4-BE49-F238E27FC236}">
                        <a16:creationId xmlns:a16="http://schemas.microsoft.com/office/drawing/2014/main" id="{FA9C08DB-965E-F8C0-90E7-B2708F7F4D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1">
                    <a:extLst>
                      <a:ext uri="{FF2B5EF4-FFF2-40B4-BE49-F238E27FC236}">
                        <a16:creationId xmlns:a16="http://schemas.microsoft.com/office/drawing/2014/main" id="{62F28661-0684-C819-5751-1220BA766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7" name="Group 12">
                  <a:extLst>
                    <a:ext uri="{FF2B5EF4-FFF2-40B4-BE49-F238E27FC236}">
                      <a16:creationId xmlns:a16="http://schemas.microsoft.com/office/drawing/2014/main" id="{81A55533-3F0F-EF39-A585-83AE5D3708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4" name="Rectangle 13">
                    <a:extLst>
                      <a:ext uri="{FF2B5EF4-FFF2-40B4-BE49-F238E27FC236}">
                        <a16:creationId xmlns:a16="http://schemas.microsoft.com/office/drawing/2014/main" id="{A49BB98A-0D5D-813C-B494-243CED2D13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4">
                    <a:extLst>
                      <a:ext uri="{FF2B5EF4-FFF2-40B4-BE49-F238E27FC236}">
                        <a16:creationId xmlns:a16="http://schemas.microsoft.com/office/drawing/2014/main" id="{98CBD1D6-EF58-B599-EEAC-687E12023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8" name="Group 15">
                  <a:extLst>
                    <a:ext uri="{FF2B5EF4-FFF2-40B4-BE49-F238E27FC236}">
                      <a16:creationId xmlns:a16="http://schemas.microsoft.com/office/drawing/2014/main" id="{E044CDD1-7E54-BF2A-296F-6DFBB99B00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2" name="Rectangle 16">
                    <a:extLst>
                      <a:ext uri="{FF2B5EF4-FFF2-40B4-BE49-F238E27FC236}">
                        <a16:creationId xmlns:a16="http://schemas.microsoft.com/office/drawing/2014/main" id="{2A724574-A8E2-3FD0-C190-17B0E5083A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7">
                    <a:extLst>
                      <a:ext uri="{FF2B5EF4-FFF2-40B4-BE49-F238E27FC236}">
                        <a16:creationId xmlns:a16="http://schemas.microsoft.com/office/drawing/2014/main" id="{C9D43B72-CEFF-33DB-32A6-6BCB7C560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8">
                  <a:extLst>
                    <a:ext uri="{FF2B5EF4-FFF2-40B4-BE49-F238E27FC236}">
                      <a16:creationId xmlns:a16="http://schemas.microsoft.com/office/drawing/2014/main" id="{163E09F5-B847-A532-B43A-15F3171DE3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0" name="Rectangle 19">
                    <a:extLst>
                      <a:ext uri="{FF2B5EF4-FFF2-40B4-BE49-F238E27FC236}">
                        <a16:creationId xmlns:a16="http://schemas.microsoft.com/office/drawing/2014/main" id="{CB17F890-5B67-76A6-7BAD-6663EA0F06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1" name="Rectangle 20">
                    <a:extLst>
                      <a:ext uri="{FF2B5EF4-FFF2-40B4-BE49-F238E27FC236}">
                        <a16:creationId xmlns:a16="http://schemas.microsoft.com/office/drawing/2014/main" id="{22374F65-FCED-AE9D-BF81-AF2066DECF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2DDF309D-C406-F26B-8163-643CD3268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8DADA3C-FE27-9F76-1333-85A8EAD0A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0" name="TextBox 8">
            <a:extLst>
              <a:ext uri="{FF2B5EF4-FFF2-40B4-BE49-F238E27FC236}">
                <a16:creationId xmlns:a16="http://schemas.microsoft.com/office/drawing/2014/main" id="{7A88FB32-551E-804C-D4B5-9CFF8F6AD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323013"/>
            <a:ext cx="457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https://time.graphics/line/414039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4ECC6F-38C3-6088-9F15-DC0F9AF83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1167414"/>
            <a:ext cx="7999674" cy="5657615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5C3303-808C-C721-EEF8-CABAC2634835}"/>
              </a:ext>
            </a:extLst>
          </p:cNvPr>
          <p:cNvSpPr/>
          <p:nvPr/>
        </p:nvSpPr>
        <p:spPr bwMode="auto">
          <a:xfrm>
            <a:off x="1219200" y="2362200"/>
            <a:ext cx="2819400" cy="106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711457-2440-F772-BCAD-C4C4CFA3AF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444514"/>
            <a:ext cx="5070505" cy="2127486"/>
          </a:xfrm>
          <a:prstGeom prst="rect">
            <a:avLst/>
          </a:prstGeom>
          <a:ln w="539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4939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406D7-CAF2-995B-2F82-8C6F6990F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6">
            <a:extLst>
              <a:ext uri="{FF2B5EF4-FFF2-40B4-BE49-F238E27FC236}">
                <a16:creationId xmlns:a16="http://schemas.microsoft.com/office/drawing/2014/main" id="{667E8889-3BF8-8FDC-E622-86859C56C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61512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itle 1">
            <a:extLst>
              <a:ext uri="{FF2B5EF4-FFF2-40B4-BE49-F238E27FC236}">
                <a16:creationId xmlns:a16="http://schemas.microsoft.com/office/drawing/2014/main" id="{923112C9-66D5-2915-83D8-F0E8906B5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41300"/>
            <a:ext cx="6324600" cy="873125"/>
          </a:xfrm>
        </p:spPr>
        <p:txBody>
          <a:bodyPr/>
          <a:lstStyle/>
          <a:p>
            <a:r>
              <a:rPr lang="en-US" altLang="en-US" sz="2800" dirty="0"/>
              <a:t>Timeline of Fluid Mechanics History:</a:t>
            </a:r>
            <a:br>
              <a:rPr lang="en-US" altLang="en-US" sz="2800" dirty="0"/>
            </a:br>
            <a:r>
              <a:rPr lang="en-US" altLang="en-US" sz="2800" dirty="0"/>
              <a:t> 15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</a:t>
            </a:r>
          </a:p>
        </p:txBody>
      </p:sp>
      <p:grpSp>
        <p:nvGrpSpPr>
          <p:cNvPr id="16387" name="Group 38">
            <a:extLst>
              <a:ext uri="{FF2B5EF4-FFF2-40B4-BE49-F238E27FC236}">
                <a16:creationId xmlns:a16="http://schemas.microsoft.com/office/drawing/2014/main" id="{2CB1FAD0-2735-0FE1-2ED4-DE09EB184C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2" name="Group 19">
              <a:extLst>
                <a:ext uri="{FF2B5EF4-FFF2-40B4-BE49-F238E27FC236}">
                  <a16:creationId xmlns:a16="http://schemas.microsoft.com/office/drawing/2014/main" id="{3D111B3D-F8D1-D465-5849-56481F1F64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4" name="Group 8">
                <a:extLst>
                  <a:ext uri="{FF2B5EF4-FFF2-40B4-BE49-F238E27FC236}">
                    <a16:creationId xmlns:a16="http://schemas.microsoft.com/office/drawing/2014/main" id="{1906C5C4-3233-C0A5-9CCC-ED26922C89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6" name="Group 9">
                  <a:extLst>
                    <a:ext uri="{FF2B5EF4-FFF2-40B4-BE49-F238E27FC236}">
                      <a16:creationId xmlns:a16="http://schemas.microsoft.com/office/drawing/2014/main" id="{BA0D4AA5-7E2A-4489-5FED-202DC654AD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6" name="Rectangle 10">
                    <a:extLst>
                      <a:ext uri="{FF2B5EF4-FFF2-40B4-BE49-F238E27FC236}">
                        <a16:creationId xmlns:a16="http://schemas.microsoft.com/office/drawing/2014/main" id="{357B2D12-8DBD-4FDB-EB4F-B2B8019C45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1">
                    <a:extLst>
                      <a:ext uri="{FF2B5EF4-FFF2-40B4-BE49-F238E27FC236}">
                        <a16:creationId xmlns:a16="http://schemas.microsoft.com/office/drawing/2014/main" id="{E992D825-32C1-9B69-CFFD-DBD893A422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7" name="Group 12">
                  <a:extLst>
                    <a:ext uri="{FF2B5EF4-FFF2-40B4-BE49-F238E27FC236}">
                      <a16:creationId xmlns:a16="http://schemas.microsoft.com/office/drawing/2014/main" id="{A1538E0A-892E-5AD3-E0B9-395B7827A2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4" name="Rectangle 13">
                    <a:extLst>
                      <a:ext uri="{FF2B5EF4-FFF2-40B4-BE49-F238E27FC236}">
                        <a16:creationId xmlns:a16="http://schemas.microsoft.com/office/drawing/2014/main" id="{CB31C901-3DB1-A451-8437-17220AD2B3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4">
                    <a:extLst>
                      <a:ext uri="{FF2B5EF4-FFF2-40B4-BE49-F238E27FC236}">
                        <a16:creationId xmlns:a16="http://schemas.microsoft.com/office/drawing/2014/main" id="{6FCB16CB-9B45-7F5A-C4FF-82FD16F9D6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8" name="Group 15">
                  <a:extLst>
                    <a:ext uri="{FF2B5EF4-FFF2-40B4-BE49-F238E27FC236}">
                      <a16:creationId xmlns:a16="http://schemas.microsoft.com/office/drawing/2014/main" id="{0E02ABAC-3633-AA6D-17E1-ED110D17C0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2" name="Rectangle 16">
                    <a:extLst>
                      <a:ext uri="{FF2B5EF4-FFF2-40B4-BE49-F238E27FC236}">
                        <a16:creationId xmlns:a16="http://schemas.microsoft.com/office/drawing/2014/main" id="{380D9BF4-A6B4-EDA9-01E1-768238738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7">
                    <a:extLst>
                      <a:ext uri="{FF2B5EF4-FFF2-40B4-BE49-F238E27FC236}">
                        <a16:creationId xmlns:a16="http://schemas.microsoft.com/office/drawing/2014/main" id="{95081AE0-0C4C-FE11-033D-9C8E7EBC0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8">
                  <a:extLst>
                    <a:ext uri="{FF2B5EF4-FFF2-40B4-BE49-F238E27FC236}">
                      <a16:creationId xmlns:a16="http://schemas.microsoft.com/office/drawing/2014/main" id="{4046D9AA-AD03-47B7-D776-74161389AD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0" name="Rectangle 19">
                    <a:extLst>
                      <a:ext uri="{FF2B5EF4-FFF2-40B4-BE49-F238E27FC236}">
                        <a16:creationId xmlns:a16="http://schemas.microsoft.com/office/drawing/2014/main" id="{DEBDDDFC-1A73-23BE-22D5-D54C8585F2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1" name="Rectangle 20">
                    <a:extLst>
                      <a:ext uri="{FF2B5EF4-FFF2-40B4-BE49-F238E27FC236}">
                        <a16:creationId xmlns:a16="http://schemas.microsoft.com/office/drawing/2014/main" id="{DD51D128-73F1-2A1E-F479-C2F3B563E3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2136505D-F2EF-B6B5-B976-F8F922D1B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31EFDE-E708-4731-4EA0-EDE55A830D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0" name="TextBox 8">
            <a:extLst>
              <a:ext uri="{FF2B5EF4-FFF2-40B4-BE49-F238E27FC236}">
                <a16:creationId xmlns:a16="http://schemas.microsoft.com/office/drawing/2014/main" id="{01DAE776-181E-349B-67FB-0F2CECDB5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323013"/>
            <a:ext cx="457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https://time.graphics/line/414039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42B40D-5964-2C0C-42B5-1AF6D7D08B6E}"/>
              </a:ext>
            </a:extLst>
          </p:cNvPr>
          <p:cNvSpPr/>
          <p:nvPr/>
        </p:nvSpPr>
        <p:spPr bwMode="auto">
          <a:xfrm>
            <a:off x="3581400" y="1600200"/>
            <a:ext cx="5490922" cy="436086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026" name="Picture 2" descr="Picture">
            <a:extLst>
              <a:ext uri="{FF2B5EF4-FFF2-40B4-BE49-F238E27FC236}">
                <a16:creationId xmlns:a16="http://schemas.microsoft.com/office/drawing/2014/main" id="{AB791584-9800-983C-E4DC-EE7F1D1E9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7725878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439F1-D41D-F321-2267-9E2F53BEF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036" y="2437911"/>
            <a:ext cx="4039164" cy="35056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3847C4-428B-62B5-04C2-A6B7F3F7B456}"/>
              </a:ext>
            </a:extLst>
          </p:cNvPr>
          <p:cNvSpPr txBox="1"/>
          <p:nvPr/>
        </p:nvSpPr>
        <p:spPr>
          <a:xfrm>
            <a:off x="685800" y="5961062"/>
            <a:ext cx="7205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Father of Flow Visualization or Pictorial Fluid Dynamics</a:t>
            </a:r>
          </a:p>
        </p:txBody>
      </p:sp>
    </p:spTree>
    <p:extLst>
      <p:ext uri="{BB962C8B-B14F-4D97-AF65-F5344CB8AC3E}">
        <p14:creationId xmlns:p14="http://schemas.microsoft.com/office/powerpoint/2010/main" val="327233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9C8A22E-1522-FA75-B733-4AA1E3393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41300"/>
            <a:ext cx="6324600" cy="873125"/>
          </a:xfrm>
        </p:spPr>
        <p:txBody>
          <a:bodyPr/>
          <a:lstStyle/>
          <a:p>
            <a:r>
              <a:rPr lang="en-US" altLang="en-US" sz="2800" dirty="0"/>
              <a:t>Timeline of Fluid Mechanics History: 16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</a:t>
            </a:r>
          </a:p>
        </p:txBody>
      </p:sp>
      <p:grpSp>
        <p:nvGrpSpPr>
          <p:cNvPr id="16387" name="Group 38">
            <a:extLst>
              <a:ext uri="{FF2B5EF4-FFF2-40B4-BE49-F238E27FC236}">
                <a16:creationId xmlns:a16="http://schemas.microsoft.com/office/drawing/2014/main" id="{011AE908-604F-6807-D62C-DD7073A7808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2" name="Group 19">
              <a:extLst>
                <a:ext uri="{FF2B5EF4-FFF2-40B4-BE49-F238E27FC236}">
                  <a16:creationId xmlns:a16="http://schemas.microsoft.com/office/drawing/2014/main" id="{C8F8071E-D24F-8D62-3E31-CA3C4AD5C1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4" name="Group 8">
                <a:extLst>
                  <a:ext uri="{FF2B5EF4-FFF2-40B4-BE49-F238E27FC236}">
                    <a16:creationId xmlns:a16="http://schemas.microsoft.com/office/drawing/2014/main" id="{A5C62DC7-7FFF-BE34-B26C-8E85C7515E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6" name="Group 9">
                  <a:extLst>
                    <a:ext uri="{FF2B5EF4-FFF2-40B4-BE49-F238E27FC236}">
                      <a16:creationId xmlns:a16="http://schemas.microsoft.com/office/drawing/2014/main" id="{32B0ED3E-DB55-A8CA-212F-D6B4B705EF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6" name="Rectangle 10">
                    <a:extLst>
                      <a:ext uri="{FF2B5EF4-FFF2-40B4-BE49-F238E27FC236}">
                        <a16:creationId xmlns:a16="http://schemas.microsoft.com/office/drawing/2014/main" id="{115B38A9-DDCF-A621-638D-270D09EE80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1">
                    <a:extLst>
                      <a:ext uri="{FF2B5EF4-FFF2-40B4-BE49-F238E27FC236}">
                        <a16:creationId xmlns:a16="http://schemas.microsoft.com/office/drawing/2014/main" id="{27CAB918-9CDA-F6E2-54B9-61EB70561B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7" name="Group 12">
                  <a:extLst>
                    <a:ext uri="{FF2B5EF4-FFF2-40B4-BE49-F238E27FC236}">
                      <a16:creationId xmlns:a16="http://schemas.microsoft.com/office/drawing/2014/main" id="{E993473F-941C-D4FE-89A9-9B53D279C4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4" name="Rectangle 13">
                    <a:extLst>
                      <a:ext uri="{FF2B5EF4-FFF2-40B4-BE49-F238E27FC236}">
                        <a16:creationId xmlns:a16="http://schemas.microsoft.com/office/drawing/2014/main" id="{61011E5F-9A49-A3FC-9324-5F30B5895A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4">
                    <a:extLst>
                      <a:ext uri="{FF2B5EF4-FFF2-40B4-BE49-F238E27FC236}">
                        <a16:creationId xmlns:a16="http://schemas.microsoft.com/office/drawing/2014/main" id="{5FDE72BF-7C77-4FA2-A1DB-258F52E12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8" name="Group 15">
                  <a:extLst>
                    <a:ext uri="{FF2B5EF4-FFF2-40B4-BE49-F238E27FC236}">
                      <a16:creationId xmlns:a16="http://schemas.microsoft.com/office/drawing/2014/main" id="{88ACDDF8-2848-D07A-BEBB-E744DA3C0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2" name="Rectangle 16">
                    <a:extLst>
                      <a:ext uri="{FF2B5EF4-FFF2-40B4-BE49-F238E27FC236}">
                        <a16:creationId xmlns:a16="http://schemas.microsoft.com/office/drawing/2014/main" id="{AC9D34B0-CF9D-5D43-3C25-97308787E0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7">
                    <a:extLst>
                      <a:ext uri="{FF2B5EF4-FFF2-40B4-BE49-F238E27FC236}">
                        <a16:creationId xmlns:a16="http://schemas.microsoft.com/office/drawing/2014/main" id="{DD08B712-C871-1915-48A5-7E53CAB957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8">
                  <a:extLst>
                    <a:ext uri="{FF2B5EF4-FFF2-40B4-BE49-F238E27FC236}">
                      <a16:creationId xmlns:a16="http://schemas.microsoft.com/office/drawing/2014/main" id="{506E32CF-6EEE-BB8B-4E9E-6DDB15F8E4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0" name="Rectangle 19">
                    <a:extLst>
                      <a:ext uri="{FF2B5EF4-FFF2-40B4-BE49-F238E27FC236}">
                        <a16:creationId xmlns:a16="http://schemas.microsoft.com/office/drawing/2014/main" id="{C2933843-11EC-0FD1-D47B-4C540AAFFB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1" name="Rectangle 20">
                    <a:extLst>
                      <a:ext uri="{FF2B5EF4-FFF2-40B4-BE49-F238E27FC236}">
                        <a16:creationId xmlns:a16="http://schemas.microsoft.com/office/drawing/2014/main" id="{569F5494-9D9C-ECEE-B631-975C94D53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3A64A495-A229-1521-4B2E-01D283AA4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680EB7-9A16-E26A-2D81-F635405E2C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0" name="TextBox 8">
            <a:extLst>
              <a:ext uri="{FF2B5EF4-FFF2-40B4-BE49-F238E27FC236}">
                <a16:creationId xmlns:a16="http://schemas.microsoft.com/office/drawing/2014/main" id="{74E48A63-0483-893B-BC26-149C4FAEE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323013"/>
            <a:ext cx="457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https://time.graphics/line/414039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1F3A5-3142-1F33-DE81-F4047659E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25" y="1127997"/>
            <a:ext cx="8093075" cy="54252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8C4D02-EB9A-DDDB-CD3E-7398B8D742A8}"/>
              </a:ext>
            </a:extLst>
          </p:cNvPr>
          <p:cNvSpPr txBox="1"/>
          <p:nvPr/>
        </p:nvSpPr>
        <p:spPr>
          <a:xfrm>
            <a:off x="533400" y="2743200"/>
            <a:ext cx="4572000" cy="156966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Mariotte is recognized for building the first wind tunnel, a device that allows for the study of airflow around objects. 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940886-1D95-881E-1CA9-64EB7D70A35F}"/>
              </a:ext>
            </a:extLst>
          </p:cNvPr>
          <p:cNvSpPr txBox="1"/>
          <p:nvPr/>
        </p:nvSpPr>
        <p:spPr>
          <a:xfrm>
            <a:off x="685800" y="4678740"/>
            <a:ext cx="4572000" cy="156966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Mariotte's wind tunnel work laid the groundwork for later advancements in aerodynamics and the design of aircraft.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39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1F5EF-0F75-5120-889F-D05C98AEA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C9543AAA-AAC0-F58E-9641-D30E58FD66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41300"/>
            <a:ext cx="6324600" cy="873125"/>
          </a:xfrm>
        </p:spPr>
        <p:txBody>
          <a:bodyPr/>
          <a:lstStyle/>
          <a:p>
            <a:r>
              <a:rPr lang="en-US" altLang="en-US" sz="2800" dirty="0"/>
              <a:t>Timeline of Fluid Mechanics History: </a:t>
            </a:r>
            <a:br>
              <a:rPr lang="en-US" altLang="en-US" sz="2800" dirty="0"/>
            </a:br>
            <a:r>
              <a:rPr lang="en-US" altLang="en-US" sz="2800" dirty="0"/>
              <a:t>17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to 19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</a:t>
            </a:r>
          </a:p>
        </p:txBody>
      </p:sp>
      <p:grpSp>
        <p:nvGrpSpPr>
          <p:cNvPr id="16387" name="Group 38">
            <a:extLst>
              <a:ext uri="{FF2B5EF4-FFF2-40B4-BE49-F238E27FC236}">
                <a16:creationId xmlns:a16="http://schemas.microsoft.com/office/drawing/2014/main" id="{F50D0F08-35A2-2C82-FA89-E5EBCDEC91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2" name="Group 19">
              <a:extLst>
                <a:ext uri="{FF2B5EF4-FFF2-40B4-BE49-F238E27FC236}">
                  <a16:creationId xmlns:a16="http://schemas.microsoft.com/office/drawing/2014/main" id="{00BD14F0-5960-C0FD-1F14-8583446AB6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4" name="Group 8">
                <a:extLst>
                  <a:ext uri="{FF2B5EF4-FFF2-40B4-BE49-F238E27FC236}">
                    <a16:creationId xmlns:a16="http://schemas.microsoft.com/office/drawing/2014/main" id="{E9CF6FBC-4EFF-16DB-33A8-810D101706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6" name="Group 9">
                  <a:extLst>
                    <a:ext uri="{FF2B5EF4-FFF2-40B4-BE49-F238E27FC236}">
                      <a16:creationId xmlns:a16="http://schemas.microsoft.com/office/drawing/2014/main" id="{FCA82D80-1098-14D5-CBD5-8715C58892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6" name="Rectangle 10">
                    <a:extLst>
                      <a:ext uri="{FF2B5EF4-FFF2-40B4-BE49-F238E27FC236}">
                        <a16:creationId xmlns:a16="http://schemas.microsoft.com/office/drawing/2014/main" id="{ABB17D03-A991-D350-B790-2210FD6740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1">
                    <a:extLst>
                      <a:ext uri="{FF2B5EF4-FFF2-40B4-BE49-F238E27FC236}">
                        <a16:creationId xmlns:a16="http://schemas.microsoft.com/office/drawing/2014/main" id="{EBAACA64-EE66-0908-CED8-3F37F142D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7" name="Group 12">
                  <a:extLst>
                    <a:ext uri="{FF2B5EF4-FFF2-40B4-BE49-F238E27FC236}">
                      <a16:creationId xmlns:a16="http://schemas.microsoft.com/office/drawing/2014/main" id="{9CB68E5E-8E6E-7146-79FA-7D077BE370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4" name="Rectangle 13">
                    <a:extLst>
                      <a:ext uri="{FF2B5EF4-FFF2-40B4-BE49-F238E27FC236}">
                        <a16:creationId xmlns:a16="http://schemas.microsoft.com/office/drawing/2014/main" id="{538957AC-4021-17D9-5CF8-C5980D0DC6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4">
                    <a:extLst>
                      <a:ext uri="{FF2B5EF4-FFF2-40B4-BE49-F238E27FC236}">
                        <a16:creationId xmlns:a16="http://schemas.microsoft.com/office/drawing/2014/main" id="{3DA66EAC-EEFE-3AD2-BAA9-CDE2B5D726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8" name="Group 15">
                  <a:extLst>
                    <a:ext uri="{FF2B5EF4-FFF2-40B4-BE49-F238E27FC236}">
                      <a16:creationId xmlns:a16="http://schemas.microsoft.com/office/drawing/2014/main" id="{8DE4CE09-41DC-433B-EE8D-009858273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2" name="Rectangle 16">
                    <a:extLst>
                      <a:ext uri="{FF2B5EF4-FFF2-40B4-BE49-F238E27FC236}">
                        <a16:creationId xmlns:a16="http://schemas.microsoft.com/office/drawing/2014/main" id="{995654E8-59E9-201B-01C9-4FF72D9220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7">
                    <a:extLst>
                      <a:ext uri="{FF2B5EF4-FFF2-40B4-BE49-F238E27FC236}">
                        <a16:creationId xmlns:a16="http://schemas.microsoft.com/office/drawing/2014/main" id="{E78D74FC-09B9-6B84-421D-6ABBA2B467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8">
                  <a:extLst>
                    <a:ext uri="{FF2B5EF4-FFF2-40B4-BE49-F238E27FC236}">
                      <a16:creationId xmlns:a16="http://schemas.microsoft.com/office/drawing/2014/main" id="{4FB598AA-4C08-7BEB-5315-B36C97076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0" name="Rectangle 19">
                    <a:extLst>
                      <a:ext uri="{FF2B5EF4-FFF2-40B4-BE49-F238E27FC236}">
                        <a16:creationId xmlns:a16="http://schemas.microsoft.com/office/drawing/2014/main" id="{83D7BE52-B704-8EFB-1941-F806F1D93E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1" name="Rectangle 20">
                    <a:extLst>
                      <a:ext uri="{FF2B5EF4-FFF2-40B4-BE49-F238E27FC236}">
                        <a16:creationId xmlns:a16="http://schemas.microsoft.com/office/drawing/2014/main" id="{4BC76AF2-D635-313F-F471-3726D40533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51C875ED-B6E7-5F2D-7A0A-7CC002890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301EDA-2469-DF06-2FC1-4AC3A2F289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0" name="TextBox 8">
            <a:extLst>
              <a:ext uri="{FF2B5EF4-FFF2-40B4-BE49-F238E27FC236}">
                <a16:creationId xmlns:a16="http://schemas.microsoft.com/office/drawing/2014/main" id="{4AFBD9F3-67C1-8E39-6274-C8FB8DB44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323013"/>
            <a:ext cx="457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https://time.graphics/line/414039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3452530-E8C9-472B-39CB-193ACC7C6747}"/>
              </a:ext>
            </a:extLst>
          </p:cNvPr>
          <p:cNvGrpSpPr/>
          <p:nvPr/>
        </p:nvGrpSpPr>
        <p:grpSpPr>
          <a:xfrm>
            <a:off x="914400" y="1151771"/>
            <a:ext cx="7467600" cy="5401429"/>
            <a:chOff x="914400" y="1151771"/>
            <a:chExt cx="7467600" cy="540142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319DFD-9A71-3A43-7BED-58FB3C7D8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1151771"/>
              <a:ext cx="7467600" cy="540142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9BA1557-28F9-F223-1F2C-07F31AF38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1600" y="2381157"/>
              <a:ext cx="733527" cy="6668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297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F9DA7-A0D7-352B-6E97-94697251B2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4343400"/>
            <a:ext cx="8915400" cy="1828800"/>
          </a:xfrm>
        </p:spPr>
        <p:txBody>
          <a:bodyPr/>
          <a:lstStyle/>
          <a:p>
            <a:r>
              <a:rPr lang="en-US" altLang="en-US" sz="3600" dirty="0">
                <a:solidFill>
                  <a:schemeClr val="tx1"/>
                </a:solidFill>
                <a:latin typeface="Brush Script Std"/>
              </a:rPr>
              <a:t>Now I think hydrodynamics is to be the root of all</a:t>
            </a:r>
            <a:br>
              <a:rPr lang="en-US" altLang="en-US" sz="3600" dirty="0">
                <a:solidFill>
                  <a:schemeClr val="tx1"/>
                </a:solidFill>
                <a:latin typeface="Brush Script Std"/>
              </a:rPr>
            </a:br>
            <a:r>
              <a:rPr lang="en-US" altLang="en-US" sz="3600" dirty="0">
                <a:solidFill>
                  <a:schemeClr val="tx1"/>
                </a:solidFill>
                <a:latin typeface="Brush Script Std"/>
              </a:rPr>
              <a:t>physical sciences,……... </a:t>
            </a:r>
          </a:p>
        </p:txBody>
      </p:sp>
      <p:sp>
        <p:nvSpPr>
          <p:cNvPr id="9219" name="Subtitle 4">
            <a:extLst>
              <a:ext uri="{FF2B5EF4-FFF2-40B4-BE49-F238E27FC236}">
                <a16:creationId xmlns:a16="http://schemas.microsoft.com/office/drawing/2014/main" id="{417C3A40-EC3E-5EBD-3518-4EE38F6554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228600"/>
            <a:ext cx="6400800" cy="990600"/>
          </a:xfrm>
        </p:spPr>
        <p:txBody>
          <a:bodyPr/>
          <a:lstStyle/>
          <a:p>
            <a:r>
              <a:rPr lang="en-US" altLang="en-US">
                <a:solidFill>
                  <a:schemeClr val="accent2"/>
                </a:solidFill>
                <a:latin typeface="Brush Script Std"/>
              </a:rPr>
              <a:t>William Thomson (Lord Kelvin)</a:t>
            </a:r>
            <a:br>
              <a:rPr lang="en-US" altLang="en-US">
                <a:solidFill>
                  <a:schemeClr val="accent2"/>
                </a:solidFill>
                <a:latin typeface="Brush Script Std"/>
              </a:rPr>
            </a:br>
            <a:r>
              <a:rPr lang="en-US" altLang="en-US">
                <a:solidFill>
                  <a:schemeClr val="accent2"/>
                </a:solidFill>
                <a:latin typeface="Brush Script Std"/>
              </a:rPr>
              <a:t>(1824 --1907)</a:t>
            </a:r>
            <a:endParaRPr lang="en-US" altLang="en-US">
              <a:solidFill>
                <a:schemeClr val="accent2"/>
              </a:solidFill>
            </a:endParaRPr>
          </a:p>
        </p:txBody>
      </p:sp>
      <p:pic>
        <p:nvPicPr>
          <p:cNvPr id="9220" name="Picture 2" descr="https://upload.wikimedia.org/wikipedia/commons/9/91/Hubert_von_Herkomer03.jpg">
            <a:extLst>
              <a:ext uri="{FF2B5EF4-FFF2-40B4-BE49-F238E27FC236}">
                <a16:creationId xmlns:a16="http://schemas.microsoft.com/office/drawing/2014/main" id="{2A85AC8A-F4EB-4917-533E-3F8210AE6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24717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099" name="Ink 7">
                <a:extLst>
                  <a:ext uri="{FF2B5EF4-FFF2-40B4-BE49-F238E27FC236}">
                    <a16:creationId xmlns:a16="http://schemas.microsoft.com/office/drawing/2014/main" id="{1CD1C667-0145-9AEE-9FD4-85083385975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9875" y="3502025"/>
              <a:ext cx="15875" cy="1588"/>
            </p14:xfrm>
          </p:contentPart>
        </mc:Choice>
        <mc:Fallback xmlns="">
          <p:pic>
            <p:nvPicPr>
              <p:cNvPr id="4099" name="Ink 7">
                <a:extLst>
                  <a:ext uri="{FF2B5EF4-FFF2-40B4-BE49-F238E27FC236}">
                    <a16:creationId xmlns:a16="http://schemas.microsoft.com/office/drawing/2014/main" id="{1CD1C667-0145-9AEE-9FD4-85083385975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0276" y="3493767"/>
                <a:ext cx="35073" cy="1810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B596067-1B99-C709-9E37-42116DE21FD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3E9DEC0-4C03-D2AA-6034-5AFEB679A3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D45C7C7-4E41-4B8F-7BE3-5ED8431056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E5E81F8-01F6-E289-D687-E6E73B6724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AD40322-0D2E-9C88-1BC3-505F469FE8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1812DB6E-B8F2-3CBE-F9E1-C6F6EC2072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BF00678-AE5F-23DA-AF26-F3E4B09CE3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F46870AC-0F8D-0BD7-E16C-33FA7BC606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D5BF11D-85C2-0911-0E1E-590863BA26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E3A306B-3818-1ECE-5218-0F1F4E9AE4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2189D0E-45E4-7D4E-752A-72B6D2B26E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29CEA3BC-1FA8-E881-079B-1F58FF05F0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4A14159-2438-7573-3445-A742C32115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3326822-11A3-1D8A-A60A-51D72F53E2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780367C-2A67-9D05-7EC9-77F7FD9E70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CA05133-7031-5880-4E00-2A06B588BA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28805F39-0915-6757-E34E-7DF23EAA1C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6ED8C4B-089F-D989-0FF3-AEC9D40B30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285060E-E687-2D5E-75C7-3A4889E2D1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Lord Kelvin quote: Heavier-than-air flying machines are impossible.">
            <a:extLst>
              <a:ext uri="{FF2B5EF4-FFF2-40B4-BE49-F238E27FC236}">
                <a16:creationId xmlns:a16="http://schemas.microsoft.com/office/drawing/2014/main" id="{B73CAA3F-9684-3985-9A7E-53C1D2D3D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371600"/>
            <a:ext cx="8096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09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AE6BA1C-92BF-A3C0-0908-65D7B889E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5727824" cy="914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20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 : The Shocking News in New York Times </a:t>
            </a:r>
          </a:p>
        </p:txBody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2A97974C-2751-9BF2-FDAD-79671295C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sz="2400" b="1" i="1" dirty="0"/>
              <a:t>1 million to 10 million years</a:t>
            </a:r>
            <a:r>
              <a:rPr lang="en-US" altLang="en-US" sz="2400" b="1" dirty="0"/>
              <a:t> they might be able to make a plane that would fly ?!?!?!</a:t>
            </a:r>
          </a:p>
          <a:p>
            <a:pPr eaLnBrk="1" hangingPunct="1"/>
            <a:r>
              <a:rPr lang="en-US" altLang="en-US" sz="2400" dirty="0"/>
              <a:t>People had dreamed of flying for many years. </a:t>
            </a:r>
          </a:p>
          <a:p>
            <a:pPr eaLnBrk="1" hangingPunct="1"/>
            <a:r>
              <a:rPr lang="en-US" altLang="en-US" sz="2400" dirty="0"/>
              <a:t>The United States Army was trying to develop an airplane in 1903, but the plane wouldn't fly. </a:t>
            </a:r>
          </a:p>
          <a:p>
            <a:pPr eaLnBrk="1" hangingPunct="1"/>
            <a:r>
              <a:rPr lang="en-US" altLang="en-US" sz="2400" dirty="0"/>
              <a:t>The New York Times wrote that maybe in</a:t>
            </a:r>
            <a:br>
              <a:rPr lang="en-US" altLang="en-US" sz="2400" i="1" dirty="0"/>
            </a:br>
            <a:r>
              <a:rPr lang="en-US" altLang="en-US" sz="2400" i="1" dirty="0"/>
              <a:t>1 million to 10 million years</a:t>
            </a:r>
            <a:r>
              <a:rPr lang="en-US" altLang="en-US" sz="2400" dirty="0"/>
              <a:t> they might be able to make a plane that would fly.</a:t>
            </a:r>
          </a:p>
          <a:p>
            <a:pPr eaLnBrk="1" hangingPunct="1"/>
            <a:r>
              <a:rPr lang="en-US" altLang="en-US" sz="2400" dirty="0"/>
              <a:t>Only eight days later two men </a:t>
            </a:r>
            <a:r>
              <a:rPr lang="en-US" altLang="en-US" sz="2400" i="1" dirty="0"/>
              <a:t>were</a:t>
            </a:r>
            <a:r>
              <a:rPr lang="en-US" altLang="en-US" sz="2400" dirty="0"/>
              <a:t> successful in flying the first manned plane. </a:t>
            </a:r>
          </a:p>
          <a:p>
            <a:pPr eaLnBrk="1" hangingPunct="1"/>
            <a:r>
              <a:rPr lang="en-US" altLang="en-US" sz="2400" dirty="0"/>
              <a:t>They were Wilbur Wright and his younger brother, Orville.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1CE9B1-E493-F5EE-9EE2-1271E4E0B0B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719C2AA-BAF3-A6CB-EA63-17E1F261F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D857385-7CF5-63FF-53F2-251E485B28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502C793-47AE-B97C-76C9-7FE160F978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6AECA1D9-2B86-E88B-A465-2E15A3262A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2AF2AC54-6B23-8FCB-3501-522A8C95C6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94AA3EC-DFCD-7078-53A5-08AF6AB02B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B6198E3-6634-A872-631D-D7AB53D34E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BB97343-D820-38FD-A0B9-2886704221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E196496-E25D-1221-4F43-4D266AFA11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F1F894C-D1F8-E878-F92A-1B0238DFBB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5BB0E33-C77D-A430-A184-99CB9368C9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076F74C0-C311-D75D-20E5-B4684DFCCA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CA8BA98C-AF9E-CD69-18CB-D8591483ED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20A6FEF-485F-31C8-C9CF-46CF832AED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1DD84EB-4E4B-BEF0-D4E2-F6848DAE71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66C1C79-F493-FDA6-595A-777843CF74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59527F6-5975-4C20-5332-715F3273F3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ECDF2F-F9E2-DE1B-A09A-0912E4A9AF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4208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>
            <a:extLst>
              <a:ext uri="{FF2B5EF4-FFF2-40B4-BE49-F238E27FC236}">
                <a16:creationId xmlns:a16="http://schemas.microsoft.com/office/drawing/2014/main" id="{A54893BB-7399-1B8A-C092-81CCFA92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685800"/>
          </a:xfrm>
        </p:spPr>
        <p:txBody>
          <a:bodyPr/>
          <a:lstStyle/>
          <a:p>
            <a:r>
              <a:rPr lang="en-IN" altLang="en-US" sz="2800" dirty="0"/>
              <a:t>19</a:t>
            </a:r>
            <a:r>
              <a:rPr lang="en-IN" altLang="en-US" sz="2800" baseline="30000" dirty="0"/>
              <a:t>th</a:t>
            </a:r>
            <a:r>
              <a:rPr lang="en-IN" altLang="en-US" sz="2800" dirty="0"/>
              <a:t> Century Air Ships</a:t>
            </a:r>
          </a:p>
        </p:txBody>
      </p:sp>
      <p:pic>
        <p:nvPicPr>
          <p:cNvPr id="7175" name="Picture 7" descr="Jules Henri Giffard's airship, 1852">
            <a:extLst>
              <a:ext uri="{FF2B5EF4-FFF2-40B4-BE49-F238E27FC236}">
                <a16:creationId xmlns:a16="http://schemas.microsoft.com/office/drawing/2014/main" id="{B1585788-8A60-31F2-B87A-6BCF8514E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143000"/>
            <a:ext cx="4437063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0644F8E-460C-1DB6-14EA-D02DED14D4C5}"/>
              </a:ext>
            </a:extLst>
          </p:cNvPr>
          <p:cNvGrpSpPr>
            <a:grpSpLocks/>
          </p:cNvGrpSpPr>
          <p:nvPr/>
        </p:nvGrpSpPr>
        <p:grpSpPr bwMode="auto">
          <a:xfrm>
            <a:off x="554038" y="3259138"/>
            <a:ext cx="8194675" cy="3402012"/>
            <a:chOff x="553975" y="3259605"/>
            <a:chExt cx="8194505" cy="3401546"/>
          </a:xfrm>
        </p:grpSpPr>
        <p:pic>
          <p:nvPicPr>
            <p:cNvPr id="24598" name="Picture 1">
              <a:extLst>
                <a:ext uri="{FF2B5EF4-FFF2-40B4-BE49-F238E27FC236}">
                  <a16:creationId xmlns:a16="http://schemas.microsoft.com/office/drawing/2014/main" id="{C6E3EF06-8E0F-41B5-A7D2-3466155C5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975" y="3822950"/>
              <a:ext cx="8194505" cy="2838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9" name="Picture 2">
              <a:extLst>
                <a:ext uri="{FF2B5EF4-FFF2-40B4-BE49-F238E27FC236}">
                  <a16:creationId xmlns:a16="http://schemas.microsoft.com/office/drawing/2014/main" id="{3F0692C0-046E-1C6B-5394-464DBDE33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391" y="3259605"/>
              <a:ext cx="1848374" cy="648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9157E18-D1FF-1198-7CDB-B5D538B62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87450"/>
            <a:ext cx="3462338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46D6D03-92D9-CFE1-D60A-8381B449EFD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F34D00E-6C14-45C6-46F0-9152CDC94B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97B2598-927F-16E9-8253-3BF0374118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3C3A385-52E4-350D-9F26-0FA5DF2384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DB2F180-5006-F4C5-9A3A-7E24AF0BA4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AAC69D8A-77C3-B267-BD45-ED249EAACB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DCEA697-010C-C5C7-9A8E-AE89DE5068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992374F-F585-0D86-ACDF-B5ED6FE236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773AC665-3F2C-42DE-E5CC-ECF873ACF1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32A8CE7-BB5D-D854-ED36-F8D9514690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581C207-2427-CAA1-4B87-101B2F1186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8DC25D63-8C50-E5E5-AA92-F0AAA16410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A6BD1B7-273C-B63A-0B46-0DE49F21F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A56DA8E-644B-029E-AABD-A5E7E5D750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2B4B68D-E35B-B291-DFAD-8723BE1B37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43950F8-D68B-EEFB-66F7-2B77BCCA72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970703AC-8CEB-FC63-05E3-7C4ED9227B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2E847B6B-B606-68A1-C4AF-20D69C6FE2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FA6AC73-9366-C0C6-5F23-97511699FF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0775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wright-brothers.org/History_Wing/Aviations_Attic/Carew_Interview/Carew_Interview_images/Kate_Crew_Caricature_3_242jpg.jpg">
            <a:extLst>
              <a:ext uri="{FF2B5EF4-FFF2-40B4-BE49-F238E27FC236}">
                <a16:creationId xmlns:a16="http://schemas.microsoft.com/office/drawing/2014/main" id="{C5E8B56A-F666-D8E7-6600-7FF7FD52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81200"/>
            <a:ext cx="1455738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itle 1">
            <a:extLst>
              <a:ext uri="{FF2B5EF4-FFF2-40B4-BE49-F238E27FC236}">
                <a16:creationId xmlns:a16="http://schemas.microsoft.com/office/drawing/2014/main" id="{0DEBE6E7-0210-712B-D443-BB44610E3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152400"/>
            <a:ext cx="5181600" cy="1143000"/>
          </a:xfrm>
        </p:spPr>
        <p:txBody>
          <a:bodyPr/>
          <a:lstStyle/>
          <a:p>
            <a:r>
              <a:rPr lang="en-US" altLang="en-US" sz="2800" dirty="0"/>
              <a:t>Kate Carew Interviews the Wright Brothers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DC1FB-69C3-2C66-B7B6-B46A73BE8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7772400" cy="5638800"/>
          </a:xfrm>
        </p:spPr>
        <p:txBody>
          <a:bodyPr/>
          <a:lstStyle/>
          <a:p>
            <a:r>
              <a:rPr lang="en-US" altLang="en-US" sz="2400" dirty="0"/>
              <a:t>“Are you manufacturing any racing machines?”</a:t>
            </a:r>
          </a:p>
          <a:p>
            <a:r>
              <a:rPr lang="en-US" altLang="en-US" sz="2400" dirty="0"/>
              <a:t>“Not just now, but we intend to.”</a:t>
            </a:r>
          </a:p>
          <a:p>
            <a:r>
              <a:rPr lang="en-US" altLang="en-US" sz="2400" dirty="0"/>
              <a:t>“How much can I buy one for?”</a:t>
            </a:r>
          </a:p>
          <a:p>
            <a:r>
              <a:rPr lang="en-US" altLang="en-US" sz="2400" dirty="0"/>
              <a:t>“Seven thousand five hundred-dollars.”</a:t>
            </a:r>
          </a:p>
          <a:p>
            <a:r>
              <a:rPr lang="en-US" altLang="en-US" sz="2400" dirty="0"/>
              <a:t>“Is that all? It doesn’t seem like an outside price for a perfectly good airship?”</a:t>
            </a:r>
          </a:p>
          <a:p>
            <a:r>
              <a:rPr lang="en-US" altLang="en-US" sz="2400" dirty="0"/>
              <a:t>“Airship!” shouted the Wright brothers indignantly.</a:t>
            </a:r>
          </a:p>
          <a:p>
            <a:r>
              <a:rPr lang="en-US" altLang="en-US" sz="2400" dirty="0"/>
              <a:t>“Is that the wrong word?”</a:t>
            </a:r>
          </a:p>
          <a:p>
            <a:r>
              <a:rPr lang="en-US" altLang="en-US" sz="2400" dirty="0"/>
              <a:t>“An airship,” said Wilbur contemptuously, “is a big, clumsy balloon filled with gas.”</a:t>
            </a:r>
          </a:p>
          <a:p>
            <a:r>
              <a:rPr lang="en-US" altLang="en-US" sz="2400" dirty="0"/>
              <a:t>“Well, I don’t see why your biplane shouldn’t be called an airship, too.”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52D348-3AF8-CAD8-C00B-4C6E154D744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B149449-7E03-5618-B0F6-AB022F454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2799A38-C2E9-0939-95AA-B5F2F6570D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C756A4F-D462-314B-E4E4-1E9E5D2740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1140592A-2AB9-B91A-FFC5-9E0F9761FC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2A0D55E-76C9-FAEB-9F30-775F6F7342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B31FCA4-F323-B92C-3FBC-DD2B8C30EF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1D9B1E3-8C19-52A0-FDF9-89C35980E3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75CC0FF-F696-41FE-9A23-EF15AA9027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DDE305D-8777-F473-1907-57CA3D160A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49FB253-8A03-974D-D1F1-E6ACC7B907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83DE53C-4ECE-3A16-2541-947BE0682A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5B578D4B-9326-B6EE-5E02-91D89DA58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E2DD4C93-E3CF-9F09-C47D-901291A2C5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D70FF5F-0507-2404-8BDF-3E6401BBAE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94C9899-03C1-7473-E4C8-83EC46D8BF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74E4792-5DC4-175A-A472-025A5EC176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0EB7937-355C-6B48-A400-02CFE13971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4CC94F-94E0-482F-3A56-FD16AE8C4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48701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58785199-FA3E-0915-0356-FB1FADBC7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7772400" cy="609600"/>
          </a:xfrm>
        </p:spPr>
        <p:txBody>
          <a:bodyPr/>
          <a:lstStyle/>
          <a:p>
            <a:r>
              <a:rPr lang="en-IN" altLang="en-US" sz="2800"/>
              <a:t>A Ship Can’t Fly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3E414-A1C0-D691-EB0B-B327A1476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7848600" cy="2209800"/>
          </a:xfrm>
        </p:spPr>
        <p:txBody>
          <a:bodyPr/>
          <a:lstStyle/>
          <a:p>
            <a:r>
              <a:rPr lang="en-US" altLang="en-US" sz="2400" dirty="0"/>
              <a:t>“It’s a flying machine,” said Wilbur.</a:t>
            </a:r>
          </a:p>
          <a:p>
            <a:r>
              <a:rPr lang="en-US" altLang="en-US" sz="2400" dirty="0"/>
              <a:t>“The name we prefer is ‘flyer,’” said Orville.</a:t>
            </a:r>
          </a:p>
          <a:p>
            <a:r>
              <a:rPr lang="en-US" altLang="en-US" sz="2400" dirty="0"/>
              <a:t>“An airship would cost $50,000,” said Wilbur.</a:t>
            </a:r>
          </a:p>
          <a:p>
            <a:r>
              <a:rPr lang="en-US" altLang="en-US" sz="2400" dirty="0"/>
              <a:t>“More like $150,000,” said Orville, and they argued the question.</a:t>
            </a:r>
          </a:p>
          <a:p>
            <a:endParaRPr lang="en-US" altLang="en-US" sz="2400" dirty="0"/>
          </a:p>
        </p:txBody>
      </p:sp>
      <p:pic>
        <p:nvPicPr>
          <p:cNvPr id="29700" name="Picture 2" descr="http://www.wright-brothers.org/History_Wing/Aviations_Attic/Carew_Interview/Carew_Interview_images/Kate_Crew_Caricature_3_242jpg.jpg">
            <a:extLst>
              <a:ext uri="{FF2B5EF4-FFF2-40B4-BE49-F238E27FC236}">
                <a16:creationId xmlns:a16="http://schemas.microsoft.com/office/drawing/2014/main" id="{74D2E0D6-1536-FD88-DD58-8AFDC71FC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939800"/>
            <a:ext cx="1455738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206881A4-08DA-5293-4F0E-E4D4919B1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50" y="4079875"/>
            <a:ext cx="45720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65BAE09B-0C6D-3C64-694C-7945B2025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4343400"/>
            <a:ext cx="42005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D708AC-89A0-BDC4-3A39-5AF725F1E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657600"/>
            <a:ext cx="373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/>
              <a:t>Right Action to generate Lift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0458EE-754F-9BEA-AE36-E7D491EF05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3D40E35-B66A-9E1B-D202-AAF2912048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34A6E06-9DDA-6954-3778-8A3532D402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6AF000A-3B2A-1F18-1A3E-5944745A15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1EEB1A0-D19A-7796-6D1E-A4500F6CA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FE8B0922-969C-25E6-6427-13C58A46E1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1C0A8F9-066D-EC24-B967-92C1CCAFCD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148CD0B7-95C6-F941-23EF-E215F54F39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91171EA-8475-E347-E7D8-88669C19EB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5D6126E-C793-7639-1FE6-4DCAD70E6F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07F794A3-2F61-E44E-887D-29BC4516D4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F1084B5F-CAFA-2258-4AC0-4DFF57D043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868E359-10A3-EDCD-99B7-EE6957FE53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D075123-122F-D300-E5F7-7CC8E8C2D5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BF2F984-1CB1-6604-1B11-95BC53725A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DD35CCB-DB99-328B-C5C7-5E0B1E38FA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86B99EA8-6751-0534-D54B-7A7A2C8794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D1CEE63-EAE1-9B00-171A-DFAA2940D3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2D51989-1569-B6FF-E272-99D2E2B216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1108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22628C7-4B5C-EB84-0E58-19412BDF0E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2600" y="194437"/>
            <a:ext cx="6019800" cy="1011023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Development of an Ultimate Fluid machine</a:t>
            </a:r>
            <a:endParaRPr lang="en-US" altLang="en-US" sz="2800" dirty="0"/>
          </a:p>
        </p:txBody>
      </p:sp>
      <p:pic>
        <p:nvPicPr>
          <p:cNvPr id="94211" name="Picture 3">
            <a:extLst>
              <a:ext uri="{FF2B5EF4-FFF2-40B4-BE49-F238E27FC236}">
                <a16:creationId xmlns:a16="http://schemas.microsoft.com/office/drawing/2014/main" id="{9D0E0075-2ED1-4EC2-9AA8-5818A2594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2605088"/>
            <a:ext cx="70516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F6DAF9-38BF-513F-EBC6-5A63B392A1D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0D7F748-A0F9-D43C-2641-B38F71FDA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851C255-9582-CF47-C393-DD37373A94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8CACC70-7E15-0BEE-9C0F-378CBA1D80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11B77124-4E19-ECC7-8B96-C92B22CD27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BF900EC9-EF20-8D40-16C6-B187C71F6E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C17D5C0-39D6-F785-D04E-48CDC6D86F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5D526CD-14D1-68EC-EA69-C46A0DCB07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E20E47C-71B7-86BF-BCAF-22EF97EE62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C897D68-9861-E0E2-4E16-662D2F5F3C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C3DE281-D318-4498-715F-CAA14B090B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2EF74C-3949-AFF0-1773-BEF49D88B1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645EF199-DC1F-48E5-A89E-177C894302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2A84C425-A31F-4797-7F1E-519ACD32EB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90AE0EA-9D1F-07A1-E5F0-96806FC01F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4A198EF-FD2D-99B6-E5F1-9C569BD5D1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6584132-8926-88BE-50F0-8077644EB4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6E1EA32-0920-67E1-DD36-D78A76A79B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A87111-C508-2F12-D34E-202BA25CB4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658154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ECFD38D1-F332-B28B-B9B2-30BCA7CDA30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2800"/>
              <a:t>21</a:t>
            </a:r>
            <a:r>
              <a:rPr lang="en-US" altLang="en-US" sz="2800" baseline="30000"/>
              <a:t>st</a:t>
            </a:r>
            <a:r>
              <a:rPr lang="en-US" altLang="en-US" sz="2800"/>
              <a:t> Century Made Fluid Mechanics as Universal Engineering Tool.</a:t>
            </a:r>
          </a:p>
        </p:txBody>
      </p:sp>
      <p:sp>
        <p:nvSpPr>
          <p:cNvPr id="20483" name="Subtitle 4">
            <a:extLst>
              <a:ext uri="{FF2B5EF4-FFF2-40B4-BE49-F238E27FC236}">
                <a16:creationId xmlns:a16="http://schemas.microsoft.com/office/drawing/2014/main" id="{6F0B11B4-A9B6-38BE-D8C3-B55CE5CE66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B3580F-B823-9CA3-3EC1-DA3FFA8472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4774557-AA97-3DBF-6776-E33960104A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BE6F4E0-9B4E-06A1-F8B0-48EAE492B5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92763E1-22F6-C18D-28C3-734C59A702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47CB9E71-FA92-4259-5249-B4181E4062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AD83AEA-58AE-95E5-1531-7BFBBFF722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DED3EB9-E119-2DEA-E7D6-50936E0E4E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57BC8AD-C321-D5BB-2C59-2290435250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913659FA-E3F2-3EE2-A7CB-8B7F15CB35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017C515-F9B6-D19F-581B-FB89069E5E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0B6360E-8BFA-19DD-66C3-F3C46F05E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8BDDA5AA-ABC2-51FC-852D-B32C004C18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34EEC322-CC3A-624A-A47F-7FD3690E2B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DB864AAA-3C0A-0C15-37FC-32D6DE96EF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D7DA6A8-E124-46A4-9D89-0C6812D0B8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54BB430-184E-BACD-B4F5-6A1F9A097B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280E71C-2524-96E8-731C-B1DC1ADD9B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E2CFE7D-56DC-E705-41CC-DEA9FFA7D2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AA13086-87FA-EC5C-33EE-45AE5C8C15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33ADF7BA-1984-C253-6786-D505DB0DEB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4576" y="0"/>
            <a:ext cx="6032623" cy="1143000"/>
          </a:xfrm>
        </p:spPr>
        <p:txBody>
          <a:bodyPr/>
          <a:lstStyle/>
          <a:p>
            <a:r>
              <a:rPr lang="en-US" altLang="en-US" sz="2800" dirty="0"/>
              <a:t>Fluid Flows in Transportation Sector</a:t>
            </a:r>
          </a:p>
        </p:txBody>
      </p:sp>
      <p:pic>
        <p:nvPicPr>
          <p:cNvPr id="65540" name="Picture 4" descr="http://www.cfd-online.com/W/images/d/d6/X-43A_(Hyper_-_X)_Mach_7_width_300px.jpg">
            <a:extLst>
              <a:ext uri="{FF2B5EF4-FFF2-40B4-BE49-F238E27FC236}">
                <a16:creationId xmlns:a16="http://schemas.microsoft.com/office/drawing/2014/main" id="{D754A0D3-6B3E-C693-1407-1D91A5F25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41437"/>
            <a:ext cx="4017963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6" descr="http://afinemesh.files.wordpress.com/2012/07/ford-fusion-in-cfd-photo-courtesy-ford-racing_100397055_l.jpg">
            <a:extLst>
              <a:ext uri="{FF2B5EF4-FFF2-40B4-BE49-F238E27FC236}">
                <a16:creationId xmlns:a16="http://schemas.microsoft.com/office/drawing/2014/main" id="{A87445EC-F50C-C472-71DF-C945F9AFF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67200"/>
            <a:ext cx="37623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7">
            <a:extLst>
              <a:ext uri="{FF2B5EF4-FFF2-40B4-BE49-F238E27FC236}">
                <a16:creationId xmlns:a16="http://schemas.microsoft.com/office/drawing/2014/main" id="{F66BCBD2-B5E3-3900-D07C-C7B0EE1A8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91000"/>
            <a:ext cx="43735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4" name="Picture 8">
            <a:extLst>
              <a:ext uri="{FF2B5EF4-FFF2-40B4-BE49-F238E27FC236}">
                <a16:creationId xmlns:a16="http://schemas.microsoft.com/office/drawing/2014/main" id="{528AE519-9DD6-D57D-0E7A-BF6106264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24000"/>
            <a:ext cx="40005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6C1767B-688A-6E84-43EE-D7C19B5199E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922F6E8-6DB1-153B-8EA4-833C1CEBE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72C111D-99E8-F75D-AFF4-E013F4D56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5097FF1-F805-A27A-434C-82CAA45C07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9C07E2BD-0DB8-1533-8719-79469847DB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0C4037B-15BC-DC3F-E904-69658B243E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5480687-6734-B200-F64B-6E565F81A8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4C18725-E540-209A-8653-C8C82861E1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65F9D52A-760B-F471-E3C2-6856BCA20D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48EE221-8A36-7DDD-CDC4-347DADF65D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13266EF-CFA3-77E2-5143-77B71DE090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6BF97DC4-910A-31E8-CADD-A48D5CFAC9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2A7AC387-E1D2-4729-4CFC-ED77F8050C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7D1B8276-90D5-7061-CDDA-1DBD7B40DB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E5D63B9-2B39-3AFD-06B1-9C7FBF3E12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4B48952-15C6-81C9-224E-E6588CA535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3D67A92-FC9B-184B-D9A4-A657609F13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F1549D5-67D7-ED94-686E-F73BC3427F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F8B7573-89CB-1270-E7F3-CB653554B0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CD13AE27-367C-3F74-D512-207041A8B7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Environmental Fluid Flows</a:t>
            </a:r>
          </a:p>
        </p:txBody>
      </p:sp>
      <p:pic>
        <p:nvPicPr>
          <p:cNvPr id="71682" name="Picture 2" descr="http://atmosys.eu/atmosys/faces/images/services/futurescenario.png">
            <a:extLst>
              <a:ext uri="{FF2B5EF4-FFF2-40B4-BE49-F238E27FC236}">
                <a16:creationId xmlns:a16="http://schemas.microsoft.com/office/drawing/2014/main" id="{8CA3D573-C717-4E89-B125-94CE3D049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0772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4" descr="http://www.aria.fr/images/mercure-2.jpg">
            <a:extLst>
              <a:ext uri="{FF2B5EF4-FFF2-40B4-BE49-F238E27FC236}">
                <a16:creationId xmlns:a16="http://schemas.microsoft.com/office/drawing/2014/main" id="{412E8B47-20FF-8D14-9B45-9F59851DD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400300"/>
            <a:ext cx="5486400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A1DCC58-B888-85B8-375A-033C995A57A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46C4F73-DB41-5C77-E65D-90A7BEF785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56AE5C4-D2B9-4A1A-D4B7-72495336DB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3F77917-B672-F998-DABD-BA06F2E6D8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8550C213-40A8-2076-54E2-414857BB92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7B40DD5-8319-D929-A45A-1965EFC2CF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D78F56E-82A0-6A66-1EEC-35DC4B1B8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A0134D4-8813-22B2-5677-A477A80C88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FAD7B6BE-651A-5576-292D-8CDCA723E1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E6FCACF-75ED-FD0B-A670-08E320CC5E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C7C8CF3-8C91-BE1D-A73D-2FCD137DC9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7F371F1-D58B-2A94-53A8-0F581735EA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AA8FAF09-B91F-4A62-D7C3-57B5E5507B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4C3C8C0B-37CD-0787-FE61-7095447C1E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9E09360-55B9-D137-3FA9-A0E7B042B6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CF19562-E381-A805-B6EF-DCE24D58B8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B109D2F-CBD2-5D3E-67BE-BC6F3E2BA6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C2FAB02-5075-04DA-26A1-194EDF534D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36991EE-5B7B-881F-70CE-19F363A65D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>
            <a:extLst>
              <a:ext uri="{FF2B5EF4-FFF2-40B4-BE49-F238E27FC236}">
                <a16:creationId xmlns:a16="http://schemas.microsoft.com/office/drawing/2014/main" id="{18AB68B7-1A00-22FF-4217-70F90BB5A0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Weather &amp; Fluid Flows</a:t>
            </a:r>
          </a:p>
        </p:txBody>
      </p:sp>
      <p:pic>
        <p:nvPicPr>
          <p:cNvPr id="62468" name="Picture 4" descr="http://www.ucar.edu/news/features/hurricanes/htc_desc_files/paths.jpg">
            <a:extLst>
              <a:ext uri="{FF2B5EF4-FFF2-40B4-BE49-F238E27FC236}">
                <a16:creationId xmlns:a16="http://schemas.microsoft.com/office/drawing/2014/main" id="{F32D88AB-6E80-6307-FD80-9B449CCC2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67032"/>
            <a:ext cx="8247063" cy="500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 descr="http://resources2.news.com.au/images/2011/02/01/1225998/130506-yasi-radar-image.gif">
            <a:hlinkClick r:id="rId3"/>
            <a:extLst>
              <a:ext uri="{FF2B5EF4-FFF2-40B4-BE49-F238E27FC236}">
                <a16:creationId xmlns:a16="http://schemas.microsoft.com/office/drawing/2014/main" id="{A31D0A99-13DA-17BB-35EA-BC7E3AE3C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61912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EFEC80-C93F-2C4D-A456-9CD99886A6C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EAF1332-92E0-0B77-629A-649F19F05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2A3E28-56DF-0976-7890-C9188E5667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02356B6-8490-E101-62BC-75679790FF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3CF62B54-48AF-AAF5-48BE-614005AE9C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E7F4F67-6EF3-82FA-96F7-F5241EEE9E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93FD618-CD2C-D6E7-6252-00C4433E6B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2804FA8-AA52-CB0B-8372-2BA3A269AA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46284EF9-A547-1E68-EE60-FE090C5087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14349B4-B6B6-8CAE-5912-EE78B93BFA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979E655-0D8A-DDAA-5084-BC37FDE9FA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475613A5-0B49-B4BB-0642-AD5724AB06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96641680-47E6-BF56-613F-71D564293A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94E427D2-2015-BDC7-FD99-61C775871E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6E3CBDD-BBED-68BB-6D96-8B63D3C0AA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66A1B60-31D6-F558-A9BF-FEBEEBF1F0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DD46A37-F71A-3323-C2D2-CDA520BEC9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4BAE807-4AAF-10E7-308F-6F1CC6F2CC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6B53B73-82A9-B97A-331A-3D0E0123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989DA1C-B66F-2A76-4CBB-D479F7E37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Biological Fluid Flows</a:t>
            </a:r>
          </a:p>
        </p:txBody>
      </p:sp>
      <p:pic>
        <p:nvPicPr>
          <p:cNvPr id="72708" name="Picture 4" descr="http://www.imagenesi.net/wp-content/uploads/2012/08/Corazon-y-sus-partes.png">
            <a:extLst>
              <a:ext uri="{FF2B5EF4-FFF2-40B4-BE49-F238E27FC236}">
                <a16:creationId xmlns:a16="http://schemas.microsoft.com/office/drawing/2014/main" id="{9389A979-781F-96CF-255A-6B397AE22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974850"/>
            <a:ext cx="49530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>
            <a:extLst>
              <a:ext uri="{FF2B5EF4-FFF2-40B4-BE49-F238E27FC236}">
                <a16:creationId xmlns:a16="http://schemas.microsoft.com/office/drawing/2014/main" id="{54B9DD21-15D3-BF16-9C21-AAB8628EA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28800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6" descr="http://kanso.usc.edu/wp-content/uploads/metastasis.jpg">
            <a:extLst>
              <a:ext uri="{FF2B5EF4-FFF2-40B4-BE49-F238E27FC236}">
                <a16:creationId xmlns:a16="http://schemas.microsoft.com/office/drawing/2014/main" id="{A61466DF-A0BE-C8B3-5665-9657AB7B9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1898650"/>
            <a:ext cx="56610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>
            <a:extLst>
              <a:ext uri="{FF2B5EF4-FFF2-40B4-BE49-F238E27FC236}">
                <a16:creationId xmlns:a16="http://schemas.microsoft.com/office/drawing/2014/main" id="{B6AEDECF-465A-DEA3-7A31-6E28B7DFD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67300" y="1212850"/>
            <a:ext cx="37719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A1EB96-4534-B87F-B040-EE80ECCC3D0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43B6A59-31DD-D558-3109-FEB02E54E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99D6B31-5FAF-DB95-54A4-1C18835325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4E1E095-D95D-2F35-BF9D-640597CE94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631C41CE-86DF-96E1-A66E-89D3ED3C4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6D06A34-B1E0-5983-431D-0C7CA6CACB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A753E0B-0E66-776F-9D89-B319D8452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D69C66F-FF89-5574-6245-60C278FAB5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9F2B98D5-ACA3-B89E-5BFA-031AB640FC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C738DA0-A71F-D68E-6465-F26A6EEAF3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ADEF031-675D-578B-36CE-4D8994B6B8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85CB7EF-4A23-A8CE-75DB-C69B3AA868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178F7CE5-FCDD-6DC0-38CC-70012AF571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0ADE7E1D-522C-CBA7-ACA4-9C1E138969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7B51519-8796-51D5-D1FC-750CC6A4D6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80EC5701-2236-B1DD-DF0F-34BBED04B4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C94BDE3-736B-ED7C-6613-BAC9358FF1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16186B0-6A8D-A830-8631-48171F1735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3A4BA47-F252-0211-7089-C605E12CD5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F0B50A4A-B86D-77DD-AFBB-5A0C4CF7B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4576" y="76200"/>
            <a:ext cx="5575423" cy="1143000"/>
          </a:xfrm>
        </p:spPr>
        <p:txBody>
          <a:bodyPr/>
          <a:lstStyle/>
          <a:p>
            <a:r>
              <a:rPr lang="en-US" altLang="en-US" sz="2800" dirty="0"/>
              <a:t>Knowledge of Viscous Fluid Flow for Design of Artificial Heart Valves</a:t>
            </a: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752A0AEA-FD67-A6A3-8935-49AD7F6DC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63" y="2286000"/>
            <a:ext cx="368141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>
            <a:extLst>
              <a:ext uri="{FF2B5EF4-FFF2-40B4-BE49-F238E27FC236}">
                <a16:creationId xmlns:a16="http://schemas.microsoft.com/office/drawing/2014/main" id="{69EF6DE9-015E-F628-2FDF-F2D0F6C75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17510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>
            <a:extLst>
              <a:ext uri="{FF2B5EF4-FFF2-40B4-BE49-F238E27FC236}">
                <a16:creationId xmlns:a16="http://schemas.microsoft.com/office/drawing/2014/main" id="{148DA3BE-19E2-553C-C755-3691A0CEA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67000"/>
            <a:ext cx="1828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AD59470-4E64-3B2B-8BE9-8F643DCC33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8C5009B-5A2C-1E99-0B73-BFB24DC6AD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59A2EDF-554F-B6A7-19F2-E36C12906A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240282C-717F-90BF-6BEF-52286CF453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1ED3A839-2E5E-CD25-3279-3D3C3915F9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8090FBD-2AFA-0CBA-43B0-A2D9A25AAA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660AB9C-4A8D-CB1E-13EA-87069702D0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9E03B5E-D549-1A37-C9EC-79892E1074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7CDEF5C-3A83-947B-8734-6BF692B300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695770B-E584-2CCB-6FB5-8DCDA5D71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00A9480-79EF-BFBC-EFC9-26F24BCD2F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ED414CC-7E0E-B093-9CD8-8DA891163F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87A639DB-302A-27DE-4525-5A219287BC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3F74D50F-FDA4-7ACB-B1AF-90AC0EEB69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598233D-6A6F-B9E0-39C8-D7670BB2B3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770ED5C-B5BE-096D-A060-BE0D40E23F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71DAA38-EF20-5C3D-FDAD-2A5D09A469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991A39B-617E-936A-ED34-900CFA1ACE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8CA7CB2-6B92-223C-CE82-EFF774D93E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7C539682-2F4C-8F18-1059-86CAE6C81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Fluid Flows for Sports</a:t>
            </a:r>
          </a:p>
        </p:txBody>
      </p:sp>
      <p:pic>
        <p:nvPicPr>
          <p:cNvPr id="73732" name="Picture 4" descr="http://www.pc.rhul.ac.uk/staff/J.Zanker/old_web_stuff/teach_previous/PS3060/L4/Ps3060_4_files/land1.gif">
            <a:extLst>
              <a:ext uri="{FF2B5EF4-FFF2-40B4-BE49-F238E27FC236}">
                <a16:creationId xmlns:a16="http://schemas.microsoft.com/office/drawing/2014/main" id="{EFADF7BC-47EB-0AEC-F2C7-E878ABEF5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8610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0" name="Picture 2" descr="http://i.dawn.com/2012/06/swing_of_ball_670.jpg">
            <a:extLst>
              <a:ext uri="{FF2B5EF4-FFF2-40B4-BE49-F238E27FC236}">
                <a16:creationId xmlns:a16="http://schemas.microsoft.com/office/drawing/2014/main" id="{DB417937-3461-0DA9-B874-F6E2C9672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725" y="1214438"/>
            <a:ext cx="34099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6" descr="http://3.bp.blogspot.com/-PXG83OK8o5M/UXXePQYsZ1I/AAAAAAAAADI/zQbRE4cbqGs/s1600/laminar+flo.jpg">
            <a:extLst>
              <a:ext uri="{FF2B5EF4-FFF2-40B4-BE49-F238E27FC236}">
                <a16:creationId xmlns:a16="http://schemas.microsoft.com/office/drawing/2014/main" id="{9EA90C42-D1F0-E304-6E4D-4B5505EB3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3571875"/>
            <a:ext cx="6276975" cy="30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A7A54E4-D0F5-D42C-6969-242A8ABF2A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DDA0F58-1D42-89CC-A83F-B52CE0ECE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94D1013-5E81-4C3F-2E95-040A4782E6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B96EB7-5706-40BF-C7D8-CB419F2883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3C30F916-F11A-62D9-E637-659755F45D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741FF40-9833-6D61-71C2-6E531077A1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33694B0-78F6-8A77-B0C2-563B791BBC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A1350F2-E173-451D-AF66-069AFEBB2E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B8C48D6E-896E-3DEA-A0E4-F0C72BF078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5FDF675-7C4C-4E0E-66D4-F2D7D96EF6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59B21B2-85FB-FC0E-6691-A09E1E6C7D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5349B939-0BF4-A1F8-954D-52372D2F0C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204944FD-A673-3DDC-4ECE-3CE4B96752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C543B5E7-3142-4512-E9BC-44337767F2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1CEB63A-1FB8-15D4-EDCF-A2D82174D8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26E56D6-67AF-E15D-B8B0-B2CC7CC8DC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AE65702-79E6-58EA-A41F-6FC4B7ECC2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F9E8A78-50ED-E390-2A55-E073BBC965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F786656-191B-EE1F-B04A-9400B3EE8E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4660742-0544-E3DE-B10C-8FBC0EECBE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76200"/>
            <a:ext cx="6324600" cy="1143000"/>
          </a:xfrm>
        </p:spPr>
        <p:txBody>
          <a:bodyPr/>
          <a:lstStyle/>
          <a:p>
            <a:r>
              <a:rPr lang="en-US" altLang="en-US" sz="2800" dirty="0"/>
              <a:t>Direct Energy Weapons for Indian Defense</a:t>
            </a:r>
          </a:p>
        </p:txBody>
      </p:sp>
      <p:pic>
        <p:nvPicPr>
          <p:cNvPr id="4100" name="Content Placeholder 2">
            <a:extLst>
              <a:ext uri="{FF2B5EF4-FFF2-40B4-BE49-F238E27FC236}">
                <a16:creationId xmlns:a16="http://schemas.microsoft.com/office/drawing/2014/main" id="{FAB840A2-D06C-A3AE-F525-5FCE0E7F12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3233738"/>
            <a:ext cx="8634413" cy="3471862"/>
          </a:xfrm>
        </p:spPr>
      </p:pic>
      <p:sp>
        <p:nvSpPr>
          <p:cNvPr id="4101" name="TextBox 6">
            <a:extLst>
              <a:ext uri="{FF2B5EF4-FFF2-40B4-BE49-F238E27FC236}">
                <a16:creationId xmlns:a16="http://schemas.microsoft.com/office/drawing/2014/main" id="{4EC57816-603F-920F-2A4E-8FD6D9EE4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1149350"/>
            <a:ext cx="84026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solidFill>
                  <a:srgbClr val="474747"/>
                </a:solidFill>
                <a:latin typeface="+mj-lt"/>
              </a:rPr>
              <a:t>25 March 2023: </a:t>
            </a:r>
            <a:r>
              <a:rPr lang="en-US" altLang="en-US" dirty="0">
                <a:solidFill>
                  <a:srgbClr val="474747"/>
                </a:solidFill>
                <a:latin typeface="+mj-lt"/>
                <a:hlinkClick r:id="rId3"/>
              </a:rPr>
              <a:t>https://www.drishtiias.com/eng</a:t>
            </a:r>
            <a:endParaRPr lang="en-US" altLang="en-US" dirty="0">
              <a:solidFill>
                <a:srgbClr val="474747"/>
              </a:solidFill>
              <a:latin typeface="+mj-lt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14EF05-23A1-B0B8-BD43-96475315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76400"/>
            <a:ext cx="869473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474747"/>
                </a:solidFill>
                <a:latin typeface="Rastanty Cortez" panose="02000506000000020003" pitchFamily="2" charset="0"/>
              </a:rPr>
              <a:t>Recently, India’s Air Chief Marshal highlighted the need to push the development of </a:t>
            </a:r>
            <a:r>
              <a:rPr lang="en-US" altLang="en-US" b="1" dirty="0">
                <a:solidFill>
                  <a:srgbClr val="FF0000"/>
                </a:solidFill>
                <a:latin typeface="Rastanty Cortez" panose="02000506000000020003" pitchFamily="2" charset="0"/>
              </a:rPr>
              <a:t>Directed Energy Weapons (DEWs)</a:t>
            </a:r>
            <a:r>
              <a:rPr lang="en-US" altLang="en-US" b="1" dirty="0">
                <a:solidFill>
                  <a:srgbClr val="CCCCFF"/>
                </a:solidFill>
                <a:latin typeface="Rastanty Cortez" panose="02000506000000020003" pitchFamily="2" charset="0"/>
              </a:rPr>
              <a:t> </a:t>
            </a:r>
            <a:r>
              <a:rPr lang="en-US" altLang="en-US" b="1" dirty="0">
                <a:solidFill>
                  <a:srgbClr val="474747"/>
                </a:solidFill>
                <a:latin typeface="Rastanty Cortez" panose="02000506000000020003" pitchFamily="2" charset="0"/>
              </a:rPr>
              <a:t>and </a:t>
            </a:r>
            <a:r>
              <a:rPr lang="en-US" altLang="en-US" b="1" dirty="0">
                <a:solidFill>
                  <a:srgbClr val="C00000"/>
                </a:solidFill>
                <a:latin typeface="Rastanty Cortez" panose="02000506000000020003" pitchFamily="2" charset="0"/>
              </a:rPr>
              <a:t>Hypersonic Weapons</a:t>
            </a:r>
            <a:r>
              <a:rPr lang="en-US" altLang="en-US" b="1" dirty="0">
                <a:solidFill>
                  <a:srgbClr val="474747"/>
                </a:solidFill>
                <a:latin typeface="Rastanty Cortez" panose="02000506000000020003" pitchFamily="2" charset="0"/>
              </a:rPr>
              <a:t> and integrate them into its airborne platforms to get the desired range and accuracy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IN" altLang="en-US" b="1" dirty="0">
              <a:latin typeface="Rastanty Cortez" panose="02000506000000020003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4E0DF3-7557-377E-EB1B-43286711D95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9C2D110-E6D2-51CD-350E-3DAB44B10F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E2EF26C-1FA4-37BF-4267-7A263C4885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0527290-A1C1-2BB6-1071-A2D9475347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478F1062-FFD1-D3B2-5F3B-5C3092CD27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A1C5FFC-32FD-9B13-4611-2C68ABD58A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51D0A9F-4EA7-FEA6-FA9E-137B4984AE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D03BA30-0242-FB28-87B9-B4F7F54589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1C72D3C-5BCA-F8E2-40A2-A1B70BC968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6D502EB-040B-E407-9AF1-5E7E6546B5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A4A5CB22-9939-5E9E-53B9-24B5F78061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01D9B53-96EF-ED5C-33F5-C2FFB92B97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6AA0E2CE-1F37-0224-DC6F-82E190ADE2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56EB0F8F-C70E-24DB-E5E3-1ACD83F8F1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1BDC923-81D7-239D-5BE6-296AF28400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0D89FD1-93EE-51EF-81E4-C81F67AFDF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D30791D-1B2F-68B9-22A5-E93FE335E4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185BECB-8AF6-76B7-4A3B-8E0B2E889B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A586480-CA9D-C5AD-B204-9CFF41C2F9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7149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7479B5AB-57B9-144E-D9FB-0D9B72E254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0"/>
            <a:ext cx="6324600" cy="1143000"/>
          </a:xfrm>
        </p:spPr>
        <p:txBody>
          <a:bodyPr/>
          <a:lstStyle/>
          <a:p>
            <a:r>
              <a:rPr lang="en-US" altLang="en-US" sz="2800"/>
              <a:t>Fluid Mechanics: An Inspiring Engineering Science</a:t>
            </a:r>
          </a:p>
        </p:txBody>
      </p:sp>
      <p:sp>
        <p:nvSpPr>
          <p:cNvPr id="27652" name="Content Placeholder 1">
            <a:extLst>
              <a:ext uri="{FF2B5EF4-FFF2-40B4-BE49-F238E27FC236}">
                <a16:creationId xmlns:a16="http://schemas.microsoft.com/office/drawing/2014/main" id="{CBFCC0EE-4845-14CD-B8F5-5D62487265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r>
              <a:rPr lang="en-US" altLang="en-US" sz="2400" dirty="0"/>
              <a:t>Attracted the attention of Philosophers, Mathematicians and Skillful engineers.</a:t>
            </a:r>
          </a:p>
          <a:p>
            <a:r>
              <a:rPr lang="en-US" altLang="en-US" sz="2400" dirty="0"/>
              <a:t>Professor of Medicine dedicated his life to study of fluid flow through ducts and pipes…</a:t>
            </a:r>
          </a:p>
          <a:p>
            <a:r>
              <a:rPr lang="en-IN" altLang="en-US" sz="2400" dirty="0"/>
              <a:t>Great painter developed ‘Science of Defence’ to ensure Peace..</a:t>
            </a:r>
          </a:p>
          <a:p>
            <a:r>
              <a:rPr lang="en-IN" altLang="en-US" sz="2400" dirty="0"/>
              <a:t>…..</a:t>
            </a:r>
          </a:p>
          <a:p>
            <a:r>
              <a:rPr lang="en-IN" altLang="en-US" sz="2400" dirty="0"/>
              <a:t>…..</a:t>
            </a:r>
          </a:p>
          <a:p>
            <a:r>
              <a:rPr lang="en-IN" altLang="en-US" sz="2400" dirty="0"/>
              <a:t>….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5EE4E2-F68C-13EF-ED5E-DF15EDA04FB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5AF9AB5-ECE1-3812-0339-DC6441D400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B616EC1-CBA0-D0BB-6F97-BC80616D59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AEE4509-2A75-D66A-577F-E4AF561D99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1DCCB127-C167-4664-15DD-0FFACA79B4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0D8A421A-D890-16A0-7E68-DA5D4DCB59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DBBF629-94B8-BF88-867D-6700703C69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289E1A6-E16F-F57D-644F-B7550265EB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3AC6926-3FCC-277F-CD49-D9AD92DA9F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B073922-5574-82D3-C7A3-DCE103A290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2A63270-F3BC-9C9B-1308-0A0289CEA2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9D34A51-E98B-1EA3-EA1F-CA24BD33B4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4823004C-6E71-CFBD-4078-D6A198250E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EB653A22-B48B-85CD-CFDD-F38D8AEE08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5D29671-DDA8-706C-6256-56FA0AF619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FB57117-BC03-A38E-1071-867792CA50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68A91CE-C6A9-96D1-899C-EAC162A1AB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F5FADDA-AE8C-B99E-3053-1F9BCCC240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EE52421-8AC8-1AD2-8028-FB5003A6A9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>
            <a:extLst>
              <a:ext uri="{FF2B5EF4-FFF2-40B4-BE49-F238E27FC236}">
                <a16:creationId xmlns:a16="http://schemas.microsoft.com/office/drawing/2014/main" id="{2029467E-F02E-467A-8C5B-7CE7A57340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/>
              <a:t>Solids vs Fluids : Microscopic View </a:t>
            </a:r>
          </a:p>
        </p:txBody>
      </p:sp>
      <p:pic>
        <p:nvPicPr>
          <p:cNvPr id="13315" name="Picture 6" descr="Microscopic view of a solid.">
            <a:extLst>
              <a:ext uri="{FF2B5EF4-FFF2-40B4-BE49-F238E27FC236}">
                <a16:creationId xmlns:a16="http://schemas.microsoft.com/office/drawing/2014/main" id="{C8270679-D974-52E6-96CC-0F5AD00613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141763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 descr="Microscopic view of a liquid.">
            <a:extLst>
              <a:ext uri="{FF2B5EF4-FFF2-40B4-BE49-F238E27FC236}">
                <a16:creationId xmlns:a16="http://schemas.microsoft.com/office/drawing/2014/main" id="{F46D3FED-0515-EF85-3176-A50A5315049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002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">
            <a:extLst>
              <a:ext uri="{FF2B5EF4-FFF2-40B4-BE49-F238E27FC236}">
                <a16:creationId xmlns:a16="http://schemas.microsoft.com/office/drawing/2014/main" id="{FAEB1398-1FB8-399E-33A0-728136E3F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752850"/>
            <a:ext cx="57150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TextBox 2">
            <a:extLst>
              <a:ext uri="{FF2B5EF4-FFF2-40B4-BE49-F238E27FC236}">
                <a16:creationId xmlns:a16="http://schemas.microsoft.com/office/drawing/2014/main" id="{72633F76-0C0F-439B-28F9-39EC00457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688" y="1225550"/>
            <a:ext cx="11033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Solid</a:t>
            </a:r>
            <a:endParaRPr lang="en-IN" altLang="en-US" sz="2400"/>
          </a:p>
        </p:txBody>
      </p:sp>
      <p:sp>
        <p:nvSpPr>
          <p:cNvPr id="13320" name="TextBox 4">
            <a:extLst>
              <a:ext uri="{FF2B5EF4-FFF2-40B4-BE49-F238E27FC236}">
                <a16:creationId xmlns:a16="http://schemas.microsoft.com/office/drawing/2014/main" id="{78E84052-CC2A-4A99-46C0-8D2628194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363" y="1157288"/>
            <a:ext cx="1103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Fluid</a:t>
            </a:r>
            <a:endParaRPr lang="en-IN" altLang="en-US" sz="2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51E8F07-CA01-663B-04FD-4A933A6D006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03E8C30A-811E-069F-83F6-A22C095056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4761925-D509-3D25-F64D-D62D21286A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2E7DA5C-2580-9C33-A16C-8768FEA26A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8423F13E-5ACE-C9EA-F09F-F01D2B0527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86E3DF0-3F99-0C71-01C3-52B3F14130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4426C4B-DB45-765F-BA74-77452B90F0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A419A4A-0B02-193F-4D48-180F3176B4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F528EFA3-2C7A-44F7-7C5D-44F6F12A07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3749F06-C55B-C1FC-4F24-CD8B0895A2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17F51A9-D40E-1F0B-3693-9A95BA9E61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FBF783D-D2BD-5A70-B27C-79282EAC94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C98DAC41-7EED-D6E9-11BF-8A39C2C108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B176A9EE-D4B2-4035-F6A9-915C081B17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72C144A-D3B5-B6B8-2979-FCD077AA09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C4B2D20-5AEB-19A0-BEEF-E94EF07458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47DCDB7-6506-2288-9B63-EC06E7FFDF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DBEEE54-421B-30C3-A835-A71ABEA41D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94F97C1-A542-B58E-14A5-88EDFAA205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75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133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>
            <a:extLst>
              <a:ext uri="{FF2B5EF4-FFF2-40B4-BE49-F238E27FC236}">
                <a16:creationId xmlns:a16="http://schemas.microsoft.com/office/drawing/2014/main" id="{D5F4370E-E918-3881-5A21-0A4F1D029F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/>
              <a:t>Solids vs Fluids : Macroscopic View 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BF7EEB24-7F6D-CE76-FD8E-A6F82066D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373188"/>
            <a:ext cx="845026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1">
            <a:extLst>
              <a:ext uri="{FF2B5EF4-FFF2-40B4-BE49-F238E27FC236}">
                <a16:creationId xmlns:a16="http://schemas.microsoft.com/office/drawing/2014/main" id="{44F73C0F-DD73-8832-9C45-AB0254B7E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486150"/>
            <a:ext cx="2362200" cy="2914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4342" name="Rectangle 2">
            <a:extLst>
              <a:ext uri="{FF2B5EF4-FFF2-40B4-BE49-F238E27FC236}">
                <a16:creationId xmlns:a16="http://schemas.microsoft.com/office/drawing/2014/main" id="{490F4C44-D7BA-C56B-DFD9-EECABE0D1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352800"/>
            <a:ext cx="2590800" cy="2914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4343" name="Rectangle 3">
            <a:extLst>
              <a:ext uri="{FF2B5EF4-FFF2-40B4-BE49-F238E27FC236}">
                <a16:creationId xmlns:a16="http://schemas.microsoft.com/office/drawing/2014/main" id="{553285C6-5D18-0DE9-2459-C78D39001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333750"/>
            <a:ext cx="2590800" cy="2914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5CEFFC7-1BDD-B97A-02BA-16620DA3069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3C6056F-3FBF-0C30-94ED-B6BE5F3573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DB4F982-9A0A-40CE-F6D1-5DF3A92D75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60AFA71-500F-E9B5-5DDB-A5606A7467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CDF0D4F1-D6E4-6027-80AA-79FB05EC3A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5C5A8F39-571C-8EAB-DEAD-1EFC60EBE1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380CD79-7F91-B312-3E7D-74E8FE298A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A34463C-7B12-5520-A6CB-E5E836EEB8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920B922-5F9A-C2F9-F14E-06E7B498B8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CE0B2A9-BF97-49C5-8F6A-BBF193C0FE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AB0E0E9-3B79-9041-7173-8FD9770EDF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838901E-CA14-4B50-9FB7-5F2E2CA0B1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ADEBF232-FBE3-E535-266D-B5466C0CE4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44763080-E7AA-6DD9-F0F9-2253B675EC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5A45B8E-64C5-C1A0-D84D-157B68B04C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5D505FD-2CF0-4212-F099-8DF2484074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DA185CF-291E-F6B5-A210-F8F6C1859D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C151B61-BDBA-DAAC-C522-5998B94ECE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5FE455-2396-C176-568A-82A05261B3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14342" grpId="0" animBg="1"/>
      <p:bldP spid="143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>
            <a:extLst>
              <a:ext uri="{FF2B5EF4-FFF2-40B4-BE49-F238E27FC236}">
                <a16:creationId xmlns:a16="http://schemas.microsoft.com/office/drawing/2014/main" id="{5F1E9BD2-F037-B556-1F51-594D632EF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Solids vs Fluids : Ingenuous View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0C56ADD6-4936-F266-07C3-D01122026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65538"/>
            <a:ext cx="3565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202122"/>
                </a:solidFill>
                <a:latin typeface="Arial" panose="020B0604020202020204" pitchFamily="34" charset="0"/>
              </a:rPr>
              <a:t>A solid resists an applied force by static deformation.</a:t>
            </a:r>
            <a:endParaRPr lang="en-IN" altLang="en-US" sz="2400"/>
          </a:p>
        </p:txBody>
      </p:sp>
      <p:sp>
        <p:nvSpPr>
          <p:cNvPr id="15366" name="TextBox 4">
            <a:extLst>
              <a:ext uri="{FF2B5EF4-FFF2-40B4-BE49-F238E27FC236}">
                <a16:creationId xmlns:a16="http://schemas.microsoft.com/office/drawing/2014/main" id="{672CDD0C-365F-0AF2-8F56-2EE97E7D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441700"/>
            <a:ext cx="457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202122"/>
                </a:solidFill>
                <a:latin typeface="Arial" panose="020B0604020202020204" pitchFamily="34" charset="0"/>
              </a:rPr>
              <a:t>A fluid continually deforms (flows) under an applied shear force regardless of the magnitude of the applied stress.</a:t>
            </a:r>
            <a:endParaRPr lang="en-IN" altLang="en-US" sz="2400"/>
          </a:p>
        </p:txBody>
      </p:sp>
      <p:pic>
        <p:nvPicPr>
          <p:cNvPr id="14342" name="Picture 2">
            <a:extLst>
              <a:ext uri="{FF2B5EF4-FFF2-40B4-BE49-F238E27FC236}">
                <a16:creationId xmlns:a16="http://schemas.microsoft.com/office/drawing/2014/main" id="{683EEDB9-B66B-38A0-CF25-EA3A8A804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365250"/>
            <a:ext cx="345122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F854B8-5147-5706-4FAE-82D4F1473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1446213"/>
            <a:ext cx="3886200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F01761-FE58-01E2-5741-56AC109C9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35113"/>
            <a:ext cx="7905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762BCE8-AD4D-D536-26CD-10CD7E739693}"/>
              </a:ext>
            </a:extLst>
          </p:cNvPr>
          <p:cNvGrpSpPr>
            <a:grpSpLocks/>
          </p:cNvGrpSpPr>
          <p:nvPr/>
        </p:nvGrpSpPr>
        <p:grpSpPr bwMode="auto">
          <a:xfrm>
            <a:off x="4576763" y="1219200"/>
            <a:ext cx="3895725" cy="2076450"/>
            <a:chOff x="4576413" y="1219199"/>
            <a:chExt cx="3895725" cy="2076450"/>
          </a:xfrm>
        </p:grpSpPr>
        <p:pic>
          <p:nvPicPr>
            <p:cNvPr id="14347" name="Picture 12">
              <a:extLst>
                <a:ext uri="{FF2B5EF4-FFF2-40B4-BE49-F238E27FC236}">
                  <a16:creationId xmlns:a16="http://schemas.microsoft.com/office/drawing/2014/main" id="{0695B215-9AA7-0616-DCB2-BEF33F2A0A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413" y="1219199"/>
              <a:ext cx="3895725" cy="207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8" name="Rectangle 13">
              <a:extLst>
                <a:ext uri="{FF2B5EF4-FFF2-40B4-BE49-F238E27FC236}">
                  <a16:creationId xmlns:a16="http://schemas.microsoft.com/office/drawing/2014/main" id="{29389750-85DE-8D5E-6366-785609168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644" y="1676400"/>
              <a:ext cx="1140156" cy="123306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99BA95F9-B89F-A9E6-8D96-B08FFC761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5" y="1295400"/>
            <a:ext cx="45720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F9AA6E4-C1EC-1E38-733C-67C4BBE445D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963C46A-344C-CDF8-22A0-337E9FC0D3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DC445EE-6F5A-8E58-F501-188D25A9E2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D47A96-6D8D-08BB-1CA5-169CD793B9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15B62982-B5CB-EB33-0DED-ABADBBEA0E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134F2A2-BF02-B6E3-47B5-8F256182BC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88B76D3-E552-E761-4B9A-395443E55A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7A42793-BF94-B436-9501-D56C0FA883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2AE9C3DE-F7D0-C112-4149-B1D970CF92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10B2754-B7A2-AF3E-67BF-F5862487E1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8FCC9D2-C23F-55BD-E6B5-0AB548D0AC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A88D3D0-074B-E570-571D-D8D6B40A62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6054142-E354-F9B2-4FD6-E13A790BFC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99EAC33-98D3-5BD4-D8EE-03468609C7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BD0980D8-16CF-26B1-BE3B-05C1A0D747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17AAA49-B1EF-7996-98E1-7E1992E6CB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FA93ECE-04E9-8A1B-891D-DB7687B5AE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C9DED0B-0D2C-7540-DE5F-7B9C991EDC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6EE1F0-AC73-6995-E079-C8972ACB61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2507</TotalTime>
  <Words>713</Words>
  <Application>Microsoft Office PowerPoint</Application>
  <PresentationFormat>On-screen Show (4:3)</PresentationFormat>
  <Paragraphs>72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Brush Script Std</vt:lpstr>
      <vt:lpstr>Calibri</vt:lpstr>
      <vt:lpstr>CommercialScript BT</vt:lpstr>
      <vt:lpstr>Google Sans</vt:lpstr>
      <vt:lpstr>Rastanty Cortez</vt:lpstr>
      <vt:lpstr>STLiti</vt:lpstr>
      <vt:lpstr>Tempus Sans ITC</vt:lpstr>
      <vt:lpstr>Times New Roman</vt:lpstr>
      <vt:lpstr>Blank Presentation</vt:lpstr>
      <vt:lpstr>History and Basics of Fluid Mechanics</vt:lpstr>
      <vt:lpstr>The Surprising Natural Fluid systems</vt:lpstr>
      <vt:lpstr>Timeline of Fluid Mechanics History : BC</vt:lpstr>
      <vt:lpstr>Timeline of Fluid Mechanics History:  15th Century</vt:lpstr>
      <vt:lpstr>Timeline of Fluid Mechanics History: 16th Century</vt:lpstr>
      <vt:lpstr>Timeline of Fluid Mechanics History:  17th to 19th Century</vt:lpstr>
      <vt:lpstr>Now I think hydrodynamics is to be the root of all physical sciences,……... </vt:lpstr>
      <vt:lpstr>20th Century : The Shocking News in New York Times </vt:lpstr>
      <vt:lpstr>19th Century Air Ships</vt:lpstr>
      <vt:lpstr>Kate Carew Interviews the Wright Brothers</vt:lpstr>
      <vt:lpstr>A Ship Can’t Fly</vt:lpstr>
      <vt:lpstr>Development of an Ultimate Fluid machine</vt:lpstr>
      <vt:lpstr>21st Century Made Fluid Mechanics as Universal Engineering Tool.</vt:lpstr>
      <vt:lpstr>Fluid Flows in Transportation Sector</vt:lpstr>
      <vt:lpstr>Environmental Fluid Flows</vt:lpstr>
      <vt:lpstr>Weather &amp; Fluid Flows</vt:lpstr>
      <vt:lpstr>Biological Fluid Flows</vt:lpstr>
      <vt:lpstr>Knowledge of Viscous Fluid Flow for Design of Artificial Heart Valves</vt:lpstr>
      <vt:lpstr>Fluid Flows for Sports</vt:lpstr>
      <vt:lpstr>Direct Energy Weapons for Indian Defense</vt:lpstr>
      <vt:lpstr>Fluid Mechanics: An Inspiring Engineering Science</vt:lpstr>
      <vt:lpstr>Solids vs Fluids : Microscopic View </vt:lpstr>
      <vt:lpstr>Solids vs Fluids : Macroscopic View </vt:lpstr>
      <vt:lpstr>Solids vs Fluids : Ingenuous View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248</cp:revision>
  <cp:lastPrinted>2002-07-26T02:11:33Z</cp:lastPrinted>
  <dcterms:created xsi:type="dcterms:W3CDTF">2002-07-26T01:39:54Z</dcterms:created>
  <dcterms:modified xsi:type="dcterms:W3CDTF">2025-08-01T02:04:40Z</dcterms:modified>
</cp:coreProperties>
</file>