
<file path=[Content_Types].xml><?xml version="1.0" encoding="utf-8"?>
<Types xmlns="http://schemas.openxmlformats.org/package/2006/content-types">
  <Default Extension="avi" ContentType="video/x-msvideo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2"/>
  </p:notesMasterIdLst>
  <p:sldIdLst>
    <p:sldId id="274" r:id="rId2"/>
    <p:sldId id="784" r:id="rId3"/>
    <p:sldId id="751" r:id="rId4"/>
    <p:sldId id="752" r:id="rId5"/>
    <p:sldId id="741" r:id="rId6"/>
    <p:sldId id="791" r:id="rId7"/>
    <p:sldId id="786" r:id="rId8"/>
    <p:sldId id="787" r:id="rId9"/>
    <p:sldId id="788" r:id="rId10"/>
    <p:sldId id="792" r:id="rId11"/>
    <p:sldId id="790" r:id="rId12"/>
    <p:sldId id="793" r:id="rId13"/>
    <p:sldId id="1302" r:id="rId14"/>
    <p:sldId id="800" r:id="rId15"/>
    <p:sldId id="798" r:id="rId16"/>
    <p:sldId id="801" r:id="rId17"/>
    <p:sldId id="799" r:id="rId18"/>
    <p:sldId id="260" r:id="rId19"/>
    <p:sldId id="1301" r:id="rId20"/>
    <p:sldId id="779" r:id="rId21"/>
    <p:sldId id="780" r:id="rId22"/>
    <p:sldId id="781" r:id="rId23"/>
    <p:sldId id="782" r:id="rId24"/>
    <p:sldId id="783" r:id="rId25"/>
    <p:sldId id="794" r:id="rId26"/>
    <p:sldId id="785" r:id="rId27"/>
    <p:sldId id="795" r:id="rId28"/>
    <p:sldId id="796" r:id="rId29"/>
    <p:sldId id="797" r:id="rId30"/>
    <p:sldId id="789" r:id="rId31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3366FF"/>
    <a:srgbClr val="000099"/>
    <a:srgbClr val="FFCC00"/>
    <a:srgbClr val="0DCFE3"/>
    <a:srgbClr val="FF33CC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21" autoAdjust="0"/>
    <p:restoredTop sz="93969" autoAdjust="0"/>
  </p:normalViewPr>
  <p:slideViewPr>
    <p:cSldViewPr>
      <p:cViewPr varScale="1">
        <p:scale>
          <a:sx n="69" d="100"/>
          <a:sy n="69" d="100"/>
        </p:scale>
        <p:origin x="140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756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46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95.86957" units="1/cm"/>
          <inkml:channelProperty channel="Y" name="resolution" value="51.6129" units="1/cm"/>
          <inkml:channelProperty channel="T" name="resolution" value="1" units="1/dev"/>
        </inkml:channelProperties>
      </inkml:inkSource>
      <inkml:timestamp xml:id="ts0" timeString="2023-08-08T03:31:06.4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11460 8905 0</inkml:trace>
  <inkml:trace contextRef="#ctx0" brushRef="#br0" timeOffset="3343.54">10220 13791 0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30T03:35:54.62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9450 7376 381 0,'2'-5'32'0,"0"0"79"0,0 0-103 0,1 2 1 0,-2 1-6 0,1-1 3 0,2 0-22 0,-3 2 8 16,2 1-28-16,-3 0 18 0,0 0-25 15,0 0 8-15,0 0 16 0,0 0-11 0,0 0 12 0,0 0 27 16,0 0 0-16,0 0 11 0,0 0 10 0,-1 0 11 16,0 0 5-16,0 0-1 0,1 0-14 0,-1 0 14 15,-1 0-21-15,1 0 21 0,-1 0-8 16,0 1 1-16,-30 8 13 0,32-9-10 0,-1 0-2 0,0 0 3 15,1 0-4-15,-2 0 12 0,1 0 61 0,0 0-106 16,-1 0 48-16,0 0-69 0,1 0 40 0,-2 0 16 16,1 0-6-16,0 0 11 0,1 0-16 15,-2 0-1-15,2 0-5 0,0 0 4 16,0 0-15-16,0 0 21 0,1 0-12 0,-1 0 15 0,-1 0-14 16,2 0 1-16,-4-7-1 0,8 2 0 0,1 1-19 0,1 3 13 15,1 1-7-15,0 0 11 16,3-1-2-16,-1-6-6 0,1 1 4 0,5 3-7 0,-4 0-12 0,4 2 8 15,2 1-2-15,-3-1 7 0,5 3-10 0,4 0 6 16,-4-2-4-16,3-1 5 0,-1-6-8 0,1 4 10 16,1-3-3-16,1 4 9 0,0 0-7 15,-2-2-4-15,-2 3 1 0,0-3 0 0,0 0-5 16,-2-1 7-16,6 2-7 16,-6 3 6-16,1-2 4 0,0 0-11 0,-4 0 6 0,2 1-7 15,-1-3 11-15,-3 0-9 0,-1 2 1 0,1-1-2 16,1 3 4-16,-2 0-1 0,1-2 3 0,-7 1-3 15,-3 0-2-15,-3 1 3 16,0 0-3-16,0 0 4 0,0 0 4 0,0 0 1 0,0-1-1 0,0 1 0 16,0 0-3-16,0 0-5 0,0 0-2 0,-18-6-2 15,6 6 1-15,2 2-1 0,-4-1 4 0,2 0-3 16,3 1 3-16,-3 0-1 0,1-1 2 0,-2 3-1 16,2-1-5-16,0-3 6 0,2 5-3 0,-2-3 5 15,0-1-1-15,1 4-4 0,0-4-3 0,-1 1-1 16,1 5 10-16,-1-6-5 0,-1 3 2 0,1 0-4 15,-3 0 5-15,2 2-8 0,-2 1 8 0,-2-1-8 16,-2 2-6-16,0 1 2 0,-4-2-7 0,0 1 6 16,1-2-2-16,0 0 10 0,-2-3 1 15,1-1 2-15,-1 2 0 16,2-3 1-16,5 2-3 0,3-1 2 16,0 0 1-16,3 1-3 0,1-1 1 0,4 0-4 0,1 0-2 0,4-2-6 0,0 0-5 15,0 0-2-15,0 0-21 0,5 5-31 0,5-3-23 16,1 0-3-16,6 1-58 0,5 0-205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30T03:50:29.01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19716 15520 311 0,'3'-8'140'0,"-3"1"-22"0,-1 1-41 0,1 1 5 0,0 0-35 0,2 1-2 0,2 0 8 0,1-1-6 0,1 1 5 0,-2 1 11 0,-4-2 6 16,-1 1 3-16,1-1 13 0,0-1-13 0,0 2-1 0,2-2-2 0,-2 2-6 16,2 1-33-16,-1-1 4 0,-1 1-13 0,-1 1-8 15,1 0-8-15,0 2-4 0,0 0 0 0,0 0-6 16,0 0 12-16,0-1-8 0,-12-10 9 16,6 9-6-16,0-2 2 0,1 0 3 0,-4 0-3 0,2 0-6 0,2 1 5 15,-5-1-8-15,5 1 7 0,-4 0 3 0,-3 0-7 16,1 2 7-16,1 0-9 0,-2-2-4 0,0 3 7 15,-2-1-2-15,2 2 2 16,-1 3-3-16,2 0-2 0,-2 3 2 0,2 0-2 0,-2 1 6 0,1 1-3 16,0 2 1-16,1 1 0 0,2 1 7 0,0 2-7 15,-2 4 1-15,3-1-5 0,0 1-3 0,2-1 14 16,-1 0 0-16,2 1 6 0,4 2-11 0,0-1 1 0,4 1-3 16,1-1 3-16,-2 2-4 0,4-2 1 0,-1 0-8 15,3-3 7-15,2-1-3 0,-1-1 5 0,3 1 1 16,2-3 0-16,1-1-3 0,2-4-6 0,-1 0-5 0,0-3 2 15,1-1 4-15,0 0-2 0,3-2 6 0,0-2-7 16,-3 0-3-16,0-3 0 0,0-1-4 0,2-3 3 16,3 0 12-16,-3-3 0 15,1-1 10-15,-3-3-8 0,0-2 2 0,0-2 6 0,-4-1 0 16,-1-3 2-16,-4 0-2 0,2-4-1 16,-1 2-4-16,-3-1 2 0,1-2-3 0,0 2 5 0,-4-2 3 0,1 2-1 15,0 1 1-15,-3-1 8 0,-1 2-2 0,0 3 4 0,-1 1-9 16,0 1 11-16,1 3-4 15,-4 3 7-15,4 1-8 0,-2 2-3 0,1 4-1 0,-1 0 0 16,2 2-19-16,0 3 18 0,0 0-14 0,0 0 15 16,-3 5-21-16,6 3 9 0,-3 1-4 0,1 3 5 0,1 1-2 0,1 4 0 15,0 4-9 1,1 1 7-16,1 3 2 0,0 1-2 0,0 3 11 0,0-2-9 0,0 0-4 0,0 3 7 16,1-1-3-16,-2 3 4 15,0 0-6-15,-1-2 3 0,1-2 1 0,-1-3 1 0,1 3-8 16,-1-4 9-16,-2 0-9 0,-1-1 10 0,0-1-2 0,1-4-2 0,-2 0 5 15,1-4-7-15,-1-2-14 0,1-2 16 0,0-2-11 16,0-4 13-16,0-4-5 0,0 0-4 0,0 0 7 16,0 0-3-16,0 0 11 0,0 0-5 0,9-12 3 0,-6 1-5 15,2-2 2-15,2-3-1 0,-1-2 1 0,1-1-1 16,0-1-2-16,1 1 2 16,0 0-6-16,1 3 4 0,0 1 3 0,-1 4-9 0,1 2 7 15,-1 2-9-15,-3 2 6 0,0 3-9 16,-5 2-6-16,0 0 2 0,10 4 7 0,-7 1 5 15,1 2 5-15,3 0-3 0,-1 2 6 0,1 0-5 16,2 1-2-16,-3 0-2 0,-4 0 3 0,5 0 2 0,0 0 5 0,-2 1-4 0,7 0 0 16,-7-2-6-1,-1 0 4-15,0-3-5 0,-1 0 9 0,5-3 0 16,-5 0 2-16,5-2-1 0,-2-1-1 0,2-2 5 0,-2-3-2 0,4-2 3 16,-1-2 6-16,-5-3-15 0,7-2 1 0,-5-2-4 15,5 0 2-15,-3-2-5 16,1-1 0-16,-4-1-2 0,-1-3 10 0,-2 3-4 15,-1 3 3-15,0 3-5 0,-1 8 3 0,0 6-3 16,0 0 3-16,0 0-4 0,0 0 5 0,-1 0 2 16,-14 2-3-16,9 5 3 0,-2 2 3 0,4 4-6 15,0 0 8-15,-1 0-8 0,2 1 5 0,-2-1-2 0,2-1-7 16,2 1 4-16,-3-1-10 0,5-1 20 0,3 0-6 16,-1-2 8-16,4-1-18 0,0-2 7 0,0 0 1 15,3-2 4-15,-1 0 0 0,5-3-10 0,-3-1-8 0,4-2 1 16,1-5 1-16,0-1-12 0,1 0 6 0,-3-3-11 15,1-2 3-15,-1-2 6 0,-1-2-4 0,-2-4 4 16,-1 0-10-16,-1-4 18 0,1 0-5 0,-3 1 8 16,1-3-10-16,-2 2 13 0,-1 3-4 0,-4 3 7 15,0 2 4-15,-1 8-3 0,1 2 15 0,0 4-10 16,-1 3 17-16,0 0 4 0,0 0-4 0,-1 0 5 0,-10 4-14 16,8 5-1-16,-4-1-3 0,2 0 2 15,-4 3-11-15,2 2 14 0,0 0-11 0,2 5 12 0,-1-1-2 16,0-1-7-16,1 4 13 0,0-3-13 0,1 3-4 0,1 0 2 15,2-1-3-15,-2-1 6 0,3 0 5 0,0-1-12 16,2-2 1-16,1 0-2 0,3-2 14 0,1 1-11 16,1-2 1-16,-1-1-3 0,1-2 4 0,0-3-1 15,3-2-3-15,0-2 0 0,3-1-1 0,4-1-23 16,1-3 4-16,1-4-15 0,3-2-18 0,-4-5-43 16,0-1-9-16,6-4-12 0,1-1-25 0,-2-1 43 15,1-3 7-15,-5 0 13 0,-2 3 55 0,-2-1 20 0,-4 1 6 16,-1 2 1-16,-3 0 5 0,-2 5 35 0,-1 7 3 15,-1 2 13-15,-1 3 12 0,-3 2 17 0,0 0-2 16,0 0 7-16,1 4-16 0,-2 2-32 16,0 2-4-16,-1 1-6 0,-1 0-4 0,1 4-10 0,1 2 9 0,0 2-10 15,-3 1-11-15,4 0 15 0,-2 0-20 16,1 0 20-16,1 0-14 0,0 0 0 0,0-2 5 0,1 1-6 16,1 2-4-16,2-1 0 0,-2-1 4 0,1 0-2 15,1-2-1-15,-1-2 3 0,2 1-5 0,-2-3 5 16,2-1 2-16,-2-2-23 0,3-4 4 15,-2-1-12-15,1-2-12 0,-1 0-65 0,2 0-30 0,0-3-11 16,-1-2-97-16,1-3-110 0</inkml:trace>
  <inkml:trace contextRef="#ctx0" brushRef="#br0" timeOffset="251.44">20985 15682 653 0,'6'-14'115'0,"-6"4"-39"0,2 2-7 0,-2 2 28 0,0 2-20 0,1 1-13 0,-3 2-5 0,2 1-2 0,-6 2-28 16,4 4 0-16,-4-1-8 0,-1 3 6 16,3 5-13-16,-3 2-3 0,1 4 1 0,-3 3-2 15,-1-1-5-15,2-1 2 0,-1 1-7 0,4-3 6 16,2 1 4-16,0-3-3 0,2-1 10 0,2 1-10 16,1-3 1-16,2-3 5 0,1-2-2 0,3-1 5 15,0-3 10-15,1-3-1 0,1 0 3 0,5-3-5 16,0-1-23-16,3-3-33 0,3-1-38 0,-1-2 4 15,2-2-82-15,-1-2-149 0</inkml:trace>
  <inkml:trace contextRef="#ctx0" brushRef="#br0" timeOffset="516.54">21569 15321 945 0,'-1'-14'164'0,"0"6"-92"0,-1-1 5 0,2 3 14 0,3 2 4 0,0 3-39 0,-3 1-10 16,0 0-9-16,0 0-43 0,7 6 17 15,-1 2-8-15,1 2 13 0,-4 1-8 0,3 4-5 0,-3 3-3 16,6 1 0-16,-1 3-6 0,0 3 7 15,-1 0 4-15,0 1 0 0,1 2-3 0,0-1-48 32,0 2-54-32,-3-2 0 0,1 0-152 0,-1 3-57 0</inkml:trace>
  <inkml:trace contextRef="#ctx0" brushRef="#br0" timeOffset="659.42">21652 15974 1224 0,'0'0'113'0,"0"0"-31"16,0 0 0-16,0 0-4 0,0 0 6 0,0 0-28 16,0 0-10-16,0 0-2 0,0 0-21 0,0 0-15 15,0 0-13-15,1 0-2 0,12-6-57 0,-8 3-109 16,1 0-117-16</inkml:trace>
  <inkml:trace contextRef="#ctx0" brushRef="#br0" timeOffset="1024.37">21222 16197 1035 0,'0'-6'82'0,"1"-1"0"0,2 2-19 0,3-1 14 0,1 0-33 15,1 3-21-15,4 0 4 0,1 1-8 0,3 2 0 0,2-1 12 16,2-2-10-16,3 2 13 0,2-3-10 16,8 2 5-16,2-3 5 0,8-2 0 15,6-1 11-15,0-4-5 0,7 2 7 0,-4 0-4 16,0 1 7-16,0 1-6 0,0 0-9 0,-1 0 3 16,-1 0-19-16,-2 0-10 0,-4 4-1 0,-6-1-4 15,-2 1-10-15,-7 2 8 0,-3 0-4 0,-2 1 6 16,-1 1 0-16,-5 0-14 0,0 0-4 0,0 1-6 15,-4-3-16-15,-1 1-17 0,-1 1 1 0,-5 0-8 16,-7 0-2-16,1 0 14 0,-1 0-13 0,0 0 8 16,1 0-46-16,-1 0-19 0,0-6-7 0,-6 4-6 15,2 2-20-15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30T03:59:05.634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2">
        <inkml:traceFormat>
          <inkml:channel name="X" type="integer" max="12064" units="cm"/>
          <inkml:channel name="Y" type="integer" max="7540" units="cm"/>
          <inkml:channel name="T" type="integer" max="2.14748E9" units="dev"/>
        </inkml:traceFormat>
        <inkml:channelProperties>
          <inkml:channelProperty channel="X" name="resolution" value="400" units="1/cm"/>
          <inkml:channelProperty channel="Y" name="resolution" value="400" units="1/cm"/>
          <inkml:channelProperty channel="T" name="resolution" value="1" units="1/dev"/>
        </inkml:channelProperties>
      </inkml:inkSource>
      <inkml:timestamp xml:id="ts1" timeString="2025-08-30T03:59:07.334"/>
    </inkml:context>
  </inkml:definitions>
  <inkml:trace contextRef="#ctx0" brushRef="#br0">7298 13365 200 0,'-8'-5'33'0,"6"-2"23"0,-3 1-16 0,5 6 40 0,0 0-15 0,0 0-36 0,0 0 7 0,0-1-17 0,0 0-9 0,0 0 8 0,0 0-7 0,0 0 11 16,0 0 13-16,-1 0 2 0,0 0 11 0,0 0-7 16,1 0-9-16,-2 0 9 0,1 0-11 15,0 0 13-15,1 0-4 0,0 0-29 16,0 0 7-16,0 0-14 0,0 0-5 0,0 0 6 0,0 0-11 0,0 0 11 0,0 0 2 16,0 0-6-16,0 0 7 15,0 0-8-15,0 1 5 0,0 0-4 0,0 0-2 0,9-2 0 0,-4 4 16 0,1 1-13 16,-2-1 14-16,3-1-16 0,-1-1-9 0,3 1 27 15,2 0-21-15,-1 0 22 0,3-1-11 0,2 0-5 16,1 0 11-16,-2 0-13 16,0 1-15-16,0 0 26 0,1-1-12 0,2 0 15 15,1 0-7-15,1 1-7 0,1-1 7 0,0 0-8 16,-1-4-2-16,1 1 9 0,1 0-1 0,1-1 5 0,2 2-5 16,0-3-5-16,-1 2 4 0,1 0-4 0,-2-1-6 0,6 1 16 15,-2 0-17-15,2-1 19 16,1 1 0-16,-1-3-7 0,1 0 11 0,4-1-14 15,-1 1-4-15,-2-1 13 0,6 2-5 0,-7-1 10 0,2 0-5 16,1 1-6-16,1 1 2 0,2-1-2 0,2 1 13 0,-4 1-21 16,0-1 3-16,4 1-9 0,-1 0 19 15,2-1-10-15,-3 0 7 0,-4 1-9 0,1 1-7 16,-2 2 11-16,-1-1-2 0,-1 1 5 0,2-1-3 0,-1 0-1 0,5-2 0 0,-4 1-1 16,-3-1-8-16,4 0 22 15,-5 0-4-15,7-1 10 0,-1 0-15 0,-2 0-3 0,-2-1 1 16,0 1-1-16,1-1 1 0,-2 2 8 15,-1 0-10-15,2 1 10 0,2 0-7 0,1-1 1 16,-1-1 6-16,0-1-4 0,2 0 8 0,1-1-10 16,1 2-1-16,-3 1-2 0,-5-2 0 0,0 0 9 15,0-1-2-15,-4-2 2 0,1 1-18 0,1 3 16 16,-2 1-12-16,-2 0 14 0,2 1-5 0,2-1-2 16,-6-2 4-16,1 2-6 0,1-1-2 0,-4 0 3 15,0-1-1-15,3-2 1 0,-3 2 10 0,2-1-14 0,-1 3 7 16,-1 1-11-16,0 0 0 0,-1-1 9 0,-3 0-5 15,0 1 8-15,-2 0-5 0,-1 1-2 0,-1 1 5 16,-2-3-4-16,-1 1 7 0,-1 3-8 0,-1 0-6 0,-2 3 0 16,-1 0 2-16,0-2 4 0,0-2 3 0,0 0-2 15,0 0-1-15,-5 10-1 0,2-5-6 0,1 1 2 16,0-2 7-16,0-1-4 0,-1 1 7 0,1-2-9 16,0 4 5-16,2-2-1 0,1-1 2 0,1 0-2 15,0-2 0-15,1 1-1 0,-1-1 2 0,1 2 0 16,0 1-6-16,1-2 7 0,0 0-4 0,0-1 6 0,2 0-1 15,0 0 1-15,-2 2-1 0,1-1-1 0,0-2-8 16,1 0 9-16,-1 1-3 0,0-1 8 0,0 0 9 16,2 0-11-16,-3-1 9 0,1-2-11 15,1 2-4-15,-2 0 12 0,1-1-4 0,0 1 8 0,-1 0-5 16,0 0-3-16,2 0-2 0,-3-2 1 0,0 1 3 16,-3 2-5-16,0 0 0 0,0 0-3 15,0 0-2-15,0 0 5 0,0 0 2 0,0 0 1 16,0 0-3-16,0 0-1 0,-2 0 4 0,-16 3-3 15,12-2-6-15,-1 1-15 0,-2 0-27 0,-1 3 5 16,0 0-90-16,0 3-59 0,0-1-81 0</inkml:trace>
  <inkml:trace contextRef="#ctx0" brushRef="#br0" timeOffset="1224.94">7922 6761 196 0,'3'-8'35'0,"-4"1"-24"0,-3-1-9 0,2 2 24 0,2 0 3 15,2 2-10-15,2-1 3 0,-2-3-8 0,4 1-14 0,-1 0 23 16,-2 2-15-16,-1-3 17 15,-1 1-16-15,1 0-1 0,-1 1 7 0,0 2-6 0,0 0-11 0,2 1 21 16,-3 3-14-16,0 0 19 0,0 0 0 0,0 0-14 16,1 0 10-16,1 0-13 0,-2-1 0 0,1 0 9 15,0 0-6-15,0 0 8 0,0 0-2 0,0 1-4 16,0 0 10-16,1 0-9 16,0 0-5-16,25-5 16 0,-21 5-10 0,0 1 13 0,-1 0-12 0,1 0-5 15,1 1-2-15,2-1 0 16,-1-1-4-16,2 0 10 0,0 0-7 15,3-1 8-15,1 0-2 0,3-1 2 0,0 0 5 16,3-1-5-16,1 1-15 0,2-2 14 0,-1 0-9 16,8 0 13-16,-3 1-1 0,7-2-9 15,3 2 4-15,-1-2-7 0,5-1-7 0,-2-1 20 16,1-1-10-16,2 0 14 0,1 1-11 0,4 1 3 16,1-1 5-16,2 1-3 0,-1-3-16 0,3 1 10 0,-1-1-15 15,-1 0 13-15,-2 0 3 0,-2 1-6 0,-3 3 10 0,1-1-12 16,-1 2-17-16,4 0 26 0,-1-4-15 15,-3-1 19-15,-1 0-18 0,-8 0 7 0,-2 1 3 0,-4 4 0 16,-2 0-14-16,-1 0 8 0,-2 1-1 0,-3 0 6 16,1 2 4-16,-7-1-8 0,2 0 4 15,-4 0-5-15,-2-1-17 0,-2 1 17 0,-1-1-18 0,-4 2 18 16,1 1-6-16,0-1-28 0,0 1-1 0,-2 3-15 16,-1-2-39-16,-4 1-13 0,3 0-33 15,-6-1 13-15,-2 4-20 16</inkml:trace>
  <inkml:trace contextRef="#ctx1" brushRef="#br0">13913 18441 0,'0'0'0,"0"0"0,0 0 16,0 0-16,0 0 0,0 0 15,0 0 1,0 0-16,0 0 0,0 0 0,25-18 15,-22 18 1,-1 0-16,1 0 0,-3 0 16,0 0-1,0 0 1,0 0 0,0 0-16,0 0 15,0 0-15,0 0 16,0 0-16,0 0 15,0 0-15,0 0 16,0 0-16,0 0 16,0 0-16,-53-5 15,43 3-15,-3 4 16,3 1-16,0-1 16,2 1-16,6-6 15,-3 3-15,2 0 16,1 0-16</inkml:trace>
  <inkml:trace contextRef="#ctx0" brushRef="#br0" timeOffset="1921.71">8801 6645 629 0,'3'-9'112'0,"0"4"-69"0,-3-1 8 0,3 2 5 15,-1 1-13-15,0 0-5 0,3 1-18 0,2 2 11 16,0 1-29-16,2 3-17 0,2 4 0 0,1 0-7 16,0 1-9-16,3 3 33 0,-2 0-13 0,3 2 21 15,1 1 1-15,-1 1-11 0,0 3 12 0,1-2-12 16,-1 2 0-16,-3-2 11 0,2-1-10 0,-5 2 11 15,0-2-7-15,-1-2-5 0,2 1 0 0,-1-1-4 16,-2 1-10-16,0 0 20 0,0-1-9 0,-3-3 11 16,1-1-16-16,-1 0-27 0,0-2-19 15,-2 1-6-15,-1-1-72 0,-2-2-69 0</inkml:trace>
  <inkml:trace contextRef="#ctx0" brushRef="#br0" timeOffset="3015.14">8895 6703 969 0,'0'-13'32'0,"-1"0"-12"0,2 2-20 0,1 4 5 15,1 1-5-15,0 2 6 0,1 1-4 0,-1 2-9 16,2 0 2-16,-1 1-6 0,1 1-14 0,-2 0 25 16,2 2-11-16,-3-1 16 0,0 0-8 0,-2-2 2 15,0 0 0-15,0 1-1 0,0 0-18 0,0 0 21 16,0 0-12-16,0 0 15 0,0 0 9 0,0 1 4 16,0 0 8-16,7 28-8 0,-6-23-20 0,1 1 25 15,0 0-15-15,-1 1 21 0,-1 1-19 0,2 2-11 16,0 2 5-16,1-2-8 0,-2 3-11 0,2 1 19 15,-1-1-6-15,1 6 10 16,-3-1-7-16,1 1-4 0,0 3-1 0,-1 1-3 16,1-3-16-16,-1 3 24 0,0 1-12 0,-1-1 16 0,1 3-6 0,0 2-7 15,-1 2 8-15,1 0-8 0,0-1 6 0,0 3 12 16,1-2-11-16,1 4 12 0,1 2 8 0,-2 0-12 16,0 2 17-16,0 0-19 0,-1 2-13 0,2 2 23 15,0 1-19-15,0-1 22 16,-2-1-4-16,-2-1-12 0,2-1 8 0,0 5-11 15,0-2-13-15,0-1 24 0,0 0-12 0,0 1 15 0,0-1-8 16,0 4 1-16,2-3 2 0,-1-1-3 16,-1 4-6-16,1-2 69 0,-1 1-70 0,0-1 57 0,-1 1-110 15,1 3 44-15,-3-1 25 0,-1-3-9 0,2 0 0 16,-3-1 0-16,2 1-10 0,0 1 6 16,-1 0 5-16,0-1-5 0,0 0 11 0,-1-1-11 15,1 0-13-15,-1-2 19 0,1-1-16 0,1-3 18 16,0 1-6-16,1-1-3 0,-1-1 7 0,0-2-7 15,1-1 1-15,1 0 0 0,-2 0 1 0,2 3 1 16,1-3 5-16,0 2-2 0,1-2 5 0,-1-1-4 16,3 5 1-16,-3-3-1 15,0 2-3-15,1 3 3 0,-2-2-6 0,-2 5 4 16,0-1 2-16,-1 3 2 0,-1-2 1 0,-1 0-1 0,0 1-11 0,-2 1 7 16,2 2-1-16,-2 0-1 0,-1 1 2 0,-1-1-4 15,-1 0-7-15,3 1 11 0,-1 0-2 0,0 0 6 16,3 1-13-16,2 0 5 0,-4-1-2 0,1-4 3 31,1 1-6-31,3 0 4 0,3 1-7 0,-1 2 6 16,-1 2 0-16,2 1 1 0,0 2 4 0,3-2-4 15,-2-2-13-15,2 2 20 0,1 1-13 16,4 3 15-16,1-1 1 0,-1 3-12 0,-3-3 12 0,0-1-14 16,-1-1 0-16,0-1 11 0,4 2-14 15,0-1 15-15,-1 1 1 0,1-3-4 0,-1 3 10 16,-3-1-11-16,3 0-9 0,-1-2 12 0,0-1-3 15,-2-3 7-15,0 0-13 0,1 0 4 0,-2-2-3 16,2 0 4-16,1 2-13 0,-2-5 17 0,2 2-6 16,-2-4 11-16,1 1-10 0,-2-1-2 0,1 0 3 15,-1 2-2-15,2-2 10 0,-3 1-13 0,3-2 3 0,-4 0-5 16,2 1 10-16,-2 0-9 0,-1 0 3 0,0-3-6 16,0 1 0-16,-1-1 11 0,1 1-10 0,-1 0 10 15,0-5-2-15,0 0 1 0,0-1 8 0,-2-2-6 16,2 1 6-16,0 0 10 0,-1 0 0 0,1-3 4 15,-1-1 4-15,1-1-2 0,0-1 0 0,1-1-2 16,-1 0-14-16,0 0 18 0,-1-3-6 0,2 1 11 16,-2-2-10-16,0-1-2 0,1-2-2 0,-1-2 2 0,1 3 4 15,-1-2-4-15,0 1 0 0,0-1-1 0,0-3 8 16,-2-1-9-16,2-1 5 0,0 0-9 0,-1-2-11 16,2 0 10-16,-1 0-7 0,0-1 9 0,1-1-6 0,-1 0 2 15,2-3 1-15,0-1-1 0,0-2 3 0,0 0-9 16,0 0 7-16,0 0-6 0,0 0 9 0,0 0-5 15,0 0-7-15,0 0 1 0,0 0-23 0,0-1-40 16,0 0-24-16,2-17-8 0,-1 9-95 0,-1 1-74 16,2-2-96-16</inkml:trace>
  <inkml:trace contextRef="#ctx0" brushRef="#br0" timeOffset="4074.46">8928 6474 332 0,'-2'0'193'0,"0"3"-80"0,2 1-113 0,0 3 2 0,-1-2-7 0,1 3 1 16,0-2 5-16,0 2-5 0,0 4-5 0,0-1 13 0,0 0-9 15,-2-1 9-15,1-2-8 0,-1 1 6 0,0-2 1 16,-1 1 1-16,0 0-19 0,1-2 15 0,-2 1-12 0,2-1 14 16,-3 0-1-16,4 0-1 0,-1-2 10 0,0 1-11 15,2 0-10-15,-4-1 22 0,0 0-10 0,0 1 19 16,0 0 2-16,2-1 6 0,-1 2 7 0,-1-1-4 15,2 2-11-15,-2 0 22 0,0-1-21 0,-3 2 22 0,1-2-13 16,0 2-8-16,2 0 9 0,-4 0-11 0,-1 2-11 16,1-1 17-16,1 2-18 0,1 1 17 0,0 1-15 15,-3 2-1-15,1-1 9 0,0-1-8 0,-2 2-8 0,4-4 11 16,0 6-13-16,-1 1 12 0,6-1-7 0,-4 1-4 16,2-1 11-16,-3-3-11 0,0 1-3 0,2-3 17 15,-1-1-11-15,2 2 15 0,-3-4-11 0,3 0 4 16,-6-3-1-16,3-1-1 0,4 1-16 0,-1-3 16 15,2 1-6-15,1-4 12 0,0 0 2 0,0 0-5 16,0 0 6-16,0 0-8 0,5-13-27 0,1 5-13 16,-2-2-26-16,11-2 12 0,-3-5-7 0,0-4-34 15,-1-2 8-15,3-1-23 16,2-5-1-16,1 1 62 0,4 0 3 0,-1-4 20 0,-4 4 24 0,3 3 30 16,-2 0 8-16,1 3 4 0,1 2-6 0,-2 3 27 15,0 1-18-15,-5 5 21 16,1 4-26-16,-1 4-38 0,0 5 0 0,-3 3-14 0,-1 4-21 0,0 3 24 15,-1 3-19-15,-1 3 20 0,1 1-1 0,3 3 2 16,0-1 9-16,-1-1-9 0,2 0 0 0,-1 1 4 16,1 1 0-16,2-1 1 0,0 3-1 15,0-3 13-15,2-1-3 16,-1-2 6-16,2-2-12 0,3-2-73 0,4 2-88 0,5 3-6 16,1-3-314-16</inkml:trace>
  <inkml:trace contextRef="#ctx0" brushRef="#br0" timeOffset="4968.57">8634 12981 368 0,'-1'-7'308'0,"-1"3"-115"0,-1-4-170 0,4 3 1 0,-1-2 8 0,4-2-20 0,4 4 12 0,-2-3-18 0,3 1-8 15,-2-1 13-15,-1-1-13 0,3 3 15 0,1-2 4 16,4 1-2-16,-2 0 18 0,0 0-14 16,-2 1-7-16,-2 2 20 0,2 1-25 0,-4 2 24 0,2 0-25 15,1 3-3-15,-2 1 5 0,7 1-6 16,-3 2-14-16,3 0 13 0,0 3-13 0,-1 2 14 15,4 3-2-15,-5 2-9 0,1 1 14 0,-2-1-14 16,1 1 3-16,-1 2 8 0,1 1-13 16,-2 3 13-16,-1-2 9 0,-1 0-11 0,0 0 13 0,-2-3-14 15,1 0 1-15,-1-2 10 0,0-1-7 0,-1 0 10 16,-1-2 7-16,-1-2-5 0,-1-2 5 0,1-2-8 16,0 0-12-16,-1-3 4 0,2-1-25 15,-1-2 12-15,2-1-56 0,1-1-95 16,-2-3-68-16</inkml:trace>
  <inkml:trace contextRef="#ctx0" brushRef="#br0" timeOffset="5127.41">9099 13021 796 0,'-5'-13'143'0,"-8"-8"-38"16,4 16-31-16,9 5-10 0,0 0-31 0,0 0 0 16,-1 0-16-16,-1 0-37 0,-8 8 15 0,10-1-16 15,-3 2 18-15,0 3 8 0,-1 1-10 0,1 2 13 16,-2 3-15-16,-2-2 1 0,1 3 16 0,-2 0-10 15,0 1 12-15,-1 1-12 0,0 2-47 16,-1 0-38-16,-1 1-10 0,0 1-162 16</inkml:trace>
  <inkml:trace contextRef="#ctx0" brushRef="#br0" timeOffset="5634.9">9756 11184 236 0,'0'0'-51'0,"0"0"6"0</inkml:trace>
  <inkml:trace contextRef="#ctx0" brushRef="#br0" timeOffset="6049.44">9764 11167 559 0,'0'-13'68'0,"1"1"18"0,1 0 5 0,1 2-3 16,-1-1-36-16,2 1-10 0,-1-1-17 16,-1 2 9-16,3 2-25 0,-3 1-6 0,2 2 1 15,-1 2-4-15,-3 2-11 0,0 0 10 0,0 0-14 0,1 0 13 16,0 0-7-16,0 0-6 0,12 9 8 16,-12-2-10-16,2 2-11 0,1 2-6 0,-2 5 8 15,1 2 3-15,1 2 76 0,-1 6-27 0,3 1 15 0,-4 1-24 16,4 2-11-16,-4 3 5 0,1-2-17 0,-2 3 13 15,2 1 2-15,-1-3-2 0,-1 0 11 0,0 2-12 0,-1-1-7 0,0 0 9 16,0-2-5-16,-1-5 8 0,-1-2-3 0,1-4 7 16,0 2 4-16,-1-4 0 0,1 0-2 15,0 0-5-15,1-5-8 0,0 3 3 0,0-4-12 16,0-4-58-16,0-1-38 0,0-2-12 16,2-3-133-16</inkml:trace>
  <inkml:trace contextRef="#ctx0" brushRef="#br0" timeOffset="6382.9">9845 11211 649 0,'-5'-7'13'0,"2"2"-13"0,-2-3-22 0,4 3 16 0,-1-1-20 0,2 0 17 0,0 0-16 16,0 0 15-16,0-2 17 0,1-2-8 0,1 2 1 0,0-2 59 15,1 2-11-15,-1 0 30 0,1 0 4 0,1-1-33 16,3 1-1-16,-1-1-12 0,4 0-27 0,1 2 2 16,0 1-17-16,-1 2 11 0,0 4-11 0,0 1-5 15,0 4 6-15,0 2-9 0,0 1-2 0,-1 3-1 16,-1 1-12-16,0 5 7 0,-3 1 9 0,2 1-3 16,-2 4 18-16,-5 0-17 15,0-2-1-15,-4 4 25 0,-1-2-6 0,0 3 15 0,-2-2-2 0,-1-4-1 16,1-1 1-16,-2-2-2 0,0-1-16 0,0-3 24 0,-2-2-12 15,5-3 20-15,-1 0-5 0,3-2-37 16,0-2-20-16,2-1-14 16,0-1-115-16</inkml:trace>
  <inkml:trace contextRef="#ctx0" brushRef="#br0" timeOffset="6588.73">10148 11378 1037 0,'-3'-2'166'0,"-1"0"-159"0,4 2 1 0,0 0-11 0,0 0-15 15,0 0 9-15,9 0-21 0,1-1 12 0,-1 1-48 0,3-3-32 32,-2-1 4-32,1-1-13 0,2-2 15 0,-3 0 49 15,0-2-13-15,0 2 21 0,1-1-11 0,-3-2-53 16</inkml:trace>
  <inkml:trace contextRef="#ctx0" brushRef="#br0" timeOffset="6730.82">10298 11412 530 0,'-8'8'108'0,"1"2"-7"0,-1-1-14 16,4 2 8-16,-2-1-33 0,2-1-16 0,0 1 0 16,2-3-4-16,-2-1-10 0,3-2 1 0,1-4 1 0,0 0 3 15,0 0 12-15,0 0-10 0,0 0-8 16,9-3-1-16,-2-3-39 0,1 0-30 0,2-3-45 15,3 0 9-15,-2 0-106 0,2-2-127 0</inkml:trace>
  <inkml:trace contextRef="#ctx0" brushRef="#br0" timeOffset="7174.08">10469 11224 748 0,'-16'-7'120'0,"7"7"-51"0,2-3 27 0,2 2-46 0,2-2 12 16,0 1-30-16,3 2-10 0,0 0-2 0,0 0-13 0,0 0 7 15,-3-1 5-15,9 1-3 0,-1-4-8 0,3 1 7 16,-1-4-14-16,4 0 13 0,-1 0-5 0,-3-2-4 16,2 0 5-16,1-1-7 0,0 0-1 0,2-2 3 15,0 1-5-15,2-2 3 0,-2-3 5 0,5 2-21 16,-1-1 2-16,-3 0-14 0,-1 0-14 0,-3 2 12 16,-4 1-2-16,0 3 7 0,-4 1 13 0,-1 4-6 0,0 4 5 15,0 0-9-15,0 0-22 0,0 0 30 0,-9 4-18 16,3 3 23-16,1 4 7 0,-2 1-1 0,-3 2 14 15,0 2-14-15,0 0 0 0,1 3 22 16,3 0-10-16,1-1 14 0,1-2-8 0,3-1-3 0,1 0 5 0,2-2-5 16,3 3-10-16,-1-5 11 0,-2-1-11 0,3 1 13 15,1-1-3-15,3 1-1 0,3 0 4 0,-2-2-6 16,1 1-12-16,-3 0 10 0,2-1-6 0,-3 0 8 16,0 1-3-16,-3 0-7 0,1 0 1 0,-3 1-4 15,-1-1-16-15,-2 2 21 0,-1 0-8 0,-3 1 12 0,-1-1-6 16,0-1 2-16,-2-2 7 0,0 0-6 0,-3 0 1 15,0-1 3-15,-4-1-2 0,1-1 4 0,-2-2 3 16,1-1-6-16,3-1-4 0,3-2-2 0,2 1-26 16,2-3-15-16,2-1-26 0,1-1 7 0,1-2-52 0,1-1-75 15,0 0-93-15</inkml:trace>
  <inkml:trace contextRef="#ctx0" brushRef="#br0" timeOffset="8014.39">10930 11061 868 0,'-1'-12'137'0,"-4"-1"-96"0,2 1 4 0,-1 2-32 0,3 1-13 0,-1 0-2 0,5 3 2 0,-3 0-2 0,1 1-6 0,2 1-2 0,-8-3-5 0,3 1 4 15,-1 0 10-15,-2-2 1 0,5 2 9 0,-5 0-8 16,-1 0-2-16,0 1 14 0,-2-1-12 0,2 2 14 15,3 0-5-15,0 2-10 0,0 1 6 0,-2 0-11 0,1 1-27 16,3 1 26-16,1-1-19 0,0 0 21 0,0 1-17 16,-4 10 11-16,4-5 3 0,-3 2 0 0,2 0-8 15,1 4 15-15,0 0-9 0,0 1 11 0,2 1-1 16,1 0 2-16,0 1 6 0,4 0-6 0,-1 1-10 16,1-1 18-16,5-1-6 0,-5-1 12 0,0 2 2 0,5-3-17 15,-7-1 7-15,2-1-10 0,2 0-2 0,-2 0 12 16,5 0-19-16,-4-2 17 0,3 5-7 0,-4-3 0 15,-2 5 10-15,1 2-12 0,-4 0-20 0,0 3 29 16,-1 1-12 0,-4 1 17-16,-2-1 0 0,-3-3-10 0,-4 0 9 0,4-2-11 0,2-3-4 0,-1-2 12 15,0-4 1-15,1 0 5 16,1-2 2-16,-1-3 2 0,1-2 1 0,1-1 2 0,-1-1 6 0,5-2 0 0,1-2-13 16,3-3 8-16,-4-2-19 0,1-4 5 0,3-2 4 15,1-2-5-15,1-4-12 0,2-1 11 0,1-3-9 16,3 0 9-16,3 3-4 0,-2-7-2 0,-1 2 2 0,-2 0-4 15,1 1-10-15,1 2 17 16,-3 1-7-16,3 1 8 0,-2 3-10 0,-2 2 4 0,1 6 3 0,-3 4-1 16,-2 3-6-16,1 2 3 0,-5 2-2 0,0-1 4 15,0 3 10-15,0 0-4 0,0 0-5 0,0 0 0 32,0 0-15-32,0 0 5 0,0 0-4 0,9 12 4 0,-7-6 6 15,2 2 0-15,-1 2 5 0,0 4-4 0,2 0-4 16,1 2 6-16,1 2-8 0,-2 2 7 0,3 0 4 0,0 1-4 15,1 0 7-15,-2-2-9 0,0 3-13 0,0-2 21 16,-3 1-7-16,4 1 11 0,-3 0-1 0,2 0-12 16,-5 0 7-16,-1-3-8 0,1-2 7 0,-1-2 2 15,1-1-9-15,-2-1 6 0,-4-2 8 0,0-2 9 16,-1-3 11-16,2 0-6 0,-2-3-1 0,3 0 18 16,0-1-3-16,-2-2 10 0,3-1 1 0,-1-2 0 15,-1-1 0-15,1 0 0 0,1-3-7 0,1-3-18 16,0-4 4-16,0-1-6 0,1-2 1 0,3-2-10 15,-2-1-5-15,5-4 0 0,-2 2-7 0,4 1 4 0,1 1-7 16,2 4 3-16,2 2-13 0,-1 3 2 0,2 3 2 16,-2 3-2-16,-4 1 1 0,-2 3-8 0,3 1-9 15,-5 0 2-15,0 4 3 0,2 1 1 0,-1 3 14 16,2 1-11-16,2 2 7 0,-1 2 1 0,-4 0-5 0,-1 0 6 16,1 2 7-16,-2-4 0 0,2 2 1 0,-5 2-1 15,3-3 1-15,-2 1-4 0,3-1 3 0,-3 0-3 16,-1-2 8-16,0 0 0 0,0 1 3 0,3 0-4 15,-1 0 4-15,-2-1-3 0,3-1-2 0,-2-1-1 16,0-1-9-16,5 0-105 0,-1 0-62 0,2 0-21 16,6 0-239-16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30T04:01:58.41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4197 11833 186 0,'0'-2'21'0,"2"0"-55"0,-2-2 106 0,0 1 8 0,0 0-6 0,0 3 8 15,0 0-9-15,0-1-11 0,0 0 2 0,0 0-6 0,0 0-19 0,0 0 1 0,0 0-11 16,0-1 9-16,0 0-6 0,0 0-7 0,0 0 5 0,0 0-7 0,0 0-14 0,0 0 12 16,0 0-10-16,1 0 12 0,12-26-4 0,-9 28-8 15,2 0 9-15,0 0-9 0,1 0-10 0,1 1 7 16,0 2-10 0,3 1 9-16,-3-2-2 0,9 2 8 0,-2-3 1 0,5 0 2 0,5-1-12 0,5 0 21 15,4-2-11-15,3-2 14 0,3 1-10 0,-2 0-8 31,1 0 4-31,-1 2-7 0,5 0-12 0,0-4 22 0,-1 2-3 0,9 0 11 0,4 0-11 16,3-1-6-16,0 0-2 0,-2-2 1 0,-3 1 0 16,4 2 3-1,-7-1 0-15,4-2 2 0,-5 1-8 0,-3-4 0 0,4 2-2 0,-5 0 2 0,-4 0 1 32,0 4-3-32,-7-3-2 0,1 2 0 0,-2-2 3 15,-6 3 1-15,2 2 0 0,-3 0 1 0,-4 1-6 16,3-2 3-16,-6-3-7 0,3 3 5 15,-4 0 6-15,-3 1-1 0,0 3 2 0,-5 0-5 16,0-2-8-16,0 2-1 0,-2-2 2 0,-3 0-2 16,1 2-5-16,-4-1-22 0,-2-1-18 0,0 0-3 15,0 0-54-15,0 1-89 0,0 0-88 0</inkml:trace>
  <inkml:trace contextRef="#ctx0" brushRef="#br0" timeOffset="336.95">4602 12226 610 0,'-27'-1'105'0,"3"1"-46"0,0 2 23 0,1 1-70 0,4 3-15 0,5 1 5 0,1 0-6 0,2-2 6 0,2-1 0 0,1 0-2 0,3-2 10 16,3-2-8-16,0 0 3 0,2 0 47 0,0 0-2 15,7-6 20-15,1 0 5 0,3-1-9 0,3-1-3 0,4 2-5 16,4 0-34-16,1 1 11 0,1-1-21 16,3-1 19-16,-1 3-28 0,3-2 3 0,1 5 3 0,-1 1-3 15,5 0-2-15,-1 0-2 0,0 0-9 0,6 0 5 16,-2 0 1-16,5-1-1 0,-4 0 12 0,-1 0-12 16,2 1-2-16,-3 1 4 0,5 2-8 0,-2 2 8 15,-4-2-1-15,-1 0-1 0,-7-3 3 0,5 2-4 0,-3 0-14 16,-3-2-3-16,1 1-31 0,-10-2 12 15,0 0-69-15,-6 3-109 0,-1-2-70 0</inkml:trace>
  <inkml:trace contextRef="#ctx0" brushRef="#br0" timeOffset="911.95">4251 11666 424 0,'-11'-4'69'0,"5"3"-43"0,-2 2 0 0,1 2-14 0,1 3-1 0,1-2-11 0,-1 2 11 0,3 2-12 0,-2 3-6 0,0 0 11 16,0 1-9-16,2 0 11 0,-4-1-4 0,1 2-4 15,2-1 0-15,-2 2-4 16,1-2-2-16,1 1 6 0,0-1-1 0,1 0 3 16,1 2 23-16,-1 3-15 0,0 0 13 0,3 2-16 15,0 1-5-15,3 1 20 0,1 1-10 0,2-2 15 0,-1 1-9 0,5-1-2 16,1-1 3-16,0-1-5 15,1-3-16-15,0 2 20 0,5-2-16 0,-1 0 17 16,6 3-11-16,-6-4 9 0,0-3 4 0,1-2-1 0,0-4-17 0,-1-1 26 0,3-3-21 16,-1-2 24-16,2-2-6 15,1-3-1-15,-3 0 15 0,-1-2-15 0,-2-3-17 0,0 0 28 0,-2-1-15 16,-2-1 22-16,-1-2-7 0,-4-3 0 0,-2 0 7 16,-1-2-6-16,-3 0-10 0,-1 0 11 0,-4-3-17 15,-3-2 17-15,-2-1-7 0,-3 1-7 0,0 1 7 16,-4 1-11-16,1 4-20 0,-5 0 13 15,0 4-9-15,0 3 13 0,2 2-13 0,0 6-15 16,-2 0-1-16,6 2-5 0,-4 4-1 0,2 3 13 16,2 0-4-16,-5 3 8 0,5-1-3 0,-1 3 0 0,3 1 0 0,4 2-1 15,1-2-13-15,5 1-24 16,0 1-71-16,3 0 19 0,4 0-184 0</inkml:trace>
  <inkml:trace contextRef="#ctx0" brushRef="#br0" timeOffset="1692.97">5669 11807 612 0,'-3'-19'101'0,"5"6"-91"0,-1-1-8 0,-1 2 8 0,4 2-7 0,-3-1-7 0,2 0 4 0,3 4-6 0,-1-1-11 16,2 0 29-16,-6 2-14 0,-2-3 19 0,1 4-9 0,-2 0 25 0,2-2 10 0,-3 6 1 0,1 1-5 0,-1 0 4 0,-2 1-12 0,2 2 9 16,-3-1-22-16,-3 1-17 0,0 1 0 0,2 3-4 15,-3 1-8-15,2 2 5 0,2 4-9 0,-1-1 9 0,-1 1 7 16,4 3-14-16,-4-2 7 0,0 1-14 0,2 3-12 15,1-1 24-15,0 2-10 0,1 1 15 0,1-1 0 0,0 3 5 16,3-1 0-16,-3 0 1 0,3 2-7 0,4-3 9 16,-1-1-4-16,2 0 7 0,-2 2 2 0,-1-3-9 15,2-1 9-15,1 0-10 0,0-3-2 0,5 2 11 16,-3-1-7-16,2-3 11 0,3 0-1 0,-4-5-4 16,11 0 12-16,-4 0-11 0,2-5-7 0,3 1 23 15,-6-4-17-15,8 0 22 0,-1-3-3 0,0-5-9 16,0 1 6-16,-1-6-9 0,-1 3-4 0,2-5 7 0,-2-2-5 15,-2-3 8-15,-1 1 1 0,-2-2-3 16,0-4 0-16,-3-1-1 0,-3-2 4 0,-3 0 3 0,-1-3-1 16,-4 2 2-16,-3 1 6 0,-2 1-19 0,-3-1 7 15,-4 3-12-15,-2 0 5 0,-2 4-13 0,0 0-6 16,-5 1-2-16,0 3 2 0,-3 5-9 0,0 6 3 0,-1 4-8 16,0 3-4-16,-7 0 7 0,2 2-2 0,4 5 1 15,-2-1-18-15,4 6-37 0,2 0-27 0,-4 1-4 16,3 3-77-16,-2-3-22 0</inkml:trace>
  <inkml:trace contextRef="#ctx0" brushRef="#br0" timeOffset="2247.32">3791 12016 704 0,'-19'-11'116'0,"1"4"-84"0,1 0 1 0,3 5 9 0,3 0 6 0,3 2-27 0,1 0 2 0,2 0-10 0,5 0-19 0,0 0 2 0,0 0-7 0,0 0 6 0,0 0-9 0,8 8 12 0,0-4-2 0,3-3 5 16,-1 1-4-16,5 0 10 0,0-1-5 0,1 0 9 15,5 0 4-15,3 0-5 0,2 1 8 0,6-1-9 16,-3-1 0-16,8-2 0 0,4 1-3 0,1-3 3 0,5 2 9 16,-3-1-12-16,2 0 8 0,2 1-11 0,0 0-3 15,4-2 10-15,6 1-9 0,0-2 11 0,1 0-7 0,1 0-1 16,-2 1 9-16,2 0-9 0,-1 2-19 0,2-1 24 15,1-1-16-15,-2 2 21 0,-4-1-7 0,-4 2-7 16,0 0 5-16,-2 0-7 0,-1 0-8 0,2-1 20 16,-3-2-15-16,2 0 17 0,-2-1-9 0,-3 1 0 15,-2 0 7-15,2 1-7 0,-5 0-2 0,3 1 5 0,-3-3-2 16,2 1 3-16,-1 0 4 0,-2-2-10 0,0 0 4 16,-3 1-6-16,-2 1-4 0,-6 0 12 0,-3 1-4 15,-3 1 8-15,1-1-3 0,-6 2-7 0,-2-1-1 16,-2 1-3-16,-3 1 1 0,0-1 2 0,-5 0-10 15,-1 0 6-15,-2 1-13 0,-2 0-55 0,0 0-31 16,0 0-16-16,0 0-133 0</inkml:trace>
  <inkml:trace contextRef="#ctx0" brushRef="#br0" timeOffset="2497.94">5852 11756 1219 0,'-2'-6'62'0,"2"0"-16"0,0 1-1 0,3 4-9 0,3 0-36 16,2-1 6-16,1 3-8 0,1 1 8 0,2 0-1 0,-2 2-3 16,4-2 4-16,-2-2-6 0,4-2-15 0,-1 2 19 15,1-1-12-15,1-1 15 0,-2 2-3 0,1-2-1 16,-2-1 5-16,-2 3-7 0,1 0-7 0,-7-1 5 16,0 1-9-16,-6 0 7 0,0 0-13 0,4 4-7 15,-8 4-3-15,0 3 0 0,-1 2 4 0,-7 1 6 16,0 2 4-16,-3 3-2 0,-2 0 1 0,3 4 9 0,2-1 2 15,-2 0 1-15,3-1-6 0,0-1 18 16,2 1-5-16,1-4 10 0,3-2-7 0,0-3-9 0,2-1-25 16,3-2-2-16,0-3-141 0</inkml:trace>
  <inkml:trace contextRef="#ctx0" brushRef="#br0" timeOffset="3036.71">6244 11761 189 0,'-19'-2'32'0,"-2"1"29"0,-1 0-7 0,2 1 45 0,3 1 4 0,-5 0-5 0,11-1-4 0,-3 0 0 0,4-4-40 0,-2 0 7 16,3 3-23-16,-1-4 22 0,8 3-8 0,2-1-9 0,1-1 10 16,3-1-12-16,-8-4-2 0,7 6-9 0,-4-2-3 15,7 1 0-15,3-2-5 0,-2 0-3 0,2-2-1 0,-2 1-3 16,1 1-18-16,4-4 14 0,6 3-6 0,-6-1 10 16,6 4-8-16,-1-5-3 0,-1 0 2 0,6-1-1 15,-1-4 7-15,1-1-1 0,3 1-6 0,1-3 4 16,3 2 0-16,-3-2-2 0,0-1 6 0,2 0-7 15,2-1 1-15,4 1 4 0,4-1-7 16,-2 0 5-16,1-2-4 0,-2-1-3 0,-1-1 8 0,-3 5-9 16,1 0-6-16,-7-3 3 0,-1 5-8 0,-1-4 9 0,-4 2-2 15,0 4-20-15,-2-2-7 0,1 6-8 0,-1-4-40 16,-2 2-7-16,1 3-37 0,1-1 14 0,-5 3-73 0,-2 2-84 16</inkml:trace>
  <inkml:trace contextRef="#ctx0" brushRef="#br0" timeOffset="3211.49">6523 11463 555 0,'-2'1'-23'0,"2"1"29"15,0 0-26-15,0 1 27 0,4 0-18 16,-4-1-25-16,7 1 2 0,-3-3-15 0,1 0-29 0,5 0-14 0,1-4 4 0</inkml:trace>
  <inkml:trace contextRef="#ctx0" brushRef="#br0" timeOffset="3907.59">6277 11053 507 0,'-1'-5'79'0,"-1"1"1"0,-1 1 23 0,3 3-67 0,0 0 5 0,0 0-37 0,0 0 7 0,0 0-18 0,1 0 0 0,0 1 11 0,0 0-6 0,1 0 7 0,-1 0 2 0,-1 0-6 31,1 0 7-31,0 0-9 0,0 0-10 0,0 0 21 0,0 0-10 16,1 0 13-16,-2 0-5 0,0 0-3 0,0 0 9 15,0 0-8-15,0 0 7 0,-2 0 10 0,1-1-12 16,0 0 12-16,0 0-2 0,0 0-23 0,1 0 9 0,0 0-15 16,0 0-5-16,0 0 15 0,7 3-8 0,-3-4 10 15,2 0-1-15,0-1-7 0,0-1 9 0,1 1-10 16,0-1-4-16,0-1 7 0,0-1-10 0,-3 0 12 16,2 0 7-16,-1-1-9 0,-3 0 10 0,0-1-12 15,-2 1 3-15,0-2 11 0,-2 2-14 0,1 1 14 0,-2 1-1 16,-1 2-8-16,0 0 12 0,-1 1-13 0,-2 1-5 15,2 1 5-15,-1 2-13 0,-1 2 12 0,1 0 3 0,3 2-14 16,-2 3 12-16,2-2-16 0,3 1 7 0,0 1 13 16,0 0-9-16,4-1 11 0,1-1 10 0,2 0-13 15,2-2 7-15,0-1-10 0,3 0-4 0,0-3-53 16,0-1-55-16,1-1-1 0,-1-3-164 0</inkml:trace>
  <inkml:trace contextRef="#ctx0" brushRef="#br0" timeOffset="4350.7">6433 12039 883 0,'-8'-6'142'0,"3"-2"-56"0,2-2 21 0,-3 0-71 0,5-1-7 15,1 0-15-15,0 1 7 0,1-2-12 0,-1-2-6 0,0 2 8 0,-2-2-11 0,-2 2 7 0,1-1-5 0,-2 0-2 0,0 0 6 0,0-1-6 0,1 1-5 0,-3 3 3 16,2 2-2-16,1 3 3 0,0 0-2 0,2 2-4 16,0 2 5-16,2 1-6 0,0 0-4 0,0 0-6 15,0 0 0-15,-5 12 1 0,5-5 19 0,2 2 8 16,1 1 1-16,1 3-1 0,1-2-14 0,-1 1 15 16,1 0-13-16,2-1 14 0,0 1-5 0,-1-2 4 0,0-1 5 0,-1-3-6 15,0 2-12-15,1-2 11 0,-2-2-9 0,2-2 11 16,-2-2 2-16,0 0 2 0,1-2 4 0,-3-1-6 15,3-1-21-15,-2-4 4 0,0 2-31 16,0-1 15-16,4-2-77 0,-4-1-115 0,2 0-58 0</inkml:trace>
  <inkml:trace contextRef="#ctx0" brushRef="#br0" timeOffset="4651.12">6864 11917 658 0,'10'-6'22'0,"2"1"12"0,4 0-21 0,-3 0 1 15,-1 0 5-15,4 0-5 0,0 0-9 0,-5-1 17 16,6 1-18-16,-10 0 18 0,-1 0-10 0,0-1 16 0,-4 1 33 16,-2-1-12-16,1 0 66 0,-1 1-34 0,-1 2-9 15,-2 0-6-15,-1 0-28 0,1 1-22 0,3 2 3 16,0 0-11-16,0 0-16 0,0 0 2 0,2 0-9 15,-7 3 9-15,3 0 2 0,-1 2 0 0,3 0 6 0,-2 0-4 16,3 0 4-16,6-2-3 0,-3 1-2 0,4 2 0 16,-2-3 11-16,-3-1-9 0,5 0 3 0,-4-2-10 15,4-2-24-15,2 1-67 0,1-1-62 0,1-2 3 16,1 0-174-16</inkml:trace>
  <inkml:trace contextRef="#ctx0" brushRef="#br0" timeOffset="5143.24">6369 10551 723 0,'1'-10'120'0,"-1"3"-94"0,0-1 5 0,1 2 5 0,1 2 6 0,1 0-18 0,-1 2 3 0,1 0-7 0,0 0-13 0,0 2 9 0,-3 0-16 16,0 0 14-16,0 0-7 0,0 0-1 0,0 0 9 0,0 0-6 0,0 0 9 0,0 0 6 0,0 1-6 0,0 0 5 15,0 0-12-15,0 0-8 0,0 0 4 16,0 0-5-16,0 1 0 0,5 28 5 0,-5-23-7 0,1-1 7 16,0 1-3-16,0-1 3 0,0 0 4 0,2 0-4 15,-2-2-10-15,2 0 14 0,-1-1-11 0,1-1 13 16,-2-1 4-16,-1-1-5 0,0 0 12 0,0 0-12 15,12-7-3-15,-8 2 7 0,1-2-5 0,-1 0 6 16,-2-1-14-16,4-2 4 0,-3 1-8 0,1-2 3 0,-3-1-16 16,0 1-8-16,-1 1-22 0,0 1 9 0,0 2-37 15,-1 1-75-15,1 2-37 0,0 4-20 0,0 0-136 0</inkml:trace>
  <inkml:trace contextRef="#ctx0" brushRef="#br0" timeOffset="5381.83">5843 9992 1219 0,'-10'-16'22'0,"2"-1"15"0,1 4-7 0,2 2 13 15,3 3-1-15,0 2-19 0,2 1-8 0,0 2-3 16,0 3-24-16,0 0 6 0,0 0-15 0,0 0 12 0,1 0-5 16,0 0 1-16,17 0-2 0,-11 3-6 0,0-2-38 15,3-1-115-15,-3 0-100 0</inkml:trace>
  <inkml:trace contextRef="#ctx0" brushRef="#br0" timeOffset="6079.57">6324 8521 895 0,'-1'-18'145'0,"2"3"-125"0,2-1-7 0,2 0 10 0,2 0-11 0,5 0-3 0,-2 1 1 0,5 0-2 0,1-1 1 16,-1 0-12-16,3 0-4 0,2-1-2 0,0 1 3 0,2-1-37 0,3-2 1 0,-1-1-18 0,5-2-42 0,-2 1 10 0,0-4-30 0,-2-1 22 15,-2-2-5-15,-3 1 36 0,0 0 32 0,-5-2-11 31,2-4 40-31,-2 0 32 0,2-2-1 0,-1 1 18 16,1-1 33-16,-2-4-1 0,-3-1 12 0,2-3-9 0,1 1-11 16,-1 0 21-16,2-1-11 0,-1-3 16 0,1-4-17 15,-2 2-4-15,2-3-6 0,-1-1 1 0,0-2-27 16,5-4-7-16,-2 2-6 0,4-1 3 0,-2 2-3 0,2-1-10 16,-3 1 0-16,-1 1-6 0,2 0-16 0,-2 2 13 15,3 0-9-15,0 1 12 0,1-2 0 0,-2 2-14 16,3 0 7-16,1 0-9 0,-3-3 6 0,-1 1-10 15,4 1 0-15,-5 3-3 0,2 2 4 0,-1-1 2 16,-4 0 4-16,6 3-4 0,-4-2-8 0,0 2 17 0,3 1-12 16,-7-1 15-16,3 6 7 0,-4 0-11 0,-2 1 10 15,0 3-11-15,-4-1 6 0,1 6-5 0,-1 2 0 16,-1 2-2-16,0 1 10 0,-3 3-6 0,1 0 3 16,-2 2-5-16,1-1 0 0,0 6-3 0,-2-2-1 15,1 5-3-15,0-2 2 0,2 1-14 0,-3 4-10 16,2 2-5-16,1 0-52 0,-2-1-19 0,0 1-35 0,-1-1 12 15,0 2-34-15,2 1-67 0</inkml:trace>
  <inkml:trace contextRef="#ctx0" brushRef="#br0" timeOffset="6427.46">7573 5205 779 0,'-22'-19'128'0,"7"9"-87"0,2 2 19 0,2 5-6 0,2 0 9 15,2 1-14-15,7 2-23 0,0 0 11 0,-1 0-31 0,0 0-4 0,1 0-2 0,-1 0-3 0,1 0-17 0,0 0 19 0,1 2 1 0,7-1 6 0,3 2-5 0,6 2 0 16,1-4-2-16,2 0 1 0,4-2-9 0,2-2 17 16,2-1-18-16,3 0 16 0,-1 3-26 0,-1-3-82 0,-3 4-16 15,2 0-27-15,-1 0-63 0,-4 0 42 0,1 1 3 0,-6-1 16 16,1 1 78-16,-4 0 55 0,-1 1 30 15,-1 3-3-15,-6-2 37 0,0 2 19 0,-1 4-8 0,-3 2 15 16,-2 1 4-16,-3 2 0 0,-5-1 12 0,-1 2-9 16,-2 2-6-16,-1 1-5 0,-1 3-21 0,4 1 15 15,-4 0-19-15,3 1-19 0,1 2 7 0,-4-3-15 16,2 0-20-16,0 3 7 0,3 1-9 0,-1-2 12 16,5 4 3-16,-3-1-76 0,-1 1-56 0,-2 0-22 0,1 0-254 15</inkml:trace>
  <inkml:trace contextRef="#ctx0" brushRef="#br0" timeOffset="7092.57">8502 4681 370 0,'-3'-2'55'0,"0"-2"32"0,2-3 37 0,-2-1-93 0,3 6-16 0,-1 1 9 0,1 1-19 0,0 0 17 0,0 0-18 0,0 0-5 0,0 0 6 0,0 0-8 0,0-1-10 0,0 0 3 15,0 0-12-15,0 1 10 0,0 0 1 0,0 0-6 16,-1 0 9-16,0 0-11 0,0 0 0 0,1 0 15 16,-1 0-10-16,-15 2 13 0,12 2 5 0,1 0-1 15,2 1 11 1,-2 4-11-16,2 1-9 0,-1 2 26 0,2 0-19 15,0-2 24-15,0 1-12 0,3-1 10 0,1-2 4 0,1-1-2 0,1 0-16 0,0-4 14 0,1 1-12 16,1-4 15-16,2 0 5 0,-1 0-9 0,1-2 2 16,3-1-6-16,-4-5-9 0,2 0-6 0,-1-4-7 15,1 5 0-15,-1-2-21 0,1-3-11 0,-3 1 3 16,0-4-10-16,-2 0-10 0,-2 2 35 16,-2-4-11-16,-2-1 21 0,2 4 8 0,-2 0-1 0,1 5 10 15,0 7-9 1,-1 2 3-16,0 0 5 0,0 0-13 0,10 2 8 15,-7 2-9-15,-2 7 2 0,1 2 9 0,3 4-7 16,0 2-10-16,-1 0-46 0</inkml:trace>
  <inkml:trace contextRef="#ctx0" brushRef="#br0" timeOffset="7471.64">9046 4776 465 0,'-2'-12'533'0,"2"2"-234"0,3-1-300 0,1 3-6 0,1 3 10 0,-2 1 5 0,1 2-14 0,0-2 10 0,0-2-4 0,0 4-18 0,2-1-8 0,-1 1-8 0,-1 0-39 0,-4-3-5 0,-1 4-9 0,-4-2 1 16,5 3 1-16,0 0-35 0,-9-3 8 0,2 5-20 0,0-2 10 0,3 1 73 16,-3-1 0-16,0-4 25 0,0 4 29 0,1-1 8 15,-1 4 23-15,-1 4-14 0,0-5 9 0,2 4 21 16,0-2-16-16,2 3 21 0,0 0-2 0,1-3-23 16,1 3 9-16,1-3-13 0,-1 2-4 0,2-3 17 15,0-3-10-15,0 0 15 0,0 0 13 0,0 0 15 16,0 0 1-16,0 0 1 0,0 0-19 0,-2-13-34 15,2 9 0-15,-2-4-12 0,0 1-8 0,1-1-4 16,-2 2-24-16,-1 0 4 0,0 3-105 0,1 2-172 16</inkml:trace>
  <inkml:trace contextRef="#ctx0" brushRef="#br0" timeOffset="7797.55">8217 5593 575 0,'-11'-24'803'0,"1"3"-317"0,1 8-417 0,6 3-6 0,-1 0-18 0,0 3-33 0,3 3-4 0,1 4-6 0,0 0-1 0,0 0-22 0,0 0-27 0,-5 4-2 0,5 1-93 0,0 2-137 0,-1 2-118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30T04:07:30.41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13804 7055 412 0,'-5'-9'425'0,"-2"4"-154"0,2 1-241 0,5 4 3 0,0 0-31 0,0 0-2 0,0 0 1 16,-3 11-1-16,7-6-10 0,1 0 18 0,2 0-17 0,0-1 16 15,3 0-5-15,1 2-4 16,1 1 13-16,-3 0-14 0,1 1-19 0,0 0 28 0,2-1-18 0,1 1 23 16,-1-1 0-16,2-1-17 0,1 1 15 15,-2-2-16-15,2-2 8 0,-1 0 13 0,-1-3-10 0,-2 1 11 16,3-1 6-16,1-2-4 0,1 1 3 0,2-2-5 16,-2 0-7-16,0-1 7 15,-3 0-8-15,-2-3 7 0,0 1-9 16,-6-3 6-16,4 2 7 0,-4-1-3 0,-1-2 4 0,-3 0-8 0,-3-1 0 15,-1-1-3-15,-2-1 1 0,-1-1-1 16,0-1-3-16,-4-3 2 0,0 0-4 0,0-3 3 16,-2-1-3-16,4-3 1 0,-1-5-5 0,1-1 5 0,3 1 4 0,1-1 1 15,4 2-9-15,4-1 3 0,4 0-3 16,2 2 4-16,5 2-4 0,4 3-3 0,3-1-2 16,1 4 3-1,4 2 11-15,2-1-16 0,1 5 10 0,1 3-14 0,-1 2 3 0,-2 9-1 16,-3 2-7-16,-4 5 6 0,-1 6-1 15,-7-1-3-15,0 1 8 0,-1 3-6 0,0-2 4 16,3 4-1-16,-4 1-5 0,1-1 4 0,-5 1-13 0,-3 2 20 16,0-1-9-1,-3 2 12-15,-1-2 0 0,-1-4-2 0,-4 1 6 16,-2 0-6-16,3-3-7 0,-6 7 14 0,4-5-3 16,1 0 9-16,-3 5-6 0,3-5-1 0,-1 0-2 15,0-1 1-15,-1-3-17 0,1 1 20 0,5 1-13 0,-1-1 16 16,2 2-2-16,4 1-5 0,-4-2 5 0,3-1-6 0,-1 0-6 0,1-1 13 31,1 0-13-31,4 0 13 0,-4 1-6 0,6-2 2 16,-2-2 8-16,3-1-8 0,5-3-10 0,-2 0 21 0,6-1-1 0,0-3 10 15,3 0 0-15,1-2-6 16,-1-2 0-16,-2-2-1 0,2 0 3 0,2-1-3 16,-1-1-4-16,-1 0 2 0,0-1-1 0,0-1-2 15,-2 1 1-15,2 1-3 0,0 1-6 0,-1 1-2 16,-1 0 0-16,-3 0-1 0,1 0 4 0,0 1-9 0,-4-1 5 0,1 1-6 0,-3-1 7 15,-3 2-23 1,0 0-7-16,-2 2-7 0,-1-1-13 16,-1 0-33-16,-1 0-23 0,-3 0-8 0,-2 2-85 15,0 0-55-15</inkml:trace>
  <inkml:trace contextRef="#ctx0" brushRef="#br0" timeOffset="433.5">13676 6327 350 0,'-5'0'257'0,"5"0"-84"0,0 0-119 0,0 0-6 0,0 0-16 0,0 0 2 0,6 4-23 0,3-2 18 15,2 2-7-15,4-4-4 0,3-1 10 0,3 1-11 16,2-3-8-16,2 3 7 0,0 0-10 0,2-2 8 16,2 2-2-16,1-3-12 0,1 0 9 0,3 0-10 15,4-1-3-15,-2 0 10 0,4 0-12 16,-1-2 12-16,-4 0 4 0,-2-2-7 16,2 1 8-16,-4 0-11 0,-1-1-16 0,-2 1-27 0,2-1-36 0,-5 0 6 15,4 0-74-15,2-1-141 0</inkml:trace>
  <inkml:trace contextRef="#ctx0" brushRef="#br0" timeOffset="715.71">14486 6072 669 0,'-19'-3'115'0,"2"-2"-40"16,2 0 16-16,4 1-20 0,2 1-7 0,-4 2-6 0,-1 1-8 16,3 0 4-16,4 5-21 0,4-4-16 0,4 5-6 15,4-1 0-15,-1-3 0 0,10 3-7 0,-4-2 6 16,5-1-7-16,2 4 4 0,7-4-3 0,0-1-4 15,10 0 2-15,-2-1-9 0,-4 0-8 16,4 0-1-16,-9 3-2 0,-2 0 0 0,-3 2 10 0,-3 0-10 16,-3 1 10-16,-2 2 1 0,-4 1-10 15,-1 2 14-15,-3 4-15 0,-2 1 3 0,-5 3 26 0,-2 3-9 16,-1 2 17-16,-4-1 14 0,-1-2-8 0,-2-1 7 16,2-2-9-1,0 2-7-15,1-3 3 0,0-2-7 0,3 0 5 0,0 1-10 0,3-5-12 16,2-1-30-16,0-1 2 15,4-2-124-15,6 2-183 0</inkml:trace>
  <inkml:trace contextRef="#ctx0" brushRef="#br0" timeOffset="2527.5">17449 7460 406 0,'-2'-10'409'0,"-1"2"-164"0,2 1-240 0,-1 3-5 0,2 4 7 0,0 0-4 0,0 0-9 0,0 0 6 0,0 0-9 0,10-2-5 16,5 3 0-16,-3-2-3 0,5-1-5 0,0 2 9 15,-7-2-5-15,3-3 7 0,0 1 14 0,3-1-7 16,5-1 9-16,-1 2-11 0,2-1-5 16,-2 0 17-16,-1-3-5 0,2-1 13 0,-3 3 7 15,3-3-7-15,1 2 2 0,1 3-4 0,0-7 2 16,3 5 4-16,-2 2-2 0,3-2 2 0,3 2-9 16,5-3 1-16,4 2 3 0,3 0-4 15,-2-1-17-15,2-2 16 0,-5-1-7 0,-1 5 12 16,-1 2-12-16,-4 0-1 0,2 0 2 0,-3-4 0 15,0 0-6-15,0 2 2 0,-1 2-10 0,1 2 9 16,1-2 11-16,0-1-15 0,-2-1 11 0,-2 0-14 16,-3 1-3-16,-2-2 18 0,-4 2-10 0,0-1 13 15,-1 0-5-15,-3 3-6 0,1 0 6 0,-4-2-7 16,-2 0-15-16,0 0-43 0,0-1-43 0,-3 3 6 16,1-2-64-16</inkml:trace>
  <inkml:trace contextRef="#ctx0" brushRef="#br0" timeOffset="2884.48">18416 7133 1045 0,'-3'-8'186'0,"-2"2"-173"16,2 1-1-16,3 3 2 0,0 1-2 0,0 1-11 0,1 0 7 15,14 1-8-15,-5 0-7 0,5 1 7 0,0-1-9 16,8 0 10-16,-1 1 7 0,6-1-11 0,-1-1 1 16,4 2-10-16,2-1-20 0,-4 1 18 15,3 0-22-15,-3 0 18 0,-1 1-18 0,4-1 9 0,-2 2 16 16,-5 0-12-16,3 1-7 0,-7 1 27 16,-1 1-21-16,-1 0 24 0,-4 2 0 0,1 2-7 15,-6 2 14-15,-3 2-11 0,-3-2 3 0,-4-1 28 16,0 1-13-16,-5 3 20 0,1 1-13 0,-8 6-4 15,-1 0 9-15,-2-3-9 0,1-1-9 0,3 1 2 16,-4-3-11-16,2 2 9 16,-3-1 4-16,2-2-8 0,7 1-8 0,-8-3-5 15,2-1-53-15,-1 1-60 0,-2-1-105 0</inkml:trace>
  <inkml:trace contextRef="#ctx0" brushRef="#br0" timeOffset="3364.42">19841 7080 207 0,'3'-1'30'0,"-1"-1"-44"0,-2 2 107 0,0 0 5 0,0 0-12 0,0 0 10 15,0 0-28-15,0 0-22 0,0 0 3 0,1 0-10 16,-1 0-25-16,2 0 13 0,-1 1-19 0,7 14 18 16,-5-7-18-16,-1-1 0 0,1 3 2 0,0 2-2 15,-2 2-13-15,4 3 9 0,-4-1-6 0,1 2 9 16,-2 1 13-16,0 1 0 0,1 1 10 0,-1 1-8 16,2 1-13-16,-4-1 6 0,1 0-13 0,1-1 12 0,-1 0-7 0,2-2 5 15,2-3 6-15,-2-2-2 0,1-2-9 0,1-2 18 16,1-1-11-1,-1-3 14-15,3-3-15 0,-2 0-7 0,0-3-16 0,3-4 3 0,-1 1-46 16,1-4-41-16,0-2-49 0,-2-2-2 0,0-2-130 0</inkml:trace>
  <inkml:trace contextRef="#ctx0" brushRef="#br0" timeOffset="3506.02">19812 6942 1132 0,'-10'-9'46'15,"3"0"2"1,5 3 5-16,1 3-5 0,2 3-33 0,-1 0-5 0,0 0-15 0,0 0 8 0,0 0-10 16,7 1-56-16,3 0-49 0,-1 0-7 15,6 4-154-15</inkml:trace>
  <inkml:trace contextRef="#ctx0" brushRef="#br0" timeOffset="3983.71">20164 7295 1268 0,'0'-4'83'0,"0"1"-42"0,-2 0-15 0,2-3 1 16,4 4-11-16,2-3-9 0,3-2-8 0,2 7 1 16,1-5-14-16,4 4-8 0,2 1-5 0,1-2-4 15,0 0-31-15,0 4 9 0,-1-1-8 0,-4 3 8 16,1 5 19-16,-6-4 13 0,-1 7 6 0,0 0-4 15,-5 0-19-15,2 3 28 0,-3 2-12 0,-2-4 18 16,1 2 1-16,-2 0 0 0,0-2 6 0,-4-1-5 16,1-4 3-16,-2-1 37 0,-1-2-1 0,1 0 14 15,0-1 10-15,-2-4-6 0,3-2 5 16,0-2-4-16,0-4-1 0,3-3-14 0,-1-3-2 16,1-9-3-16,3 2-5 0,1-5-15 0,0-5 4 15,0-1-7-15,-1-3-8 0,-1-1 1 0,2 0-15 16,0-1 10-16,4 1-9 0,0 0-20 0,2 3 8 15,-1 4-17-15,0 4-22 0,-2 6-28 0,-1 4-60 16,0 7 14-16,0 0-136 0</inkml:trace>
  <inkml:trace contextRef="#ctx0" brushRef="#br0" timeOffset="4503.52">19901 6590 1108 0,'-2'-12'150'0,"-4"1"-119"0,4 2-17 0,2 4-16 0,-1-1-5 0,0 3 12 0,-1 0-15 0,2 3 14 0,0 0-9 0,0-1 7 0,0 0 3 15,0 0-1-15,0 0-11 0,0 0 7 0,0 0 0 0,0 0 3 0,0 0-5 16,0 0 2-16,-1 0-2 16,0 0 1-16,0 0-17 0,-12-4 17 0,9 14-17 0,-1 2 17 0,-3 1-13 0,-3 3 7 15,-2 2 8-15,0 3-5 0,-8 4-5 0,6 1 24 16,1 0-3-16,-3 0 12 16,5 0-7-16,-5-4-3 0,-2-2 3 0,6-1 0 0,-3-3 17 15,6 2-22-15,1-4 4 0,-1-3-6 0,4-2 29 0,-3-6-13 16,4-2 15-16,1-2-14 0,0-3 3 0,2-3-3 15,-1-1-8-15,3-4 5 0,-1-1-17 0,1-4-7 16,1 1-2-16,3-6-3 0,-4-5-9 0,1-1 13 16,2-1-4-16,-1-1 7 0,4-1-6 0,-2-1 5 15,1 1-7-15,-1 2 7 0,6 4-9 0,1 6-2 0,0 3 3 16,2 4 0-16,-5 6 17 0,-1 4-4 0,-2 3-1 16,2 2-5-16,3 5-20 0,-2 5-6 0,2 3-3 0,-5 1 2 15,1 3 13-15,2 2 13 16,3 3 6-16,4 2-1 0,0-3-6 0,4 2 19 0,-3 0-5 0,2-1 11 15,-1-1-7-15,-2-3-2 0,2 0-3 0,-3-7 2 16,-2 0-5-16,1-3-32 0,-1-4-47 0,0 4 0 16,0-4-183-16</inkml:trace>
  <inkml:trace contextRef="#ctx0" brushRef="#br0" timeOffset="5395.12">15295 6122 358 0,'0'-4'30'0,"0"-1"62"0,0 0-70 0,0 1 2 0,1 0 4 0,3 1-3 0,-3 1-8 0,2-1 0 0,-1 1-7 16,-2 2 9-16,0 0 13 0,0 0-1 0,0 0 7 16,1 0-8-16,0 0-11 0,0 0 16 0,1 0-19 15,-2 0 18-15,1 0-19 16,0 0-10-16,0 1 11 0,0 0-14 0,16 15-12 16,-13-9 14-16,-2 0-13 0,-1 2 15 0,-4 2 2 0,3 3-2 0,3 4 6 0,2 2-8 15,3 1-12-15,-6 4 25 16,-2-2-11-16,1 0 17 0,2 0-12 0,0-1-3 15,1 2 4-15,2-5-4 0,-2 0 4 0,3-2 8 16,0-2-4-16,2 2 6 0,2-3-6 0,-2-5-6 16,-1-1 0-16,2-4-6 0,0-2-28 0,0-1-35 15,1-2-34-15,-1-6 5 0,0-1-55 0,3-8-115 16</inkml:trace>
  <inkml:trace contextRef="#ctx0" brushRef="#br0" timeOffset="5584.88">15476 5825 550 0,'-8'-6'69'0,"0"-1"226"0,-1 1-247 0,1 2 1 15,-1 2 7-15,2 0-10 0,2 1-41 0,1 0 12 16,-2 0-23-16,3 1 20 0,3 0-16 0,1 2-4 0,0 2-6 16,3-1-6-16,-1 1-47 0,0 0-42 15,2-1-52 1,3 2 4-16,2 0-134 0</inkml:trace>
  <inkml:trace contextRef="#ctx0" brushRef="#br0" timeOffset="7829.21">15287 6208 504 0,'0'-7'74'0,"0"0"64"0,0 0 73 0,0 2-185 0,1 0 3 0,-1 2-1 0,1 1-23 0,2 0 16 0,0 0-17 0,3 3-7 16,-4-2 7-16,-2 1-11 0,0 0-14 0,8-2 26 16,0 2-13-16,1 1 17 0,-9-1-9 0,0 0-2 15,1 0 8-15,0 0-6 0,0 0-9 0,0 0 14 16,0 0-11-16,1 0 13 0,-2 0 0 0,1 0 2 16,11 1 10-16,-7 1-7 0,-5-2 9 0,0 0 8 0,0 0-7 0,0 0 8 15,0 1 1-15,0 0-12 0,-1 13 9 0,1-9-9 16,-4 0 8-16,4 2-13 0,-3 1-2 15,6 2-2-15,4 1 0 0,-2 2 3 0,1 1 7 0,-1 3-5 16,-5-2-7-16,4 2 8 0,-1 1-14 16,-3 3 12-16,8 2-9 0,-3 3 6 0,2 0 4 0,1 2-2 0,0-1-8 15,-1 2 8-15,0-1-12 0,-1 2 12 16,-2 1-9-16,1 0 4 0,-4 1 7 0,1-1-6 0,-1-1-9 16,1-4 25-16,1-3-12 0,-2-2 15 0,0-2-21 0,-1-2-12 15,-1 0-14-15,-1-1 0 16,-3-4-42-16,3-3-79 0,-2-5-39 0,4 3-11 0,0-5-61 0</inkml:trace>
  <inkml:trace contextRef="#ctx0" brushRef="#br0" timeOffset="8145.81">15633 6172 790 0,'0'-10'330'0,"1"0"-233"16,0 3-65-16,0 2-2 0,-1 5 2 0,0 0-35 0,0 0-6 0,0 0-8 16,0 0-8-16,1 11-3 0,-1-3 2 0,-1 1 0 15,-2 4 10-15,0 2 11 0,-1 2 4 0,-2 2-1 16,1 0-7-16,-5-1 14 0,0 1-13 0,-1 0 15 0,1 0 3 16,-2-1-13-16,0 0 11 0,-1-3-15 0,0 1 2 15,1-1 11-15,2-2-13 0,2 2 13 0,0 0 4 16,3-4 0-1,1 1 18-15,2-2-17 0,0-3-6 0,2 3 10 0,3-3-15 16,0 0 15-16,3 0-5 0,-1-2 2 0,3 0 6 16,2-2-5-16,-1 1 7 0,2 2-13 0,3-2-2 15,-1 1-2-15,2 0 0 0,-1-3-17 0,1 1-5 0,1-1-10 16,-1 0-52-16,-3-1-46 0,2 0-42 0,-2 0 3 16,4 0-71-16</inkml:trace>
  <inkml:trace contextRef="#ctx0" brushRef="#br0" timeOffset="8794.75">15294 5710 788 0,'-5'-4'21'0,"2"2"8"0,-2-1-4 16,3 1 2-16,-2 1-16 0,0 0 2 0,1 0-10 0,-2 2 7 0,0-1 2 0,2 0-14 0,-1 1 15 0,3-1-17 0,1 0 2 0,0 0 20 0,0 0-11 16,0 0 16-16,0 0-2 0,-1 0-10 0,0 0 9 0,0 0-14 15,-15 7-20-15,10-3 21 0,1 0-18 0,-2 3 21 16,2 0 0-16,-2 5-12 0,-1 2 11 0,-2 3-13 16,0 1 1-16,-2 1 12 0,0 1-13 0,-1-1 13 15,0 0-2-15,0 0 2 0,1 0 10 0,-1 0-10 16,2-1-15-16,2-3 23 0,-2-2-15 0,5 0 20 0,-3-1-3 15,2-4 5-15,1-3 11 0,3-2-6 0,-1-3 9 16,4-1 9-16,0 1-5 0,0-8 6 0,2 0-23 16,2-3-9-16,0-4-6 0,2 0 2 0,1-4-4 15,1-1-4-15,2-1-2 0,-1-3 0 0,3 0 2 0,-1 0-4 16,3-4 3-16,-1 1-5 0,2 0-14 0,-1 4 14 16,3 5-19-16,-2 2 17 0,1 2-8 0,-4 4 4 15,2 1 14-15,1 2-10 0,-3 1-2 0,2 2 1 16,1 0-10-16,-2 3 7 0,2 1-1 0,-1 0 4 15,-2 0-1-15,4 1 0 0,-3 0-9 0,6 3 4 16,3 2 1-16,-6 0 0 0,6 1 5 0,-3-1 3 16,0 2-3-16,0 1 1 0,1 1-12 0,-3 2 26 0,0 1-10 15,-1 1 14-15,0 1-15 0,-1 3 3 0,-1 0 5 16,2 1-1-16,0-2-2 0,4 0 9 0,-5 1-2 16,5 1 4-16,-2-4-5 0,2 1-12 0,7 1-20 0,-4 3-3 15,8 0-98-15,7 6-302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30T04:15:46.03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20178 8628 292 0,'-6'-4'134'0,"0"-1"-101"0,2 0-27 0,-3-1-6 0,3 3-19 0,2 1-57 0,2 2-43 0</inkml:trace>
  <inkml:trace contextRef="#ctx0" brushRef="#br0" timeOffset="634.16">20013 8588 50 0,'-11'1'17'0,"-1"0"9"15,3 0 3-15,-4-2-2 0,3 2-22 0,0-1 6 16,-2 0-14-16,2 0 13 0,0 0-8 0,-1 0 1 15,-1 0 6-15,1 0-6 0,-2-1-8 0,2 0 14 0,-5-1-3 16,1 1 11-16,1 1 12 0,0 0 10 0,2 3 10 16,3-1-3-16,1-2 7 0,-1-1 6 0,-1-2-12 15,-1 2 12-15,6-3 0 0,-3 2-20 0,3 0 12 0,5 2-17 16,-2 0-10-16,2 0 2 0,-4 1-16 0,2-1 13 16,2 0-9-16,0 0-7 0,0 0 8 0,0 0-10 15,0 0-1-15,0 0 16 0,0 0-9 0,13-2 11 16,-4 3-18-16,6-1 6 0,4 1 0 0,2-2 0 15,4 1-16-15,0 0 17 0,1-1-14 0,2 2 16 0,2-3-2 16,1 2-4-16,2-1 6 0,2-2-9 16,1 2 0-16,3-3 3 0,4 1-6 0,1 1 5 0,5-1 6 15,2 1-13-15,-2 1 8 0,6-1-13 0,-8-3-7 16,3 0 18-16,0 0-12 0,3 1 16 0,1 0 0 0,6 2-4 16,-2-1 8-16,-5-1-10 0,0 2-8 0,-7-2 15 15,0 1-9-15,-1-1 13 0,1 1-8 0,3-1 2 16,0 2 7-16,-3-1-5 0,0-1-4 0,-7 2 2 15,-4 0-13-15,1 1 9 0,-3 0 3 0,3 0 1 16,-6-1 4-16,4-2-6 0,0 2-7 0,0 0 10 16,6 0-9-16,-6-1 8 0,-1 2-11 0,-6-2 6 15,-1 0 7-15,-4 1-5 0,-2-2-7 0,-1 0 8 0,-2 0-9 16,0 0 10-16,-1 1-4 0,0 0-3 16,-4 1 7-16,1 0-8 0,-3 1-11 0,-2 0 20 0,-2-1-15 15,0 1 18-15,-3-1 5 0,-2 0-13 0,5 1 15 16,-8-1-17-16,6 0-2 0,-4 2 9 0,0 0 2 0,0 0 3 15,0 0-4-15,0 0-4 0,0 0-4 0,0-1 2 16,-1 0-9-16,1 0 8 0,-1 0-7 0,-1 1 8 16,1-1-3-16,0 0 1 0,0 0 0 15,0 0 0-15,0 0-2 0,1 0-3 0,-1 0-3 16,-1 0 3-16,-20-9 9 0,15 10-5 0,7 0 5 0,0 0-8 0,0 0-16 16,0 0 21-16,0 0-3 0,-1 0 9 0,1 0-3 15,0 0-11-15,0 0 3 0,0 1-6 0,0 0 2 16,0 0 11-16,0 0-2 0,0 0 5 0,0 0-7 15,-1 0 0-15,1 0-6 0,-2 0 5 16,2 0-2-16,0 1 0 0,0 0-8 0,-1 0 2 16,-7 32-7-16,6-28-35 0,0 0 2 0,2 1-20 0,-1-2-22 0,-5 0 0 15,3 0-21-15,-3-1 7 0,1 1-36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F94E62-A251-1A7E-0EF4-2A72C99EFA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40ED5C-FAED-BFC4-F700-076D45E4A00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79A6878-C2C0-4267-B3B2-C1A3D7AE1E93}" type="datetimeFigureOut">
              <a:rPr lang="en-US"/>
              <a:pPr>
                <a:defRPr/>
              </a:pPr>
              <a:t>9/1/2025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0EEAE06-A665-3988-908A-D8D640787B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7AB4084-F099-9975-7F65-3E6E99E90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314BE-7179-B063-6AF4-0E2FE1E2E24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C056E9-A69B-A5AC-BC59-77E8BCC7A1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2C7EE5B-0931-47A4-916B-70AA93081E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A4F483B-8CF7-BE43-40F3-14D5AEC5C1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CCD061-D040-EB4B-9FE9-825F339D76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08F697-F56C-6C85-24EC-3733C11FD8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254CF-974C-4177-80FF-3EE98AE36A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3884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582927-7C57-F616-D0BA-79F2EBA36A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A88D8C-B24E-C286-87E0-585CA150A2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E502A6-9215-0F3D-623D-175354687F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14D40-D06A-451B-8A86-CC32C7B802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3716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ED7694B-A5D3-9FA8-628C-4EF4648C44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1A9B78-4D29-73D0-CDE7-672FF5FEF2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128163-0D35-0E19-7C80-166781CDC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DC37D-B2AB-49CB-844E-54FB4B85E0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7786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C622B2-741A-F106-1148-821C11FD66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F9F786-BE83-657C-011A-7921B39F34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866053-EEFB-7542-5005-83D13A552A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69D8A-60D9-4B41-952E-7CD7731AD9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5025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04CBCF-66C7-B683-1A42-3B80E3026E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733133D-F200-B35D-BE11-41503AC94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FE4029F-76B1-5AFE-EFC0-A1FA6E4989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98712-7F68-465E-A625-290445F18E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8924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303AC26-BFCC-C977-F4D4-7AA8683746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7949FCD-5E04-B98C-E3E5-6D19CBC2CC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4997AAA-B522-2A46-31C2-6647B7A99F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655FC-94BC-4445-B991-8B702ADA5B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352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332FFE0-D0F4-66FC-DD8B-29630FE62D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1B3C740-B73C-7357-F895-21A005BB97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8AE7AA3-14CD-1173-294A-AFA49FB7D7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2CE73-4EBB-45DA-B8C8-A061F7585E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253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C29592-7954-6D6D-BDBF-BE387D8C62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C4BCFD-DAD9-EF7B-5408-D791785FE3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A03EDC-E172-2FD4-979A-499E0AF7AE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5DC64-821B-4ECE-9F36-0585EAB9B5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926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C41C52-97B6-E247-7DA3-FA605DE8C1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5538F1-E95B-ABFF-9FA5-46F415B4A6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C7448E-8E3A-8096-5C71-49B650FB20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17A3B-C845-43B8-BD74-BF9EBFFF2E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308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10B513-AFC5-3CE0-ED25-35EA046817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67110D-4629-EBB3-DC4C-BEE895E59E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5F7CD2-F242-EAA4-F9CE-54DDC1FB5F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A2323-903C-4B1E-A312-C05F4F4FB8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9791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2A0E56-60CD-F5EA-BCED-2C8E487644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95DFDA-27A0-A7BE-7490-669A46A612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EE274F8-A861-D4E9-E0A6-02F7DDA67E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A9A38-B56F-4CE4-9B37-6C4E769C29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756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05F920A-C2FE-543F-3739-967603A0E8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4AD6783-78DD-82B7-E851-FED33E307C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96387A3-C6E7-6705-4B27-879107906EA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1DFA37E-9A88-2ADB-A0E7-B3CB189D858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F3455FE-B499-C12F-688E-A354B63541A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D2344F2-9B0E-455C-9371-1DB0F78742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customXml" Target="../ink/ink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image" Target="NULL"/><Relationship Id="rId7" Type="http://schemas.openxmlformats.org/officeDocument/2006/relationships/image" Target="../media/image131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../media/image120.png"/><Relationship Id="rId10" Type="http://schemas.openxmlformats.org/officeDocument/2006/relationships/image" Target="../media/image5.png"/><Relationship Id="rId4" Type="http://schemas.openxmlformats.org/officeDocument/2006/relationships/image" Target="../media/image111.png"/><Relationship Id="rId9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NULL"/><Relationship Id="rId7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0.png"/><Relationship Id="rId11" Type="http://schemas.openxmlformats.org/officeDocument/2006/relationships/image" Target="../media/image200.png"/><Relationship Id="rId5" Type="http://schemas.openxmlformats.org/officeDocument/2006/relationships/image" Target="../media/image160.png"/><Relationship Id="rId10" Type="http://schemas.openxmlformats.org/officeDocument/2006/relationships/image" Target="../media/image190.png"/><Relationship Id="rId4" Type="http://schemas.openxmlformats.org/officeDocument/2006/relationships/image" Target="../media/image15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NULL"/><Relationship Id="rId7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0.png"/><Relationship Id="rId5" Type="http://schemas.openxmlformats.org/officeDocument/2006/relationships/image" Target="../media/image160.png"/><Relationship Id="rId10" Type="http://schemas.openxmlformats.org/officeDocument/2006/relationships/image" Target="../media/image200.png"/><Relationship Id="rId4" Type="http://schemas.openxmlformats.org/officeDocument/2006/relationships/image" Target="../media/image151.png"/><Relationship Id="rId9" Type="http://schemas.openxmlformats.org/officeDocument/2006/relationships/image" Target="../media/image18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NULL"/><Relationship Id="rId7" Type="http://schemas.openxmlformats.org/officeDocument/2006/relationships/image" Target="../media/image2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0.png"/><Relationship Id="rId5" Type="http://schemas.openxmlformats.org/officeDocument/2006/relationships/image" Target="../media/image160.png"/><Relationship Id="rId10" Type="http://schemas.openxmlformats.org/officeDocument/2006/relationships/image" Target="../media/image200.png"/><Relationship Id="rId4" Type="http://schemas.openxmlformats.org/officeDocument/2006/relationships/image" Target="../media/image151.png"/><Relationship Id="rId9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0.png"/><Relationship Id="rId5" Type="http://schemas.openxmlformats.org/officeDocument/2006/relationships/image" Target="../media/image11.png"/><Relationship Id="rId4" Type="http://schemas.openxmlformats.org/officeDocument/2006/relationships/image" Target="../media/image2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13.png"/><Relationship Id="rId5" Type="http://schemas.openxmlformats.org/officeDocument/2006/relationships/image" Target="../media/image2500.png"/><Relationship Id="rId10" Type="http://schemas.openxmlformats.org/officeDocument/2006/relationships/customXml" Target="../ink/ink3.xml"/><Relationship Id="rId9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4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5.xml"/><Relationship Id="rId5" Type="http://schemas.microsoft.com/office/2007/relationships/hdphoto" Target="../media/hdphoto1.wdp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24.png"/><Relationship Id="rId3" Type="http://schemas.microsoft.com/office/2007/relationships/media" Target="../media/media2.avi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3.tif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6" Type="http://schemas.openxmlformats.org/officeDocument/2006/relationships/video" Target="../media/media3.avi"/><Relationship Id="rId11" Type="http://schemas.openxmlformats.org/officeDocument/2006/relationships/image" Target="../media/image22.png"/><Relationship Id="rId5" Type="http://schemas.microsoft.com/office/2007/relationships/media" Target="../media/media3.avi"/><Relationship Id="rId15" Type="http://schemas.openxmlformats.org/officeDocument/2006/relationships/image" Target="../media/image26.png"/><Relationship Id="rId10" Type="http://schemas.openxmlformats.org/officeDocument/2006/relationships/image" Target="../media/image20.png"/><Relationship Id="rId4" Type="http://schemas.openxmlformats.org/officeDocument/2006/relationships/video" Target="../media/media2.avi"/><Relationship Id="rId9" Type="http://schemas.openxmlformats.org/officeDocument/2006/relationships/image" Target="../media/image5.png"/><Relationship Id="rId1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7" Type="http://schemas.openxmlformats.org/officeDocument/2006/relationships/image" Target="../media/image5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80.png"/><Relationship Id="rId4" Type="http://schemas.openxmlformats.org/officeDocument/2006/relationships/image" Target="../media/image27.gi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4.png"/><Relationship Id="rId7" Type="http://schemas.openxmlformats.org/officeDocument/2006/relationships/image" Target="../media/image12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34.png"/><Relationship Id="rId5" Type="http://schemas.openxmlformats.org/officeDocument/2006/relationships/image" Target="../media/image30.png"/><Relationship Id="rId10" Type="http://schemas.openxmlformats.org/officeDocument/2006/relationships/customXml" Target="../ink/ink6.xml"/><Relationship Id="rId4" Type="http://schemas.openxmlformats.org/officeDocument/2006/relationships/image" Target="../media/image5.png"/><Relationship Id="rId9" Type="http://schemas.openxmlformats.org/officeDocument/2006/relationships/image" Target="../media/image120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0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pn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7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9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7" Type="http://schemas.openxmlformats.org/officeDocument/2006/relationships/image" Target="../media/image210.png"/><Relationship Id="rId1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1.png"/><Relationship Id="rId11" Type="http://schemas.openxmlformats.org/officeDocument/2006/relationships/customXml" Target="../ink/ink7.xml"/><Relationship Id="rId5" Type="http://schemas.openxmlformats.org/officeDocument/2006/relationships/image" Target="../media/image1800.png"/><Relationship Id="rId10" Type="http://schemas.openxmlformats.org/officeDocument/2006/relationships/image" Target="../media/image32.png"/><Relationship Id="rId9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0.png"/><Relationship Id="rId7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5.png"/><Relationship Id="rId4" Type="http://schemas.openxmlformats.org/officeDocument/2006/relationships/image" Target="../media/image2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70.png"/><Relationship Id="rId7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0.png"/><Relationship Id="rId5" Type="http://schemas.openxmlformats.org/officeDocument/2006/relationships/image" Target="../media/image280.png"/><Relationship Id="rId4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7" Type="http://schemas.openxmlformats.org/officeDocument/2006/relationships/image" Target="../media/image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10.png"/><Relationship Id="rId4" Type="http://schemas.openxmlformats.org/officeDocument/2006/relationships/image" Target="../media/image30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D88B36F-63F6-3EBE-AC77-3608BBFFC65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65137" y="266700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Fluids Systems in Rigid Body Motion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8FE71F4-0AE9-03E8-C7A7-40BA5DF5654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6213" y="35814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E79B2BAC-7951-1A4F-1743-1438AD235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077" name="Group 8">
            <a:extLst>
              <a:ext uri="{FF2B5EF4-FFF2-40B4-BE49-F238E27FC236}">
                <a16:creationId xmlns:a16="http://schemas.microsoft.com/office/drawing/2014/main" id="{8B924FC6-395C-82CB-7BDB-457AF83D41C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1" name="Group 9">
              <a:extLst>
                <a:ext uri="{FF2B5EF4-FFF2-40B4-BE49-F238E27FC236}">
                  <a16:creationId xmlns:a16="http://schemas.microsoft.com/office/drawing/2014/main" id="{5475EA6F-F779-155B-4D3C-C5C7824E73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10">
                <a:extLst>
                  <a:ext uri="{FF2B5EF4-FFF2-40B4-BE49-F238E27FC236}">
                    <a16:creationId xmlns:a16="http://schemas.microsoft.com/office/drawing/2014/main" id="{6DD9C2F5-5C19-CB32-C45F-F959EA9C8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2" name="Rectangle 11">
                <a:extLst>
                  <a:ext uri="{FF2B5EF4-FFF2-40B4-BE49-F238E27FC236}">
                    <a16:creationId xmlns:a16="http://schemas.microsoft.com/office/drawing/2014/main" id="{656D7843-8467-93C1-0A41-6243E12F3B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2" name="Group 12">
              <a:extLst>
                <a:ext uri="{FF2B5EF4-FFF2-40B4-BE49-F238E27FC236}">
                  <a16:creationId xmlns:a16="http://schemas.microsoft.com/office/drawing/2014/main" id="{50FEFA18-3AEE-72BD-1A46-F2F349CACF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3">
                <a:extLst>
                  <a:ext uri="{FF2B5EF4-FFF2-40B4-BE49-F238E27FC236}">
                    <a16:creationId xmlns:a16="http://schemas.microsoft.com/office/drawing/2014/main" id="{B2169F68-460B-E3F1-9FCC-B8F877FD9A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0" name="Rectangle 14">
                <a:extLst>
                  <a:ext uri="{FF2B5EF4-FFF2-40B4-BE49-F238E27FC236}">
                    <a16:creationId xmlns:a16="http://schemas.microsoft.com/office/drawing/2014/main" id="{BC30CEF1-ED6D-C088-AB72-3BAE16C899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3" name="Group 15">
              <a:extLst>
                <a:ext uri="{FF2B5EF4-FFF2-40B4-BE49-F238E27FC236}">
                  <a16:creationId xmlns:a16="http://schemas.microsoft.com/office/drawing/2014/main" id="{5937C962-A8BA-D738-9033-8866F92088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6">
                <a:extLst>
                  <a:ext uri="{FF2B5EF4-FFF2-40B4-BE49-F238E27FC236}">
                    <a16:creationId xmlns:a16="http://schemas.microsoft.com/office/drawing/2014/main" id="{BDBB2DF5-84B9-5B62-5B96-18148B6A2B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8" name="Rectangle 17">
                <a:extLst>
                  <a:ext uri="{FF2B5EF4-FFF2-40B4-BE49-F238E27FC236}">
                    <a16:creationId xmlns:a16="http://schemas.microsoft.com/office/drawing/2014/main" id="{AB8C9999-915D-5BF2-7E41-E8DB556107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4" name="Group 18">
              <a:extLst>
                <a:ext uri="{FF2B5EF4-FFF2-40B4-BE49-F238E27FC236}">
                  <a16:creationId xmlns:a16="http://schemas.microsoft.com/office/drawing/2014/main" id="{31F4DBCD-F918-4E08-4B40-31DA876ACA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9">
                <a:extLst>
                  <a:ext uri="{FF2B5EF4-FFF2-40B4-BE49-F238E27FC236}">
                    <a16:creationId xmlns:a16="http://schemas.microsoft.com/office/drawing/2014/main" id="{4E6AEA86-EBE7-1540-2448-3941E2CD0D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6" name="Rectangle 20">
                <a:extLst>
                  <a:ext uri="{FF2B5EF4-FFF2-40B4-BE49-F238E27FC236}">
                    <a16:creationId xmlns:a16="http://schemas.microsoft.com/office/drawing/2014/main" id="{03B5FF89-FA3A-D3B8-6996-05C760658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D343D648-A38E-1EF9-A534-509203453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210239"/>
            <a:ext cx="86106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US" altLang="en-US" sz="3600" b="1" dirty="0">
                <a:solidFill>
                  <a:srgbClr val="FF0000"/>
                </a:solidFill>
                <a:latin typeface="Script MT Bold" panose="03040602040607080904" pitchFamily="66" charset="0"/>
              </a:rPr>
              <a:t>Modification of Resultant Acceleration in Hydrostatic Systems……</a:t>
            </a:r>
          </a:p>
        </p:txBody>
      </p:sp>
      <p:pic>
        <p:nvPicPr>
          <p:cNvPr id="3079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61298272-DBCA-4D38-B64F-3231452AC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1360487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14:cNvPr>
              <p14:cNvContentPartPr/>
              <p14:nvPr/>
            </p14:nvContentPartPr>
            <p14:xfrm>
              <a:off x="3679200" y="3205800"/>
              <a:ext cx="446760" cy="1759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9840" y="3196440"/>
                <a:ext cx="465480" cy="17780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2D14E-A0E2-1218-1107-4D1C27885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270638"/>
            <a:ext cx="5875228" cy="902344"/>
          </a:xfrm>
        </p:spPr>
        <p:txBody>
          <a:bodyPr/>
          <a:lstStyle/>
          <a:p>
            <a:r>
              <a:rPr lang="en-US" sz="2800" dirty="0"/>
              <a:t>Sloshing : Another Reason or Reaction of  Instability??</a:t>
            </a:r>
            <a:endParaRPr lang="en-IN" sz="2800" dirty="0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B53D52B7-2E97-B245-61CD-964C7FA93E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32" y="3753279"/>
            <a:ext cx="3950000" cy="2528487"/>
          </a:xfrm>
          <a:prstGeom prst="rect">
            <a:avLst/>
          </a:prstGeom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813B0ADE-EDCD-E638-4462-F98FF844FB3E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5" name="Picture 22" descr="Logo usage Guidelines">
              <a:extLst>
                <a:ext uri="{FF2B5EF4-FFF2-40B4-BE49-F238E27FC236}">
                  <a16:creationId xmlns:a16="http://schemas.microsoft.com/office/drawing/2014/main" id="{5CCC83B5-424F-BFCF-2A89-391ACD7D53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6" name="Group 38">
              <a:extLst>
                <a:ext uri="{FF2B5EF4-FFF2-40B4-BE49-F238E27FC236}">
                  <a16:creationId xmlns:a16="http://schemas.microsoft.com/office/drawing/2014/main" id="{BD0047BC-C406-F9F4-DF1B-263265D0A69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7" name="Group 19">
                <a:extLst>
                  <a:ext uri="{FF2B5EF4-FFF2-40B4-BE49-F238E27FC236}">
                    <a16:creationId xmlns:a16="http://schemas.microsoft.com/office/drawing/2014/main" id="{33456551-BE47-D465-AC24-FAD048F225E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49" name="Group 48">
                  <a:extLst>
                    <a:ext uri="{FF2B5EF4-FFF2-40B4-BE49-F238E27FC236}">
                      <a16:creationId xmlns:a16="http://schemas.microsoft.com/office/drawing/2014/main" id="{33232691-FCA2-6185-DDC8-9B287B8C15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51" name="Group 50">
                    <a:extLst>
                      <a:ext uri="{FF2B5EF4-FFF2-40B4-BE49-F238E27FC236}">
                        <a16:creationId xmlns:a16="http://schemas.microsoft.com/office/drawing/2014/main" id="{96455D24-971A-D770-11ED-5D7B8C3F169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61" name="Rectangle 10">
                      <a:extLst>
                        <a:ext uri="{FF2B5EF4-FFF2-40B4-BE49-F238E27FC236}">
                          <a16:creationId xmlns:a16="http://schemas.microsoft.com/office/drawing/2014/main" id="{147B176D-51A5-7CB5-CCFC-CC8E9BF5C5D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2" name="Rectangle 11">
                      <a:extLst>
                        <a:ext uri="{FF2B5EF4-FFF2-40B4-BE49-F238E27FC236}">
                          <a16:creationId xmlns:a16="http://schemas.microsoft.com/office/drawing/2014/main" id="{CA4427C0-959F-EEE2-44EC-87E0620A010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52" name="Group 51">
                    <a:extLst>
                      <a:ext uri="{FF2B5EF4-FFF2-40B4-BE49-F238E27FC236}">
                        <a16:creationId xmlns:a16="http://schemas.microsoft.com/office/drawing/2014/main" id="{9B44E749-B126-4307-7A97-0DD2108FE40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59" name="Rectangle 13">
                      <a:extLst>
                        <a:ext uri="{FF2B5EF4-FFF2-40B4-BE49-F238E27FC236}">
                          <a16:creationId xmlns:a16="http://schemas.microsoft.com/office/drawing/2014/main" id="{A229B9A2-53C3-7989-B98B-B10AE9A7155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0" name="Rectangle 14">
                      <a:extLst>
                        <a:ext uri="{FF2B5EF4-FFF2-40B4-BE49-F238E27FC236}">
                          <a16:creationId xmlns:a16="http://schemas.microsoft.com/office/drawing/2014/main" id="{E0500547-B9AD-FC5D-3601-78456A2F00A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53" name="Group 52">
                    <a:extLst>
                      <a:ext uri="{FF2B5EF4-FFF2-40B4-BE49-F238E27FC236}">
                        <a16:creationId xmlns:a16="http://schemas.microsoft.com/office/drawing/2014/main" id="{793D7EDD-493C-2F26-7A3F-0A87402744E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57" name="Rectangle 56">
                      <a:extLst>
                        <a:ext uri="{FF2B5EF4-FFF2-40B4-BE49-F238E27FC236}">
                          <a16:creationId xmlns:a16="http://schemas.microsoft.com/office/drawing/2014/main" id="{34102008-6111-4BC5-6AE5-B41868E696C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8" name="Rectangle 57">
                      <a:extLst>
                        <a:ext uri="{FF2B5EF4-FFF2-40B4-BE49-F238E27FC236}">
                          <a16:creationId xmlns:a16="http://schemas.microsoft.com/office/drawing/2014/main" id="{9DA1CD81-DBE9-40D2-C1E3-CFAFD1127B5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54" name="Group 18">
                    <a:extLst>
                      <a:ext uri="{FF2B5EF4-FFF2-40B4-BE49-F238E27FC236}">
                        <a16:creationId xmlns:a16="http://schemas.microsoft.com/office/drawing/2014/main" id="{16A5E5F7-D026-05F5-E3C5-9F5BEB1BD2E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55" name="Rectangle 19">
                      <a:extLst>
                        <a:ext uri="{FF2B5EF4-FFF2-40B4-BE49-F238E27FC236}">
                          <a16:creationId xmlns:a16="http://schemas.microsoft.com/office/drawing/2014/main" id="{9AEE0EF3-9D56-1D41-82E5-121EF7EDD59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6" name="Rectangle 20">
                      <a:extLst>
                        <a:ext uri="{FF2B5EF4-FFF2-40B4-BE49-F238E27FC236}">
                          <a16:creationId xmlns:a16="http://schemas.microsoft.com/office/drawing/2014/main" id="{84A44CCD-61A2-AFA7-A739-691C52FB005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50" name="Rectangle 21">
                  <a:extLst>
                    <a:ext uri="{FF2B5EF4-FFF2-40B4-BE49-F238E27FC236}">
                      <a16:creationId xmlns:a16="http://schemas.microsoft.com/office/drawing/2014/main" id="{FFC4AF19-1666-49F5-2284-4FF4DA5346F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4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4216D86-C47A-0176-CE6E-F2F03E6CF4B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7FDE8C80-4EE7-69BF-49CC-A3F5F81BC9BF}"/>
              </a:ext>
            </a:extLst>
          </p:cNvPr>
          <p:cNvSpPr txBox="1"/>
          <p:nvPr/>
        </p:nvSpPr>
        <p:spPr>
          <a:xfrm>
            <a:off x="556710" y="6158177"/>
            <a:ext cx="82670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Sloshing is a Class of Rigid Body Motion of Liquid Containers…</a:t>
            </a:r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F9F37F-E567-C86E-F128-AB5CF38F8B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9426" y="1425568"/>
            <a:ext cx="6292883" cy="298986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024419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2D14E-A0E2-1218-1107-4D1C27885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52400"/>
            <a:ext cx="6324600" cy="1143000"/>
          </a:xfrm>
        </p:spPr>
        <p:txBody>
          <a:bodyPr/>
          <a:lstStyle/>
          <a:p>
            <a:r>
              <a:rPr lang="en-IN" sz="2800" i="0" u="none" strike="noStrike" baseline="0" dirty="0">
                <a:solidFill>
                  <a:schemeClr val="tx1"/>
                </a:solidFill>
              </a:rPr>
              <a:t>Rigid-Body Motion of Fluid System</a:t>
            </a:r>
            <a:endParaRPr lang="en-IN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8D5AF74-AA2C-BBB7-092D-DDC5BB1E75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95400"/>
                <a:ext cx="8534400" cy="5029200"/>
              </a:xfrm>
            </p:spPr>
            <p:txBody>
              <a:bodyPr/>
              <a:lstStyle/>
              <a:p>
                <a:pPr algn="l"/>
                <a:r>
                  <a:rPr lang="en-US" sz="2400" b="0" i="0" u="none" strike="noStrike" baseline="0" dirty="0">
                    <a:latin typeface="Times-Roman"/>
                  </a:rPr>
                  <a:t>A fluid systems is said to be in rigid-body motion, when all particles are in combined translation</a:t>
                </a:r>
                <a:r>
                  <a:rPr lang="en-US" sz="2400" b="0" i="0" u="none" strike="noStrike" dirty="0">
                    <a:latin typeface="Times-Roman"/>
                  </a:rPr>
                  <a:t> or</a:t>
                </a:r>
                <a:r>
                  <a:rPr lang="en-US" sz="2400" b="0" i="0" u="none" strike="noStrike" baseline="0" dirty="0">
                    <a:latin typeface="Times-Roman"/>
                  </a:rPr>
                  <a:t> rotation without any relative motion between fluid parcels. </a:t>
                </a:r>
              </a:p>
              <a:p>
                <a:pPr algn="l"/>
                <a:r>
                  <a:rPr lang="en-US" sz="2400" b="0" i="0" u="none" strike="noStrike" baseline="0" dirty="0">
                    <a:latin typeface="Times-Roman"/>
                  </a:rPr>
                  <a:t>When there is no relative motion, there are no strains or strain rates.</a:t>
                </a:r>
              </a:p>
              <a:p>
                <a:pPr algn="l"/>
                <a:r>
                  <a:rPr lang="en-US" sz="2400" b="0" i="0" u="none" strike="noStrike" baseline="0" dirty="0">
                    <a:latin typeface="Times-Roman"/>
                  </a:rPr>
                  <a:t>A balance</a:t>
                </a:r>
                <a:r>
                  <a:rPr lang="en-US" sz="2400" b="0" i="0" u="none" strike="noStrike" dirty="0">
                    <a:latin typeface="Times-Roman"/>
                  </a:rPr>
                  <a:t> of forces </a:t>
                </a:r>
                <a:r>
                  <a:rPr lang="en-US" sz="2400" b="0" i="0" u="none" strike="noStrike" baseline="0" dirty="0">
                    <a:latin typeface="Times-Roman"/>
                  </a:rPr>
                  <a:t>equation between pressure, gravity, and particle acceleration </a:t>
                </a:r>
                <a:r>
                  <a:rPr lang="en-US" sz="2400" dirty="0">
                    <a:latin typeface="Times-Roman"/>
                  </a:rPr>
                  <a:t>governs the rigid body motion of fluid system.</a:t>
                </a:r>
              </a:p>
              <a:p>
                <a:r>
                  <a:rPr lang="en-US" sz="2400" dirty="0">
                    <a:latin typeface="Times-Roman"/>
                  </a:rPr>
                  <a:t>The force (per unit volume) equation is:</a:t>
                </a:r>
              </a:p>
              <a:p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</m:acc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𝑝𝑟𝑒𝑠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</m:t>
                        </m:r>
                      </m:e>
                    </m:nary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𝑔𝑟𝑎𝑣𝑖𝑡𝑦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</m:acc>
                  </m:oMath>
                </a14:m>
                <a:endParaRPr lang="en-US" sz="2400" dirty="0"/>
              </a:p>
              <a:p>
                <a:pPr algn="l"/>
                <a:endParaRPr lang="en-IN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8D5AF74-AA2C-BBB7-092D-DDC5BB1E75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95400"/>
                <a:ext cx="8534400" cy="5029200"/>
              </a:xfrm>
              <a:blipFill>
                <a:blip r:embed="rId2"/>
                <a:stretch>
                  <a:fillRect l="-929" t="-9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Group 20">
            <a:extLst>
              <a:ext uri="{FF2B5EF4-FFF2-40B4-BE49-F238E27FC236}">
                <a16:creationId xmlns:a16="http://schemas.microsoft.com/office/drawing/2014/main" id="{8AD1431E-2801-B809-CD35-2145756141D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2" name="Picture 22" descr="Logo usage Guidelines">
              <a:extLst>
                <a:ext uri="{FF2B5EF4-FFF2-40B4-BE49-F238E27FC236}">
                  <a16:creationId xmlns:a16="http://schemas.microsoft.com/office/drawing/2014/main" id="{200031A8-D18D-9441-A7CA-CAB3B2C72B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3" name="Group 38">
              <a:extLst>
                <a:ext uri="{FF2B5EF4-FFF2-40B4-BE49-F238E27FC236}">
                  <a16:creationId xmlns:a16="http://schemas.microsoft.com/office/drawing/2014/main" id="{C4E2C9B5-BC2C-41D2-7EA2-CCA5A52F121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19">
                <a:extLst>
                  <a:ext uri="{FF2B5EF4-FFF2-40B4-BE49-F238E27FC236}">
                    <a16:creationId xmlns:a16="http://schemas.microsoft.com/office/drawing/2014/main" id="{DF4023DD-6CAA-D980-654C-82499D7EC23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FFFD8E4D-C120-313C-1EC2-121F74235C7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D10B7A20-3FA2-94F1-1FF9-C80865067D5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8" name="Rectangle 10">
                      <a:extLst>
                        <a:ext uri="{FF2B5EF4-FFF2-40B4-BE49-F238E27FC236}">
                          <a16:creationId xmlns:a16="http://schemas.microsoft.com/office/drawing/2014/main" id="{C3AE16E9-7F85-EB72-B987-78D65458AFD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9" name="Rectangle 11">
                      <a:extLst>
                        <a:ext uri="{FF2B5EF4-FFF2-40B4-BE49-F238E27FC236}">
                          <a16:creationId xmlns:a16="http://schemas.microsoft.com/office/drawing/2014/main" id="{A755C567-AE7D-437C-CAA4-0BAC79370A9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96E8184C-7202-F746-31D1-41D15390F76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6" name="Rectangle 13">
                      <a:extLst>
                        <a:ext uri="{FF2B5EF4-FFF2-40B4-BE49-F238E27FC236}">
                          <a16:creationId xmlns:a16="http://schemas.microsoft.com/office/drawing/2014/main" id="{54DFA10D-D502-8331-837C-FE9181BC7E8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7" name="Rectangle 14">
                      <a:extLst>
                        <a:ext uri="{FF2B5EF4-FFF2-40B4-BE49-F238E27FC236}">
                          <a16:creationId xmlns:a16="http://schemas.microsoft.com/office/drawing/2014/main" id="{27A5FFB6-6E24-5B41-6832-274F26A1781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A7CFDD34-4465-8FD8-28EE-674B0232A60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4" name="Rectangle 33">
                      <a:extLst>
                        <a:ext uri="{FF2B5EF4-FFF2-40B4-BE49-F238E27FC236}">
                          <a16:creationId xmlns:a16="http://schemas.microsoft.com/office/drawing/2014/main" id="{E16DBF28-DD53-511A-7624-93DAB38C451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5" name="Rectangle 34">
                      <a:extLst>
                        <a:ext uri="{FF2B5EF4-FFF2-40B4-BE49-F238E27FC236}">
                          <a16:creationId xmlns:a16="http://schemas.microsoft.com/office/drawing/2014/main" id="{990C5949-F075-D190-6164-025EC836C5A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18">
                    <a:extLst>
                      <a:ext uri="{FF2B5EF4-FFF2-40B4-BE49-F238E27FC236}">
                        <a16:creationId xmlns:a16="http://schemas.microsoft.com/office/drawing/2014/main" id="{EA7FA04A-6F5E-B8D6-179A-814DD0581A0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2" name="Rectangle 19">
                      <a:extLst>
                        <a:ext uri="{FF2B5EF4-FFF2-40B4-BE49-F238E27FC236}">
                          <a16:creationId xmlns:a16="http://schemas.microsoft.com/office/drawing/2014/main" id="{EEB2ED06-7E4E-1963-1C50-0D118887104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3" name="Rectangle 20">
                      <a:extLst>
                        <a:ext uri="{FF2B5EF4-FFF2-40B4-BE49-F238E27FC236}">
                          <a16:creationId xmlns:a16="http://schemas.microsoft.com/office/drawing/2014/main" id="{AB503358-D0D7-A133-BFAA-0DB548994A3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7" name="Rectangle 21">
                  <a:extLst>
                    <a:ext uri="{FF2B5EF4-FFF2-40B4-BE49-F238E27FC236}">
                      <a16:creationId xmlns:a16="http://schemas.microsoft.com/office/drawing/2014/main" id="{52854753-DAA5-FD57-4764-5D7A956183B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5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4BF9684-F281-5379-6EC8-ED2A91F03AE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399446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2D14E-A0E2-1218-1107-4D1C27885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0" y="76200"/>
            <a:ext cx="6009137" cy="1143000"/>
          </a:xfrm>
        </p:spPr>
        <p:txBody>
          <a:bodyPr/>
          <a:lstStyle/>
          <a:p>
            <a:r>
              <a:rPr lang="en-US" sz="2800" dirty="0"/>
              <a:t>Governing Equation for Rigid Body Motion of Fluid System</a:t>
            </a:r>
            <a:endParaRPr lang="en-IN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8D5AF74-AA2C-BBB7-092D-DDC5BB1E75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20675" y="1447800"/>
                <a:ext cx="8670925" cy="47244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𝑝𝑟𝑒𝑠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𝑔𝑟𝑎𝑣𝑖𝑡𝑦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acc>
                      <m:accPr>
                        <m:chr m:val="⃗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</m:acc>
                  </m:oMath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𝑝𝑟𝑒𝑠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</m:t>
                              </m:r>
                            </m:e>
                          </m:acc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en-US" sz="2400" dirty="0"/>
              </a:p>
              <a:p>
                <a:pPr algn="l"/>
                <a:r>
                  <a:rPr lang="en-US" sz="2400" b="0" i="0" u="none" strike="noStrike" baseline="0" dirty="0">
                    <a:latin typeface="Times-Roman"/>
                  </a:rPr>
                  <a:t>The pressure gradient acts in the direction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</m:acc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400" b="0" i="0" dirty="0">
                  <a:latin typeface="Times-Roman"/>
                  <a:ea typeface="Cambria Math" panose="02040503050406030204" pitchFamily="18" charset="0"/>
                </a:endParaRPr>
              </a:p>
              <a:p>
                <a:pPr algn="l"/>
                <a:r>
                  <a:rPr lang="en-US" sz="2400" b="0" i="0" u="none" strike="noStrike" baseline="0" dirty="0">
                    <a:latin typeface="Times-Roman"/>
                  </a:rPr>
                  <a:t> Isobaric lines are perpendicular to this direction.</a:t>
                </a:r>
              </a:p>
              <a:p>
                <a:pPr algn="l"/>
                <a:r>
                  <a:rPr lang="en-US" sz="2400" b="0" i="0" u="none" strike="noStrike" baseline="0" dirty="0">
                    <a:latin typeface="Times-Roman"/>
                  </a:rPr>
                  <a:t>Fluids can move in rigid-body motion, when restrained by confining walls for a long time. </a:t>
                </a:r>
              </a:p>
              <a:p>
                <a:pPr algn="l"/>
                <a:r>
                  <a:rPr lang="en-US" sz="2400" b="0" i="0" u="none" strike="noStrike" baseline="0" dirty="0">
                    <a:latin typeface="Times-Roman"/>
                  </a:rPr>
                  <a:t>The liquids in a tanker that starts at constant acceleration </a:t>
                </a:r>
                <a:r>
                  <a:rPr lang="en-US" sz="2400" dirty="0">
                    <a:latin typeface="Times-Roman"/>
                  </a:rPr>
                  <a:t>is a</a:t>
                </a:r>
                <a:r>
                  <a:rPr lang="en-US" sz="2400" b="0" i="0" u="none" strike="noStrike" baseline="0" dirty="0">
                    <a:latin typeface="Times-Roman"/>
                  </a:rPr>
                  <a:t> perfect examples for Rigid Body Motion.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8D5AF74-AA2C-BBB7-092D-DDC5BB1E75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0675" y="1447800"/>
                <a:ext cx="8670925" cy="4724400"/>
              </a:xfrm>
              <a:blipFill>
                <a:blip r:embed="rId2"/>
                <a:stretch>
                  <a:fillRect l="-9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Group 20">
            <a:extLst>
              <a:ext uri="{FF2B5EF4-FFF2-40B4-BE49-F238E27FC236}">
                <a16:creationId xmlns:a16="http://schemas.microsoft.com/office/drawing/2014/main" id="{1CEC2EB4-C764-2B65-C2EF-4E7FD598A2C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2" name="Picture 22" descr="Logo usage Guidelines">
              <a:extLst>
                <a:ext uri="{FF2B5EF4-FFF2-40B4-BE49-F238E27FC236}">
                  <a16:creationId xmlns:a16="http://schemas.microsoft.com/office/drawing/2014/main" id="{7080C49D-C76A-80CF-7E4E-BBDC4D7799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3" name="Group 38">
              <a:extLst>
                <a:ext uri="{FF2B5EF4-FFF2-40B4-BE49-F238E27FC236}">
                  <a16:creationId xmlns:a16="http://schemas.microsoft.com/office/drawing/2014/main" id="{75FEC94E-F0B4-8186-B017-3E7885E24E0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19">
                <a:extLst>
                  <a:ext uri="{FF2B5EF4-FFF2-40B4-BE49-F238E27FC236}">
                    <a16:creationId xmlns:a16="http://schemas.microsoft.com/office/drawing/2014/main" id="{CA279865-D29D-163E-7C3D-5773AEBDC4C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6A644DE1-268B-E652-14B7-6D437C42CF5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E59DC474-B4B3-C6D0-3BC5-E90D7BB9B5D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8" name="Rectangle 10">
                      <a:extLst>
                        <a:ext uri="{FF2B5EF4-FFF2-40B4-BE49-F238E27FC236}">
                          <a16:creationId xmlns:a16="http://schemas.microsoft.com/office/drawing/2014/main" id="{3B45B4E4-3262-69AC-4DD3-A09788CEDF5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9" name="Rectangle 11">
                      <a:extLst>
                        <a:ext uri="{FF2B5EF4-FFF2-40B4-BE49-F238E27FC236}">
                          <a16:creationId xmlns:a16="http://schemas.microsoft.com/office/drawing/2014/main" id="{E2C66406-3581-7A59-6323-84F7936FBC8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6245ED43-8DFF-B2CE-1C5F-B0DB315611E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6" name="Rectangle 13">
                      <a:extLst>
                        <a:ext uri="{FF2B5EF4-FFF2-40B4-BE49-F238E27FC236}">
                          <a16:creationId xmlns:a16="http://schemas.microsoft.com/office/drawing/2014/main" id="{0D18365F-5243-E50E-9A36-F70A6710AE1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7" name="Rectangle 14">
                      <a:extLst>
                        <a:ext uri="{FF2B5EF4-FFF2-40B4-BE49-F238E27FC236}">
                          <a16:creationId xmlns:a16="http://schemas.microsoft.com/office/drawing/2014/main" id="{7F12BA91-5B9F-7C8B-2A51-D50CC227D73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5A4C8BA6-110D-A5E3-46EF-E4AD6D9B55D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4" name="Rectangle 33">
                      <a:extLst>
                        <a:ext uri="{FF2B5EF4-FFF2-40B4-BE49-F238E27FC236}">
                          <a16:creationId xmlns:a16="http://schemas.microsoft.com/office/drawing/2014/main" id="{68671649-C147-A997-E6CD-B643CB253CC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5" name="Rectangle 34">
                      <a:extLst>
                        <a:ext uri="{FF2B5EF4-FFF2-40B4-BE49-F238E27FC236}">
                          <a16:creationId xmlns:a16="http://schemas.microsoft.com/office/drawing/2014/main" id="{95E70DB2-2A00-A3A3-4718-18618EEA97E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18">
                    <a:extLst>
                      <a:ext uri="{FF2B5EF4-FFF2-40B4-BE49-F238E27FC236}">
                        <a16:creationId xmlns:a16="http://schemas.microsoft.com/office/drawing/2014/main" id="{3B8E1DCB-BA00-5823-4B6E-1217CD2133D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2" name="Rectangle 19">
                      <a:extLst>
                        <a:ext uri="{FF2B5EF4-FFF2-40B4-BE49-F238E27FC236}">
                          <a16:creationId xmlns:a16="http://schemas.microsoft.com/office/drawing/2014/main" id="{7665A74A-16DC-2AF4-648B-3DE66203312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3" name="Rectangle 20">
                      <a:extLst>
                        <a:ext uri="{FF2B5EF4-FFF2-40B4-BE49-F238E27FC236}">
                          <a16:creationId xmlns:a16="http://schemas.microsoft.com/office/drawing/2014/main" id="{C31CF653-562C-6845-FCF7-D5E19ACBDE1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7" name="Rectangle 21">
                  <a:extLst>
                    <a:ext uri="{FF2B5EF4-FFF2-40B4-BE49-F238E27FC236}">
                      <a16:creationId xmlns:a16="http://schemas.microsoft.com/office/drawing/2014/main" id="{29C9B48E-A47B-1F0F-CA1F-733593C911F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5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1C0A973-C97D-9A37-A83C-3A1E43AF856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8B4F8554-E221-538B-A997-CA581BA9F4D5}"/>
                  </a:ext>
                </a:extLst>
              </p14:cNvPr>
              <p14:cNvContentPartPr/>
              <p14:nvPr/>
            </p14:nvContentPartPr>
            <p14:xfrm>
              <a:off x="3381840" y="2610360"/>
              <a:ext cx="231120" cy="565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8B4F8554-E221-538B-A997-CA581BA9F4D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372480" y="2601000"/>
                <a:ext cx="249840" cy="75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04216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2D14E-A0E2-1218-1107-4D1C27885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1524" y="248313"/>
            <a:ext cx="5730875" cy="838199"/>
          </a:xfrm>
        </p:spPr>
        <p:txBody>
          <a:bodyPr/>
          <a:lstStyle/>
          <a:p>
            <a:r>
              <a:rPr lang="en-IN" sz="2800" i="0" u="none" strike="noStrike" baseline="0" dirty="0">
                <a:latin typeface="Times-Bold"/>
              </a:rPr>
              <a:t>Uniform Linear Acceleration of Fluid Body</a:t>
            </a:r>
            <a:endParaRPr lang="en-IN" sz="28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247F22A-B107-35B4-9364-F82D178F3533}"/>
              </a:ext>
            </a:extLst>
          </p:cNvPr>
          <p:cNvSpPr/>
          <p:nvPr/>
        </p:nvSpPr>
        <p:spPr bwMode="auto">
          <a:xfrm>
            <a:off x="2346325" y="2743200"/>
            <a:ext cx="4664075" cy="3505200"/>
          </a:xfrm>
          <a:prstGeom prst="rect">
            <a:avLst/>
          </a:prstGeom>
          <a:noFill/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673C741-D9F0-51AD-83E1-190B72E14490}"/>
              </a:ext>
            </a:extLst>
          </p:cNvPr>
          <p:cNvGrpSpPr/>
          <p:nvPr/>
        </p:nvGrpSpPr>
        <p:grpSpPr>
          <a:xfrm>
            <a:off x="2362200" y="4001721"/>
            <a:ext cx="4648200" cy="2246679"/>
            <a:chOff x="2362200" y="3239721"/>
            <a:chExt cx="4664075" cy="2246679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DD3B825-1CBA-43C1-EACB-7D95DC6BF1D3}"/>
                </a:ext>
              </a:extLst>
            </p:cNvPr>
            <p:cNvSpPr/>
            <p:nvPr/>
          </p:nvSpPr>
          <p:spPr bwMode="auto">
            <a:xfrm>
              <a:off x="2362200" y="3257306"/>
              <a:ext cx="4664075" cy="2229094"/>
            </a:xfrm>
            <a:prstGeom prst="rect">
              <a:avLst/>
            </a:prstGeom>
            <a:pattFill prst="zigZag">
              <a:fgClr>
                <a:srgbClr val="3366FF"/>
              </a:fgClr>
              <a:bgClr>
                <a:schemeClr val="bg1"/>
              </a:bgClr>
            </a:pattFill>
            <a:ln w="444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BA76850-7065-B52D-B0AA-A614D2087C58}"/>
                </a:ext>
              </a:extLst>
            </p:cNvPr>
            <p:cNvCxnSpPr/>
            <p:nvPr/>
          </p:nvCxnSpPr>
          <p:spPr bwMode="auto">
            <a:xfrm flipV="1">
              <a:off x="2362200" y="3239721"/>
              <a:ext cx="4664075" cy="1758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69FC5B8B-8FD2-BA4D-A11B-4611A7190BFA}"/>
              </a:ext>
            </a:extLst>
          </p:cNvPr>
          <p:cNvSpPr/>
          <p:nvPr/>
        </p:nvSpPr>
        <p:spPr bwMode="auto">
          <a:xfrm>
            <a:off x="2362200" y="4038600"/>
            <a:ext cx="457200" cy="435463"/>
          </a:xfrm>
          <a:prstGeom prst="rect">
            <a:avLst/>
          </a:prstGeom>
          <a:pattFill prst="zigZag">
            <a:fgClr>
              <a:srgbClr val="FF0000"/>
            </a:fgClr>
            <a:bgClr>
              <a:schemeClr val="bg1"/>
            </a:bgClr>
          </a:pattFill>
          <a:ln w="158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B83AB66-8288-FDEB-B382-773903D1BE92}"/>
              </a:ext>
            </a:extLst>
          </p:cNvPr>
          <p:cNvSpPr/>
          <p:nvPr/>
        </p:nvSpPr>
        <p:spPr bwMode="auto">
          <a:xfrm>
            <a:off x="2819400" y="4038600"/>
            <a:ext cx="457200" cy="435463"/>
          </a:xfrm>
          <a:prstGeom prst="rect">
            <a:avLst/>
          </a:prstGeom>
          <a:pattFill prst="zigZag">
            <a:fgClr>
              <a:srgbClr val="FF0000"/>
            </a:fgClr>
            <a:bgClr>
              <a:schemeClr val="bg1"/>
            </a:bgClr>
          </a:pattFill>
          <a:ln w="158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6EFF552-21B3-88E4-6B27-68594F4AB07F}"/>
              </a:ext>
            </a:extLst>
          </p:cNvPr>
          <p:cNvSpPr/>
          <p:nvPr/>
        </p:nvSpPr>
        <p:spPr bwMode="auto">
          <a:xfrm>
            <a:off x="3276600" y="4038600"/>
            <a:ext cx="457200" cy="435463"/>
          </a:xfrm>
          <a:prstGeom prst="rect">
            <a:avLst/>
          </a:prstGeom>
          <a:pattFill prst="zigZag">
            <a:fgClr>
              <a:srgbClr val="FF0000"/>
            </a:fgClr>
            <a:bgClr>
              <a:schemeClr val="bg1"/>
            </a:bgClr>
          </a:pattFill>
          <a:ln w="158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3936DEF-4773-9081-E61C-D0D97B7D4F5D}"/>
              </a:ext>
            </a:extLst>
          </p:cNvPr>
          <p:cNvSpPr/>
          <p:nvPr/>
        </p:nvSpPr>
        <p:spPr bwMode="auto">
          <a:xfrm>
            <a:off x="3733800" y="4038600"/>
            <a:ext cx="457200" cy="435463"/>
          </a:xfrm>
          <a:prstGeom prst="rect">
            <a:avLst/>
          </a:prstGeom>
          <a:pattFill prst="zigZag">
            <a:fgClr>
              <a:srgbClr val="FF0000"/>
            </a:fgClr>
            <a:bgClr>
              <a:schemeClr val="bg1"/>
            </a:bgClr>
          </a:pattFill>
          <a:ln w="158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0B955E7-BF3F-92A7-5268-A068BE255593}"/>
              </a:ext>
            </a:extLst>
          </p:cNvPr>
          <p:cNvSpPr/>
          <p:nvPr/>
        </p:nvSpPr>
        <p:spPr bwMode="auto">
          <a:xfrm>
            <a:off x="4191000" y="4038600"/>
            <a:ext cx="457200" cy="435463"/>
          </a:xfrm>
          <a:prstGeom prst="rect">
            <a:avLst/>
          </a:prstGeom>
          <a:pattFill prst="zigZag">
            <a:fgClr>
              <a:srgbClr val="FF0000"/>
            </a:fgClr>
            <a:bgClr>
              <a:schemeClr val="bg1"/>
            </a:bgClr>
          </a:pattFill>
          <a:ln w="158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9EB173D-3506-7CAC-CD4D-DD4A01342361}"/>
              </a:ext>
            </a:extLst>
          </p:cNvPr>
          <p:cNvSpPr/>
          <p:nvPr/>
        </p:nvSpPr>
        <p:spPr bwMode="auto">
          <a:xfrm>
            <a:off x="4648200" y="4038600"/>
            <a:ext cx="457200" cy="435463"/>
          </a:xfrm>
          <a:prstGeom prst="rect">
            <a:avLst/>
          </a:prstGeom>
          <a:pattFill prst="zigZag">
            <a:fgClr>
              <a:srgbClr val="FF0000"/>
            </a:fgClr>
            <a:bgClr>
              <a:schemeClr val="bg1"/>
            </a:bgClr>
          </a:pattFill>
          <a:ln w="158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0C8681A-1F1B-75CB-A995-28F2D7F97AA9}"/>
              </a:ext>
            </a:extLst>
          </p:cNvPr>
          <p:cNvSpPr/>
          <p:nvPr/>
        </p:nvSpPr>
        <p:spPr bwMode="auto">
          <a:xfrm>
            <a:off x="5105400" y="4038600"/>
            <a:ext cx="457200" cy="435463"/>
          </a:xfrm>
          <a:prstGeom prst="rect">
            <a:avLst/>
          </a:prstGeom>
          <a:pattFill prst="zigZag">
            <a:fgClr>
              <a:srgbClr val="FF0000"/>
            </a:fgClr>
            <a:bgClr>
              <a:schemeClr val="bg1"/>
            </a:bgClr>
          </a:pattFill>
          <a:ln w="158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1C16272-631B-7AD7-9752-27EFF94311DA}"/>
              </a:ext>
            </a:extLst>
          </p:cNvPr>
          <p:cNvSpPr/>
          <p:nvPr/>
        </p:nvSpPr>
        <p:spPr bwMode="auto">
          <a:xfrm>
            <a:off x="5562600" y="4038600"/>
            <a:ext cx="457200" cy="435463"/>
          </a:xfrm>
          <a:prstGeom prst="rect">
            <a:avLst/>
          </a:prstGeom>
          <a:pattFill prst="zigZag">
            <a:fgClr>
              <a:srgbClr val="FF0000"/>
            </a:fgClr>
            <a:bgClr>
              <a:schemeClr val="bg1"/>
            </a:bgClr>
          </a:pattFill>
          <a:ln w="158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BB9E5D8-B2DD-F096-CBCF-5CC72D50FBD6}"/>
              </a:ext>
            </a:extLst>
          </p:cNvPr>
          <p:cNvSpPr/>
          <p:nvPr/>
        </p:nvSpPr>
        <p:spPr bwMode="auto">
          <a:xfrm>
            <a:off x="6019800" y="4038600"/>
            <a:ext cx="457200" cy="435463"/>
          </a:xfrm>
          <a:prstGeom prst="rect">
            <a:avLst/>
          </a:prstGeom>
          <a:pattFill prst="zigZag">
            <a:fgClr>
              <a:srgbClr val="FF0000"/>
            </a:fgClr>
            <a:bgClr>
              <a:schemeClr val="bg1"/>
            </a:bgClr>
          </a:pattFill>
          <a:ln w="158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59916C2-9938-9D1D-3744-1CF060C61F54}"/>
              </a:ext>
            </a:extLst>
          </p:cNvPr>
          <p:cNvSpPr/>
          <p:nvPr/>
        </p:nvSpPr>
        <p:spPr bwMode="auto">
          <a:xfrm>
            <a:off x="6477000" y="4038600"/>
            <a:ext cx="457200" cy="435463"/>
          </a:xfrm>
          <a:prstGeom prst="rect">
            <a:avLst/>
          </a:prstGeom>
          <a:pattFill prst="zigZag">
            <a:fgClr>
              <a:srgbClr val="FF0000"/>
            </a:fgClr>
            <a:bgClr>
              <a:schemeClr val="bg1"/>
            </a:bgClr>
          </a:pattFill>
          <a:ln w="158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B933611-2C27-BCD9-393D-FEA81BB0A321}"/>
              </a:ext>
            </a:extLst>
          </p:cNvPr>
          <p:cNvSpPr/>
          <p:nvPr/>
        </p:nvSpPr>
        <p:spPr bwMode="auto">
          <a:xfrm>
            <a:off x="4191000" y="4038600"/>
            <a:ext cx="457200" cy="435463"/>
          </a:xfrm>
          <a:prstGeom prst="rect">
            <a:avLst/>
          </a:prstGeom>
          <a:pattFill prst="zigZag">
            <a:fgClr>
              <a:srgbClr val="FF0000"/>
            </a:fgClr>
            <a:bgClr>
              <a:schemeClr val="bg1"/>
            </a:bgClr>
          </a:pattFill>
          <a:ln w="158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DD887CE-42AD-9437-445D-2530853270E4}"/>
              </a:ext>
            </a:extLst>
          </p:cNvPr>
          <p:cNvGrpSpPr/>
          <p:nvPr/>
        </p:nvGrpSpPr>
        <p:grpSpPr>
          <a:xfrm>
            <a:off x="4419600" y="3286780"/>
            <a:ext cx="1600200" cy="960742"/>
            <a:chOff x="4419600" y="2524780"/>
            <a:chExt cx="1600200" cy="960742"/>
          </a:xfrm>
        </p:grpSpPr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9F26CA41-B82D-443A-85A9-1C8D563A8614}"/>
                </a:ext>
              </a:extLst>
            </p:cNvPr>
            <p:cNvCxnSpPr/>
            <p:nvPr/>
          </p:nvCxnSpPr>
          <p:spPr bwMode="auto">
            <a:xfrm flipV="1">
              <a:off x="4419600" y="2590800"/>
              <a:ext cx="1600200" cy="894722"/>
            </a:xfrm>
            <a:prstGeom prst="straightConnector1">
              <a:avLst/>
            </a:prstGeom>
            <a:solidFill>
              <a:schemeClr val="accent1"/>
            </a:solidFill>
            <a:ln w="4127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D28A97F7-A31D-FCC8-AAD5-0B7FB3F33021}"/>
                    </a:ext>
                  </a:extLst>
                </p:cNvPr>
                <p:cNvSpPr txBox="1"/>
                <p:nvPr/>
              </p:nvSpPr>
              <p:spPr>
                <a:xfrm>
                  <a:off x="5079006" y="2524780"/>
                  <a:ext cx="483594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IN" sz="280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800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</m:oMath>
                    </m:oMathPara>
                  </a14:m>
                  <a:endParaRPr lang="en-IN" sz="2800" dirty="0">
                    <a:solidFill>
                      <a:srgbClr val="00B050"/>
                    </a:solidFill>
                  </a:endParaRPr>
                </a:p>
              </p:txBody>
            </p:sp>
          </mc:Choice>
          <mc:Fallback xmlns=""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D28A97F7-A31D-FCC8-AAD5-0B7FB3F3302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79006" y="2524780"/>
                  <a:ext cx="483594" cy="52322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43B0085F-05E2-2C58-0345-AA1B6B737D55}"/>
              </a:ext>
            </a:extLst>
          </p:cNvPr>
          <p:cNvCxnSpPr/>
          <p:nvPr/>
        </p:nvCxnSpPr>
        <p:spPr bwMode="auto">
          <a:xfrm>
            <a:off x="4419600" y="4245394"/>
            <a:ext cx="0" cy="1066869"/>
          </a:xfrm>
          <a:prstGeom prst="straightConnector1">
            <a:avLst/>
          </a:prstGeom>
          <a:solidFill>
            <a:schemeClr val="accent1"/>
          </a:solidFill>
          <a:ln w="41275" cap="flat" cmpd="sng" algn="ctr">
            <a:solidFill>
              <a:srgbClr val="FF33CC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71391FF3-9711-5FD3-7547-750FBBC1880B}"/>
                  </a:ext>
                </a:extLst>
              </p:cNvPr>
              <p:cNvSpPr txBox="1"/>
              <p:nvPr/>
            </p:nvSpPr>
            <p:spPr>
              <a:xfrm>
                <a:off x="4528998" y="4582180"/>
                <a:ext cx="500202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IN" sz="2800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acc>
                    </m:oMath>
                  </m:oMathPara>
                </a14:m>
                <a:endParaRPr lang="en-IN" sz="2800" dirty="0">
                  <a:solidFill>
                    <a:srgbClr val="FF33CC"/>
                  </a:solidFill>
                </a:endParaRP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71391FF3-9711-5FD3-7547-750FBBC188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8998" y="4582180"/>
                <a:ext cx="500202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8BD6511E-A65A-F3FF-EC22-1922C8BFD3B1}"/>
              </a:ext>
            </a:extLst>
          </p:cNvPr>
          <p:cNvCxnSpPr/>
          <p:nvPr/>
        </p:nvCxnSpPr>
        <p:spPr bwMode="auto">
          <a:xfrm flipV="1">
            <a:off x="2743200" y="4363078"/>
            <a:ext cx="1600200" cy="894722"/>
          </a:xfrm>
          <a:prstGeom prst="straightConnector1">
            <a:avLst/>
          </a:prstGeom>
          <a:solidFill>
            <a:schemeClr val="accent1"/>
          </a:solidFill>
          <a:ln w="41275" cap="flat" cmpd="sng" algn="ctr">
            <a:solidFill>
              <a:srgbClr val="00B050"/>
            </a:solidFill>
            <a:prstDash val="dash"/>
            <a:round/>
            <a:headEnd type="none" w="med" len="med"/>
            <a:tailEnd type="triangle"/>
          </a:ln>
          <a:effectLst/>
          <a:scene3d>
            <a:camera prst="orthographicFront">
              <a:rot lat="0" lon="0" rev="10800000"/>
            </a:camera>
            <a:lightRig rig="threePt" dir="t"/>
          </a:scene3d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089A2800-FB22-C902-1787-2B71EE78FB84}"/>
                  </a:ext>
                </a:extLst>
              </p:cNvPr>
              <p:cNvSpPr txBox="1"/>
              <p:nvPr/>
            </p:nvSpPr>
            <p:spPr>
              <a:xfrm>
                <a:off x="2895600" y="4201180"/>
                <a:ext cx="751296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⃗"/>
                          <m:ctrlPr>
                            <a:rPr lang="en-IN" sz="28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en-IN" sz="28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089A2800-FB22-C902-1787-2B71EE78FB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5600" y="4201180"/>
                <a:ext cx="751296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C2EA7767-2F47-E1DE-196B-942A797E1521}"/>
              </a:ext>
            </a:extLst>
          </p:cNvPr>
          <p:cNvCxnSpPr/>
          <p:nvPr/>
        </p:nvCxnSpPr>
        <p:spPr bwMode="auto">
          <a:xfrm>
            <a:off x="2895600" y="5105400"/>
            <a:ext cx="0" cy="1066869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/>
          </a:ln>
          <a:effectLst/>
        </p:spPr>
      </p:cxnSp>
      <p:grpSp>
        <p:nvGrpSpPr>
          <p:cNvPr id="51" name="Group 50">
            <a:extLst>
              <a:ext uri="{FF2B5EF4-FFF2-40B4-BE49-F238E27FC236}">
                <a16:creationId xmlns:a16="http://schemas.microsoft.com/office/drawing/2014/main" id="{6ECA0F0B-27F2-0192-7594-EA0260A40A3F}"/>
              </a:ext>
            </a:extLst>
          </p:cNvPr>
          <p:cNvGrpSpPr/>
          <p:nvPr/>
        </p:nvGrpSpPr>
        <p:grpSpPr>
          <a:xfrm>
            <a:off x="2895600" y="5211458"/>
            <a:ext cx="1600200" cy="960742"/>
            <a:chOff x="4419600" y="2524780"/>
            <a:chExt cx="1600200" cy="960742"/>
          </a:xfrm>
        </p:grpSpPr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77456C27-A997-7182-3153-C068492E7CA3}"/>
                </a:ext>
              </a:extLst>
            </p:cNvPr>
            <p:cNvCxnSpPr/>
            <p:nvPr/>
          </p:nvCxnSpPr>
          <p:spPr bwMode="auto">
            <a:xfrm flipV="1">
              <a:off x="4419600" y="2590800"/>
              <a:ext cx="1600200" cy="894722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dash"/>
              <a:round/>
              <a:headEnd type="triangle" w="med" len="med"/>
              <a:tailEnd type="none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6F82FE4A-B4F1-C488-E8F9-72E2DB1A9540}"/>
                    </a:ext>
                  </a:extLst>
                </p:cNvPr>
                <p:cNvSpPr txBox="1"/>
                <p:nvPr/>
              </p:nvSpPr>
              <p:spPr>
                <a:xfrm>
                  <a:off x="5079006" y="2524780"/>
                  <a:ext cx="483594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IN" sz="280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800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</m:oMath>
                    </m:oMathPara>
                  </a14:m>
                  <a:endParaRPr lang="en-IN" sz="2800" dirty="0">
                    <a:solidFill>
                      <a:srgbClr val="00B050"/>
                    </a:solidFill>
                  </a:endParaRPr>
                </a:p>
              </p:txBody>
            </p:sp>
          </mc:Choice>
          <mc:Fallback xmlns="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6F82FE4A-B4F1-C488-E8F9-72E2DB1A954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79006" y="2524780"/>
                  <a:ext cx="483594" cy="523220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D82E4BA3-0E0B-3556-8C5D-B24B76598618}"/>
              </a:ext>
            </a:extLst>
          </p:cNvPr>
          <p:cNvCxnSpPr/>
          <p:nvPr/>
        </p:nvCxnSpPr>
        <p:spPr bwMode="auto">
          <a:xfrm flipH="1">
            <a:off x="2895600" y="4245394"/>
            <a:ext cx="1524000" cy="1926806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7C992C02-1ACD-9E4B-6FA7-801F31605582}"/>
                  </a:ext>
                </a:extLst>
              </p:cNvPr>
              <p:cNvSpPr txBox="1"/>
              <p:nvPr/>
            </p:nvSpPr>
            <p:spPr>
              <a:xfrm>
                <a:off x="2292407" y="4876800"/>
                <a:ext cx="1136593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IN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acc>
                      <m:r>
                        <a:rPr lang="en-US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⃗"/>
                          <m:ctrlPr>
                            <a:rPr lang="en-IN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en-IN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7C992C02-1ACD-9E4B-6FA7-801F316055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2407" y="4876800"/>
                <a:ext cx="1136593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50FB751E-8B40-6438-F110-40E647D68431}"/>
                  </a:ext>
                </a:extLst>
              </p:cNvPr>
              <p:cNvSpPr txBox="1"/>
              <p:nvPr/>
            </p:nvSpPr>
            <p:spPr>
              <a:xfrm rot="2609026">
                <a:off x="591276" y="5458353"/>
                <a:ext cx="3265896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sz="3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3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</m:t>
                              </m:r>
                            </m:e>
                          </m:acc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⃗"/>
                              <m:ctrlPr>
                                <a:rPr lang="en-US" sz="3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3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50FB751E-8B40-6438-F110-40E647D684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609026">
                <a:off x="591276" y="5458353"/>
                <a:ext cx="3265896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oup 22">
            <a:extLst>
              <a:ext uri="{FF2B5EF4-FFF2-40B4-BE49-F238E27FC236}">
                <a16:creationId xmlns:a16="http://schemas.microsoft.com/office/drawing/2014/main" id="{C5844181-5B31-AF6A-A120-F22F815A0BF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5" name="Picture 22" descr="Logo usage Guidelines">
              <a:extLst>
                <a:ext uri="{FF2B5EF4-FFF2-40B4-BE49-F238E27FC236}">
                  <a16:creationId xmlns:a16="http://schemas.microsoft.com/office/drawing/2014/main" id="{56826857-5163-3974-D3B1-79A3F70496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0" name="Group 38">
              <a:extLst>
                <a:ext uri="{FF2B5EF4-FFF2-40B4-BE49-F238E27FC236}">
                  <a16:creationId xmlns:a16="http://schemas.microsoft.com/office/drawing/2014/main" id="{E6985559-F7CC-8B52-A32C-475F463BACA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8" name="Group 19">
                <a:extLst>
                  <a:ext uri="{FF2B5EF4-FFF2-40B4-BE49-F238E27FC236}">
                    <a16:creationId xmlns:a16="http://schemas.microsoft.com/office/drawing/2014/main" id="{C10F154E-F9B9-A0EB-EF79-2E6DC654926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41" name="Group 40">
                  <a:extLst>
                    <a:ext uri="{FF2B5EF4-FFF2-40B4-BE49-F238E27FC236}">
                      <a16:creationId xmlns:a16="http://schemas.microsoft.com/office/drawing/2014/main" id="{56AA99E8-E9EE-04EE-E171-E1DFA8430AD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54" name="Group 53">
                    <a:extLst>
                      <a:ext uri="{FF2B5EF4-FFF2-40B4-BE49-F238E27FC236}">
                        <a16:creationId xmlns:a16="http://schemas.microsoft.com/office/drawing/2014/main" id="{12A157A1-16C7-489D-0F5B-DCBA3E23F3A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68" name="Rectangle 10">
                      <a:extLst>
                        <a:ext uri="{FF2B5EF4-FFF2-40B4-BE49-F238E27FC236}">
                          <a16:creationId xmlns:a16="http://schemas.microsoft.com/office/drawing/2014/main" id="{6D16E41E-D164-83E9-093E-FF9E7225356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9" name="Rectangle 11">
                      <a:extLst>
                        <a:ext uri="{FF2B5EF4-FFF2-40B4-BE49-F238E27FC236}">
                          <a16:creationId xmlns:a16="http://schemas.microsoft.com/office/drawing/2014/main" id="{29241140-C9AD-B427-B3E4-BF1100A49E3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57" name="Group 56">
                    <a:extLst>
                      <a:ext uri="{FF2B5EF4-FFF2-40B4-BE49-F238E27FC236}">
                        <a16:creationId xmlns:a16="http://schemas.microsoft.com/office/drawing/2014/main" id="{53443A93-C2F3-3603-5F7D-3D963E6EC95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66" name="Rectangle 13">
                      <a:extLst>
                        <a:ext uri="{FF2B5EF4-FFF2-40B4-BE49-F238E27FC236}">
                          <a16:creationId xmlns:a16="http://schemas.microsoft.com/office/drawing/2014/main" id="{BBCF6EA7-7F36-E435-E7E3-19BCE1D6157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7" name="Rectangle 14">
                      <a:extLst>
                        <a:ext uri="{FF2B5EF4-FFF2-40B4-BE49-F238E27FC236}">
                          <a16:creationId xmlns:a16="http://schemas.microsoft.com/office/drawing/2014/main" id="{EF93A77E-86A0-B6D5-4ECC-18966594AED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58" name="Group 57">
                    <a:extLst>
                      <a:ext uri="{FF2B5EF4-FFF2-40B4-BE49-F238E27FC236}">
                        <a16:creationId xmlns:a16="http://schemas.microsoft.com/office/drawing/2014/main" id="{AC96D4CD-956E-4271-5A35-AAEDB85C194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64" name="Rectangle 63">
                      <a:extLst>
                        <a:ext uri="{FF2B5EF4-FFF2-40B4-BE49-F238E27FC236}">
                          <a16:creationId xmlns:a16="http://schemas.microsoft.com/office/drawing/2014/main" id="{96829BA6-A02C-8D8B-79C9-644EBA629E7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5" name="Rectangle 64">
                      <a:extLst>
                        <a:ext uri="{FF2B5EF4-FFF2-40B4-BE49-F238E27FC236}">
                          <a16:creationId xmlns:a16="http://schemas.microsoft.com/office/drawing/2014/main" id="{3F97E4CF-1FD6-C690-2985-3BF9AE2BAC4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59" name="Group 18">
                    <a:extLst>
                      <a:ext uri="{FF2B5EF4-FFF2-40B4-BE49-F238E27FC236}">
                        <a16:creationId xmlns:a16="http://schemas.microsoft.com/office/drawing/2014/main" id="{9953E78E-989A-A340-0F31-624F3D69B22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61" name="Rectangle 19">
                      <a:extLst>
                        <a:ext uri="{FF2B5EF4-FFF2-40B4-BE49-F238E27FC236}">
                          <a16:creationId xmlns:a16="http://schemas.microsoft.com/office/drawing/2014/main" id="{8A056C68-0ECE-D93E-5C3C-AEA122536DB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3" name="Rectangle 20">
                      <a:extLst>
                        <a:ext uri="{FF2B5EF4-FFF2-40B4-BE49-F238E27FC236}">
                          <a16:creationId xmlns:a16="http://schemas.microsoft.com/office/drawing/2014/main" id="{70CD8AEB-7D5E-C619-EC37-067E8361D06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45" name="Rectangle 21">
                  <a:extLst>
                    <a:ext uri="{FF2B5EF4-FFF2-40B4-BE49-F238E27FC236}">
                      <a16:creationId xmlns:a16="http://schemas.microsoft.com/office/drawing/2014/main" id="{57B7AC96-71F3-3018-F923-6884A9858CC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3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31DF1EC-4F76-8509-47F6-43E1624BFBA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71" name="TextBox 70">
            <a:extLst>
              <a:ext uri="{FF2B5EF4-FFF2-40B4-BE49-F238E27FC236}">
                <a16:creationId xmlns:a16="http://schemas.microsoft.com/office/drawing/2014/main" id="{131CDA77-F347-50DE-FBC4-D7E0B09DFBE5}"/>
              </a:ext>
            </a:extLst>
          </p:cNvPr>
          <p:cNvSpPr txBox="1"/>
          <p:nvPr/>
        </p:nvSpPr>
        <p:spPr>
          <a:xfrm>
            <a:off x="609601" y="1219200"/>
            <a:ext cx="792479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Consider the case where the fluid tank (system) is accelerated uniformly in some direction.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Each fluid particle in the container feels exactly the same acceleration vector, which is constant in time. </a:t>
            </a:r>
          </a:p>
        </p:txBody>
      </p:sp>
    </p:spTree>
    <p:extLst>
      <p:ext uri="{BB962C8B-B14F-4D97-AF65-F5344CB8AC3E}">
        <p14:creationId xmlns:p14="http://schemas.microsoft.com/office/powerpoint/2010/main" val="4262172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87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1" dur="1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40" grpId="0" animBg="1"/>
      <p:bldP spid="47" grpId="0" animBg="1"/>
      <p:bldP spid="49" grpId="0" animBg="1"/>
      <p:bldP spid="56" grpId="0" animBg="1"/>
      <p:bldP spid="60" grpId="0"/>
      <p:bldP spid="7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2D14E-A0E2-1218-1107-4D1C27885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1292" y="301199"/>
            <a:ext cx="5807075" cy="838199"/>
          </a:xfrm>
        </p:spPr>
        <p:txBody>
          <a:bodyPr/>
          <a:lstStyle/>
          <a:p>
            <a:r>
              <a:rPr lang="en-IN" sz="2800" i="0" u="none" strike="noStrike" baseline="0" dirty="0">
                <a:latin typeface="Times-Bold"/>
              </a:rPr>
              <a:t>2D Uniform Linear Acceleration of Fluid Body </a:t>
            </a:r>
            <a:endParaRPr lang="en-IN" sz="28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247F22A-B107-35B4-9364-F82D178F3533}"/>
              </a:ext>
            </a:extLst>
          </p:cNvPr>
          <p:cNvSpPr/>
          <p:nvPr/>
        </p:nvSpPr>
        <p:spPr bwMode="auto">
          <a:xfrm>
            <a:off x="2346325" y="1295400"/>
            <a:ext cx="4664075" cy="3505200"/>
          </a:xfrm>
          <a:prstGeom prst="rect">
            <a:avLst/>
          </a:prstGeom>
          <a:noFill/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DD887CE-42AD-9437-445D-2530853270E4}"/>
              </a:ext>
            </a:extLst>
          </p:cNvPr>
          <p:cNvGrpSpPr/>
          <p:nvPr/>
        </p:nvGrpSpPr>
        <p:grpSpPr>
          <a:xfrm>
            <a:off x="4419600" y="1838980"/>
            <a:ext cx="1600200" cy="960742"/>
            <a:chOff x="4419600" y="2524780"/>
            <a:chExt cx="1600200" cy="960742"/>
          </a:xfrm>
        </p:grpSpPr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9F26CA41-B82D-443A-85A9-1C8D563A8614}"/>
                </a:ext>
              </a:extLst>
            </p:cNvPr>
            <p:cNvCxnSpPr/>
            <p:nvPr/>
          </p:nvCxnSpPr>
          <p:spPr bwMode="auto">
            <a:xfrm flipV="1">
              <a:off x="4419600" y="2590800"/>
              <a:ext cx="1600200" cy="894722"/>
            </a:xfrm>
            <a:prstGeom prst="straightConnector1">
              <a:avLst/>
            </a:prstGeom>
            <a:solidFill>
              <a:schemeClr val="accent1"/>
            </a:solidFill>
            <a:ln w="4127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D28A97F7-A31D-FCC8-AAD5-0B7FB3F33021}"/>
                    </a:ext>
                  </a:extLst>
                </p:cNvPr>
                <p:cNvSpPr txBox="1"/>
                <p:nvPr/>
              </p:nvSpPr>
              <p:spPr>
                <a:xfrm>
                  <a:off x="5079006" y="2524780"/>
                  <a:ext cx="483594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IN" sz="280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800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</m:oMath>
                    </m:oMathPara>
                  </a14:m>
                  <a:endParaRPr lang="en-IN" sz="2800" dirty="0">
                    <a:solidFill>
                      <a:srgbClr val="00B050"/>
                    </a:solidFill>
                  </a:endParaRPr>
                </a:p>
              </p:txBody>
            </p:sp>
          </mc:Choice>
          <mc:Fallback xmlns=""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D28A97F7-A31D-FCC8-AAD5-0B7FB3F3302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79006" y="2524780"/>
                  <a:ext cx="483594" cy="52322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43B0085F-05E2-2C58-0345-AA1B6B737D55}"/>
              </a:ext>
            </a:extLst>
          </p:cNvPr>
          <p:cNvCxnSpPr/>
          <p:nvPr/>
        </p:nvCxnSpPr>
        <p:spPr bwMode="auto">
          <a:xfrm>
            <a:off x="4419600" y="2797594"/>
            <a:ext cx="0" cy="1066869"/>
          </a:xfrm>
          <a:prstGeom prst="straightConnector1">
            <a:avLst/>
          </a:prstGeom>
          <a:solidFill>
            <a:schemeClr val="accent1"/>
          </a:solidFill>
          <a:ln w="41275" cap="flat" cmpd="sng" algn="ctr">
            <a:solidFill>
              <a:srgbClr val="FF33CC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71391FF3-9711-5FD3-7547-750FBBC1880B}"/>
                  </a:ext>
                </a:extLst>
              </p:cNvPr>
              <p:cNvSpPr txBox="1"/>
              <p:nvPr/>
            </p:nvSpPr>
            <p:spPr>
              <a:xfrm>
                <a:off x="4528998" y="3134380"/>
                <a:ext cx="500202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IN" sz="2800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acc>
                    </m:oMath>
                  </m:oMathPara>
                </a14:m>
                <a:endParaRPr lang="en-IN" sz="2800" dirty="0">
                  <a:solidFill>
                    <a:srgbClr val="FF33CC"/>
                  </a:solidFill>
                </a:endParaRP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71391FF3-9711-5FD3-7547-750FBBC188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8998" y="3134380"/>
                <a:ext cx="500202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D82E4BA3-0E0B-3556-8C5D-B24B76598618}"/>
              </a:ext>
            </a:extLst>
          </p:cNvPr>
          <p:cNvCxnSpPr/>
          <p:nvPr/>
        </p:nvCxnSpPr>
        <p:spPr bwMode="auto">
          <a:xfrm flipH="1">
            <a:off x="2895600" y="2797594"/>
            <a:ext cx="1524000" cy="1926806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7C992C02-1ACD-9E4B-6FA7-801F31605582}"/>
                  </a:ext>
                </a:extLst>
              </p:cNvPr>
              <p:cNvSpPr txBox="1"/>
              <p:nvPr/>
            </p:nvSpPr>
            <p:spPr>
              <a:xfrm>
                <a:off x="2292407" y="3429000"/>
                <a:ext cx="1136593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IN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acc>
                      <m:r>
                        <a:rPr lang="en-US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⃗"/>
                          <m:ctrlPr>
                            <a:rPr lang="en-IN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en-IN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7C992C02-1ACD-9E4B-6FA7-801F316055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2407" y="3429000"/>
                <a:ext cx="1136593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50FB751E-8B40-6438-F110-40E647D68431}"/>
                  </a:ext>
                </a:extLst>
              </p:cNvPr>
              <p:cNvSpPr txBox="1"/>
              <p:nvPr/>
            </p:nvSpPr>
            <p:spPr>
              <a:xfrm rot="2189241">
                <a:off x="947858" y="4336193"/>
                <a:ext cx="2987675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sz="3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3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</m:t>
                              </m:r>
                            </m:e>
                          </m:acc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⃗"/>
                              <m:ctrlPr>
                                <a:rPr lang="en-US" sz="3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3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50FB751E-8B40-6438-F110-40E647D684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89241">
                <a:off x="947858" y="4336193"/>
                <a:ext cx="2987675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EC0EEFB6-07F6-E766-B707-0B5E0039FE4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8" name="Picture 22" descr="Logo usage Guidelines">
              <a:extLst>
                <a:ext uri="{FF2B5EF4-FFF2-40B4-BE49-F238E27FC236}">
                  <a16:creationId xmlns:a16="http://schemas.microsoft.com/office/drawing/2014/main" id="{80D4AB02-12D1-BFB7-D7CB-FD6DD08917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9" name="Group 38">
              <a:extLst>
                <a:ext uri="{FF2B5EF4-FFF2-40B4-BE49-F238E27FC236}">
                  <a16:creationId xmlns:a16="http://schemas.microsoft.com/office/drawing/2014/main" id="{E80EAD47-06C8-95D4-0B33-0A74780672E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1" name="Group 19">
                <a:extLst>
                  <a:ext uri="{FF2B5EF4-FFF2-40B4-BE49-F238E27FC236}">
                    <a16:creationId xmlns:a16="http://schemas.microsoft.com/office/drawing/2014/main" id="{082972A5-C7EF-2BB0-6ABB-192F1385C0D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34" name="Group 33">
                  <a:extLst>
                    <a:ext uri="{FF2B5EF4-FFF2-40B4-BE49-F238E27FC236}">
                      <a16:creationId xmlns:a16="http://schemas.microsoft.com/office/drawing/2014/main" id="{9667ECC8-6B92-1C01-97D0-F816C2FC556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6" name="Group 35">
                    <a:extLst>
                      <a:ext uri="{FF2B5EF4-FFF2-40B4-BE49-F238E27FC236}">
                        <a16:creationId xmlns:a16="http://schemas.microsoft.com/office/drawing/2014/main" id="{7CAF7171-5C64-A6ED-C28B-34C76A537CF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52" name="Rectangle 10">
                      <a:extLst>
                        <a:ext uri="{FF2B5EF4-FFF2-40B4-BE49-F238E27FC236}">
                          <a16:creationId xmlns:a16="http://schemas.microsoft.com/office/drawing/2014/main" id="{509BAE8B-E9A4-29A6-AEEE-1EFB64C99BE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3" name="Rectangle 11">
                      <a:extLst>
                        <a:ext uri="{FF2B5EF4-FFF2-40B4-BE49-F238E27FC236}">
                          <a16:creationId xmlns:a16="http://schemas.microsoft.com/office/drawing/2014/main" id="{06833414-EB42-D6A9-B3F1-26835889CDF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7" name="Group 36">
                    <a:extLst>
                      <a:ext uri="{FF2B5EF4-FFF2-40B4-BE49-F238E27FC236}">
                        <a16:creationId xmlns:a16="http://schemas.microsoft.com/office/drawing/2014/main" id="{BC71F565-6A1B-7610-42F8-E2E02FCDBB8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50" name="Rectangle 13">
                      <a:extLst>
                        <a:ext uri="{FF2B5EF4-FFF2-40B4-BE49-F238E27FC236}">
                          <a16:creationId xmlns:a16="http://schemas.microsoft.com/office/drawing/2014/main" id="{F443443C-D215-5EEB-69DF-4F0D696FB78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1" name="Rectangle 14">
                      <a:extLst>
                        <a:ext uri="{FF2B5EF4-FFF2-40B4-BE49-F238E27FC236}">
                          <a16:creationId xmlns:a16="http://schemas.microsoft.com/office/drawing/2014/main" id="{79A0B9FB-4FDA-5225-3350-6F4F944B040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8" name="Group 37">
                    <a:extLst>
                      <a:ext uri="{FF2B5EF4-FFF2-40B4-BE49-F238E27FC236}">
                        <a16:creationId xmlns:a16="http://schemas.microsoft.com/office/drawing/2014/main" id="{2EF52690-FBD9-22B5-8EEC-55A44B8CBB5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48" name="Rectangle 47">
                      <a:extLst>
                        <a:ext uri="{FF2B5EF4-FFF2-40B4-BE49-F238E27FC236}">
                          <a16:creationId xmlns:a16="http://schemas.microsoft.com/office/drawing/2014/main" id="{7907909F-6106-101D-2B3D-14C8293296E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9" name="Rectangle 48">
                      <a:extLst>
                        <a:ext uri="{FF2B5EF4-FFF2-40B4-BE49-F238E27FC236}">
                          <a16:creationId xmlns:a16="http://schemas.microsoft.com/office/drawing/2014/main" id="{A3C3FE9A-4115-1E70-1F64-4F1BDCE29B2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9" name="Group 18">
                    <a:extLst>
                      <a:ext uri="{FF2B5EF4-FFF2-40B4-BE49-F238E27FC236}">
                        <a16:creationId xmlns:a16="http://schemas.microsoft.com/office/drawing/2014/main" id="{35236927-B90D-6FEB-64EC-6EDBEB39439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41" name="Rectangle 19">
                      <a:extLst>
                        <a:ext uri="{FF2B5EF4-FFF2-40B4-BE49-F238E27FC236}">
                          <a16:creationId xmlns:a16="http://schemas.microsoft.com/office/drawing/2014/main" id="{272AF7CB-F61F-C5E8-E33F-D837BAF63AC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5" name="Rectangle 20">
                      <a:extLst>
                        <a:ext uri="{FF2B5EF4-FFF2-40B4-BE49-F238E27FC236}">
                          <a16:creationId xmlns:a16="http://schemas.microsoft.com/office/drawing/2014/main" id="{7FAEF124-D8A2-8A8E-7C9B-8BFF67E703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5" name="Rectangle 21">
                  <a:extLst>
                    <a:ext uri="{FF2B5EF4-FFF2-40B4-BE49-F238E27FC236}">
                      <a16:creationId xmlns:a16="http://schemas.microsoft.com/office/drawing/2014/main" id="{FBF26F04-EFDC-5934-19D3-5EF02CB393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33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5B8C2D7-5001-E220-3E1E-95242951789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A4775C17-B6F5-C66E-CEAF-D0C91C58D530}"/>
                  </a:ext>
                </a:extLst>
              </p:cNvPr>
              <p:cNvSpPr txBox="1"/>
              <p:nvPr/>
            </p:nvSpPr>
            <p:spPr>
              <a:xfrm>
                <a:off x="369884" y="5392686"/>
                <a:ext cx="8404232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rgbClr val="000000"/>
                    </a:solidFill>
                  </a:rPr>
                  <a:t>T</a:t>
                </a:r>
                <a:r>
                  <a:rPr lang="en-US" b="0" i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his equation of motion is identical to the hydrostatics equation.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b="0" i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However, gradient of pressure is influenced by modified gravity vector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acc>
                    <m:r>
                      <a:rPr lang="en-US" b="0" i="1" smtClean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</a:rPr>
                      <m:t>−</m:t>
                    </m:r>
                    <m:acc>
                      <m:accPr>
                        <m:chr m:val="⃗"/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</m:oMath>
                </a14:m>
                <a:r>
                  <a:rPr lang="en-US" b="0" i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.</a:t>
                </a:r>
                <a:endParaRPr lang="en-IN" dirty="0"/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A4775C17-B6F5-C66E-CEAF-D0C91C58D5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884" y="5392686"/>
                <a:ext cx="8404232" cy="1200329"/>
              </a:xfrm>
              <a:prstGeom prst="rect">
                <a:avLst/>
              </a:prstGeom>
              <a:blipFill>
                <a:blip r:embed="rId10"/>
                <a:stretch>
                  <a:fillRect l="-1016" t="-4061" r="-653" b="-1066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B629D17F-848F-4C24-2590-DB233F643D4B}"/>
                  </a:ext>
                </a:extLst>
              </p:cNvPr>
              <p:cNvSpPr txBox="1"/>
              <p:nvPr/>
            </p:nvSpPr>
            <p:spPr>
              <a:xfrm>
                <a:off x="5105400" y="2349425"/>
                <a:ext cx="2530949" cy="5461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IN" sz="28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  <m:r>
                        <a:rPr lang="en-US" sz="28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US" sz="28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acc>
                      <m:r>
                        <a:rPr lang="en-US" sz="28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US" sz="2800" dirty="0">
                          <a:solidFill>
                            <a:srgbClr val="00B050"/>
                          </a:solidFill>
                        </a:rPr>
                        <m:t> </m:t>
                      </m:r>
                      <m:sSub>
                        <m:sSubPr>
                          <m:ctrlPr>
                            <a:rPr lang="en-US" sz="28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US" sz="28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acc>
                    </m:oMath>
                  </m:oMathPara>
                </a14:m>
                <a:endParaRPr lang="en-IN" sz="28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B629D17F-848F-4C24-2590-DB233F643D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5400" y="2349425"/>
                <a:ext cx="2530949" cy="5461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TextBox 63">
            <a:extLst>
              <a:ext uri="{FF2B5EF4-FFF2-40B4-BE49-F238E27FC236}">
                <a16:creationId xmlns:a16="http://schemas.microsoft.com/office/drawing/2014/main" id="{A571798B-D83B-AE3B-D903-2092C41D5615}"/>
              </a:ext>
            </a:extLst>
          </p:cNvPr>
          <p:cNvSpPr txBox="1"/>
          <p:nvPr/>
        </p:nvSpPr>
        <p:spPr>
          <a:xfrm>
            <a:off x="1203325" y="1524000"/>
            <a:ext cx="6721475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</a:rPr>
              <a:t>This Situation </a:t>
            </a:r>
            <a:r>
              <a:rPr lang="en-US" b="1" dirty="0">
                <a:solidFill>
                  <a:srgbClr val="0070C0"/>
                </a:solidFill>
              </a:rPr>
              <a:t>is </a:t>
            </a:r>
            <a:r>
              <a:rPr lang="en-US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</a:rPr>
              <a:t>no more difficult than simple hydrostatics!!!</a:t>
            </a:r>
            <a:endParaRPr lang="en-IN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698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build="p"/>
      <p:bldP spid="6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2D14E-A0E2-1218-1107-4D1C27885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1292" y="301199"/>
            <a:ext cx="5807075" cy="838199"/>
          </a:xfrm>
        </p:spPr>
        <p:txBody>
          <a:bodyPr/>
          <a:lstStyle/>
          <a:p>
            <a:r>
              <a:rPr lang="en-IN" sz="2800" i="0" u="none" strike="noStrike" baseline="0" dirty="0">
                <a:latin typeface="Times-Bold"/>
              </a:rPr>
              <a:t>2D Uniform Linear Acceleration of Fluid Body </a:t>
            </a:r>
            <a:endParaRPr lang="en-IN" sz="28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247F22A-B107-35B4-9364-F82D178F3533}"/>
              </a:ext>
            </a:extLst>
          </p:cNvPr>
          <p:cNvSpPr/>
          <p:nvPr/>
        </p:nvSpPr>
        <p:spPr bwMode="auto">
          <a:xfrm>
            <a:off x="2346325" y="1295400"/>
            <a:ext cx="4664075" cy="3505200"/>
          </a:xfrm>
          <a:prstGeom prst="rect">
            <a:avLst/>
          </a:prstGeom>
          <a:noFill/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DD887CE-42AD-9437-445D-2530853270E4}"/>
              </a:ext>
            </a:extLst>
          </p:cNvPr>
          <p:cNvGrpSpPr/>
          <p:nvPr/>
        </p:nvGrpSpPr>
        <p:grpSpPr>
          <a:xfrm>
            <a:off x="4419600" y="1838980"/>
            <a:ext cx="1600200" cy="960742"/>
            <a:chOff x="4419600" y="2524780"/>
            <a:chExt cx="1600200" cy="960742"/>
          </a:xfrm>
        </p:grpSpPr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9F26CA41-B82D-443A-85A9-1C8D563A8614}"/>
                </a:ext>
              </a:extLst>
            </p:cNvPr>
            <p:cNvCxnSpPr/>
            <p:nvPr/>
          </p:nvCxnSpPr>
          <p:spPr bwMode="auto">
            <a:xfrm flipV="1">
              <a:off x="4419600" y="2590800"/>
              <a:ext cx="1600200" cy="894722"/>
            </a:xfrm>
            <a:prstGeom prst="straightConnector1">
              <a:avLst/>
            </a:prstGeom>
            <a:solidFill>
              <a:schemeClr val="accent1"/>
            </a:solidFill>
            <a:ln w="4127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D28A97F7-A31D-FCC8-AAD5-0B7FB3F33021}"/>
                    </a:ext>
                  </a:extLst>
                </p:cNvPr>
                <p:cNvSpPr txBox="1"/>
                <p:nvPr/>
              </p:nvSpPr>
              <p:spPr>
                <a:xfrm>
                  <a:off x="5079006" y="2524780"/>
                  <a:ext cx="483594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IN" sz="280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800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</m:oMath>
                    </m:oMathPara>
                  </a14:m>
                  <a:endParaRPr lang="en-IN" sz="2800" dirty="0">
                    <a:solidFill>
                      <a:srgbClr val="00B050"/>
                    </a:solidFill>
                  </a:endParaRPr>
                </a:p>
              </p:txBody>
            </p:sp>
          </mc:Choice>
          <mc:Fallback xmlns=""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D28A97F7-A31D-FCC8-AAD5-0B7FB3F3302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79006" y="2524780"/>
                  <a:ext cx="483594" cy="52322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43B0085F-05E2-2C58-0345-AA1B6B737D55}"/>
              </a:ext>
            </a:extLst>
          </p:cNvPr>
          <p:cNvCxnSpPr/>
          <p:nvPr/>
        </p:nvCxnSpPr>
        <p:spPr bwMode="auto">
          <a:xfrm>
            <a:off x="4419600" y="2797594"/>
            <a:ext cx="0" cy="1066869"/>
          </a:xfrm>
          <a:prstGeom prst="straightConnector1">
            <a:avLst/>
          </a:prstGeom>
          <a:solidFill>
            <a:schemeClr val="accent1"/>
          </a:solidFill>
          <a:ln w="41275" cap="flat" cmpd="sng" algn="ctr">
            <a:solidFill>
              <a:srgbClr val="FF33CC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71391FF3-9711-5FD3-7547-750FBBC1880B}"/>
                  </a:ext>
                </a:extLst>
              </p:cNvPr>
              <p:cNvSpPr txBox="1"/>
              <p:nvPr/>
            </p:nvSpPr>
            <p:spPr>
              <a:xfrm>
                <a:off x="4528998" y="3134380"/>
                <a:ext cx="500202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IN" sz="2800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acc>
                    </m:oMath>
                  </m:oMathPara>
                </a14:m>
                <a:endParaRPr lang="en-IN" sz="2800" dirty="0">
                  <a:solidFill>
                    <a:srgbClr val="FF33CC"/>
                  </a:solidFill>
                </a:endParaRP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71391FF3-9711-5FD3-7547-750FBBC188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8998" y="3134380"/>
                <a:ext cx="500202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D82E4BA3-0E0B-3556-8C5D-B24B76598618}"/>
              </a:ext>
            </a:extLst>
          </p:cNvPr>
          <p:cNvCxnSpPr/>
          <p:nvPr/>
        </p:nvCxnSpPr>
        <p:spPr bwMode="auto">
          <a:xfrm flipH="1">
            <a:off x="2895600" y="2797594"/>
            <a:ext cx="1524000" cy="1926806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7C992C02-1ACD-9E4B-6FA7-801F31605582}"/>
                  </a:ext>
                </a:extLst>
              </p:cNvPr>
              <p:cNvSpPr txBox="1"/>
              <p:nvPr/>
            </p:nvSpPr>
            <p:spPr>
              <a:xfrm>
                <a:off x="2292407" y="3429000"/>
                <a:ext cx="1136593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IN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acc>
                      <m:r>
                        <a:rPr lang="en-US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⃗"/>
                          <m:ctrlPr>
                            <a:rPr lang="en-IN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en-IN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7C992C02-1ACD-9E4B-6FA7-801F316055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2407" y="3429000"/>
                <a:ext cx="1136593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50FB751E-8B40-6438-F110-40E647D68431}"/>
                  </a:ext>
                </a:extLst>
              </p:cNvPr>
              <p:cNvSpPr txBox="1"/>
              <p:nvPr/>
            </p:nvSpPr>
            <p:spPr>
              <a:xfrm rot="2189241">
                <a:off x="947858" y="4336193"/>
                <a:ext cx="2987675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sz="3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3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</m:t>
                              </m:r>
                            </m:e>
                          </m:acc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⃗"/>
                              <m:ctrlPr>
                                <a:rPr lang="en-US" sz="3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3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50FB751E-8B40-6438-F110-40E647D684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89241">
                <a:off x="947858" y="4336193"/>
                <a:ext cx="2987675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EC0EEFB6-07F6-E766-B707-0B5E0039FE4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8" name="Picture 22" descr="Logo usage Guidelines">
              <a:extLst>
                <a:ext uri="{FF2B5EF4-FFF2-40B4-BE49-F238E27FC236}">
                  <a16:creationId xmlns:a16="http://schemas.microsoft.com/office/drawing/2014/main" id="{80D4AB02-12D1-BFB7-D7CB-FD6DD08917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9" name="Group 38">
              <a:extLst>
                <a:ext uri="{FF2B5EF4-FFF2-40B4-BE49-F238E27FC236}">
                  <a16:creationId xmlns:a16="http://schemas.microsoft.com/office/drawing/2014/main" id="{E80EAD47-06C8-95D4-0B33-0A74780672E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1" name="Group 19">
                <a:extLst>
                  <a:ext uri="{FF2B5EF4-FFF2-40B4-BE49-F238E27FC236}">
                    <a16:creationId xmlns:a16="http://schemas.microsoft.com/office/drawing/2014/main" id="{082972A5-C7EF-2BB0-6ABB-192F1385C0D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34" name="Group 33">
                  <a:extLst>
                    <a:ext uri="{FF2B5EF4-FFF2-40B4-BE49-F238E27FC236}">
                      <a16:creationId xmlns:a16="http://schemas.microsoft.com/office/drawing/2014/main" id="{9667ECC8-6B92-1C01-97D0-F816C2FC556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6" name="Group 35">
                    <a:extLst>
                      <a:ext uri="{FF2B5EF4-FFF2-40B4-BE49-F238E27FC236}">
                        <a16:creationId xmlns:a16="http://schemas.microsoft.com/office/drawing/2014/main" id="{7CAF7171-5C64-A6ED-C28B-34C76A537CF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52" name="Rectangle 10">
                      <a:extLst>
                        <a:ext uri="{FF2B5EF4-FFF2-40B4-BE49-F238E27FC236}">
                          <a16:creationId xmlns:a16="http://schemas.microsoft.com/office/drawing/2014/main" id="{509BAE8B-E9A4-29A6-AEEE-1EFB64C99BE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3" name="Rectangle 11">
                      <a:extLst>
                        <a:ext uri="{FF2B5EF4-FFF2-40B4-BE49-F238E27FC236}">
                          <a16:creationId xmlns:a16="http://schemas.microsoft.com/office/drawing/2014/main" id="{06833414-EB42-D6A9-B3F1-26835889CDF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7" name="Group 36">
                    <a:extLst>
                      <a:ext uri="{FF2B5EF4-FFF2-40B4-BE49-F238E27FC236}">
                        <a16:creationId xmlns:a16="http://schemas.microsoft.com/office/drawing/2014/main" id="{BC71F565-6A1B-7610-42F8-E2E02FCDBB8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50" name="Rectangle 13">
                      <a:extLst>
                        <a:ext uri="{FF2B5EF4-FFF2-40B4-BE49-F238E27FC236}">
                          <a16:creationId xmlns:a16="http://schemas.microsoft.com/office/drawing/2014/main" id="{F443443C-D215-5EEB-69DF-4F0D696FB78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1" name="Rectangle 14">
                      <a:extLst>
                        <a:ext uri="{FF2B5EF4-FFF2-40B4-BE49-F238E27FC236}">
                          <a16:creationId xmlns:a16="http://schemas.microsoft.com/office/drawing/2014/main" id="{79A0B9FB-4FDA-5225-3350-6F4F944B040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8" name="Group 37">
                    <a:extLst>
                      <a:ext uri="{FF2B5EF4-FFF2-40B4-BE49-F238E27FC236}">
                        <a16:creationId xmlns:a16="http://schemas.microsoft.com/office/drawing/2014/main" id="{2EF52690-FBD9-22B5-8EEC-55A44B8CBB5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48" name="Rectangle 47">
                      <a:extLst>
                        <a:ext uri="{FF2B5EF4-FFF2-40B4-BE49-F238E27FC236}">
                          <a16:creationId xmlns:a16="http://schemas.microsoft.com/office/drawing/2014/main" id="{7907909F-6106-101D-2B3D-14C8293296E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9" name="Rectangle 48">
                      <a:extLst>
                        <a:ext uri="{FF2B5EF4-FFF2-40B4-BE49-F238E27FC236}">
                          <a16:creationId xmlns:a16="http://schemas.microsoft.com/office/drawing/2014/main" id="{A3C3FE9A-4115-1E70-1F64-4F1BDCE29B2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9" name="Group 18">
                    <a:extLst>
                      <a:ext uri="{FF2B5EF4-FFF2-40B4-BE49-F238E27FC236}">
                        <a16:creationId xmlns:a16="http://schemas.microsoft.com/office/drawing/2014/main" id="{35236927-B90D-6FEB-64EC-6EDBEB39439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41" name="Rectangle 19">
                      <a:extLst>
                        <a:ext uri="{FF2B5EF4-FFF2-40B4-BE49-F238E27FC236}">
                          <a16:creationId xmlns:a16="http://schemas.microsoft.com/office/drawing/2014/main" id="{272AF7CB-F61F-C5E8-E33F-D837BAF63AC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5" name="Rectangle 20">
                      <a:extLst>
                        <a:ext uri="{FF2B5EF4-FFF2-40B4-BE49-F238E27FC236}">
                          <a16:creationId xmlns:a16="http://schemas.microsoft.com/office/drawing/2014/main" id="{7FAEF124-D8A2-8A8E-7C9B-8BFF67E703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5" name="Rectangle 21">
                  <a:extLst>
                    <a:ext uri="{FF2B5EF4-FFF2-40B4-BE49-F238E27FC236}">
                      <a16:creationId xmlns:a16="http://schemas.microsoft.com/office/drawing/2014/main" id="{FBF26F04-EFDC-5934-19D3-5EF02CB393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33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5B8C2D7-5001-E220-3E1E-95242951789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A4775C17-B6F5-C66E-CEAF-D0C91C58D530}"/>
                  </a:ext>
                </a:extLst>
              </p:cNvPr>
              <p:cNvSpPr txBox="1"/>
              <p:nvPr/>
            </p:nvSpPr>
            <p:spPr>
              <a:xfrm>
                <a:off x="369884" y="5392686"/>
                <a:ext cx="8404232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b="0" i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A good way to feel this is to imagine that the accelerating fluid is instead sitting on a planet where gravity acts in some strange direction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acc>
                    <m:r>
                      <a:rPr lang="en-US" b="0" i="1" smtClean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</a:rPr>
                      <m:t>−</m:t>
                    </m:r>
                    <m:acc>
                      <m:accPr>
                        <m:chr m:val="⃗"/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</m:oMath>
                </a14:m>
                <a:r>
                  <a:rPr lang="en-US" b="0" i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. </a:t>
                </a:r>
                <a:endParaRPr lang="en-IN" dirty="0"/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A4775C17-B6F5-C66E-CEAF-D0C91C58D5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884" y="5392686"/>
                <a:ext cx="8404232" cy="1200329"/>
              </a:xfrm>
              <a:prstGeom prst="rect">
                <a:avLst/>
              </a:prstGeom>
              <a:blipFill>
                <a:blip r:embed="rId9"/>
                <a:stretch>
                  <a:fillRect l="-1161" t="-4061" b="-1066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B629D17F-848F-4C24-2590-DB233F643D4B}"/>
                  </a:ext>
                </a:extLst>
              </p:cNvPr>
              <p:cNvSpPr txBox="1"/>
              <p:nvPr/>
            </p:nvSpPr>
            <p:spPr>
              <a:xfrm>
                <a:off x="5105400" y="2349425"/>
                <a:ext cx="2530949" cy="5461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IN" sz="28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  <m:r>
                        <a:rPr lang="en-US" sz="28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US" sz="28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acc>
                      <m:r>
                        <a:rPr lang="en-US" sz="28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US" sz="2800" dirty="0">
                          <a:solidFill>
                            <a:srgbClr val="00B050"/>
                          </a:solidFill>
                        </a:rPr>
                        <m:t> </m:t>
                      </m:r>
                      <m:sSub>
                        <m:sSubPr>
                          <m:ctrlPr>
                            <a:rPr lang="en-US" sz="28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US" sz="28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acc>
                    </m:oMath>
                  </m:oMathPara>
                </a14:m>
                <a:endParaRPr lang="en-IN" sz="28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B629D17F-848F-4C24-2590-DB233F643D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5400" y="2349425"/>
                <a:ext cx="2530949" cy="5461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0714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A69B07D4-D85D-9224-5AE0-36C25C95AE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226982">
            <a:off x="1872230" y="2910221"/>
            <a:ext cx="4857099" cy="70494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522D14E-A0E2-1218-1107-4D1C27885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1292" y="301199"/>
            <a:ext cx="5807075" cy="838199"/>
          </a:xfrm>
        </p:spPr>
        <p:txBody>
          <a:bodyPr/>
          <a:lstStyle/>
          <a:p>
            <a:r>
              <a:rPr lang="en-IN" sz="2800" i="0" u="none" strike="noStrike" baseline="0" dirty="0">
                <a:latin typeface="Times-Bold"/>
              </a:rPr>
              <a:t>The Reaction of Fluid Body to Modified Gravity Vector</a:t>
            </a:r>
            <a:endParaRPr lang="en-IN" sz="28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247F22A-B107-35B4-9364-F82D178F3533}"/>
              </a:ext>
            </a:extLst>
          </p:cNvPr>
          <p:cNvSpPr/>
          <p:nvPr/>
        </p:nvSpPr>
        <p:spPr bwMode="auto">
          <a:xfrm>
            <a:off x="2105481" y="1295400"/>
            <a:ext cx="4904920" cy="3733800"/>
          </a:xfrm>
          <a:prstGeom prst="rect">
            <a:avLst/>
          </a:prstGeom>
          <a:noFill/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DD887CE-42AD-9437-445D-2530853270E4}"/>
              </a:ext>
            </a:extLst>
          </p:cNvPr>
          <p:cNvGrpSpPr/>
          <p:nvPr/>
        </p:nvGrpSpPr>
        <p:grpSpPr>
          <a:xfrm>
            <a:off x="4419600" y="1838980"/>
            <a:ext cx="1600200" cy="960742"/>
            <a:chOff x="4419600" y="2524780"/>
            <a:chExt cx="1600200" cy="960742"/>
          </a:xfrm>
        </p:grpSpPr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9F26CA41-B82D-443A-85A9-1C8D563A8614}"/>
                </a:ext>
              </a:extLst>
            </p:cNvPr>
            <p:cNvCxnSpPr/>
            <p:nvPr/>
          </p:nvCxnSpPr>
          <p:spPr bwMode="auto">
            <a:xfrm flipV="1">
              <a:off x="4419600" y="2590800"/>
              <a:ext cx="1600200" cy="894722"/>
            </a:xfrm>
            <a:prstGeom prst="straightConnector1">
              <a:avLst/>
            </a:prstGeom>
            <a:solidFill>
              <a:schemeClr val="accent1"/>
            </a:solidFill>
            <a:ln w="4127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D28A97F7-A31D-FCC8-AAD5-0B7FB3F33021}"/>
                    </a:ext>
                  </a:extLst>
                </p:cNvPr>
                <p:cNvSpPr txBox="1"/>
                <p:nvPr/>
              </p:nvSpPr>
              <p:spPr>
                <a:xfrm>
                  <a:off x="5079006" y="2524780"/>
                  <a:ext cx="483594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IN" sz="280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800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</m:oMath>
                    </m:oMathPara>
                  </a14:m>
                  <a:endParaRPr lang="en-IN" sz="2800" dirty="0">
                    <a:solidFill>
                      <a:srgbClr val="00B050"/>
                    </a:solidFill>
                  </a:endParaRPr>
                </a:p>
              </p:txBody>
            </p:sp>
          </mc:Choice>
          <mc:Fallback xmlns=""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D28A97F7-A31D-FCC8-AAD5-0B7FB3F3302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79006" y="2524780"/>
                  <a:ext cx="483594" cy="52322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43B0085F-05E2-2C58-0345-AA1B6B737D55}"/>
              </a:ext>
            </a:extLst>
          </p:cNvPr>
          <p:cNvCxnSpPr/>
          <p:nvPr/>
        </p:nvCxnSpPr>
        <p:spPr bwMode="auto">
          <a:xfrm>
            <a:off x="4419600" y="2797594"/>
            <a:ext cx="0" cy="1066869"/>
          </a:xfrm>
          <a:prstGeom prst="straightConnector1">
            <a:avLst/>
          </a:prstGeom>
          <a:solidFill>
            <a:schemeClr val="accent1"/>
          </a:solidFill>
          <a:ln w="41275" cap="flat" cmpd="sng" algn="ctr">
            <a:solidFill>
              <a:srgbClr val="FF33CC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71391FF3-9711-5FD3-7547-750FBBC1880B}"/>
                  </a:ext>
                </a:extLst>
              </p:cNvPr>
              <p:cNvSpPr txBox="1"/>
              <p:nvPr/>
            </p:nvSpPr>
            <p:spPr>
              <a:xfrm>
                <a:off x="4528998" y="3134380"/>
                <a:ext cx="500202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IN" sz="2800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acc>
                    </m:oMath>
                  </m:oMathPara>
                </a14:m>
                <a:endParaRPr lang="en-IN" sz="2800" dirty="0">
                  <a:solidFill>
                    <a:srgbClr val="FF33CC"/>
                  </a:solidFill>
                </a:endParaRP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71391FF3-9711-5FD3-7547-750FBBC188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8998" y="3134380"/>
                <a:ext cx="500202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D82E4BA3-0E0B-3556-8C5D-B24B76598618}"/>
              </a:ext>
            </a:extLst>
          </p:cNvPr>
          <p:cNvCxnSpPr/>
          <p:nvPr/>
        </p:nvCxnSpPr>
        <p:spPr bwMode="auto">
          <a:xfrm flipH="1">
            <a:off x="2895600" y="2797594"/>
            <a:ext cx="1524000" cy="1926806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7C992C02-1ACD-9E4B-6FA7-801F31605582}"/>
                  </a:ext>
                </a:extLst>
              </p:cNvPr>
              <p:cNvSpPr txBox="1"/>
              <p:nvPr/>
            </p:nvSpPr>
            <p:spPr>
              <a:xfrm>
                <a:off x="2292407" y="3429000"/>
                <a:ext cx="1136593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IN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acc>
                      <m:r>
                        <a:rPr lang="en-US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⃗"/>
                          <m:ctrlPr>
                            <a:rPr lang="en-IN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en-IN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7C992C02-1ACD-9E4B-6FA7-801F316055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2407" y="3429000"/>
                <a:ext cx="1136593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50FB751E-8B40-6438-F110-40E647D68431}"/>
                  </a:ext>
                </a:extLst>
              </p:cNvPr>
              <p:cNvSpPr txBox="1"/>
              <p:nvPr/>
            </p:nvSpPr>
            <p:spPr>
              <a:xfrm rot="2189241">
                <a:off x="947858" y="4336193"/>
                <a:ext cx="2987675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sz="3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3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</m:t>
                              </m:r>
                            </m:e>
                          </m:acc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⃗"/>
                              <m:ctrlPr>
                                <a:rPr lang="en-US" sz="3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3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50FB751E-8B40-6438-F110-40E647D684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89241">
                <a:off x="947858" y="4336193"/>
                <a:ext cx="2987675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B0D983D6-AA79-B095-DBB8-E4897DF0E9D3}"/>
              </a:ext>
            </a:extLst>
          </p:cNvPr>
          <p:cNvCxnSpPr>
            <a:cxnSpLocks/>
          </p:cNvCxnSpPr>
          <p:nvPr/>
        </p:nvCxnSpPr>
        <p:spPr bwMode="auto">
          <a:xfrm>
            <a:off x="2568055" y="1428995"/>
            <a:ext cx="3886200" cy="2971800"/>
          </a:xfrm>
          <a:prstGeom prst="line">
            <a:avLst/>
          </a:prstGeom>
          <a:solidFill>
            <a:schemeClr val="accent1"/>
          </a:solidFill>
          <a:ln w="73025" cap="flat" cmpd="dbl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746A087-6A52-FC93-66A8-592D32F3A816}"/>
              </a:ext>
            </a:extLst>
          </p:cNvPr>
          <p:cNvCxnSpPr>
            <a:cxnSpLocks/>
          </p:cNvCxnSpPr>
          <p:nvPr/>
        </p:nvCxnSpPr>
        <p:spPr bwMode="auto">
          <a:xfrm>
            <a:off x="4038600" y="3276600"/>
            <a:ext cx="1939259" cy="140848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4B87841-226A-EAE4-3002-9D3130F8FD61}"/>
              </a:ext>
            </a:extLst>
          </p:cNvPr>
          <p:cNvCxnSpPr>
            <a:cxnSpLocks/>
          </p:cNvCxnSpPr>
          <p:nvPr/>
        </p:nvCxnSpPr>
        <p:spPr bwMode="auto">
          <a:xfrm>
            <a:off x="3851941" y="3620720"/>
            <a:ext cx="1939259" cy="140848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22F3468-92E7-9181-6CF5-C96A21149C07}"/>
                  </a:ext>
                </a:extLst>
              </p:cNvPr>
              <p:cNvSpPr txBox="1"/>
              <p:nvPr/>
            </p:nvSpPr>
            <p:spPr>
              <a:xfrm rot="2237486">
                <a:off x="5729837" y="3678990"/>
                <a:ext cx="1447800" cy="58477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FF99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3200" b="0" i="1" smtClean="0">
                              <a:solidFill>
                                <a:srgbClr val="FF99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1" smtClean="0">
                              <a:solidFill>
                                <a:srgbClr val="FF99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b="0" i="1" smtClean="0">
                              <a:solidFill>
                                <a:srgbClr val="FF99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3200" b="0" i="1" smtClean="0">
                              <a:solidFill>
                                <a:srgbClr val="FF99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</m:oMath>
                  </m:oMathPara>
                </a14:m>
                <a:endParaRPr lang="en-US" sz="3200" dirty="0">
                  <a:solidFill>
                    <a:srgbClr val="FF9900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22F3468-92E7-9181-6CF5-C96A21149C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237486">
                <a:off x="5729837" y="3678990"/>
                <a:ext cx="1447800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EC0EEFB6-07F6-E766-B707-0B5E0039FE4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8" name="Picture 22" descr="Logo usage Guidelines">
              <a:extLst>
                <a:ext uri="{FF2B5EF4-FFF2-40B4-BE49-F238E27FC236}">
                  <a16:creationId xmlns:a16="http://schemas.microsoft.com/office/drawing/2014/main" id="{80D4AB02-12D1-BFB7-D7CB-FD6DD08917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9" name="Group 38">
              <a:extLst>
                <a:ext uri="{FF2B5EF4-FFF2-40B4-BE49-F238E27FC236}">
                  <a16:creationId xmlns:a16="http://schemas.microsoft.com/office/drawing/2014/main" id="{E80EAD47-06C8-95D4-0B33-0A74780672E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1" name="Group 19">
                <a:extLst>
                  <a:ext uri="{FF2B5EF4-FFF2-40B4-BE49-F238E27FC236}">
                    <a16:creationId xmlns:a16="http://schemas.microsoft.com/office/drawing/2014/main" id="{082972A5-C7EF-2BB0-6ABB-192F1385C0D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34" name="Group 33">
                  <a:extLst>
                    <a:ext uri="{FF2B5EF4-FFF2-40B4-BE49-F238E27FC236}">
                      <a16:creationId xmlns:a16="http://schemas.microsoft.com/office/drawing/2014/main" id="{9667ECC8-6B92-1C01-97D0-F816C2FC556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6" name="Group 35">
                    <a:extLst>
                      <a:ext uri="{FF2B5EF4-FFF2-40B4-BE49-F238E27FC236}">
                        <a16:creationId xmlns:a16="http://schemas.microsoft.com/office/drawing/2014/main" id="{7CAF7171-5C64-A6ED-C28B-34C76A537CF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52" name="Rectangle 10">
                      <a:extLst>
                        <a:ext uri="{FF2B5EF4-FFF2-40B4-BE49-F238E27FC236}">
                          <a16:creationId xmlns:a16="http://schemas.microsoft.com/office/drawing/2014/main" id="{509BAE8B-E9A4-29A6-AEEE-1EFB64C99BE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3" name="Rectangle 11">
                      <a:extLst>
                        <a:ext uri="{FF2B5EF4-FFF2-40B4-BE49-F238E27FC236}">
                          <a16:creationId xmlns:a16="http://schemas.microsoft.com/office/drawing/2014/main" id="{06833414-EB42-D6A9-B3F1-26835889CDF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7" name="Group 36">
                    <a:extLst>
                      <a:ext uri="{FF2B5EF4-FFF2-40B4-BE49-F238E27FC236}">
                        <a16:creationId xmlns:a16="http://schemas.microsoft.com/office/drawing/2014/main" id="{BC71F565-6A1B-7610-42F8-E2E02FCDBB8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50" name="Rectangle 13">
                      <a:extLst>
                        <a:ext uri="{FF2B5EF4-FFF2-40B4-BE49-F238E27FC236}">
                          <a16:creationId xmlns:a16="http://schemas.microsoft.com/office/drawing/2014/main" id="{F443443C-D215-5EEB-69DF-4F0D696FB78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1" name="Rectangle 14">
                      <a:extLst>
                        <a:ext uri="{FF2B5EF4-FFF2-40B4-BE49-F238E27FC236}">
                          <a16:creationId xmlns:a16="http://schemas.microsoft.com/office/drawing/2014/main" id="{79A0B9FB-4FDA-5225-3350-6F4F944B040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8" name="Group 37">
                    <a:extLst>
                      <a:ext uri="{FF2B5EF4-FFF2-40B4-BE49-F238E27FC236}">
                        <a16:creationId xmlns:a16="http://schemas.microsoft.com/office/drawing/2014/main" id="{2EF52690-FBD9-22B5-8EEC-55A44B8CBB5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48" name="Rectangle 47">
                      <a:extLst>
                        <a:ext uri="{FF2B5EF4-FFF2-40B4-BE49-F238E27FC236}">
                          <a16:creationId xmlns:a16="http://schemas.microsoft.com/office/drawing/2014/main" id="{7907909F-6106-101D-2B3D-14C8293296E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9" name="Rectangle 48">
                      <a:extLst>
                        <a:ext uri="{FF2B5EF4-FFF2-40B4-BE49-F238E27FC236}">
                          <a16:creationId xmlns:a16="http://schemas.microsoft.com/office/drawing/2014/main" id="{A3C3FE9A-4115-1E70-1F64-4F1BDCE29B2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9" name="Group 18">
                    <a:extLst>
                      <a:ext uri="{FF2B5EF4-FFF2-40B4-BE49-F238E27FC236}">
                        <a16:creationId xmlns:a16="http://schemas.microsoft.com/office/drawing/2014/main" id="{35236927-B90D-6FEB-64EC-6EDBEB39439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41" name="Rectangle 19">
                      <a:extLst>
                        <a:ext uri="{FF2B5EF4-FFF2-40B4-BE49-F238E27FC236}">
                          <a16:creationId xmlns:a16="http://schemas.microsoft.com/office/drawing/2014/main" id="{272AF7CB-F61F-C5E8-E33F-D837BAF63AC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5" name="Rectangle 20">
                      <a:extLst>
                        <a:ext uri="{FF2B5EF4-FFF2-40B4-BE49-F238E27FC236}">
                          <a16:creationId xmlns:a16="http://schemas.microsoft.com/office/drawing/2014/main" id="{7FAEF124-D8A2-8A8E-7C9B-8BFF67E703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5" name="Rectangle 21">
                  <a:extLst>
                    <a:ext uri="{FF2B5EF4-FFF2-40B4-BE49-F238E27FC236}">
                      <a16:creationId xmlns:a16="http://schemas.microsoft.com/office/drawing/2014/main" id="{FBF26F04-EFDC-5934-19D3-5EF02CB393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33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5B8C2D7-5001-E220-3E1E-95242951789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A4775C17-B6F5-C66E-CEAF-D0C91C58D530}"/>
              </a:ext>
            </a:extLst>
          </p:cNvPr>
          <p:cNvSpPr txBox="1"/>
          <p:nvPr/>
        </p:nvSpPr>
        <p:spPr>
          <a:xfrm>
            <a:off x="369884" y="5862935"/>
            <a:ext cx="84042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pressure increases linearly with distance s, rather than with z.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B629D17F-848F-4C24-2590-DB233F643D4B}"/>
                  </a:ext>
                </a:extLst>
              </p:cNvPr>
              <p:cNvSpPr txBox="1"/>
              <p:nvPr/>
            </p:nvSpPr>
            <p:spPr>
              <a:xfrm>
                <a:off x="5105400" y="2349425"/>
                <a:ext cx="2530949" cy="5461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IN" sz="28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  <m:r>
                        <a:rPr lang="en-US" sz="28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US" sz="28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acc>
                      <m:r>
                        <a:rPr lang="en-US" sz="28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US" sz="2800" dirty="0">
                          <a:solidFill>
                            <a:srgbClr val="00B050"/>
                          </a:solidFill>
                        </a:rPr>
                        <m:t> </m:t>
                      </m:r>
                      <m:sSub>
                        <m:sSubPr>
                          <m:ctrlPr>
                            <a:rPr lang="en-US" sz="28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US" sz="28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acc>
                    </m:oMath>
                  </m:oMathPara>
                </a14:m>
                <a:endParaRPr lang="en-IN" sz="28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B629D17F-848F-4C24-2590-DB233F643D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5400" y="2349425"/>
                <a:ext cx="2530949" cy="5461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F7428745-C7BC-6149-D8AC-29D86ECBE2A8}"/>
              </a:ext>
            </a:extLst>
          </p:cNvPr>
          <p:cNvCxnSpPr>
            <a:cxnSpLocks/>
            <a:endCxn id="21" idx="2"/>
          </p:cNvCxnSpPr>
          <p:nvPr/>
        </p:nvCxnSpPr>
        <p:spPr bwMode="auto">
          <a:xfrm flipH="1">
            <a:off x="4557941" y="3864463"/>
            <a:ext cx="1157059" cy="1164737"/>
          </a:xfrm>
          <a:prstGeom prst="straightConnector1">
            <a:avLst/>
          </a:prstGeom>
          <a:solidFill>
            <a:schemeClr val="accent1"/>
          </a:solidFill>
          <a:ln w="47625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51583C4E-31AA-6F8B-D156-8B2D7828ACF6}"/>
              </a:ext>
            </a:extLst>
          </p:cNvPr>
          <p:cNvSpPr txBox="1"/>
          <p:nvPr/>
        </p:nvSpPr>
        <p:spPr>
          <a:xfrm rot="2581030">
            <a:off x="4993293" y="4385342"/>
            <a:ext cx="3048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0070C0"/>
                </a:solidFill>
              </a:rPr>
              <a:t>s</a:t>
            </a:r>
            <a:endParaRPr lang="en-IN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948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57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F9BE8-258A-1931-42F4-D886EA222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sz="2800" dirty="0"/>
              <a:t>Tilting of Fluid Surface </a:t>
            </a:r>
            <a:endParaRPr lang="en-IN" sz="28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2B76448-83EE-8BCA-B7FE-330592C8856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22" descr="Logo usage Guidelines">
              <a:extLst>
                <a:ext uri="{FF2B5EF4-FFF2-40B4-BE49-F238E27FC236}">
                  <a16:creationId xmlns:a16="http://schemas.microsoft.com/office/drawing/2014/main" id="{982BF1B4-D9DB-4375-04C9-96CA35D8D2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29E904F3-2DF9-8DFA-CE58-0D10AA936B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13AFD24E-7E5B-2D1C-35C5-F1217D29677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C9524D55-2D59-EF17-CE22-150C6D0D415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6A3C47D6-4369-730B-01F3-FACA9937024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EBE08039-3F03-6CD0-C805-ABED0DB0401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BACC8E8F-07B6-3F6B-675B-783948DBC8A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1AB98735-8A90-385F-E4A6-F84C072D6F9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13B78360-24F4-CC7E-6DCE-480BAC371E3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4521F352-34C4-8ED8-29A8-2C8F270D43E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692784E8-76C3-EF8F-EC0D-AEBC2B43D49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7A41351B-28E6-F998-B520-551AE59C9DD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0A629A04-86C7-3302-BD3B-9109688963B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59D1E1F6-C291-E663-6867-B56F8A0D151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9EECFB91-493F-B37B-6EDA-FA1BBA12233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87B9F386-756A-35FC-0DE1-4294F8DB630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EE6B85F4-9181-7DA3-D461-D190DF3E6C5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C75BDA0-3528-A7F6-9D7B-8B0DD13C5A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265B174-E817-2412-545C-75D69D610B3C}"/>
                  </a:ext>
                </a:extLst>
              </p:cNvPr>
              <p:cNvSpPr txBox="1"/>
              <p:nvPr/>
            </p:nvSpPr>
            <p:spPr>
              <a:xfrm>
                <a:off x="5274184" y="1905000"/>
                <a:ext cx="2015936" cy="5088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265B174-E817-2412-545C-75D69D610B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4184" y="1905000"/>
                <a:ext cx="2015936" cy="508857"/>
              </a:xfrm>
              <a:prstGeom prst="rect">
                <a:avLst/>
              </a:prstGeom>
              <a:blipFill>
                <a:blip r:embed="rId4"/>
                <a:stretch>
                  <a:fillRect l="-4532" b="-2650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7" name="Content Placeholder 1026">
            <a:extLst>
              <a:ext uri="{FF2B5EF4-FFF2-40B4-BE49-F238E27FC236}">
                <a16:creationId xmlns:a16="http://schemas.microsoft.com/office/drawing/2014/main" id="{0ED3AF5C-6283-DB5F-41DE-B2F48B96CD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2286000" y="1981200"/>
            <a:ext cx="2841452" cy="4114800"/>
          </a:xfrm>
        </p:spPr>
      </p:pic>
      <p:cxnSp>
        <p:nvCxnSpPr>
          <p:cNvPr id="1029" name="Straight Connector 1028">
            <a:extLst>
              <a:ext uri="{FF2B5EF4-FFF2-40B4-BE49-F238E27FC236}">
                <a16:creationId xmlns:a16="http://schemas.microsoft.com/office/drawing/2014/main" id="{F68EDDC4-573C-3537-291D-894855FD03CC}"/>
              </a:ext>
            </a:extLst>
          </p:cNvPr>
          <p:cNvCxnSpPr/>
          <p:nvPr/>
        </p:nvCxnSpPr>
        <p:spPr bwMode="auto">
          <a:xfrm>
            <a:off x="2362200" y="2895600"/>
            <a:ext cx="2568402" cy="814754"/>
          </a:xfrm>
          <a:prstGeom prst="line">
            <a:avLst/>
          </a:prstGeom>
          <a:solidFill>
            <a:schemeClr val="accent1"/>
          </a:solidFill>
          <a:ln w="603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032" name="Group 1031">
            <a:extLst>
              <a:ext uri="{FF2B5EF4-FFF2-40B4-BE49-F238E27FC236}">
                <a16:creationId xmlns:a16="http://schemas.microsoft.com/office/drawing/2014/main" id="{56AF0936-38D8-824B-0794-A40DBA09C0DD}"/>
              </a:ext>
            </a:extLst>
          </p:cNvPr>
          <p:cNvGrpSpPr/>
          <p:nvPr/>
        </p:nvGrpSpPr>
        <p:grpSpPr>
          <a:xfrm>
            <a:off x="1893097" y="3510449"/>
            <a:ext cx="1916903" cy="2737951"/>
            <a:chOff x="1435897" y="3257306"/>
            <a:chExt cx="1916903" cy="273795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4B8B929E-4A8D-6EAE-E703-D0C8A5B0F6C7}"/>
                    </a:ext>
                  </a:extLst>
                </p:cNvPr>
                <p:cNvSpPr txBox="1"/>
                <p:nvPr/>
              </p:nvSpPr>
              <p:spPr>
                <a:xfrm>
                  <a:off x="1435897" y="5486400"/>
                  <a:ext cx="469103" cy="50885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</m:acc>
                      </m:oMath>
                    </m:oMathPara>
                  </a14:m>
                  <a:endParaRPr lang="en-IN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4B8B929E-4A8D-6EAE-E703-D0C8A5B0F6C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35897" y="5486400"/>
                  <a:ext cx="469103" cy="508857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31" name="Straight Arrow Connector 1030">
              <a:extLst>
                <a:ext uri="{FF2B5EF4-FFF2-40B4-BE49-F238E27FC236}">
                  <a16:creationId xmlns:a16="http://schemas.microsoft.com/office/drawing/2014/main" id="{56A2027F-3028-6AC3-A70A-9B6B23FDF896}"/>
                </a:ext>
              </a:extLst>
            </p:cNvPr>
            <p:cNvCxnSpPr/>
            <p:nvPr/>
          </p:nvCxnSpPr>
          <p:spPr bwMode="auto">
            <a:xfrm flipH="1">
              <a:off x="1968129" y="3257306"/>
              <a:ext cx="1384671" cy="2686294"/>
            </a:xfrm>
            <a:prstGeom prst="straightConnector1">
              <a:avLst/>
            </a:prstGeom>
            <a:solidFill>
              <a:schemeClr val="accent1"/>
            </a:solidFill>
            <a:ln w="92075" cap="flat" cmpd="dbl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cxnSp>
        <p:nvCxnSpPr>
          <p:cNvPr id="1033" name="Straight Connector 1032">
            <a:extLst>
              <a:ext uri="{FF2B5EF4-FFF2-40B4-BE49-F238E27FC236}">
                <a16:creationId xmlns:a16="http://schemas.microsoft.com/office/drawing/2014/main" id="{8782D005-86DE-873F-1621-AD8651F40E1C}"/>
              </a:ext>
            </a:extLst>
          </p:cNvPr>
          <p:cNvCxnSpPr/>
          <p:nvPr/>
        </p:nvCxnSpPr>
        <p:spPr bwMode="auto">
          <a:xfrm>
            <a:off x="2362200" y="3452446"/>
            <a:ext cx="2568402" cy="814754"/>
          </a:xfrm>
          <a:prstGeom prst="line">
            <a:avLst/>
          </a:prstGeom>
          <a:solidFill>
            <a:schemeClr val="accent1"/>
          </a:solidFill>
          <a:ln w="603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34" name="Straight Connector 1033">
            <a:extLst>
              <a:ext uri="{FF2B5EF4-FFF2-40B4-BE49-F238E27FC236}">
                <a16:creationId xmlns:a16="http://schemas.microsoft.com/office/drawing/2014/main" id="{9BF0CCD1-F723-1264-092C-7CA0404D3D11}"/>
              </a:ext>
            </a:extLst>
          </p:cNvPr>
          <p:cNvCxnSpPr/>
          <p:nvPr/>
        </p:nvCxnSpPr>
        <p:spPr bwMode="auto">
          <a:xfrm>
            <a:off x="2362200" y="4038600"/>
            <a:ext cx="2568402" cy="814754"/>
          </a:xfrm>
          <a:prstGeom prst="line">
            <a:avLst/>
          </a:prstGeom>
          <a:solidFill>
            <a:schemeClr val="accent1"/>
          </a:solidFill>
          <a:ln w="603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35" name="Straight Connector 1034">
            <a:extLst>
              <a:ext uri="{FF2B5EF4-FFF2-40B4-BE49-F238E27FC236}">
                <a16:creationId xmlns:a16="http://schemas.microsoft.com/office/drawing/2014/main" id="{0DD7034B-9E6C-7BA1-90EF-B121955AE652}"/>
              </a:ext>
            </a:extLst>
          </p:cNvPr>
          <p:cNvCxnSpPr/>
          <p:nvPr/>
        </p:nvCxnSpPr>
        <p:spPr bwMode="auto">
          <a:xfrm>
            <a:off x="2384598" y="4572000"/>
            <a:ext cx="2568402" cy="814754"/>
          </a:xfrm>
          <a:prstGeom prst="line">
            <a:avLst/>
          </a:prstGeom>
          <a:solidFill>
            <a:schemeClr val="accent1"/>
          </a:solidFill>
          <a:ln w="603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36" name="Straight Connector 1035">
            <a:extLst>
              <a:ext uri="{FF2B5EF4-FFF2-40B4-BE49-F238E27FC236}">
                <a16:creationId xmlns:a16="http://schemas.microsoft.com/office/drawing/2014/main" id="{3E969334-1EEC-83A9-E883-2D558A49C6BB}"/>
              </a:ext>
            </a:extLst>
          </p:cNvPr>
          <p:cNvCxnSpPr/>
          <p:nvPr/>
        </p:nvCxnSpPr>
        <p:spPr bwMode="auto">
          <a:xfrm>
            <a:off x="2438400" y="5181600"/>
            <a:ext cx="2568402" cy="814754"/>
          </a:xfrm>
          <a:prstGeom prst="line">
            <a:avLst/>
          </a:prstGeom>
          <a:solidFill>
            <a:schemeClr val="accent1"/>
          </a:solidFill>
          <a:ln w="603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38" name="TextBox 1037">
            <a:extLst>
              <a:ext uri="{FF2B5EF4-FFF2-40B4-BE49-F238E27FC236}">
                <a16:creationId xmlns:a16="http://schemas.microsoft.com/office/drawing/2014/main" id="{6BA29143-8038-0A68-9E12-CE517CBF0601}"/>
              </a:ext>
            </a:extLst>
          </p:cNvPr>
          <p:cNvSpPr txBox="1"/>
          <p:nvPr/>
        </p:nvSpPr>
        <p:spPr>
          <a:xfrm>
            <a:off x="5508452" y="4624754"/>
            <a:ext cx="11608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Isobars</a:t>
            </a:r>
            <a:endParaRPr lang="en-IN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6756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25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103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F9BE8-258A-1931-42F4-D886EA222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sz="2800" dirty="0"/>
              <a:t>Tilting of Fluid Surface </a:t>
            </a:r>
            <a:endParaRPr lang="en-IN" sz="28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2B76448-83EE-8BCA-B7FE-330592C8856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22" descr="Logo usage Guidelines">
              <a:extLst>
                <a:ext uri="{FF2B5EF4-FFF2-40B4-BE49-F238E27FC236}">
                  <a16:creationId xmlns:a16="http://schemas.microsoft.com/office/drawing/2014/main" id="{982BF1B4-D9DB-4375-04C9-96CA35D8D2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29E904F3-2DF9-8DFA-CE58-0D10AA936B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13AFD24E-7E5B-2D1C-35C5-F1217D29677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C9524D55-2D59-EF17-CE22-150C6D0D415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6A3C47D6-4369-730B-01F3-FACA9937024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EBE08039-3F03-6CD0-C805-ABED0DB0401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BACC8E8F-07B6-3F6B-675B-783948DBC8A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1AB98735-8A90-385F-E4A6-F84C072D6F9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13B78360-24F4-CC7E-6DCE-480BAC371E3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4521F352-34C4-8ED8-29A8-2C8F270D43E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692784E8-76C3-EF8F-EC0D-AEBC2B43D49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7A41351B-28E6-F998-B520-551AE59C9DD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0A629A04-86C7-3302-BD3B-9109688963B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59D1E1F6-C291-E663-6867-B56F8A0D151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9EECFB91-493F-B37B-6EDA-FA1BBA12233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87B9F386-756A-35FC-0DE1-4294F8DB630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EE6B85F4-9181-7DA3-D461-D190DF3E6C5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C75BDA0-3528-A7F6-9D7B-8B0DD13C5A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AA0300A-9C7A-9B1B-A164-4ABEEEE4FB2F}"/>
              </a:ext>
            </a:extLst>
          </p:cNvPr>
          <p:cNvCxnSpPr/>
          <p:nvPr/>
        </p:nvCxnSpPr>
        <p:spPr bwMode="auto">
          <a:xfrm flipV="1">
            <a:off x="685800" y="2438400"/>
            <a:ext cx="5257800" cy="205740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55711EF-1A83-7ADD-3418-65EB6E6B8B4A}"/>
              </a:ext>
            </a:extLst>
          </p:cNvPr>
          <p:cNvCxnSpPr>
            <a:cxnSpLocks/>
          </p:cNvCxnSpPr>
          <p:nvPr/>
        </p:nvCxnSpPr>
        <p:spPr bwMode="auto">
          <a:xfrm>
            <a:off x="685800" y="2514600"/>
            <a:ext cx="5257800" cy="190500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FF006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1" name="Content Placeholder 30">
            <a:extLst>
              <a:ext uri="{FF2B5EF4-FFF2-40B4-BE49-F238E27FC236}">
                <a16:creationId xmlns:a16="http://schemas.microsoft.com/office/drawing/2014/main" id="{CE1620E4-52D3-53C3-5776-9377925BC5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 bwMode="auto">
          <a:xfrm>
            <a:off x="406492" y="1789139"/>
            <a:ext cx="7535007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4EEB38BE-3534-C982-38D7-E7703A077471}"/>
              </a:ext>
            </a:extLst>
          </p:cNvPr>
          <p:cNvSpPr txBox="1"/>
          <p:nvPr/>
        </p:nvSpPr>
        <p:spPr>
          <a:xfrm rot="20174269">
            <a:off x="3352800" y="2057400"/>
            <a:ext cx="29241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Constant Deceleration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8C9858F-91A7-1B07-D94B-F16138B98328}"/>
              </a:ext>
            </a:extLst>
          </p:cNvPr>
          <p:cNvSpPr txBox="1"/>
          <p:nvPr/>
        </p:nvSpPr>
        <p:spPr>
          <a:xfrm rot="1314800">
            <a:off x="434760" y="2209800"/>
            <a:ext cx="29072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Constant Acceleration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1D118F3-365B-079E-CAAB-BE5B2CD4CF06}"/>
              </a:ext>
            </a:extLst>
          </p:cNvPr>
          <p:cNvSpPr txBox="1"/>
          <p:nvPr/>
        </p:nvSpPr>
        <p:spPr>
          <a:xfrm>
            <a:off x="1935802" y="3620587"/>
            <a:ext cx="23731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Constant Velocity</a:t>
            </a:r>
          </a:p>
        </p:txBody>
      </p:sp>
    </p:spTree>
    <p:extLst>
      <p:ext uri="{BB962C8B-B14F-4D97-AF65-F5344CB8AC3E}">
        <p14:creationId xmlns:p14="http://schemas.microsoft.com/office/powerpoint/2010/main" val="1813146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F9BE8-258A-1931-42F4-D886EA222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sz="2800" dirty="0"/>
              <a:t>Tilting of Fluid Surface </a:t>
            </a:r>
            <a:endParaRPr lang="en-IN" sz="28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2B76448-83EE-8BCA-B7FE-330592C8856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22" descr="Logo usage Guidelines">
              <a:extLst>
                <a:ext uri="{FF2B5EF4-FFF2-40B4-BE49-F238E27FC236}">
                  <a16:creationId xmlns:a16="http://schemas.microsoft.com/office/drawing/2014/main" id="{982BF1B4-D9DB-4375-04C9-96CA35D8D2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29E904F3-2DF9-8DFA-CE58-0D10AA936B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13AFD24E-7E5B-2D1C-35C5-F1217D29677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C9524D55-2D59-EF17-CE22-150C6D0D415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6A3C47D6-4369-730B-01F3-FACA9937024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EBE08039-3F03-6CD0-C805-ABED0DB0401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BACC8E8F-07B6-3F6B-675B-783948DBC8A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1AB98735-8A90-385F-E4A6-F84C072D6F9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13B78360-24F4-CC7E-6DCE-480BAC371E3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4521F352-34C4-8ED8-29A8-2C8F270D43E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692784E8-76C3-EF8F-EC0D-AEBC2B43D49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7A41351B-28E6-F998-B520-551AE59C9DD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0A629A04-86C7-3302-BD3B-9109688963B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59D1E1F6-C291-E663-6867-B56F8A0D151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9EECFB91-493F-B37B-6EDA-FA1BBA12233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87B9F386-756A-35FC-0DE1-4294F8DB630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EE6B85F4-9181-7DA3-D461-D190DF3E6C5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C75BDA0-3528-A7F6-9D7B-8B0DD13C5A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D97AD31-339C-D638-99A7-2E23C4577286}"/>
                  </a:ext>
                </a:extLst>
              </p:cNvPr>
              <p:cNvSpPr txBox="1"/>
              <p:nvPr/>
            </p:nvSpPr>
            <p:spPr>
              <a:xfrm>
                <a:off x="5241925" y="1524000"/>
                <a:ext cx="2987675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</m:t>
                              </m:r>
                            </m:e>
                          </m:acc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⃗"/>
                              <m:ctrlPr>
                                <a:rPr lang="en-US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en-US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D97AD31-339C-D638-99A7-2E23C45772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1925" y="1524000"/>
                <a:ext cx="2987675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CD3D9B51-FBC0-B9C0-7CDA-2598A6E0E16E}"/>
              </a:ext>
            </a:extLst>
          </p:cNvPr>
          <p:cNvSpPr txBox="1"/>
          <p:nvPr/>
        </p:nvSpPr>
        <p:spPr>
          <a:xfrm>
            <a:off x="4648200" y="4876800"/>
            <a:ext cx="2053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On integration: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29AB0AE-C124-237E-FD11-681B0736A6E1}"/>
                  </a:ext>
                </a:extLst>
              </p:cNvPr>
              <p:cNvSpPr txBox="1"/>
              <p:nvPr/>
            </p:nvSpPr>
            <p:spPr>
              <a:xfrm>
                <a:off x="2819400" y="5791200"/>
                <a:ext cx="6104941" cy="4653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800" b="0" dirty="0"/>
                  <a:t>p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𝑠𝑢𝑟𝑓𝑎𝑐𝑒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−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𝑧</m:t>
                            </m:r>
                          </m:sub>
                        </m:sSub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</m:oMath>
                </a14:m>
                <a:endParaRPr lang="en-IN" sz="28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29AB0AE-C124-237E-FD11-681B0736A6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9400" y="5791200"/>
                <a:ext cx="6104941" cy="465384"/>
              </a:xfrm>
              <a:prstGeom prst="rect">
                <a:avLst/>
              </a:prstGeom>
              <a:blipFill>
                <a:blip r:embed="rId6"/>
                <a:stretch>
                  <a:fillRect l="-3596" t="-23684" b="-3815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" name="Group 35">
            <a:extLst>
              <a:ext uri="{FF2B5EF4-FFF2-40B4-BE49-F238E27FC236}">
                <a16:creationId xmlns:a16="http://schemas.microsoft.com/office/drawing/2014/main" id="{9D986FC7-E96E-F632-AED9-5FFA73C0E4E0}"/>
              </a:ext>
            </a:extLst>
          </p:cNvPr>
          <p:cNvGrpSpPr/>
          <p:nvPr/>
        </p:nvGrpSpPr>
        <p:grpSpPr>
          <a:xfrm>
            <a:off x="533400" y="1600200"/>
            <a:ext cx="3691555" cy="4114800"/>
            <a:chOff x="1435897" y="1981200"/>
            <a:chExt cx="3691555" cy="4114800"/>
          </a:xfrm>
        </p:grpSpPr>
        <p:pic>
          <p:nvPicPr>
            <p:cNvPr id="23" name="Content Placeholder 1026">
              <a:extLst>
                <a:ext uri="{FF2B5EF4-FFF2-40B4-BE49-F238E27FC236}">
                  <a16:creationId xmlns:a16="http://schemas.microsoft.com/office/drawing/2014/main" id="{0444BEF0-7207-764B-5B2A-08BD2A2FDA0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 bwMode="auto">
            <a:xfrm>
              <a:off x="2286000" y="1981200"/>
              <a:ext cx="2841452" cy="411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5B643ECA-AB24-0FB5-E1BD-5C7A8ED367BA}"/>
                </a:ext>
              </a:extLst>
            </p:cNvPr>
            <p:cNvCxnSpPr/>
            <p:nvPr/>
          </p:nvCxnSpPr>
          <p:spPr bwMode="auto">
            <a:xfrm>
              <a:off x="2362200" y="2895600"/>
              <a:ext cx="2568402" cy="814754"/>
            </a:xfrm>
            <a:prstGeom prst="line">
              <a:avLst/>
            </a:prstGeom>
            <a:solidFill>
              <a:schemeClr val="accent1"/>
            </a:solidFill>
            <a:ln w="603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FCD2C73B-4728-BEB1-63F6-A91A6AB2CC00}"/>
                </a:ext>
              </a:extLst>
            </p:cNvPr>
            <p:cNvGrpSpPr/>
            <p:nvPr/>
          </p:nvGrpSpPr>
          <p:grpSpPr>
            <a:xfrm>
              <a:off x="1435897" y="3257306"/>
              <a:ext cx="1916903" cy="2737951"/>
              <a:chOff x="1435897" y="3257306"/>
              <a:chExt cx="1916903" cy="2737951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65ED3716-36BB-2341-012A-C4752DB6562E}"/>
                      </a:ext>
                    </a:extLst>
                  </p:cNvPr>
                  <p:cNvSpPr txBox="1"/>
                  <p:nvPr/>
                </p:nvSpPr>
                <p:spPr>
                  <a:xfrm>
                    <a:off x="1435897" y="5486400"/>
                    <a:ext cx="469103" cy="50885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⃗"/>
                              <m:ctrlPr>
                                <a:rPr lang="en-US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acc>
                        </m:oMath>
                      </m:oMathPara>
                    </a14:m>
                    <a:endParaRPr lang="en-IN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65ED3716-36BB-2341-012A-C4752DB6562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435897" y="5486400"/>
                    <a:ext cx="469103" cy="508857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IN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1" name="Straight Arrow Connector 30">
                <a:extLst>
                  <a:ext uri="{FF2B5EF4-FFF2-40B4-BE49-F238E27FC236}">
                    <a16:creationId xmlns:a16="http://schemas.microsoft.com/office/drawing/2014/main" id="{49CEB4AE-070B-2664-582E-559BB0F6F552}"/>
                  </a:ext>
                </a:extLst>
              </p:cNvPr>
              <p:cNvCxnSpPr/>
              <p:nvPr/>
            </p:nvCxnSpPr>
            <p:spPr bwMode="auto">
              <a:xfrm flipH="1">
                <a:off x="1968129" y="3257306"/>
                <a:ext cx="1384671" cy="2686294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6C40784-AA35-0401-2BD1-CDC4158ECC67}"/>
                </a:ext>
              </a:extLst>
            </p:cNvPr>
            <p:cNvCxnSpPr/>
            <p:nvPr/>
          </p:nvCxnSpPr>
          <p:spPr bwMode="auto">
            <a:xfrm>
              <a:off x="2362200" y="3452446"/>
              <a:ext cx="2568402" cy="814754"/>
            </a:xfrm>
            <a:prstGeom prst="line">
              <a:avLst/>
            </a:prstGeom>
            <a:solidFill>
              <a:schemeClr val="accent1"/>
            </a:solidFill>
            <a:ln w="603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79B5F91-929B-5DD7-8A11-C1B62653CA7B}"/>
                </a:ext>
              </a:extLst>
            </p:cNvPr>
            <p:cNvCxnSpPr/>
            <p:nvPr/>
          </p:nvCxnSpPr>
          <p:spPr bwMode="auto">
            <a:xfrm>
              <a:off x="2362200" y="4038600"/>
              <a:ext cx="2568402" cy="814754"/>
            </a:xfrm>
            <a:prstGeom prst="line">
              <a:avLst/>
            </a:prstGeom>
            <a:solidFill>
              <a:schemeClr val="accent1"/>
            </a:solidFill>
            <a:ln w="603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0984260F-649E-422C-0963-1913013D8153}"/>
                </a:ext>
              </a:extLst>
            </p:cNvPr>
            <p:cNvCxnSpPr/>
            <p:nvPr/>
          </p:nvCxnSpPr>
          <p:spPr bwMode="auto">
            <a:xfrm>
              <a:off x="2384598" y="4572000"/>
              <a:ext cx="2568402" cy="814754"/>
            </a:xfrm>
            <a:prstGeom prst="line">
              <a:avLst/>
            </a:prstGeom>
            <a:solidFill>
              <a:schemeClr val="accent1"/>
            </a:solidFill>
            <a:ln w="603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00C4DA1C-1609-2156-8AA8-0957C3052EDD}"/>
                </a:ext>
              </a:extLst>
            </p:cNvPr>
            <p:cNvCxnSpPr/>
            <p:nvPr/>
          </p:nvCxnSpPr>
          <p:spPr bwMode="auto">
            <a:xfrm>
              <a:off x="2438400" y="5181600"/>
              <a:ext cx="2568402" cy="814754"/>
            </a:xfrm>
            <a:prstGeom prst="line">
              <a:avLst/>
            </a:prstGeom>
            <a:solidFill>
              <a:schemeClr val="accent1"/>
            </a:solidFill>
            <a:ln w="603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762E3AAF-7BE3-BFAB-A821-0B10615A4C24}"/>
                  </a:ext>
                </a:extLst>
              </p:cNvPr>
              <p:cNvSpPr txBox="1"/>
              <p:nvPr/>
            </p:nvSpPr>
            <p:spPr>
              <a:xfrm>
                <a:off x="4800600" y="3315376"/>
                <a:ext cx="3810338" cy="8756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b="0" dirty="0">
                    <a:solidFill>
                      <a:srgbClr val="0070C0"/>
                    </a:solidFill>
                    <a:ea typeface="Cambria Math" panose="02040503050406030204" pitchFamily="18" charset="0"/>
                  </a:rPr>
                  <a:t>Slope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32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𝑡𝑎𝑛</m:t>
                        </m:r>
                      </m:e>
                      <m:sup>
                        <m:r>
                          <a:rPr lang="en-US" sz="32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en-US" sz="32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32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3200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3200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 </m:t>
                                </m:r>
                                <m:r>
                                  <a:rPr lang="en-US" sz="3200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sz="3200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sz="3200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3200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sz="3200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𝑧</m:t>
                                </m:r>
                              </m:sub>
                            </m:sSub>
                            <m:r>
                              <a:rPr lang="en-US" sz="32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32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𝑔</m:t>
                            </m:r>
                          </m:den>
                        </m:f>
                      </m:e>
                    </m:d>
                  </m:oMath>
                </a14:m>
                <a:endParaRPr lang="en-IN" sz="32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762E3AAF-7BE3-BFAB-A821-0B10615A4C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600" y="3315376"/>
                <a:ext cx="3810338" cy="875624"/>
              </a:xfrm>
              <a:prstGeom prst="rect">
                <a:avLst/>
              </a:prstGeom>
              <a:blipFill>
                <a:blip r:embed="rId9"/>
                <a:stretch>
                  <a:fillRect l="-4160" b="-208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DF934399-011A-0405-D5C2-6D83D14D6E15}"/>
                  </a:ext>
                </a:extLst>
              </p14:cNvPr>
              <p14:cNvContentPartPr/>
              <p14:nvPr/>
            </p14:nvContentPartPr>
            <p14:xfrm>
              <a:off x="6992640" y="5500440"/>
              <a:ext cx="1042200" cy="3308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DF934399-011A-0405-D5C2-6D83D14D6E15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983280" y="5491080"/>
                <a:ext cx="1060920" cy="349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17450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3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2D14E-A0E2-1218-1107-4D1C27885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0" y="76200"/>
            <a:ext cx="5856737" cy="1143000"/>
          </a:xfrm>
        </p:spPr>
        <p:txBody>
          <a:bodyPr/>
          <a:lstStyle/>
          <a:p>
            <a:r>
              <a:rPr lang="en-US" sz="2800" dirty="0"/>
              <a:t>Modified Pressure Field in Rigid Body Motion</a:t>
            </a:r>
            <a:endParaRPr lang="en-IN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8D5AF74-AA2C-BBB7-092D-DDC5BB1E75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20675" y="1447800"/>
                <a:ext cx="8670925" cy="4724400"/>
              </a:xfrm>
            </p:spPr>
            <p:txBody>
              <a:bodyPr/>
              <a:lstStyle/>
              <a:p>
                <a:r>
                  <a:rPr lang="en-US" sz="2400" dirty="0"/>
                  <a:t>One of these tilted lines is the free surface.</a:t>
                </a:r>
              </a:p>
              <a:p>
                <a:r>
                  <a:rPr lang="en-US" sz="2400" dirty="0"/>
                  <a:t>This free surface is found by the requirement that the fluid retain its volume unless it spills out. 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The rate of increase of pressure in the direction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𝑔</m:t>
                            </m:r>
                          </m:e>
                        </m:acc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</m:e>
                    </m:d>
                  </m:oMath>
                </a14:m>
                <a:r>
                  <a:rPr lang="en-US" sz="2400" b="1" dirty="0"/>
                  <a:t> </a:t>
                </a:r>
                <a:r>
                  <a:rPr lang="en-US" sz="2400" dirty="0"/>
                  <a:t>is greater than in ordinary hydrostatics conditions</a:t>
                </a:r>
              </a:p>
              <a:p>
                <a:r>
                  <a:rPr lang="en-US" sz="2400" dirty="0"/>
                  <a:t>This is given by</a:t>
                </a:r>
                <a:endParaRPr lang="en-US" sz="24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𝒅𝒑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𝒅𝒔</m:t>
                          </m:r>
                        </m:den>
                      </m:f>
                      <m:r>
                        <a:rPr lang="en-US" sz="24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𝝆</m:t>
                      </m:r>
                      <m:r>
                        <a:rPr lang="en-US" sz="24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US" sz="24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24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2400" b="1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b="1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  <m:sub>
                                  <m:r>
                                    <a:rPr lang="en-US" sz="2400" b="1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𝒙</m:t>
                                  </m:r>
                                </m:sub>
                                <m:sup>
                                  <m:r>
                                    <a:rPr lang="en-US" sz="2400" b="1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bSup>
                              <m:r>
                                <a:rPr lang="en-US" sz="24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2400" b="1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2400" b="1" i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400" b="1" i="1">
                                              <a:solidFill>
                                                <a:srgbClr val="0070C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b="1" i="1">
                                              <a:solidFill>
                                                <a:srgbClr val="0070C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𝒂</m:t>
                                          </m:r>
                                        </m:e>
                                        <m:sub>
                                          <m:r>
                                            <a:rPr lang="en-US" sz="2400" b="1" i="1">
                                              <a:solidFill>
                                                <a:srgbClr val="0070C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𝒛</m:t>
                                          </m:r>
                                        </m:sub>
                                      </m:sSub>
                                      <m:r>
                                        <a:rPr lang="en-US" sz="2400" b="1" i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∓</m:t>
                                      </m:r>
                                      <m:r>
                                        <a:rPr lang="en-US" sz="2400" b="1" i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𝒈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400" b="1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</m:e>
                          </m:d>
                        </m:e>
                      </m:rad>
                    </m:oMath>
                  </m:oMathPara>
                </a14:m>
                <a:endParaRPr lang="en-US" sz="24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8D5AF74-AA2C-BBB7-092D-DDC5BB1E75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0675" y="1447800"/>
                <a:ext cx="8670925" cy="4724400"/>
              </a:xfrm>
              <a:blipFill>
                <a:blip r:embed="rId2"/>
                <a:stretch>
                  <a:fillRect l="-985" t="-1032" r="-3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83789F63-FEFC-E519-E978-2986845DA471}"/>
              </a:ext>
            </a:extLst>
          </p:cNvPr>
          <p:cNvSpPr txBox="1"/>
          <p:nvPr/>
        </p:nvSpPr>
        <p:spPr>
          <a:xfrm>
            <a:off x="320675" y="2640422"/>
            <a:ext cx="8502650" cy="156966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b="1" i="0" u="none" strike="noStrike" baseline="0" dirty="0">
                <a:solidFill>
                  <a:srgbClr val="0070C0"/>
                </a:solidFill>
                <a:latin typeface="Times-Roman"/>
              </a:rPr>
              <a:t>Pressure gradient due to Constant acceleration of a fluid container is independent of the size or shape of the container as long as the fluid is continuously connected throughout the container</a:t>
            </a:r>
            <a:endParaRPr lang="en-IN" b="1" dirty="0">
              <a:solidFill>
                <a:srgbClr val="0070C0"/>
              </a:solidFill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FC49EB9-AF6D-E03B-A8E2-5D4B3BDCC02E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3" name="Picture 22" descr="Logo usage Guidelines">
              <a:extLst>
                <a:ext uri="{FF2B5EF4-FFF2-40B4-BE49-F238E27FC236}">
                  <a16:creationId xmlns:a16="http://schemas.microsoft.com/office/drawing/2014/main" id="{E70857AE-5B94-2689-BC5C-A3E4441A13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4D199F92-0FD6-2418-BB5A-A59DF178928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19">
                <a:extLst>
                  <a:ext uri="{FF2B5EF4-FFF2-40B4-BE49-F238E27FC236}">
                    <a16:creationId xmlns:a16="http://schemas.microsoft.com/office/drawing/2014/main" id="{A3944DBF-3446-8ECE-B6DB-193DB902D5A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1E03703B-6502-1CA4-1EA9-B0634DCF88D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511FB969-A0EE-611B-34F7-4617AFB9604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9" name="Rectangle 10">
                      <a:extLst>
                        <a:ext uri="{FF2B5EF4-FFF2-40B4-BE49-F238E27FC236}">
                          <a16:creationId xmlns:a16="http://schemas.microsoft.com/office/drawing/2014/main" id="{1A1C3393-0EDE-E15D-E2D0-597B0634FF8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0" name="Rectangle 11">
                      <a:extLst>
                        <a:ext uri="{FF2B5EF4-FFF2-40B4-BE49-F238E27FC236}">
                          <a16:creationId xmlns:a16="http://schemas.microsoft.com/office/drawing/2014/main" id="{09E70F6A-B5EC-60F0-6007-90AC09CB36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BB683140-417A-ADD3-D0A0-08B6D280112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7" name="Rectangle 13">
                      <a:extLst>
                        <a:ext uri="{FF2B5EF4-FFF2-40B4-BE49-F238E27FC236}">
                          <a16:creationId xmlns:a16="http://schemas.microsoft.com/office/drawing/2014/main" id="{F5F92F14-91BB-DB7D-DF1B-80AE3E46A95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8" name="Rectangle 14">
                      <a:extLst>
                        <a:ext uri="{FF2B5EF4-FFF2-40B4-BE49-F238E27FC236}">
                          <a16:creationId xmlns:a16="http://schemas.microsoft.com/office/drawing/2014/main" id="{45A4B8EC-A4E8-3AA4-7FFF-A24BA8F0216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E6E7F37B-D690-AD02-5737-884583F6D27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5" name="Rectangle 34">
                      <a:extLst>
                        <a:ext uri="{FF2B5EF4-FFF2-40B4-BE49-F238E27FC236}">
                          <a16:creationId xmlns:a16="http://schemas.microsoft.com/office/drawing/2014/main" id="{2B2F9FF5-C137-59E9-EFFC-A70B8606F9C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6" name="Rectangle 35">
                      <a:extLst>
                        <a:ext uri="{FF2B5EF4-FFF2-40B4-BE49-F238E27FC236}">
                          <a16:creationId xmlns:a16="http://schemas.microsoft.com/office/drawing/2014/main" id="{D4313DB1-FF4B-9D0B-0C8E-AAA3D3C30A5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2" name="Group 18">
                    <a:extLst>
                      <a:ext uri="{FF2B5EF4-FFF2-40B4-BE49-F238E27FC236}">
                        <a16:creationId xmlns:a16="http://schemas.microsoft.com/office/drawing/2014/main" id="{6420202A-F657-6F61-E6EB-2DB11C6F6B9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3" name="Rectangle 19">
                      <a:extLst>
                        <a:ext uri="{FF2B5EF4-FFF2-40B4-BE49-F238E27FC236}">
                          <a16:creationId xmlns:a16="http://schemas.microsoft.com/office/drawing/2014/main" id="{01762424-5D82-05E7-38FD-18E7FABC5A1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4" name="Rectangle 20">
                      <a:extLst>
                        <a:ext uri="{FF2B5EF4-FFF2-40B4-BE49-F238E27FC236}">
                          <a16:creationId xmlns:a16="http://schemas.microsoft.com/office/drawing/2014/main" id="{61EFE81B-1F9D-181F-A83C-A2214689846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8" name="Rectangle 21">
                  <a:extLst>
                    <a:ext uri="{FF2B5EF4-FFF2-40B4-BE49-F238E27FC236}">
                      <a16:creationId xmlns:a16="http://schemas.microsoft.com/office/drawing/2014/main" id="{D8253C5F-9F7E-5AA3-7888-79EA9CA78A6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2A13D9D-2DCE-D5D3-BDBA-14EA730A9E7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980605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7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A99C76-82D2-F379-A327-02AD063EAB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2FA8B69-26E6-8F1F-D9A3-2EC54976F35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3" name="Picture 22" descr="Logo usage Guidelines">
              <a:extLst>
                <a:ext uri="{FF2B5EF4-FFF2-40B4-BE49-F238E27FC236}">
                  <a16:creationId xmlns:a16="http://schemas.microsoft.com/office/drawing/2014/main" id="{10EB3A88-A16F-E918-634D-012D2183B7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19600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" name="Group 38">
              <a:extLst>
                <a:ext uri="{FF2B5EF4-FFF2-40B4-BE49-F238E27FC236}">
                  <a16:creationId xmlns:a16="http://schemas.microsoft.com/office/drawing/2014/main" id="{7AF93091-EB43-5370-03C6-A400487D99C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19">
                <a:extLst>
                  <a:ext uri="{FF2B5EF4-FFF2-40B4-BE49-F238E27FC236}">
                    <a16:creationId xmlns:a16="http://schemas.microsoft.com/office/drawing/2014/main" id="{C0E33E5A-0FC8-6108-B5C5-8574C0C0008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13BD6875-80C7-234F-B5AD-E8002D21726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3BDE8FD3-FB2F-BE05-9921-EF387C1388C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033" name="Rectangle 10">
                      <a:extLst>
                        <a:ext uri="{FF2B5EF4-FFF2-40B4-BE49-F238E27FC236}">
                          <a16:creationId xmlns:a16="http://schemas.microsoft.com/office/drawing/2014/main" id="{DD134EB4-D611-1DEC-5966-B3876E3724A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34" name="Rectangle 11">
                      <a:extLst>
                        <a:ext uri="{FF2B5EF4-FFF2-40B4-BE49-F238E27FC236}">
                          <a16:creationId xmlns:a16="http://schemas.microsoft.com/office/drawing/2014/main" id="{B9281D2E-7D46-D4C3-936C-553090BA8C2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A9C1DFA0-EDB0-DAE8-6BEF-98E5BB7BD55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031" name="Rectangle 13">
                      <a:extLst>
                        <a:ext uri="{FF2B5EF4-FFF2-40B4-BE49-F238E27FC236}">
                          <a16:creationId xmlns:a16="http://schemas.microsoft.com/office/drawing/2014/main" id="{305B0856-21F7-3FE0-EE43-AB23DA7F88B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32" name="Rectangle 14">
                      <a:extLst>
                        <a:ext uri="{FF2B5EF4-FFF2-40B4-BE49-F238E27FC236}">
                          <a16:creationId xmlns:a16="http://schemas.microsoft.com/office/drawing/2014/main" id="{25C3AD30-21F8-45D5-CFF5-346EDF6F63E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24" name="Group 1023">
                    <a:extLst>
                      <a:ext uri="{FF2B5EF4-FFF2-40B4-BE49-F238E27FC236}">
                        <a16:creationId xmlns:a16="http://schemas.microsoft.com/office/drawing/2014/main" id="{22A04031-5BF1-7471-60CB-221395C1635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029" name="Rectangle 1028">
                      <a:extLst>
                        <a:ext uri="{FF2B5EF4-FFF2-40B4-BE49-F238E27FC236}">
                          <a16:creationId xmlns:a16="http://schemas.microsoft.com/office/drawing/2014/main" id="{73AC7695-02FD-EF17-B76B-225173E65C8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30" name="Rectangle 1029">
                      <a:extLst>
                        <a:ext uri="{FF2B5EF4-FFF2-40B4-BE49-F238E27FC236}">
                          <a16:creationId xmlns:a16="http://schemas.microsoft.com/office/drawing/2014/main" id="{0F9015CE-4565-694F-7E8C-79E1AC0F216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25" name="Group 18">
                    <a:extLst>
                      <a:ext uri="{FF2B5EF4-FFF2-40B4-BE49-F238E27FC236}">
                        <a16:creationId xmlns:a16="http://schemas.microsoft.com/office/drawing/2014/main" id="{9BA90224-5945-D8DC-A7DB-603F0725E20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027" name="Rectangle 19">
                      <a:extLst>
                        <a:ext uri="{FF2B5EF4-FFF2-40B4-BE49-F238E27FC236}">
                          <a16:creationId xmlns:a16="http://schemas.microsoft.com/office/drawing/2014/main" id="{D1C04518-D518-7327-9356-B36F4206170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28" name="Rectangle 20">
                      <a:extLst>
                        <a:ext uri="{FF2B5EF4-FFF2-40B4-BE49-F238E27FC236}">
                          <a16:creationId xmlns:a16="http://schemas.microsoft.com/office/drawing/2014/main" id="{E501C587-C2C7-AF30-5137-40628B8C7C6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138AE31C-FB32-DFEC-EB80-AAD9D14096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E9D489D-0308-5B7C-A3E0-58FAFBB4020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9400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B3CC5BCA-31C4-CF27-DFA0-15BCBEE0D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819400"/>
            <a:ext cx="7772400" cy="2133600"/>
          </a:xfrm>
        </p:spPr>
        <p:txBody>
          <a:bodyPr/>
          <a:lstStyle/>
          <a:p>
            <a:r>
              <a:rPr lang="en-US" dirty="0"/>
              <a:t>Next to Rigid Body Translation is Rigid Body Rotation of a Fluid System…????</a:t>
            </a:r>
          </a:p>
        </p:txBody>
      </p:sp>
    </p:spTree>
    <p:extLst>
      <p:ext uri="{BB962C8B-B14F-4D97-AF65-F5344CB8AC3E}">
        <p14:creationId xmlns:p14="http://schemas.microsoft.com/office/powerpoint/2010/main" val="35551037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DC83EB-66C6-3048-E45D-6944C7E57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B38DB-C53B-FAFF-A3C1-D296853A8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5457" y="281147"/>
            <a:ext cx="5851525" cy="883885"/>
          </a:xfrm>
        </p:spPr>
        <p:txBody>
          <a:bodyPr/>
          <a:lstStyle/>
          <a:p>
            <a:r>
              <a:rPr lang="en-US" sz="2800" dirty="0"/>
              <a:t>Generation of Gas Bubbles in A Nuclear Spacecraft</a:t>
            </a:r>
            <a:endParaRPr lang="en-IN" sz="28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4F99C57-9465-DB4B-6AD2-1BC85A57A79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3" name="Picture 22" descr="Logo usage Guidelines">
              <a:extLst>
                <a:ext uri="{FF2B5EF4-FFF2-40B4-BE49-F238E27FC236}">
                  <a16:creationId xmlns:a16="http://schemas.microsoft.com/office/drawing/2014/main" id="{562657D7-DB1C-CB64-8273-9D3DEFB9C3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" name="Group 38">
              <a:extLst>
                <a:ext uri="{FF2B5EF4-FFF2-40B4-BE49-F238E27FC236}">
                  <a16:creationId xmlns:a16="http://schemas.microsoft.com/office/drawing/2014/main" id="{9DCA8321-BD47-9949-C7BB-A31342B6120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19">
                <a:extLst>
                  <a:ext uri="{FF2B5EF4-FFF2-40B4-BE49-F238E27FC236}">
                    <a16:creationId xmlns:a16="http://schemas.microsoft.com/office/drawing/2014/main" id="{6BA6A41B-4674-A3EF-1489-2EAB8970916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BCD0BC68-75B8-2E16-4F70-B7E0779F398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3AF4B9A7-AF1C-E995-80B7-6A83342E6F5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033" name="Rectangle 10">
                      <a:extLst>
                        <a:ext uri="{FF2B5EF4-FFF2-40B4-BE49-F238E27FC236}">
                          <a16:creationId xmlns:a16="http://schemas.microsoft.com/office/drawing/2014/main" id="{CB0CB0FF-0E86-060D-FA3D-0143EF4B029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34" name="Rectangle 11">
                      <a:extLst>
                        <a:ext uri="{FF2B5EF4-FFF2-40B4-BE49-F238E27FC236}">
                          <a16:creationId xmlns:a16="http://schemas.microsoft.com/office/drawing/2014/main" id="{1BAEDA3E-589A-FA7F-15AB-5A4CEAAE579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E87EFFC2-823C-7E5D-D6E0-4859EC3EB6F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031" name="Rectangle 13">
                      <a:extLst>
                        <a:ext uri="{FF2B5EF4-FFF2-40B4-BE49-F238E27FC236}">
                          <a16:creationId xmlns:a16="http://schemas.microsoft.com/office/drawing/2014/main" id="{656148BB-E47C-C29B-336C-33B50409F62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32" name="Rectangle 14">
                      <a:extLst>
                        <a:ext uri="{FF2B5EF4-FFF2-40B4-BE49-F238E27FC236}">
                          <a16:creationId xmlns:a16="http://schemas.microsoft.com/office/drawing/2014/main" id="{80315C60-C23B-F97F-36D9-4A8B5D352C5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24" name="Group 1023">
                    <a:extLst>
                      <a:ext uri="{FF2B5EF4-FFF2-40B4-BE49-F238E27FC236}">
                        <a16:creationId xmlns:a16="http://schemas.microsoft.com/office/drawing/2014/main" id="{EB5FE4AD-3316-5108-D93A-CAFECFF9A32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029" name="Rectangle 1028">
                      <a:extLst>
                        <a:ext uri="{FF2B5EF4-FFF2-40B4-BE49-F238E27FC236}">
                          <a16:creationId xmlns:a16="http://schemas.microsoft.com/office/drawing/2014/main" id="{689B2F50-A828-E862-0378-DEE7FA2FC05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30" name="Rectangle 1029">
                      <a:extLst>
                        <a:ext uri="{FF2B5EF4-FFF2-40B4-BE49-F238E27FC236}">
                          <a16:creationId xmlns:a16="http://schemas.microsoft.com/office/drawing/2014/main" id="{C262A5E2-3ACB-520F-BD8E-7C1CDC68EC1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25" name="Group 18">
                    <a:extLst>
                      <a:ext uri="{FF2B5EF4-FFF2-40B4-BE49-F238E27FC236}">
                        <a16:creationId xmlns:a16="http://schemas.microsoft.com/office/drawing/2014/main" id="{792524CB-D718-4B3B-CC6F-5FD5B550060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027" name="Rectangle 19">
                      <a:extLst>
                        <a:ext uri="{FF2B5EF4-FFF2-40B4-BE49-F238E27FC236}">
                          <a16:creationId xmlns:a16="http://schemas.microsoft.com/office/drawing/2014/main" id="{BFF94EFB-00A4-BA4A-9F09-4DCFCC35DDE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28" name="Rectangle 20">
                      <a:extLst>
                        <a:ext uri="{FF2B5EF4-FFF2-40B4-BE49-F238E27FC236}">
                          <a16:creationId xmlns:a16="http://schemas.microsoft.com/office/drawing/2014/main" id="{06BF508E-BBA6-5A7C-053F-7021974AA93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E1DCE190-0E8F-67FF-8ADD-A681CD99EE0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BE7C124-736E-664F-6EF0-4C0080D99AE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052" name="Picture 4" descr="A depiction of the DRACO nuclear-powered rocket heading into space">
            <a:extLst>
              <a:ext uri="{FF2B5EF4-FFF2-40B4-BE49-F238E27FC236}">
                <a16:creationId xmlns:a16="http://schemas.microsoft.com/office/drawing/2014/main" id="{E00D9C83-DECC-565F-BB99-0C1B0B687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987" y="1185037"/>
            <a:ext cx="5715000" cy="32130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FBAC6BF-9D76-CBB5-08B9-BED9AF27C994}"/>
              </a:ext>
            </a:extLst>
          </p:cNvPr>
          <p:cNvSpPr txBox="1"/>
          <p:nvPr/>
        </p:nvSpPr>
        <p:spPr>
          <a:xfrm>
            <a:off x="476732" y="4669527"/>
            <a:ext cx="819053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Nuclear Thermal Propulsion (NTP) is a highly efficient type of propulsion system that could yield a specific impulse up to 800 s. </a:t>
            </a:r>
          </a:p>
        </p:txBody>
      </p:sp>
    </p:spTree>
    <p:extLst>
      <p:ext uri="{BB962C8B-B14F-4D97-AF65-F5344CB8AC3E}">
        <p14:creationId xmlns:p14="http://schemas.microsoft.com/office/powerpoint/2010/main" val="3868639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CE40A5-3323-CEFB-F102-0DBA7FAD1E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89AB9-A974-64E6-DB9C-CCF2FA740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5457" y="281147"/>
            <a:ext cx="5851525" cy="883885"/>
          </a:xfrm>
        </p:spPr>
        <p:txBody>
          <a:bodyPr/>
          <a:lstStyle/>
          <a:p>
            <a:r>
              <a:rPr lang="en-US" sz="2800" dirty="0"/>
              <a:t>Generation of Gas Bubbles in A Nuclear Spacecraft</a:t>
            </a:r>
            <a:endParaRPr lang="en-IN" sz="28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6C1410D-15A4-610C-F1DA-249197014EF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3" name="Picture 22" descr="Logo usage Guidelines">
              <a:extLst>
                <a:ext uri="{FF2B5EF4-FFF2-40B4-BE49-F238E27FC236}">
                  <a16:creationId xmlns:a16="http://schemas.microsoft.com/office/drawing/2014/main" id="{0521DF3C-57D6-5A20-B8B3-F0C8D54653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" name="Group 38">
              <a:extLst>
                <a:ext uri="{FF2B5EF4-FFF2-40B4-BE49-F238E27FC236}">
                  <a16:creationId xmlns:a16="http://schemas.microsoft.com/office/drawing/2014/main" id="{1431C291-0D0F-BA73-EDB7-DFE6B4D0FEF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19">
                <a:extLst>
                  <a:ext uri="{FF2B5EF4-FFF2-40B4-BE49-F238E27FC236}">
                    <a16:creationId xmlns:a16="http://schemas.microsoft.com/office/drawing/2014/main" id="{E4209302-F6C3-8E11-6B92-D931606A0F2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6C444C0E-F091-BFB6-CF13-D51EDF07EF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B365F5C8-0B84-B126-DCCA-62F812F7932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033" name="Rectangle 10">
                      <a:extLst>
                        <a:ext uri="{FF2B5EF4-FFF2-40B4-BE49-F238E27FC236}">
                          <a16:creationId xmlns:a16="http://schemas.microsoft.com/office/drawing/2014/main" id="{B33B8C5D-48EC-6C2F-44CD-FBECA2C32AC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34" name="Rectangle 11">
                      <a:extLst>
                        <a:ext uri="{FF2B5EF4-FFF2-40B4-BE49-F238E27FC236}">
                          <a16:creationId xmlns:a16="http://schemas.microsoft.com/office/drawing/2014/main" id="{83A85AD2-C715-1919-58CC-EEBD02CAC77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037405E8-5BB0-E35E-E597-D0782AA744B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031" name="Rectangle 13">
                      <a:extLst>
                        <a:ext uri="{FF2B5EF4-FFF2-40B4-BE49-F238E27FC236}">
                          <a16:creationId xmlns:a16="http://schemas.microsoft.com/office/drawing/2014/main" id="{0982F87C-E304-A103-AFD5-16C06A0D5CF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32" name="Rectangle 14">
                      <a:extLst>
                        <a:ext uri="{FF2B5EF4-FFF2-40B4-BE49-F238E27FC236}">
                          <a16:creationId xmlns:a16="http://schemas.microsoft.com/office/drawing/2014/main" id="{5AF3AD1E-FF33-EA00-C9CF-B154DC24CB1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24" name="Group 1023">
                    <a:extLst>
                      <a:ext uri="{FF2B5EF4-FFF2-40B4-BE49-F238E27FC236}">
                        <a16:creationId xmlns:a16="http://schemas.microsoft.com/office/drawing/2014/main" id="{908091BE-2691-79D2-2A22-C7C5A8FBDA2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029" name="Rectangle 1028">
                      <a:extLst>
                        <a:ext uri="{FF2B5EF4-FFF2-40B4-BE49-F238E27FC236}">
                          <a16:creationId xmlns:a16="http://schemas.microsoft.com/office/drawing/2014/main" id="{35A772BE-5197-A1F8-1096-BCE6F7954C9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30" name="Rectangle 1029">
                      <a:extLst>
                        <a:ext uri="{FF2B5EF4-FFF2-40B4-BE49-F238E27FC236}">
                          <a16:creationId xmlns:a16="http://schemas.microsoft.com/office/drawing/2014/main" id="{43639956-BD93-02D2-2D40-5F77E3F54D3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25" name="Group 18">
                    <a:extLst>
                      <a:ext uri="{FF2B5EF4-FFF2-40B4-BE49-F238E27FC236}">
                        <a16:creationId xmlns:a16="http://schemas.microsoft.com/office/drawing/2014/main" id="{13DFCCBE-2B20-2D60-59D9-D0640489153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027" name="Rectangle 19">
                      <a:extLst>
                        <a:ext uri="{FF2B5EF4-FFF2-40B4-BE49-F238E27FC236}">
                          <a16:creationId xmlns:a16="http://schemas.microsoft.com/office/drawing/2014/main" id="{7F50B783-B4ED-9059-B553-1334A9CF4A1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28" name="Rectangle 20">
                      <a:extLst>
                        <a:ext uri="{FF2B5EF4-FFF2-40B4-BE49-F238E27FC236}">
                          <a16:creationId xmlns:a16="http://schemas.microsoft.com/office/drawing/2014/main" id="{40FC7035-811C-1761-0A49-5303C21D427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EAFCBA35-DAEA-3AB4-CBB5-9E857207B56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7E2F879-0E99-0A8D-0813-706E45B145F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825070B5-FBAA-2823-E3CF-B44030A61689}"/>
              </a:ext>
            </a:extLst>
          </p:cNvPr>
          <p:cNvSpPr txBox="1"/>
          <p:nvPr/>
        </p:nvSpPr>
        <p:spPr>
          <a:xfrm>
            <a:off x="468794" y="4260302"/>
            <a:ext cx="837468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High-performance Nuclear Thermal Propulsion allows for possibilities of various mission types from flyby to interplanetary flight, manned or unmanned. </a:t>
            </a:r>
          </a:p>
        </p:txBody>
      </p:sp>
      <p:pic>
        <p:nvPicPr>
          <p:cNvPr id="3074" name="Picture 2" descr="Nuclear thermal rocket - Wikipedia">
            <a:extLst>
              <a:ext uri="{FF2B5EF4-FFF2-40B4-BE49-F238E27FC236}">
                <a16:creationId xmlns:a16="http://schemas.microsoft.com/office/drawing/2014/main" id="{43D7ACA0-6208-552B-DBE8-4BA7EE21EC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2633" y="1217580"/>
            <a:ext cx="5047768" cy="2570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4261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249B3F-1564-3E08-2990-1BDCA5A98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5FA9F-6426-6238-8C99-45D6B1F39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5457" y="281147"/>
            <a:ext cx="5851525" cy="883885"/>
          </a:xfrm>
        </p:spPr>
        <p:txBody>
          <a:bodyPr/>
          <a:lstStyle/>
          <a:p>
            <a:r>
              <a:rPr lang="en-US" sz="2800" dirty="0"/>
              <a:t>Generation of Gas Bubbles in A Nuclear Spacecraft</a:t>
            </a:r>
            <a:endParaRPr lang="en-IN" sz="28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913F00C-1504-77A1-A588-EA562FE9F016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3" name="Picture 22" descr="Logo usage Guidelines">
              <a:extLst>
                <a:ext uri="{FF2B5EF4-FFF2-40B4-BE49-F238E27FC236}">
                  <a16:creationId xmlns:a16="http://schemas.microsoft.com/office/drawing/2014/main" id="{262EDBA9-2C68-C46F-AE40-D8244FF40B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" name="Group 38">
              <a:extLst>
                <a:ext uri="{FF2B5EF4-FFF2-40B4-BE49-F238E27FC236}">
                  <a16:creationId xmlns:a16="http://schemas.microsoft.com/office/drawing/2014/main" id="{7A372176-425B-FCC4-CD79-56B753D90A8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19">
                <a:extLst>
                  <a:ext uri="{FF2B5EF4-FFF2-40B4-BE49-F238E27FC236}">
                    <a16:creationId xmlns:a16="http://schemas.microsoft.com/office/drawing/2014/main" id="{75056808-5528-52C3-FB09-A6EE56F0C32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44A73394-DC78-B14C-80D7-F6B781827E5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E646C76E-1DCA-8A9B-C2A9-E791F7BE8E9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033" name="Rectangle 10">
                      <a:extLst>
                        <a:ext uri="{FF2B5EF4-FFF2-40B4-BE49-F238E27FC236}">
                          <a16:creationId xmlns:a16="http://schemas.microsoft.com/office/drawing/2014/main" id="{A161EE96-FCB6-D134-7FE0-77668BBF814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34" name="Rectangle 11">
                      <a:extLst>
                        <a:ext uri="{FF2B5EF4-FFF2-40B4-BE49-F238E27FC236}">
                          <a16:creationId xmlns:a16="http://schemas.microsoft.com/office/drawing/2014/main" id="{684E3819-18A1-5A58-C886-2FB863672A1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3A7A24B6-E07D-13F6-8A52-7D162558011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031" name="Rectangle 13">
                      <a:extLst>
                        <a:ext uri="{FF2B5EF4-FFF2-40B4-BE49-F238E27FC236}">
                          <a16:creationId xmlns:a16="http://schemas.microsoft.com/office/drawing/2014/main" id="{9D35A3A0-EBFB-BBBF-F9B0-CA102D64429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32" name="Rectangle 14">
                      <a:extLst>
                        <a:ext uri="{FF2B5EF4-FFF2-40B4-BE49-F238E27FC236}">
                          <a16:creationId xmlns:a16="http://schemas.microsoft.com/office/drawing/2014/main" id="{5182B731-FF9B-94A3-9CF1-0841CFDDCFE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24" name="Group 1023">
                    <a:extLst>
                      <a:ext uri="{FF2B5EF4-FFF2-40B4-BE49-F238E27FC236}">
                        <a16:creationId xmlns:a16="http://schemas.microsoft.com/office/drawing/2014/main" id="{3E864F8E-B861-FD36-1EA1-565A214FE7E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029" name="Rectangle 1028">
                      <a:extLst>
                        <a:ext uri="{FF2B5EF4-FFF2-40B4-BE49-F238E27FC236}">
                          <a16:creationId xmlns:a16="http://schemas.microsoft.com/office/drawing/2014/main" id="{B9D35CDD-C4AE-2048-DB8C-AAF788FF0C3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30" name="Rectangle 1029">
                      <a:extLst>
                        <a:ext uri="{FF2B5EF4-FFF2-40B4-BE49-F238E27FC236}">
                          <a16:creationId xmlns:a16="http://schemas.microsoft.com/office/drawing/2014/main" id="{8BCF6366-015C-C024-74D0-DC8DD417A13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25" name="Group 18">
                    <a:extLst>
                      <a:ext uri="{FF2B5EF4-FFF2-40B4-BE49-F238E27FC236}">
                        <a16:creationId xmlns:a16="http://schemas.microsoft.com/office/drawing/2014/main" id="{70C951D6-5BF3-DF20-9C8B-6BE21DCCFFB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027" name="Rectangle 19">
                      <a:extLst>
                        <a:ext uri="{FF2B5EF4-FFF2-40B4-BE49-F238E27FC236}">
                          <a16:creationId xmlns:a16="http://schemas.microsoft.com/office/drawing/2014/main" id="{C6831171-B308-EEB5-A4EC-D1D26EA9333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28" name="Rectangle 20">
                      <a:extLst>
                        <a:ext uri="{FF2B5EF4-FFF2-40B4-BE49-F238E27FC236}">
                          <a16:creationId xmlns:a16="http://schemas.microsoft.com/office/drawing/2014/main" id="{298907E6-5D4E-4423-C267-E9FE4540111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8E5E59BE-25AE-A019-71F0-21F2B55FE08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8D0786C-6891-5B7F-1F13-0BD92C7B2C1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96750C0A-2ADA-1389-79F8-AB317E573E84}"/>
              </a:ext>
            </a:extLst>
          </p:cNvPr>
          <p:cNvSpPr txBox="1"/>
          <p:nvPr/>
        </p:nvSpPr>
        <p:spPr>
          <a:xfrm>
            <a:off x="784987" y="3675260"/>
            <a:ext cx="757402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NTP requires an interaction between liquid fissile fuel and </a:t>
            </a:r>
            <a:r>
              <a:rPr lang="en-US" dirty="0">
                <a:solidFill>
                  <a:schemeClr val="accent2"/>
                </a:solidFill>
              </a:rPr>
              <a:t>Gaseous Propellant Bubbles</a:t>
            </a:r>
            <a:r>
              <a:rPr lang="en-US" dirty="0"/>
              <a:t>. </a:t>
            </a:r>
          </a:p>
        </p:txBody>
      </p:sp>
      <p:pic>
        <p:nvPicPr>
          <p:cNvPr id="3074" name="Picture 2" descr="Nuclear thermal rocket - Wikipedia">
            <a:extLst>
              <a:ext uri="{FF2B5EF4-FFF2-40B4-BE49-F238E27FC236}">
                <a16:creationId xmlns:a16="http://schemas.microsoft.com/office/drawing/2014/main" id="{F7FC17B3-5793-02C3-6F2E-7A66825042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2633" y="1217580"/>
            <a:ext cx="5047768" cy="2570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Nuclear rockets could travel to Mars in half the time − but designing the  reactors that would power them isn't easy">
            <a:extLst>
              <a:ext uri="{FF2B5EF4-FFF2-40B4-BE49-F238E27FC236}">
                <a16:creationId xmlns:a16="http://schemas.microsoft.com/office/drawing/2014/main" id="{E427FB83-26D9-1E46-FF43-8B951D739A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6955" y="4462879"/>
            <a:ext cx="4708527" cy="2319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5909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348035-6177-F9AD-2275-6FACBA224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5EE84-7A11-405F-562B-749D9B316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5457" y="281147"/>
            <a:ext cx="5851525" cy="883885"/>
          </a:xfrm>
        </p:spPr>
        <p:txBody>
          <a:bodyPr/>
          <a:lstStyle/>
          <a:p>
            <a:r>
              <a:rPr lang="en-US" sz="2800" dirty="0"/>
              <a:t>Generation of Gas Bubbles for Exotic Applications</a:t>
            </a:r>
            <a:endParaRPr lang="en-IN" sz="28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B2E012F-E9D9-6979-2FB3-AB4A51D08A9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3" name="Picture 22" descr="Logo usage Guidelines">
              <a:extLst>
                <a:ext uri="{FF2B5EF4-FFF2-40B4-BE49-F238E27FC236}">
                  <a16:creationId xmlns:a16="http://schemas.microsoft.com/office/drawing/2014/main" id="{94F67009-9AA1-BFDE-2A1C-5D3984F1FE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" name="Group 38">
              <a:extLst>
                <a:ext uri="{FF2B5EF4-FFF2-40B4-BE49-F238E27FC236}">
                  <a16:creationId xmlns:a16="http://schemas.microsoft.com/office/drawing/2014/main" id="{B5DDDD7D-E0FA-8A59-92A7-90253113BF4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19">
                <a:extLst>
                  <a:ext uri="{FF2B5EF4-FFF2-40B4-BE49-F238E27FC236}">
                    <a16:creationId xmlns:a16="http://schemas.microsoft.com/office/drawing/2014/main" id="{11CA5CA2-5156-759A-E36E-BBC2F820B9E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CC40B87E-AB89-991C-3B14-397DF9949E9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7A5B09A8-AF7B-4043-E5E3-BADA5CFD1AB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033" name="Rectangle 10">
                      <a:extLst>
                        <a:ext uri="{FF2B5EF4-FFF2-40B4-BE49-F238E27FC236}">
                          <a16:creationId xmlns:a16="http://schemas.microsoft.com/office/drawing/2014/main" id="{E19502EB-4CE0-884F-B9D9-4D9AA9181B9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34" name="Rectangle 11">
                      <a:extLst>
                        <a:ext uri="{FF2B5EF4-FFF2-40B4-BE49-F238E27FC236}">
                          <a16:creationId xmlns:a16="http://schemas.microsoft.com/office/drawing/2014/main" id="{FE59EEF2-FC2E-16E7-1CDA-6C5490E45E9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8CA8DF74-AF4F-76DC-9109-C2193AD4FF9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031" name="Rectangle 13">
                      <a:extLst>
                        <a:ext uri="{FF2B5EF4-FFF2-40B4-BE49-F238E27FC236}">
                          <a16:creationId xmlns:a16="http://schemas.microsoft.com/office/drawing/2014/main" id="{5BE91B8A-39AC-A92C-8B4D-99AEA226FA7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32" name="Rectangle 14">
                      <a:extLst>
                        <a:ext uri="{FF2B5EF4-FFF2-40B4-BE49-F238E27FC236}">
                          <a16:creationId xmlns:a16="http://schemas.microsoft.com/office/drawing/2014/main" id="{168AC3B6-2E31-2D03-36E4-7115141A2C0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24" name="Group 1023">
                    <a:extLst>
                      <a:ext uri="{FF2B5EF4-FFF2-40B4-BE49-F238E27FC236}">
                        <a16:creationId xmlns:a16="http://schemas.microsoft.com/office/drawing/2014/main" id="{D37173A8-365D-1A1C-7E8D-B9EC3DC56A8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029" name="Rectangle 1028">
                      <a:extLst>
                        <a:ext uri="{FF2B5EF4-FFF2-40B4-BE49-F238E27FC236}">
                          <a16:creationId xmlns:a16="http://schemas.microsoft.com/office/drawing/2014/main" id="{5F8C8A0F-ACE9-E334-2CFE-C5A6F560E40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30" name="Rectangle 1029">
                      <a:extLst>
                        <a:ext uri="{FF2B5EF4-FFF2-40B4-BE49-F238E27FC236}">
                          <a16:creationId xmlns:a16="http://schemas.microsoft.com/office/drawing/2014/main" id="{8B9276C8-AF51-55E9-D554-1521DB846C3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25" name="Group 18">
                    <a:extLst>
                      <a:ext uri="{FF2B5EF4-FFF2-40B4-BE49-F238E27FC236}">
                        <a16:creationId xmlns:a16="http://schemas.microsoft.com/office/drawing/2014/main" id="{680BE903-BAD7-D07D-D8B4-FA989887E38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027" name="Rectangle 19">
                      <a:extLst>
                        <a:ext uri="{FF2B5EF4-FFF2-40B4-BE49-F238E27FC236}">
                          <a16:creationId xmlns:a16="http://schemas.microsoft.com/office/drawing/2014/main" id="{7290A071-45E8-D3EB-8A0A-C0CC8220167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28" name="Rectangle 20">
                      <a:extLst>
                        <a:ext uri="{FF2B5EF4-FFF2-40B4-BE49-F238E27FC236}">
                          <a16:creationId xmlns:a16="http://schemas.microsoft.com/office/drawing/2014/main" id="{2B61CE2F-DA97-B962-D9C4-554300FAB6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28CA7209-3DDE-5F36-EB98-32F05626A74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59DFB7D-7BE5-20CB-9697-6D8DC35A32F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050" name="Picture 2" descr="Computational Fluid Dynamics Modelling of Two-Phase Bubble Columns: A  Comprehensive Review">
            <a:extLst>
              <a:ext uri="{FF2B5EF4-FFF2-40B4-BE49-F238E27FC236}">
                <a16:creationId xmlns:a16="http://schemas.microsoft.com/office/drawing/2014/main" id="{24DDD8FF-C528-037A-EDA1-8064DF7990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989" y="1724025"/>
            <a:ext cx="3843597" cy="391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Effect of pressure variation on bubble size | Download Scientific Diagram">
            <a:extLst>
              <a:ext uri="{FF2B5EF4-FFF2-40B4-BE49-F238E27FC236}">
                <a16:creationId xmlns:a16="http://schemas.microsoft.com/office/drawing/2014/main" id="{3B0F928A-8AC2-4B98-512B-B43697BE64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3295" y="2084096"/>
            <a:ext cx="4926280" cy="3048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111D36DC-D006-4D11-AD7A-1DE5FE6E40FB}"/>
                  </a:ext>
                </a:extLst>
              </p14:cNvPr>
              <p14:cNvContentPartPr/>
              <p14:nvPr/>
            </p14:nvContentPartPr>
            <p14:xfrm>
              <a:off x="2619360" y="2305440"/>
              <a:ext cx="2401560" cy="43336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111D36DC-D006-4D11-AD7A-1DE5FE6E40F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610000" y="2296080"/>
                <a:ext cx="2420280" cy="4352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01504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4867374-96F2-F5AD-FF46-6A7679EEE780}"/>
              </a:ext>
            </a:extLst>
          </p:cNvPr>
          <p:cNvCxnSpPr/>
          <p:nvPr/>
        </p:nvCxnSpPr>
        <p:spPr>
          <a:xfrm>
            <a:off x="2124377" y="7005931"/>
            <a:ext cx="4809823" cy="4469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D97E64A-CA18-E58D-B6BA-AF7251386D71}"/>
              </a:ext>
            </a:extLst>
          </p:cNvPr>
          <p:cNvCxnSpPr/>
          <p:nvPr/>
        </p:nvCxnSpPr>
        <p:spPr>
          <a:xfrm rot="5400000">
            <a:off x="4251957" y="6039335"/>
            <a:ext cx="643319" cy="323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ACCAD6C5-2FD1-F7DF-B24D-EB066F3BB95B}"/>
              </a:ext>
            </a:extLst>
          </p:cNvPr>
          <p:cNvSpPr txBox="1"/>
          <p:nvPr/>
        </p:nvSpPr>
        <p:spPr>
          <a:xfrm>
            <a:off x="4280311" y="6474182"/>
            <a:ext cx="465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ED900B7-9338-148D-82AE-15785845441C}"/>
              </a:ext>
            </a:extLst>
          </p:cNvPr>
          <p:cNvSpPr txBox="1"/>
          <p:nvPr/>
        </p:nvSpPr>
        <p:spPr>
          <a:xfrm>
            <a:off x="4558108" y="5583089"/>
            <a:ext cx="465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15D64F5-3665-A397-0A9E-4154BE0C9C3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0BDA2E3B-19E4-8CA9-ED43-C07B958F36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4" name="Group 38">
              <a:extLst>
                <a:ext uri="{FF2B5EF4-FFF2-40B4-BE49-F238E27FC236}">
                  <a16:creationId xmlns:a16="http://schemas.microsoft.com/office/drawing/2014/main" id="{16F7CCF6-1340-93F3-6569-0BA1E3FAE2F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27F2A9FC-B1F9-5170-E07B-04E7618AFDA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4" name="Group 23">
                  <a:extLst>
                    <a:ext uri="{FF2B5EF4-FFF2-40B4-BE49-F238E27FC236}">
                      <a16:creationId xmlns:a16="http://schemas.microsoft.com/office/drawing/2014/main" id="{08F78798-CC31-E03B-8188-18374D66557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2F35BF82-452E-7A98-E8C5-5E57BFAB592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8" name="Rectangle 10">
                      <a:extLst>
                        <a:ext uri="{FF2B5EF4-FFF2-40B4-BE49-F238E27FC236}">
                          <a16:creationId xmlns:a16="http://schemas.microsoft.com/office/drawing/2014/main" id="{BB18EF62-BA22-CB95-8459-4AD12B50C96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9" name="Rectangle 11">
                      <a:extLst>
                        <a:ext uri="{FF2B5EF4-FFF2-40B4-BE49-F238E27FC236}">
                          <a16:creationId xmlns:a16="http://schemas.microsoft.com/office/drawing/2014/main" id="{FD4EECD2-4196-4698-6580-C1453E170FA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02916A74-76D4-F455-8A7D-C117ACB42F3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6" name="Rectangle 13">
                      <a:extLst>
                        <a:ext uri="{FF2B5EF4-FFF2-40B4-BE49-F238E27FC236}">
                          <a16:creationId xmlns:a16="http://schemas.microsoft.com/office/drawing/2014/main" id="{F03DD967-AD27-4AF1-42B3-3B869F7B28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7" name="Rectangle 14">
                      <a:extLst>
                        <a:ext uri="{FF2B5EF4-FFF2-40B4-BE49-F238E27FC236}">
                          <a16:creationId xmlns:a16="http://schemas.microsoft.com/office/drawing/2014/main" id="{41A54F9F-5C0F-43D7-A604-C11CCC2D006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27DDD218-A616-871A-620C-AC53A8D0124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4" name="Rectangle 33">
                      <a:extLst>
                        <a:ext uri="{FF2B5EF4-FFF2-40B4-BE49-F238E27FC236}">
                          <a16:creationId xmlns:a16="http://schemas.microsoft.com/office/drawing/2014/main" id="{55C14D89-AF6B-098F-A2FA-6206548D422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5" name="Rectangle 34">
                      <a:extLst>
                        <a:ext uri="{FF2B5EF4-FFF2-40B4-BE49-F238E27FC236}">
                          <a16:creationId xmlns:a16="http://schemas.microsoft.com/office/drawing/2014/main" id="{DE65BB98-BB58-9E86-8493-5F322FD9A3B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18">
                    <a:extLst>
                      <a:ext uri="{FF2B5EF4-FFF2-40B4-BE49-F238E27FC236}">
                        <a16:creationId xmlns:a16="http://schemas.microsoft.com/office/drawing/2014/main" id="{C27C314E-3B49-9146-72A3-A5894AA11C4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2" name="Rectangle 19">
                      <a:extLst>
                        <a:ext uri="{FF2B5EF4-FFF2-40B4-BE49-F238E27FC236}">
                          <a16:creationId xmlns:a16="http://schemas.microsoft.com/office/drawing/2014/main" id="{13B55FCC-7209-265A-C53D-1A45CFE11C4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3" name="Rectangle 20">
                      <a:extLst>
                        <a:ext uri="{FF2B5EF4-FFF2-40B4-BE49-F238E27FC236}">
                          <a16:creationId xmlns:a16="http://schemas.microsoft.com/office/drawing/2014/main" id="{68E35742-2DBF-0A97-983F-2C660E857A0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5" name="Rectangle 21">
                  <a:extLst>
                    <a:ext uri="{FF2B5EF4-FFF2-40B4-BE49-F238E27FC236}">
                      <a16:creationId xmlns:a16="http://schemas.microsoft.com/office/drawing/2014/main" id="{AB7F0BB8-0E1D-2272-72D3-37FF1BD19D8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1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0DD7D73-C5E5-D452-2742-06DDC423441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12BB3B1C-7E0A-33F9-916B-E5EAE6CD689E}"/>
              </a:ext>
            </a:extLst>
          </p:cNvPr>
          <p:cNvSpPr txBox="1"/>
          <p:nvPr/>
        </p:nvSpPr>
        <p:spPr>
          <a:xfrm>
            <a:off x="2332181" y="263410"/>
            <a:ext cx="49588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Over speeding and Steady Inflow and Spillage</a:t>
            </a:r>
            <a:endParaRPr lang="en-IN" sz="2800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27824496-4D93-B330-B1D8-5900B56E6D2A}"/>
              </a:ext>
            </a:extLst>
          </p:cNvPr>
          <p:cNvSpPr/>
          <p:nvPr/>
        </p:nvSpPr>
        <p:spPr>
          <a:xfrm>
            <a:off x="2066305" y="5257800"/>
            <a:ext cx="4964979" cy="1120898"/>
          </a:xfrm>
          <a:prstGeom prst="rect">
            <a:avLst/>
          </a:prstGeom>
          <a:pattFill prst="zigZag">
            <a:fgClr>
              <a:schemeClr val="accent1"/>
            </a:fgClr>
            <a:bgClr>
              <a:schemeClr val="bg1"/>
            </a:bgClr>
          </a:patt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C2B61950-FCB0-DD21-E02E-4A3991820276}"/>
              </a:ext>
            </a:extLst>
          </p:cNvPr>
          <p:cNvGrpSpPr/>
          <p:nvPr/>
        </p:nvGrpSpPr>
        <p:grpSpPr>
          <a:xfrm>
            <a:off x="2055863" y="1434965"/>
            <a:ext cx="4964979" cy="5159625"/>
            <a:chOff x="2055863" y="1434965"/>
            <a:chExt cx="4964979" cy="5159625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05401EC1-B505-645E-3461-A1AA74DE5626}"/>
                </a:ext>
              </a:extLst>
            </p:cNvPr>
            <p:cNvSpPr/>
            <p:nvPr/>
          </p:nvSpPr>
          <p:spPr>
            <a:xfrm>
              <a:off x="2055863" y="2321978"/>
              <a:ext cx="4964979" cy="4074357"/>
            </a:xfrm>
            <a:prstGeom prst="rect">
              <a:avLst/>
            </a:prstGeom>
            <a:noFill/>
            <a:ln w="698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E54F14EE-9780-A1BB-20FF-E2D6B3644DC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516278" y="1434965"/>
              <a:ext cx="41830" cy="5159625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lgDashDot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59" name="Arrow: Curved Up 58">
            <a:extLst>
              <a:ext uri="{FF2B5EF4-FFF2-40B4-BE49-F238E27FC236}">
                <a16:creationId xmlns:a16="http://schemas.microsoft.com/office/drawing/2014/main" id="{0F9616A0-8018-DCF4-555B-C4038DF6D461}"/>
              </a:ext>
            </a:extLst>
          </p:cNvPr>
          <p:cNvSpPr/>
          <p:nvPr/>
        </p:nvSpPr>
        <p:spPr bwMode="auto">
          <a:xfrm>
            <a:off x="4038600" y="1434964"/>
            <a:ext cx="984975" cy="435977"/>
          </a:xfrm>
          <a:prstGeom prst="curvedUp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3000000" lon="0" rev="0"/>
            </a:camera>
            <a:lightRig rig="threePt" dir="t"/>
          </a:scene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9526A196-2BD3-5355-0709-D5E0BD756FF6}"/>
              </a:ext>
            </a:extLst>
          </p:cNvPr>
          <p:cNvGrpSpPr/>
          <p:nvPr/>
        </p:nvGrpSpPr>
        <p:grpSpPr>
          <a:xfrm>
            <a:off x="1658910" y="2326442"/>
            <a:ext cx="5351490" cy="4074358"/>
            <a:chOff x="1658910" y="2288254"/>
            <a:chExt cx="5351490" cy="4074358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E9383564-3F18-DFF3-F320-7BA31C91F9F7}"/>
                </a:ext>
              </a:extLst>
            </p:cNvPr>
            <p:cNvSpPr/>
            <p:nvPr/>
          </p:nvSpPr>
          <p:spPr>
            <a:xfrm>
              <a:off x="2045421" y="2288254"/>
              <a:ext cx="4964979" cy="4074357"/>
            </a:xfrm>
            <a:prstGeom prst="rect">
              <a:avLst/>
            </a:prstGeom>
            <a:pattFill prst="zigZag">
              <a:fgClr>
                <a:schemeClr val="accent1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D5004C69-561F-96FA-0B08-D95094122F7B}"/>
                </a:ext>
              </a:extLst>
            </p:cNvPr>
            <p:cNvCxnSpPr/>
            <p:nvPr/>
          </p:nvCxnSpPr>
          <p:spPr>
            <a:xfrm rot="5400000">
              <a:off x="-376652" y="4323817"/>
              <a:ext cx="4074357" cy="3233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3" name="Picture 62">
            <a:extLst>
              <a:ext uri="{FF2B5EF4-FFF2-40B4-BE49-F238E27FC236}">
                <a16:creationId xmlns:a16="http://schemas.microsoft.com/office/drawing/2014/main" id="{803AE822-13C1-077C-EBA0-1004755CF9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1000" contrast="3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33600" y="1894202"/>
            <a:ext cx="4741420" cy="4735198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  <a:effectLst>
            <a:softEdge rad="419100"/>
          </a:effectLst>
        </p:spPr>
      </p:pic>
      <p:grpSp>
        <p:nvGrpSpPr>
          <p:cNvPr id="58" name="Group 57">
            <a:extLst>
              <a:ext uri="{FF2B5EF4-FFF2-40B4-BE49-F238E27FC236}">
                <a16:creationId xmlns:a16="http://schemas.microsoft.com/office/drawing/2014/main" id="{E8F36A6E-56D3-136A-26C7-DEC70617D3C9}"/>
              </a:ext>
            </a:extLst>
          </p:cNvPr>
          <p:cNvGrpSpPr/>
          <p:nvPr/>
        </p:nvGrpSpPr>
        <p:grpSpPr>
          <a:xfrm>
            <a:off x="4267200" y="1295400"/>
            <a:ext cx="534425" cy="4523014"/>
            <a:chOff x="4267200" y="1295400"/>
            <a:chExt cx="534425" cy="4523014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3E818E14-3B55-6355-687A-99E39C5A905E}"/>
                </a:ext>
              </a:extLst>
            </p:cNvPr>
            <p:cNvSpPr/>
            <p:nvPr/>
          </p:nvSpPr>
          <p:spPr>
            <a:xfrm>
              <a:off x="4267200" y="1744057"/>
              <a:ext cx="534425" cy="4074357"/>
            </a:xfrm>
            <a:prstGeom prst="rect">
              <a:avLst/>
            </a:prstGeom>
            <a:pattFill prst="zigZag">
              <a:fgClr>
                <a:schemeClr val="accent1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137E677F-62DA-C93C-141F-7C999F29749E}"/>
                </a:ext>
              </a:extLst>
            </p:cNvPr>
            <p:cNvCxnSpPr/>
            <p:nvPr/>
          </p:nvCxnSpPr>
          <p:spPr bwMode="auto">
            <a:xfrm>
              <a:off x="4280311" y="1295400"/>
              <a:ext cx="0" cy="448657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6943117B-399A-6350-BD93-30905777A776}"/>
                </a:ext>
              </a:extLst>
            </p:cNvPr>
            <p:cNvCxnSpPr/>
            <p:nvPr/>
          </p:nvCxnSpPr>
          <p:spPr bwMode="auto">
            <a:xfrm>
              <a:off x="4432711" y="1295400"/>
              <a:ext cx="0" cy="448657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A27EDA13-2D1C-6459-2FEC-A523D29D78BC}"/>
                </a:ext>
              </a:extLst>
            </p:cNvPr>
            <p:cNvCxnSpPr/>
            <p:nvPr/>
          </p:nvCxnSpPr>
          <p:spPr bwMode="auto">
            <a:xfrm>
              <a:off x="4572000" y="1295400"/>
              <a:ext cx="0" cy="448657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400D0FDF-4857-C7FF-4044-E08BD7C2888A}"/>
                </a:ext>
              </a:extLst>
            </p:cNvPr>
            <p:cNvCxnSpPr/>
            <p:nvPr/>
          </p:nvCxnSpPr>
          <p:spPr bwMode="auto">
            <a:xfrm>
              <a:off x="4724400" y="1295400"/>
              <a:ext cx="0" cy="448657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498CAB5E-70EF-72DF-B25A-F614D6E30184}"/>
              </a:ext>
            </a:extLst>
          </p:cNvPr>
          <p:cNvSpPr/>
          <p:nvPr/>
        </p:nvSpPr>
        <p:spPr bwMode="auto">
          <a:xfrm>
            <a:off x="6507884" y="1443075"/>
            <a:ext cx="1897371" cy="1301115"/>
          </a:xfrm>
          <a:custGeom>
            <a:avLst/>
            <a:gdLst>
              <a:gd name="connsiteX0" fmla="*/ 11788 w 1897371"/>
              <a:gd name="connsiteY0" fmla="*/ 870357 h 1301115"/>
              <a:gd name="connsiteX1" fmla="*/ 478132 w 1897371"/>
              <a:gd name="connsiteY1" fmla="*/ 870357 h 1301115"/>
              <a:gd name="connsiteX2" fmla="*/ 661012 w 1897371"/>
              <a:gd name="connsiteY2" fmla="*/ 705765 h 1301115"/>
              <a:gd name="connsiteX3" fmla="*/ 1163932 w 1897371"/>
              <a:gd name="connsiteY3" fmla="*/ 669189 h 1301115"/>
              <a:gd name="connsiteX4" fmla="*/ 1355956 w 1897371"/>
              <a:gd name="connsiteY4" fmla="*/ 1263549 h 1301115"/>
              <a:gd name="connsiteX5" fmla="*/ 1557124 w 1897371"/>
              <a:gd name="connsiteY5" fmla="*/ 1245261 h 1301115"/>
              <a:gd name="connsiteX6" fmla="*/ 1785724 w 1897371"/>
              <a:gd name="connsiteY6" fmla="*/ 1290981 h 1301115"/>
              <a:gd name="connsiteX7" fmla="*/ 1886308 w 1897371"/>
              <a:gd name="connsiteY7" fmla="*/ 1226973 h 1301115"/>
              <a:gd name="connsiteX8" fmla="*/ 1868020 w 1897371"/>
              <a:gd name="connsiteY8" fmla="*/ 916077 h 1301115"/>
              <a:gd name="connsiteX9" fmla="*/ 1648564 w 1897371"/>
              <a:gd name="connsiteY9" fmla="*/ 340005 h 1301115"/>
              <a:gd name="connsiteX10" fmla="*/ 1264516 w 1897371"/>
              <a:gd name="connsiteY10" fmla="*/ 202845 h 1301115"/>
              <a:gd name="connsiteX11" fmla="*/ 862180 w 1897371"/>
              <a:gd name="connsiteY11" fmla="*/ 1677 h 1301115"/>
              <a:gd name="connsiteX12" fmla="*/ 450700 w 1897371"/>
              <a:gd name="connsiteY12" fmla="*/ 120549 h 1301115"/>
              <a:gd name="connsiteX13" fmla="*/ 185524 w 1897371"/>
              <a:gd name="connsiteY13" fmla="*/ 358293 h 1301115"/>
              <a:gd name="connsiteX14" fmla="*/ 139804 w 1897371"/>
              <a:gd name="connsiteY14" fmla="*/ 596037 h 1301115"/>
              <a:gd name="connsiteX15" fmla="*/ 11788 w 1897371"/>
              <a:gd name="connsiteY15" fmla="*/ 870357 h 1301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897371" h="1301115">
                <a:moveTo>
                  <a:pt x="11788" y="870357"/>
                </a:moveTo>
                <a:cubicBezTo>
                  <a:pt x="68176" y="916077"/>
                  <a:pt x="369928" y="897789"/>
                  <a:pt x="478132" y="870357"/>
                </a:cubicBezTo>
                <a:cubicBezTo>
                  <a:pt x="586336" y="842925"/>
                  <a:pt x="546712" y="739293"/>
                  <a:pt x="661012" y="705765"/>
                </a:cubicBezTo>
                <a:cubicBezTo>
                  <a:pt x="775312" y="672237"/>
                  <a:pt x="1048108" y="576225"/>
                  <a:pt x="1163932" y="669189"/>
                </a:cubicBezTo>
                <a:cubicBezTo>
                  <a:pt x="1279756" y="762153"/>
                  <a:pt x="1290424" y="1167537"/>
                  <a:pt x="1355956" y="1263549"/>
                </a:cubicBezTo>
                <a:cubicBezTo>
                  <a:pt x="1421488" y="1359561"/>
                  <a:pt x="1485496" y="1240689"/>
                  <a:pt x="1557124" y="1245261"/>
                </a:cubicBezTo>
                <a:cubicBezTo>
                  <a:pt x="1628752" y="1249833"/>
                  <a:pt x="1730860" y="1294029"/>
                  <a:pt x="1785724" y="1290981"/>
                </a:cubicBezTo>
                <a:cubicBezTo>
                  <a:pt x="1840588" y="1287933"/>
                  <a:pt x="1872592" y="1289457"/>
                  <a:pt x="1886308" y="1226973"/>
                </a:cubicBezTo>
                <a:cubicBezTo>
                  <a:pt x="1900024" y="1164489"/>
                  <a:pt x="1907644" y="1063905"/>
                  <a:pt x="1868020" y="916077"/>
                </a:cubicBezTo>
                <a:cubicBezTo>
                  <a:pt x="1828396" y="768249"/>
                  <a:pt x="1749148" y="458877"/>
                  <a:pt x="1648564" y="340005"/>
                </a:cubicBezTo>
                <a:cubicBezTo>
                  <a:pt x="1547980" y="221133"/>
                  <a:pt x="1395580" y="259233"/>
                  <a:pt x="1264516" y="202845"/>
                </a:cubicBezTo>
                <a:cubicBezTo>
                  <a:pt x="1133452" y="146457"/>
                  <a:pt x="997816" y="15393"/>
                  <a:pt x="862180" y="1677"/>
                </a:cubicBezTo>
                <a:cubicBezTo>
                  <a:pt x="726544" y="-12039"/>
                  <a:pt x="563476" y="61113"/>
                  <a:pt x="450700" y="120549"/>
                </a:cubicBezTo>
                <a:cubicBezTo>
                  <a:pt x="337924" y="179985"/>
                  <a:pt x="237340" y="279045"/>
                  <a:pt x="185524" y="358293"/>
                </a:cubicBezTo>
                <a:cubicBezTo>
                  <a:pt x="133708" y="437541"/>
                  <a:pt x="161140" y="509169"/>
                  <a:pt x="139804" y="596037"/>
                </a:cubicBezTo>
                <a:cubicBezTo>
                  <a:pt x="118468" y="682905"/>
                  <a:pt x="-44600" y="824637"/>
                  <a:pt x="11788" y="870357"/>
                </a:cubicBezTo>
                <a:close/>
              </a:path>
            </a:pathLst>
          </a:custGeom>
          <a:pattFill prst="zigZag">
            <a:fgClr>
              <a:schemeClr val="accent1"/>
            </a:fgClr>
            <a:bgClr>
              <a:schemeClr val="bg1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0E2CF5E4-223C-53BB-ADCB-6330500BD824}"/>
              </a:ext>
            </a:extLst>
          </p:cNvPr>
          <p:cNvSpPr/>
          <p:nvPr/>
        </p:nvSpPr>
        <p:spPr bwMode="auto">
          <a:xfrm>
            <a:off x="609600" y="1441095"/>
            <a:ext cx="1897371" cy="1301115"/>
          </a:xfrm>
          <a:custGeom>
            <a:avLst/>
            <a:gdLst>
              <a:gd name="connsiteX0" fmla="*/ 11788 w 1897371"/>
              <a:gd name="connsiteY0" fmla="*/ 870357 h 1301115"/>
              <a:gd name="connsiteX1" fmla="*/ 478132 w 1897371"/>
              <a:gd name="connsiteY1" fmla="*/ 870357 h 1301115"/>
              <a:gd name="connsiteX2" fmla="*/ 661012 w 1897371"/>
              <a:gd name="connsiteY2" fmla="*/ 705765 h 1301115"/>
              <a:gd name="connsiteX3" fmla="*/ 1163932 w 1897371"/>
              <a:gd name="connsiteY3" fmla="*/ 669189 h 1301115"/>
              <a:gd name="connsiteX4" fmla="*/ 1355956 w 1897371"/>
              <a:gd name="connsiteY4" fmla="*/ 1263549 h 1301115"/>
              <a:gd name="connsiteX5" fmla="*/ 1557124 w 1897371"/>
              <a:gd name="connsiteY5" fmla="*/ 1245261 h 1301115"/>
              <a:gd name="connsiteX6" fmla="*/ 1785724 w 1897371"/>
              <a:gd name="connsiteY6" fmla="*/ 1290981 h 1301115"/>
              <a:gd name="connsiteX7" fmla="*/ 1886308 w 1897371"/>
              <a:gd name="connsiteY7" fmla="*/ 1226973 h 1301115"/>
              <a:gd name="connsiteX8" fmla="*/ 1868020 w 1897371"/>
              <a:gd name="connsiteY8" fmla="*/ 916077 h 1301115"/>
              <a:gd name="connsiteX9" fmla="*/ 1648564 w 1897371"/>
              <a:gd name="connsiteY9" fmla="*/ 340005 h 1301115"/>
              <a:gd name="connsiteX10" fmla="*/ 1264516 w 1897371"/>
              <a:gd name="connsiteY10" fmla="*/ 202845 h 1301115"/>
              <a:gd name="connsiteX11" fmla="*/ 862180 w 1897371"/>
              <a:gd name="connsiteY11" fmla="*/ 1677 h 1301115"/>
              <a:gd name="connsiteX12" fmla="*/ 450700 w 1897371"/>
              <a:gd name="connsiteY12" fmla="*/ 120549 h 1301115"/>
              <a:gd name="connsiteX13" fmla="*/ 185524 w 1897371"/>
              <a:gd name="connsiteY13" fmla="*/ 358293 h 1301115"/>
              <a:gd name="connsiteX14" fmla="*/ 139804 w 1897371"/>
              <a:gd name="connsiteY14" fmla="*/ 596037 h 1301115"/>
              <a:gd name="connsiteX15" fmla="*/ 11788 w 1897371"/>
              <a:gd name="connsiteY15" fmla="*/ 870357 h 1301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897371" h="1301115">
                <a:moveTo>
                  <a:pt x="11788" y="870357"/>
                </a:moveTo>
                <a:cubicBezTo>
                  <a:pt x="68176" y="916077"/>
                  <a:pt x="369928" y="897789"/>
                  <a:pt x="478132" y="870357"/>
                </a:cubicBezTo>
                <a:cubicBezTo>
                  <a:pt x="586336" y="842925"/>
                  <a:pt x="546712" y="739293"/>
                  <a:pt x="661012" y="705765"/>
                </a:cubicBezTo>
                <a:cubicBezTo>
                  <a:pt x="775312" y="672237"/>
                  <a:pt x="1048108" y="576225"/>
                  <a:pt x="1163932" y="669189"/>
                </a:cubicBezTo>
                <a:cubicBezTo>
                  <a:pt x="1279756" y="762153"/>
                  <a:pt x="1290424" y="1167537"/>
                  <a:pt x="1355956" y="1263549"/>
                </a:cubicBezTo>
                <a:cubicBezTo>
                  <a:pt x="1421488" y="1359561"/>
                  <a:pt x="1485496" y="1240689"/>
                  <a:pt x="1557124" y="1245261"/>
                </a:cubicBezTo>
                <a:cubicBezTo>
                  <a:pt x="1628752" y="1249833"/>
                  <a:pt x="1730860" y="1294029"/>
                  <a:pt x="1785724" y="1290981"/>
                </a:cubicBezTo>
                <a:cubicBezTo>
                  <a:pt x="1840588" y="1287933"/>
                  <a:pt x="1872592" y="1289457"/>
                  <a:pt x="1886308" y="1226973"/>
                </a:cubicBezTo>
                <a:cubicBezTo>
                  <a:pt x="1900024" y="1164489"/>
                  <a:pt x="1907644" y="1063905"/>
                  <a:pt x="1868020" y="916077"/>
                </a:cubicBezTo>
                <a:cubicBezTo>
                  <a:pt x="1828396" y="768249"/>
                  <a:pt x="1749148" y="458877"/>
                  <a:pt x="1648564" y="340005"/>
                </a:cubicBezTo>
                <a:cubicBezTo>
                  <a:pt x="1547980" y="221133"/>
                  <a:pt x="1395580" y="259233"/>
                  <a:pt x="1264516" y="202845"/>
                </a:cubicBezTo>
                <a:cubicBezTo>
                  <a:pt x="1133452" y="146457"/>
                  <a:pt x="997816" y="15393"/>
                  <a:pt x="862180" y="1677"/>
                </a:cubicBezTo>
                <a:cubicBezTo>
                  <a:pt x="726544" y="-12039"/>
                  <a:pt x="563476" y="61113"/>
                  <a:pt x="450700" y="120549"/>
                </a:cubicBezTo>
                <a:cubicBezTo>
                  <a:pt x="337924" y="179985"/>
                  <a:pt x="237340" y="279045"/>
                  <a:pt x="185524" y="358293"/>
                </a:cubicBezTo>
                <a:cubicBezTo>
                  <a:pt x="133708" y="437541"/>
                  <a:pt x="161140" y="509169"/>
                  <a:pt x="139804" y="596037"/>
                </a:cubicBezTo>
                <a:cubicBezTo>
                  <a:pt x="118468" y="682905"/>
                  <a:pt x="-44600" y="824637"/>
                  <a:pt x="11788" y="870357"/>
                </a:cubicBezTo>
                <a:close/>
              </a:path>
            </a:pathLst>
          </a:custGeom>
          <a:pattFill prst="zigZag">
            <a:fgClr>
              <a:schemeClr val="accent1"/>
            </a:fgClr>
            <a:bgClr>
              <a:schemeClr val="bg1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10800000" rev="0"/>
            </a:camera>
            <a:lightRig rig="threePt" dir="t"/>
          </a:scene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0E259E0-B771-3953-5F0F-A389E6CA6E25}"/>
                  </a:ext>
                </a:extLst>
              </p14:cNvPr>
              <p14:cNvContentPartPr/>
              <p14:nvPr/>
            </p14:nvContentPartPr>
            <p14:xfrm>
              <a:off x="1329120" y="1649880"/>
              <a:ext cx="1943640" cy="27658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0E259E0-B771-3953-5F0F-A389E6CA6E2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319760" y="1640520"/>
                <a:ext cx="1962360" cy="2784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09750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59" grpId="0" animBg="1"/>
      <p:bldP spid="65" grpId="0" animBg="1"/>
      <p:bldP spid="6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4867374-96F2-F5AD-FF46-6A7679EEE780}"/>
              </a:ext>
            </a:extLst>
          </p:cNvPr>
          <p:cNvCxnSpPr/>
          <p:nvPr/>
        </p:nvCxnSpPr>
        <p:spPr>
          <a:xfrm>
            <a:off x="2124377" y="7005931"/>
            <a:ext cx="4809823" cy="4469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C15D64F5-3665-A397-0A9E-4154BE0C9C3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0BDA2E3B-19E4-8CA9-ED43-C07B958F36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4" name="Group 38">
              <a:extLst>
                <a:ext uri="{FF2B5EF4-FFF2-40B4-BE49-F238E27FC236}">
                  <a16:creationId xmlns:a16="http://schemas.microsoft.com/office/drawing/2014/main" id="{16F7CCF6-1340-93F3-6569-0BA1E3FAE2F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27F2A9FC-B1F9-5170-E07B-04E7618AFDA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4" name="Group 23">
                  <a:extLst>
                    <a:ext uri="{FF2B5EF4-FFF2-40B4-BE49-F238E27FC236}">
                      <a16:creationId xmlns:a16="http://schemas.microsoft.com/office/drawing/2014/main" id="{08F78798-CC31-E03B-8188-18374D66557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2F35BF82-452E-7A98-E8C5-5E57BFAB592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8" name="Rectangle 10">
                      <a:extLst>
                        <a:ext uri="{FF2B5EF4-FFF2-40B4-BE49-F238E27FC236}">
                          <a16:creationId xmlns:a16="http://schemas.microsoft.com/office/drawing/2014/main" id="{BB18EF62-BA22-CB95-8459-4AD12B50C96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9" name="Rectangle 11">
                      <a:extLst>
                        <a:ext uri="{FF2B5EF4-FFF2-40B4-BE49-F238E27FC236}">
                          <a16:creationId xmlns:a16="http://schemas.microsoft.com/office/drawing/2014/main" id="{FD4EECD2-4196-4698-6580-C1453E170FA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02916A74-76D4-F455-8A7D-C117ACB42F3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6" name="Rectangle 13">
                      <a:extLst>
                        <a:ext uri="{FF2B5EF4-FFF2-40B4-BE49-F238E27FC236}">
                          <a16:creationId xmlns:a16="http://schemas.microsoft.com/office/drawing/2014/main" id="{F03DD967-AD27-4AF1-42B3-3B869F7B28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7" name="Rectangle 14">
                      <a:extLst>
                        <a:ext uri="{FF2B5EF4-FFF2-40B4-BE49-F238E27FC236}">
                          <a16:creationId xmlns:a16="http://schemas.microsoft.com/office/drawing/2014/main" id="{41A54F9F-5C0F-43D7-A604-C11CCC2D006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27DDD218-A616-871A-620C-AC53A8D0124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4" name="Rectangle 33">
                      <a:extLst>
                        <a:ext uri="{FF2B5EF4-FFF2-40B4-BE49-F238E27FC236}">
                          <a16:creationId xmlns:a16="http://schemas.microsoft.com/office/drawing/2014/main" id="{55C14D89-AF6B-098F-A2FA-6206548D422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5" name="Rectangle 34">
                      <a:extLst>
                        <a:ext uri="{FF2B5EF4-FFF2-40B4-BE49-F238E27FC236}">
                          <a16:creationId xmlns:a16="http://schemas.microsoft.com/office/drawing/2014/main" id="{DE65BB98-BB58-9E86-8493-5F322FD9A3B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18">
                    <a:extLst>
                      <a:ext uri="{FF2B5EF4-FFF2-40B4-BE49-F238E27FC236}">
                        <a16:creationId xmlns:a16="http://schemas.microsoft.com/office/drawing/2014/main" id="{C27C314E-3B49-9146-72A3-A5894AA11C4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2" name="Rectangle 19">
                      <a:extLst>
                        <a:ext uri="{FF2B5EF4-FFF2-40B4-BE49-F238E27FC236}">
                          <a16:creationId xmlns:a16="http://schemas.microsoft.com/office/drawing/2014/main" id="{13B55FCC-7209-265A-C53D-1A45CFE11C4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3" name="Rectangle 20">
                      <a:extLst>
                        <a:ext uri="{FF2B5EF4-FFF2-40B4-BE49-F238E27FC236}">
                          <a16:creationId xmlns:a16="http://schemas.microsoft.com/office/drawing/2014/main" id="{68E35742-2DBF-0A97-983F-2C660E857A0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5" name="Rectangle 21">
                  <a:extLst>
                    <a:ext uri="{FF2B5EF4-FFF2-40B4-BE49-F238E27FC236}">
                      <a16:creationId xmlns:a16="http://schemas.microsoft.com/office/drawing/2014/main" id="{AB7F0BB8-0E1D-2272-72D3-37FF1BD19D8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1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0DD7D73-C5E5-D452-2742-06DDC423441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41" name="Title 1">
            <a:extLst>
              <a:ext uri="{FF2B5EF4-FFF2-40B4-BE49-F238E27FC236}">
                <a16:creationId xmlns:a16="http://schemas.microsoft.com/office/drawing/2014/main" id="{76CF271A-E916-4857-760B-24A024B67827}"/>
              </a:ext>
            </a:extLst>
          </p:cNvPr>
          <p:cNvSpPr txBox="1">
            <a:spLocks/>
          </p:cNvSpPr>
          <p:nvPr/>
        </p:nvSpPr>
        <p:spPr>
          <a:xfrm>
            <a:off x="1968129" y="194436"/>
            <a:ext cx="6017243" cy="943293"/>
          </a:xfrm>
          <a:prstGeom prst="rect">
            <a:avLst/>
          </a:prstGeom>
          <a:noFill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r>
              <a:rPr lang="en-US" sz="2800" kern="0" dirty="0">
                <a:solidFill>
                  <a:schemeClr val="tx1"/>
                </a:solidFill>
              </a:rPr>
              <a:t>Effect of different rotational speed on film formation</a:t>
            </a:r>
            <a:endParaRPr lang="en-IN" sz="2800" kern="0" dirty="0">
              <a:solidFill>
                <a:schemeClr val="tx1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059EBF7-23F1-B30E-08B0-EEAC813741F4}"/>
              </a:ext>
            </a:extLst>
          </p:cNvPr>
          <p:cNvSpPr txBox="1"/>
          <p:nvPr/>
        </p:nvSpPr>
        <p:spPr>
          <a:xfrm>
            <a:off x="2437138" y="1796074"/>
            <a:ext cx="9775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478 rpm</a:t>
            </a:r>
            <a:endParaRPr lang="en-IN" sz="1600" dirty="0"/>
          </a:p>
        </p:txBody>
      </p:sp>
      <p:pic>
        <p:nvPicPr>
          <p:cNvPr id="43" name="100rps_CBSOG">
            <a:hlinkClick r:id="" action="ppaction://media"/>
            <a:extLst>
              <a:ext uri="{FF2B5EF4-FFF2-40B4-BE49-F238E27FC236}">
                <a16:creationId xmlns:a16="http://schemas.microsoft.com/office/drawing/2014/main" id="{1AB0499B-DE1D-40B9-022F-C64CA7777C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10"/>
          <a:srcRect l="35415" t="11820" r="35453" b="11871"/>
          <a:stretch/>
        </p:blipFill>
        <p:spPr>
          <a:xfrm>
            <a:off x="4294097" y="2216098"/>
            <a:ext cx="1649242" cy="3240000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D32395F5-FD62-3924-532D-2C9C7009EA34}"/>
              </a:ext>
            </a:extLst>
          </p:cNvPr>
          <p:cNvSpPr txBox="1"/>
          <p:nvPr/>
        </p:nvSpPr>
        <p:spPr>
          <a:xfrm>
            <a:off x="4758907" y="1796074"/>
            <a:ext cx="9775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955 rpm</a:t>
            </a:r>
            <a:endParaRPr lang="en-IN" sz="1600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A943DC8-B864-F755-BBAE-13D117EE81A3}"/>
              </a:ext>
            </a:extLst>
          </p:cNvPr>
          <p:cNvSpPr txBox="1"/>
          <p:nvPr/>
        </p:nvSpPr>
        <p:spPr>
          <a:xfrm>
            <a:off x="6786237" y="1806080"/>
            <a:ext cx="12018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1950 rpm</a:t>
            </a:r>
            <a:endParaRPr lang="en-IN" sz="1600" dirty="0"/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D46D7159-5CF2-3123-927C-F489CEEA6F54}"/>
              </a:ext>
            </a:extLst>
          </p:cNvPr>
          <p:cNvCxnSpPr/>
          <p:nvPr/>
        </p:nvCxnSpPr>
        <p:spPr>
          <a:xfrm flipV="1">
            <a:off x="4637493" y="5507073"/>
            <a:ext cx="0" cy="429519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89929B58-F9D3-4741-B60C-499BC118B095}"/>
              </a:ext>
            </a:extLst>
          </p:cNvPr>
          <p:cNvCxnSpPr/>
          <p:nvPr/>
        </p:nvCxnSpPr>
        <p:spPr>
          <a:xfrm flipV="1">
            <a:off x="6671592" y="5456098"/>
            <a:ext cx="0" cy="429519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Picture 47">
            <a:extLst>
              <a:ext uri="{FF2B5EF4-FFF2-40B4-BE49-F238E27FC236}">
                <a16:creationId xmlns:a16="http://schemas.microsoft.com/office/drawing/2014/main" id="{1490867A-6A76-567C-75D2-51A6DCDCAF3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1220" y="2210429"/>
            <a:ext cx="1082784" cy="2315347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018F3856-1EAE-CEAD-3B3D-D93A6C86A402}"/>
              </a:ext>
            </a:extLst>
          </p:cNvPr>
          <p:cNvSpPr txBox="1"/>
          <p:nvPr/>
        </p:nvSpPr>
        <p:spPr>
          <a:xfrm>
            <a:off x="-4346" y="4613564"/>
            <a:ext cx="21009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Instantaneous distribution of water at mid plane</a:t>
            </a:r>
            <a:endParaRPr lang="en-IN" sz="1200" dirty="0"/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4A85CE4A-D27D-AD4A-BEBD-65CFF04E8B42}"/>
              </a:ext>
            </a:extLst>
          </p:cNvPr>
          <p:cNvCxnSpPr>
            <a:cxnSpLocks/>
          </p:cNvCxnSpPr>
          <p:nvPr/>
        </p:nvCxnSpPr>
        <p:spPr>
          <a:xfrm>
            <a:off x="1085690" y="3513970"/>
            <a:ext cx="954707" cy="124737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4F272C87-8709-E715-4BA8-D464624EA627}"/>
              </a:ext>
            </a:extLst>
          </p:cNvPr>
          <p:cNvSpPr txBox="1"/>
          <p:nvPr/>
        </p:nvSpPr>
        <p:spPr>
          <a:xfrm>
            <a:off x="6242104" y="6012003"/>
            <a:ext cx="9574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Liquid inlet</a:t>
            </a:r>
            <a:endParaRPr lang="en-IN" sz="1200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1CBF2ED-214D-CFA8-7AEA-530E535D7CBE}"/>
              </a:ext>
            </a:extLst>
          </p:cNvPr>
          <p:cNvSpPr txBox="1"/>
          <p:nvPr/>
        </p:nvSpPr>
        <p:spPr>
          <a:xfrm>
            <a:off x="4280166" y="6006655"/>
            <a:ext cx="9574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Liquid inlet</a:t>
            </a:r>
            <a:endParaRPr lang="en-IN" sz="1200" dirty="0"/>
          </a:p>
        </p:txBody>
      </p:sp>
      <p:pic>
        <p:nvPicPr>
          <p:cNvPr id="53" name="Picture 52" descr="A diagram of a cylinder&#10;&#10;Description automatically generated">
            <a:extLst>
              <a:ext uri="{FF2B5EF4-FFF2-40B4-BE49-F238E27FC236}">
                <a16:creationId xmlns:a16="http://schemas.microsoft.com/office/drawing/2014/main" id="{9E581C51-2449-CC3B-6CA7-4B948B15C74A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" t="22880" r="82510" b="25804"/>
          <a:stretch/>
        </p:blipFill>
        <p:spPr>
          <a:xfrm>
            <a:off x="8300720" y="3041371"/>
            <a:ext cx="790277" cy="1964830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F59E4ED7-8C88-094E-919C-3FF5622DC11C}"/>
              </a:ext>
            </a:extLst>
          </p:cNvPr>
          <p:cNvSpPr txBox="1"/>
          <p:nvPr/>
        </p:nvSpPr>
        <p:spPr>
          <a:xfrm>
            <a:off x="351404" y="6428601"/>
            <a:ext cx="46777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Film thickness ~ 10 mm, nearly independent of rotational speed</a:t>
            </a:r>
            <a:endParaRPr lang="en-IN" sz="1200" dirty="0"/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E32C8679-8CFC-B46B-4418-296E01E5ABEA}"/>
              </a:ext>
            </a:extLst>
          </p:cNvPr>
          <p:cNvCxnSpPr/>
          <p:nvPr/>
        </p:nvCxnSpPr>
        <p:spPr>
          <a:xfrm flipV="1">
            <a:off x="2365344" y="5507073"/>
            <a:ext cx="0" cy="429519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ABC01D62-8227-CED5-6895-A021B4EAE49C}"/>
              </a:ext>
            </a:extLst>
          </p:cNvPr>
          <p:cNvSpPr txBox="1"/>
          <p:nvPr/>
        </p:nvSpPr>
        <p:spPr>
          <a:xfrm>
            <a:off x="2021503" y="6006655"/>
            <a:ext cx="9574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Liquid inlet</a:t>
            </a:r>
            <a:endParaRPr lang="en-IN" sz="1200" dirty="0"/>
          </a:p>
        </p:txBody>
      </p:sp>
      <p:pic>
        <p:nvPicPr>
          <p:cNvPr id="57" name="50rps_CBSOG">
            <a:hlinkClick r:id="" action="ppaction://media"/>
            <a:extLst>
              <a:ext uri="{FF2B5EF4-FFF2-40B4-BE49-F238E27FC236}">
                <a16:creationId xmlns:a16="http://schemas.microsoft.com/office/drawing/2014/main" id="{B8777EBD-ED65-D025-9382-72FCBE3A955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13"/>
          <a:srcRect l="35348" t="11927" r="35315" b="11372"/>
          <a:stretch/>
        </p:blipFill>
        <p:spPr>
          <a:xfrm>
            <a:off x="2032900" y="2225931"/>
            <a:ext cx="1647313" cy="3230167"/>
          </a:xfrm>
          <a:prstGeom prst="rect">
            <a:avLst/>
          </a:prstGeom>
        </p:spPr>
      </p:pic>
      <p:pic>
        <p:nvPicPr>
          <p:cNvPr id="58" name="200rps_cbsog">
            <a:hlinkClick r:id="" action="ppaction://media"/>
            <a:extLst>
              <a:ext uri="{FF2B5EF4-FFF2-40B4-BE49-F238E27FC236}">
                <a16:creationId xmlns:a16="http://schemas.microsoft.com/office/drawing/2014/main" id="{F70D326A-F2B1-6948-3532-4BF80FCE5DCA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 rotWithShape="1">
          <a:blip r:embed="rId14"/>
          <a:srcRect l="35518" t="11958" r="35763" b="11595"/>
          <a:stretch/>
        </p:blipFill>
        <p:spPr>
          <a:xfrm>
            <a:off x="6365143" y="2216098"/>
            <a:ext cx="1622919" cy="3240000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BA13DC4D-D124-F455-0D5C-9C4DCBD868E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365344" y="1544727"/>
            <a:ext cx="4119821" cy="4094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797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00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3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8600" fill="hold"/>
                                        <p:tgtEl>
                                          <p:spTgt spid="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9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9800" fill="hold"/>
                                        <p:tgtEl>
                                          <p:spTgt spid="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9" dur="1" fill="hold"/>
                                        <p:tgtEl>
                                          <p:spTgt spid="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4" dur="1" fill="hold"/>
                                        <p:tgtEl>
                                          <p:spTgt spid="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video>
              <p:cMediaNode vol="80000">
                <p:cTn id="35" repeatCount="indefinite" fill="hold" display="0">
                  <p:stCondLst>
                    <p:cond delay="indefinite"/>
                  </p:stCondLst>
                </p:cTn>
                <p:tgtEl>
                  <p:spTgt spid="43"/>
                </p:tgtEl>
              </p:cMediaNode>
            </p:video>
            <p:video>
              <p:cMediaNode vol="80000">
                <p:cTn id="36" repeatCount="indefinite" fill="hold" display="0">
                  <p:stCondLst>
                    <p:cond delay="indefinite"/>
                  </p:stCondLst>
                </p:cTn>
                <p:tgtEl>
                  <p:spTgt spid="57"/>
                </p:tgtEl>
              </p:cMediaNode>
            </p:video>
            <p:video>
              <p:cMediaNode vol="80000">
                <p:cTn id="37" repeatCount="indefinite" fill="hold" display="0">
                  <p:stCondLst>
                    <p:cond delay="indefinite"/>
                  </p:stCondLst>
                </p:cTn>
                <p:tgtEl>
                  <p:spTgt spid="58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E522D14E-A0E2-1218-1107-4D1C2788581C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1982245" y="324455"/>
                <a:ext cx="6238582" cy="951061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acc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/>
                  <a:t>for Rigid Body Rotation of Fluid System </a:t>
                </a:r>
                <a:endParaRPr lang="en-IN" sz="280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E522D14E-A0E2-1218-1107-4D1C2788581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982245" y="324455"/>
                <a:ext cx="6238582" cy="951061"/>
              </a:xfrm>
              <a:blipFill>
                <a:blip r:embed="rId2"/>
                <a:stretch>
                  <a:fillRect t="-3205" b="-2051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15B8BD0-28EF-1F6B-0C5B-B6B9F2702B94}"/>
                  </a:ext>
                </a:extLst>
              </p:cNvPr>
              <p:cNvSpPr txBox="1"/>
              <p:nvPr/>
            </p:nvSpPr>
            <p:spPr>
              <a:xfrm>
                <a:off x="320675" y="1573800"/>
                <a:ext cx="6837877" cy="31413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b="0" i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In rigid body linear acceleration, effective gravity vector, 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acc>
                  </m:oMath>
                </a14:m>
                <a:r>
                  <a:rPr lang="en-US" b="0" i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, is constant everywhere in the fluid.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rgbClr val="000000"/>
                    </a:solidFill>
                  </a:rPr>
                  <a:t>In Rigid Body Rotation</a:t>
                </a:r>
                <a:r>
                  <a:rPr lang="en-US" b="0" i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acc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0" i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varies in radial direction.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rgbClr val="000000"/>
                    </a:solidFill>
                  </a:rPr>
                  <a:t>As the tangential velocity linearly increases from center to edges of the cylinder, </a:t>
                </a:r>
                <a:r>
                  <a:rPr lang="en-US" b="0" i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the acceleration of a fluid particle rotating about some axis varies with distance from the axis. 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15B8BD0-28EF-1F6B-0C5B-B6B9F2702B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675" y="1573800"/>
                <a:ext cx="6837877" cy="3141373"/>
              </a:xfrm>
              <a:prstGeom prst="rect">
                <a:avLst/>
              </a:prstGeom>
              <a:blipFill>
                <a:blip r:embed="rId3"/>
                <a:stretch>
                  <a:fillRect l="-1249" t="-1553" r="-1963" b="-368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23">
            <a:extLst>
              <a:ext uri="{FF2B5EF4-FFF2-40B4-BE49-F238E27FC236}">
                <a16:creationId xmlns:a16="http://schemas.microsoft.com/office/drawing/2014/main" id="{2D272C39-66FF-F39F-9870-40B74AF11136}"/>
              </a:ext>
            </a:extLst>
          </p:cNvPr>
          <p:cNvGrpSpPr/>
          <p:nvPr/>
        </p:nvGrpSpPr>
        <p:grpSpPr>
          <a:xfrm>
            <a:off x="7257641" y="1143001"/>
            <a:ext cx="1673634" cy="2882796"/>
            <a:chOff x="7257641" y="1143001"/>
            <a:chExt cx="1673634" cy="2882796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050B0429-F289-10BC-EF07-CFEED8E270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7641" y="1143001"/>
              <a:ext cx="1673634" cy="28827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7AEF9899-12B3-A066-7223-FBB10237DB10}"/>
                    </a:ext>
                  </a:extLst>
                </p:cNvPr>
                <p:cNvSpPr txBox="1"/>
                <p:nvPr/>
              </p:nvSpPr>
              <p:spPr>
                <a:xfrm>
                  <a:off x="8418148" y="1242845"/>
                  <a:ext cx="497252" cy="50975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IN" i="1" dirty="0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</m:ctrlPr>
                          </m:accPr>
                          <m:e>
                            <m:r>
                              <a:rPr lang="en-IN" i="1" dirty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</m:t>
                            </m:r>
                          </m:e>
                        </m:acc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7AEF9899-12B3-A066-7223-FBB10237DB1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18148" y="1242845"/>
                  <a:ext cx="497252" cy="50975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8F2CDA3F-3F2C-D4D2-179D-5D58FB851EA0}"/>
              </a:ext>
            </a:extLst>
          </p:cNvPr>
          <p:cNvSpPr txBox="1"/>
          <p:nvPr/>
        </p:nvSpPr>
        <p:spPr>
          <a:xfrm>
            <a:off x="304800" y="4754940"/>
            <a:ext cx="881221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 circular motion, the acceleration is always inward, towards the center of rotation.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 Known as 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centripetal acceleration.</a:t>
            </a:r>
          </a:p>
          <a:p>
            <a:endParaRPr lang="en-US" b="0" i="0" u="none" strike="noStrike" baseline="0" dirty="0">
              <a:latin typeface="Times-Roman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5EE7358-C67F-DC42-900B-B7B4454BCCF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2" name="Picture 21" descr="Logo usage Guidelines">
              <a:extLst>
                <a:ext uri="{FF2B5EF4-FFF2-40B4-BE49-F238E27FC236}">
                  <a16:creationId xmlns:a16="http://schemas.microsoft.com/office/drawing/2014/main" id="{D2E15105-A394-2F1E-6C1A-429BDD3D00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6" name="Group 38">
              <a:extLst>
                <a:ext uri="{FF2B5EF4-FFF2-40B4-BE49-F238E27FC236}">
                  <a16:creationId xmlns:a16="http://schemas.microsoft.com/office/drawing/2014/main" id="{BA94818E-7BC9-577D-A698-E242206B2B8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19">
                <a:extLst>
                  <a:ext uri="{FF2B5EF4-FFF2-40B4-BE49-F238E27FC236}">
                    <a16:creationId xmlns:a16="http://schemas.microsoft.com/office/drawing/2014/main" id="{A6A26312-2653-8F71-52C1-2E510F31B8B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A38146E1-2852-7ED1-487D-E9BFEAA50AE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595BDC7E-902F-4A72-A62D-6CB0DCAE798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034" name="Rectangle 10">
                      <a:extLst>
                        <a:ext uri="{FF2B5EF4-FFF2-40B4-BE49-F238E27FC236}">
                          <a16:creationId xmlns:a16="http://schemas.microsoft.com/office/drawing/2014/main" id="{8A4B7B33-AFF5-36CB-8295-8AA40BED13C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35" name="Rectangle 11">
                      <a:extLst>
                        <a:ext uri="{FF2B5EF4-FFF2-40B4-BE49-F238E27FC236}">
                          <a16:creationId xmlns:a16="http://schemas.microsoft.com/office/drawing/2014/main" id="{5DFFE39F-B4A9-543D-F555-D69CA730777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24" name="Group 1023">
                    <a:extLst>
                      <a:ext uri="{FF2B5EF4-FFF2-40B4-BE49-F238E27FC236}">
                        <a16:creationId xmlns:a16="http://schemas.microsoft.com/office/drawing/2014/main" id="{A0428A05-15C6-CC3C-686E-4584A127D72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032" name="Rectangle 13">
                      <a:extLst>
                        <a:ext uri="{FF2B5EF4-FFF2-40B4-BE49-F238E27FC236}">
                          <a16:creationId xmlns:a16="http://schemas.microsoft.com/office/drawing/2014/main" id="{03B8277F-3242-0B34-67B8-1518C68F596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33" name="Rectangle 14">
                      <a:extLst>
                        <a:ext uri="{FF2B5EF4-FFF2-40B4-BE49-F238E27FC236}">
                          <a16:creationId xmlns:a16="http://schemas.microsoft.com/office/drawing/2014/main" id="{53834164-FB52-8837-6D91-4E3A122D222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25" name="Group 1024">
                    <a:extLst>
                      <a:ext uri="{FF2B5EF4-FFF2-40B4-BE49-F238E27FC236}">
                        <a16:creationId xmlns:a16="http://schemas.microsoft.com/office/drawing/2014/main" id="{68CBCF83-C0A4-37A6-3BB1-E045AC49D9E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030" name="Rectangle 1029">
                      <a:extLst>
                        <a:ext uri="{FF2B5EF4-FFF2-40B4-BE49-F238E27FC236}">
                          <a16:creationId xmlns:a16="http://schemas.microsoft.com/office/drawing/2014/main" id="{EBB07158-A033-DA90-AEEB-3F9DFBDAACE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31" name="Rectangle 1030">
                      <a:extLst>
                        <a:ext uri="{FF2B5EF4-FFF2-40B4-BE49-F238E27FC236}">
                          <a16:creationId xmlns:a16="http://schemas.microsoft.com/office/drawing/2014/main" id="{CA4A8129-EFC7-4D7C-98A9-84A717A586D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27" name="Group 18">
                    <a:extLst>
                      <a:ext uri="{FF2B5EF4-FFF2-40B4-BE49-F238E27FC236}">
                        <a16:creationId xmlns:a16="http://schemas.microsoft.com/office/drawing/2014/main" id="{222268D1-AE9D-C0D6-D2BE-883A629F583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028" name="Rectangle 19">
                      <a:extLst>
                        <a:ext uri="{FF2B5EF4-FFF2-40B4-BE49-F238E27FC236}">
                          <a16:creationId xmlns:a16="http://schemas.microsoft.com/office/drawing/2014/main" id="{00E738C6-0A00-E487-1D99-21CFBE215F3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29" name="Rectangle 20">
                      <a:extLst>
                        <a:ext uri="{FF2B5EF4-FFF2-40B4-BE49-F238E27FC236}">
                          <a16:creationId xmlns:a16="http://schemas.microsoft.com/office/drawing/2014/main" id="{5C82CC92-8988-EE1E-3AA4-999FECF0FE8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0" name="Rectangle 21">
                  <a:extLst>
                    <a:ext uri="{FF2B5EF4-FFF2-40B4-BE49-F238E27FC236}">
                      <a16:creationId xmlns:a16="http://schemas.microsoft.com/office/drawing/2014/main" id="{CB3F302C-97BB-3B7A-9041-E1F75C314E5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314EE4F-5009-B284-BAFA-0C2F6D877DD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543041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  <p:bldP spid="2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2D14E-A0E2-1218-1107-4D1C27885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951" y="266700"/>
            <a:ext cx="7772400" cy="660897"/>
          </a:xfrm>
        </p:spPr>
        <p:txBody>
          <a:bodyPr/>
          <a:lstStyle/>
          <a:p>
            <a:r>
              <a:rPr lang="en-US" sz="2800" dirty="0"/>
              <a:t>Rigid Body Rotation</a:t>
            </a:r>
            <a:endParaRPr lang="en-IN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79C294AF-BE54-2672-8CAD-382EF5668110}"/>
                  </a:ext>
                </a:extLst>
              </p:cNvPr>
              <p:cNvSpPr txBox="1"/>
              <p:nvPr/>
            </p:nvSpPr>
            <p:spPr>
              <a:xfrm>
                <a:off x="228600" y="1295400"/>
                <a:ext cx="4961941" cy="161685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IN" dirty="0">
                    <a:latin typeface="Times-Roman"/>
                  </a:rPr>
                  <a:t>T</a:t>
                </a:r>
                <a:r>
                  <a:rPr lang="en-IN" b="0" i="0" u="none" strike="noStrike" baseline="0" dirty="0">
                    <a:latin typeface="Times-Roman"/>
                  </a:rPr>
                  <a:t>he angular velocity </a:t>
                </a:r>
                <a:r>
                  <a:rPr lang="en-US" b="0" i="0" u="none" strike="noStrike" baseline="0" dirty="0">
                    <a:latin typeface="Times-Roman"/>
                  </a:rPr>
                  <a:t>and position vectors are given by</a:t>
                </a:r>
                <a:endParaRPr lang="en-US" dirty="0">
                  <a:latin typeface="Times-Roman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400" b="0" i="1" dirty="0">
                  <a:latin typeface="Times-Roman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l-GR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acc>
                      <m:accPr>
                        <m:chr m:val="̂"/>
                        <m:ctrlPr>
                          <a:rPr lang="el-GR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&amp;  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79C294AF-BE54-2672-8CAD-382EF56681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1295400"/>
                <a:ext cx="4961941" cy="1616853"/>
              </a:xfrm>
              <a:prstGeom prst="rect">
                <a:avLst/>
              </a:prstGeom>
              <a:blipFill>
                <a:blip r:embed="rId2"/>
                <a:stretch>
                  <a:fillRect l="-1722" t="-301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oup 22">
            <a:extLst>
              <a:ext uri="{FF2B5EF4-FFF2-40B4-BE49-F238E27FC236}">
                <a16:creationId xmlns:a16="http://schemas.microsoft.com/office/drawing/2014/main" id="{9E792D8F-E428-1C0B-7294-52FA5F63821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5" name="Picture 24" descr="Logo usage Guidelines">
              <a:extLst>
                <a:ext uri="{FF2B5EF4-FFF2-40B4-BE49-F238E27FC236}">
                  <a16:creationId xmlns:a16="http://schemas.microsoft.com/office/drawing/2014/main" id="{03981B32-420B-326F-2C7D-789DBB451C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7" name="Group 38">
              <a:extLst>
                <a:ext uri="{FF2B5EF4-FFF2-40B4-BE49-F238E27FC236}">
                  <a16:creationId xmlns:a16="http://schemas.microsoft.com/office/drawing/2014/main" id="{085BD78B-3A87-123A-FEE7-A8F0B13EFAE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0" name="Group 19">
                <a:extLst>
                  <a:ext uri="{FF2B5EF4-FFF2-40B4-BE49-F238E27FC236}">
                    <a16:creationId xmlns:a16="http://schemas.microsoft.com/office/drawing/2014/main" id="{D3647B53-3325-B3F8-694A-EDD1CA06148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35" name="Group 34">
                  <a:extLst>
                    <a:ext uri="{FF2B5EF4-FFF2-40B4-BE49-F238E27FC236}">
                      <a16:creationId xmlns:a16="http://schemas.microsoft.com/office/drawing/2014/main" id="{33D86590-EFA2-7781-A971-77F534C3E53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7" name="Group 36">
                    <a:extLst>
                      <a:ext uri="{FF2B5EF4-FFF2-40B4-BE49-F238E27FC236}">
                        <a16:creationId xmlns:a16="http://schemas.microsoft.com/office/drawing/2014/main" id="{DB0363CB-9F12-C81A-B7AA-9C6A82935D0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7" name="Rectangle 10">
                      <a:extLst>
                        <a:ext uri="{FF2B5EF4-FFF2-40B4-BE49-F238E27FC236}">
                          <a16:creationId xmlns:a16="http://schemas.microsoft.com/office/drawing/2014/main" id="{B13F290F-667F-B58D-A2D8-D227450EAEB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8" name="Rectangle 11">
                      <a:extLst>
                        <a:ext uri="{FF2B5EF4-FFF2-40B4-BE49-F238E27FC236}">
                          <a16:creationId xmlns:a16="http://schemas.microsoft.com/office/drawing/2014/main" id="{36552A39-E3BF-CCBF-B157-ED1C9D078C3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8" name="Group 37">
                    <a:extLst>
                      <a:ext uri="{FF2B5EF4-FFF2-40B4-BE49-F238E27FC236}">
                        <a16:creationId xmlns:a16="http://schemas.microsoft.com/office/drawing/2014/main" id="{D8488A08-BB84-1359-D3CE-E46B4ACEFCC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45" name="Rectangle 13">
                      <a:extLst>
                        <a:ext uri="{FF2B5EF4-FFF2-40B4-BE49-F238E27FC236}">
                          <a16:creationId xmlns:a16="http://schemas.microsoft.com/office/drawing/2014/main" id="{065298C6-A2CD-C982-41F7-B32B89DF0F8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6" name="Rectangle 14">
                      <a:extLst>
                        <a:ext uri="{FF2B5EF4-FFF2-40B4-BE49-F238E27FC236}">
                          <a16:creationId xmlns:a16="http://schemas.microsoft.com/office/drawing/2014/main" id="{4C47AE2D-D35A-6A11-0F99-3FBEC614B49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9" name="Group 38">
                    <a:extLst>
                      <a:ext uri="{FF2B5EF4-FFF2-40B4-BE49-F238E27FC236}">
                        <a16:creationId xmlns:a16="http://schemas.microsoft.com/office/drawing/2014/main" id="{0FBFCF6D-42E6-01F3-2D56-9B8453D2056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43" name="Rectangle 42">
                      <a:extLst>
                        <a:ext uri="{FF2B5EF4-FFF2-40B4-BE49-F238E27FC236}">
                          <a16:creationId xmlns:a16="http://schemas.microsoft.com/office/drawing/2014/main" id="{93A0BE5E-E0F3-3641-8C09-B7A08E0F968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4" name="Rectangle 43">
                      <a:extLst>
                        <a:ext uri="{FF2B5EF4-FFF2-40B4-BE49-F238E27FC236}">
                          <a16:creationId xmlns:a16="http://schemas.microsoft.com/office/drawing/2014/main" id="{4FF4491D-3E86-308B-5D53-FAFDD4031DA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0" name="Group 18">
                    <a:extLst>
                      <a:ext uri="{FF2B5EF4-FFF2-40B4-BE49-F238E27FC236}">
                        <a16:creationId xmlns:a16="http://schemas.microsoft.com/office/drawing/2014/main" id="{49885CFD-EF33-5F12-5207-747B4707D2E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41" name="Rectangle 19">
                      <a:extLst>
                        <a:ext uri="{FF2B5EF4-FFF2-40B4-BE49-F238E27FC236}">
                          <a16:creationId xmlns:a16="http://schemas.microsoft.com/office/drawing/2014/main" id="{7DB04C43-74D9-A1A2-640C-1ABFE2503AE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2" name="Rectangle 20">
                      <a:extLst>
                        <a:ext uri="{FF2B5EF4-FFF2-40B4-BE49-F238E27FC236}">
                          <a16:creationId xmlns:a16="http://schemas.microsoft.com/office/drawing/2014/main" id="{52C88107-B4F8-DFF0-BFA7-A8D6753B793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6" name="Rectangle 21">
                  <a:extLst>
                    <a:ext uri="{FF2B5EF4-FFF2-40B4-BE49-F238E27FC236}">
                      <a16:creationId xmlns:a16="http://schemas.microsoft.com/office/drawing/2014/main" id="{B00D7FBE-0EFD-EC3C-C771-97744EB75D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34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0D97023-90B8-EA62-536A-D21EEB768E6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43DE875B-781A-5DA0-F7F7-F4634398F18F}"/>
              </a:ext>
            </a:extLst>
          </p:cNvPr>
          <p:cNvGrpSpPr/>
          <p:nvPr/>
        </p:nvGrpSpPr>
        <p:grpSpPr>
          <a:xfrm>
            <a:off x="3276600" y="2393039"/>
            <a:ext cx="5638800" cy="4541161"/>
            <a:chOff x="1142999" y="1765797"/>
            <a:chExt cx="6192460" cy="4541161"/>
          </a:xfrm>
        </p:grpSpPr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5B07C614-99B3-4C87-31F2-95ECA55AB22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contrast="4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flipH="1">
              <a:off x="1142999" y="1765797"/>
              <a:ext cx="6192460" cy="4541161"/>
            </a:xfrm>
            <a:prstGeom prst="rect">
              <a:avLst/>
            </a:prstGeom>
            <a:scene3d>
              <a:camera prst="orthographicFront">
                <a:rot lat="0" lon="10800000" rev="0"/>
              </a:camera>
              <a:lightRig rig="threePt" dir="t"/>
            </a:scene3d>
          </p:spPr>
        </p:pic>
        <p:sp>
          <p:nvSpPr>
            <p:cNvPr id="51" name="Arrow: Curved Right 50">
              <a:extLst>
                <a:ext uri="{FF2B5EF4-FFF2-40B4-BE49-F238E27FC236}">
                  <a16:creationId xmlns:a16="http://schemas.microsoft.com/office/drawing/2014/main" id="{5F2106CA-21CB-A288-684D-2A7C9F560B4F}"/>
                </a:ext>
              </a:extLst>
            </p:cNvPr>
            <p:cNvSpPr/>
            <p:nvPr/>
          </p:nvSpPr>
          <p:spPr bwMode="auto">
            <a:xfrm>
              <a:off x="2791429" y="2209800"/>
              <a:ext cx="1447800" cy="609600"/>
            </a:xfrm>
            <a:prstGeom prst="curvedRight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6C44F85A-5FF5-6AD4-8602-092BFA218573}"/>
                    </a:ext>
                  </a:extLst>
                </p:cNvPr>
                <p:cNvSpPr txBox="1"/>
                <p:nvPr/>
              </p:nvSpPr>
              <p:spPr>
                <a:xfrm>
                  <a:off x="4327751" y="2462045"/>
                  <a:ext cx="497252" cy="50975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IN" i="1" dirty="0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</m:ctrlPr>
                          </m:accPr>
                          <m:e>
                            <m:r>
                              <a:rPr lang="en-IN" i="1" dirty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</m:t>
                            </m:r>
                          </m:e>
                        </m:acc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6C44F85A-5FF5-6AD4-8602-092BFA21857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27751" y="2462045"/>
                  <a:ext cx="497252" cy="509755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5E614A76-7838-C4AE-4CF8-8F3ACA2B3449}"/>
              </a:ext>
            </a:extLst>
          </p:cNvPr>
          <p:cNvGrpSpPr/>
          <p:nvPr/>
        </p:nvGrpSpPr>
        <p:grpSpPr>
          <a:xfrm>
            <a:off x="5324366" y="1846442"/>
            <a:ext cx="1076434" cy="762053"/>
            <a:chOff x="4810009" y="1219200"/>
            <a:chExt cx="1076434" cy="762053"/>
          </a:xfrm>
        </p:grpSpPr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E9DF75AA-B414-E492-29FE-55C43CE60EB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810009" y="1219200"/>
              <a:ext cx="828791" cy="762053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C18C32DD-AD33-0E57-C07B-67D70E5568A9}"/>
                    </a:ext>
                  </a:extLst>
                </p:cNvPr>
                <p:cNvSpPr txBox="1"/>
                <p:nvPr/>
              </p:nvSpPr>
              <p:spPr>
                <a:xfrm>
                  <a:off x="5370148" y="1371600"/>
                  <a:ext cx="516295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IN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C18C32DD-AD33-0E57-C07B-67D70E5568A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70148" y="1371600"/>
                  <a:ext cx="516295" cy="461665"/>
                </a:xfrm>
                <a:prstGeom prst="rect">
                  <a:avLst/>
                </a:prstGeom>
                <a:blipFill>
                  <a:blip r:embed="rId9"/>
                  <a:stretch>
                    <a:fillRect t="-18421" r="-25882" b="-1316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99AB7B4F-D296-E5C0-EFEA-E488DCDAEFE6}"/>
              </a:ext>
            </a:extLst>
          </p:cNvPr>
          <p:cNvCxnSpPr>
            <a:cxnSpLocks/>
          </p:cNvCxnSpPr>
          <p:nvPr/>
        </p:nvCxnSpPr>
        <p:spPr bwMode="auto">
          <a:xfrm flipV="1">
            <a:off x="5410200" y="1828800"/>
            <a:ext cx="0" cy="2057400"/>
          </a:xfrm>
          <a:prstGeom prst="straightConnector1">
            <a:avLst/>
          </a:prstGeom>
          <a:solidFill>
            <a:schemeClr val="accent1"/>
          </a:solidFill>
          <a:ln w="476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736ADD1A-1017-FCD5-5CC0-706FB12D7E60}"/>
                  </a:ext>
                </a:extLst>
              </p14:cNvPr>
              <p14:cNvContentPartPr/>
              <p14:nvPr/>
            </p14:nvContentPartPr>
            <p14:xfrm>
              <a:off x="4921560" y="2025000"/>
              <a:ext cx="2414880" cy="6868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736ADD1A-1017-FCD5-5CC0-706FB12D7E60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912200" y="2015640"/>
                <a:ext cx="2433600" cy="705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91215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EA01B-D7A1-8DF2-AC1E-2B7D51F50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52400"/>
            <a:ext cx="6185271" cy="1143000"/>
          </a:xfrm>
        </p:spPr>
        <p:txBody>
          <a:bodyPr/>
          <a:lstStyle/>
          <a:p>
            <a:r>
              <a:rPr lang="en-US" sz="2800" dirty="0"/>
              <a:t>Vector Algebra of Centripetal Acceleration</a:t>
            </a:r>
            <a:endParaRPr lang="en-IN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8DA2798-CCAD-4BA3-4514-B2593F2C6110}"/>
                  </a:ext>
                </a:extLst>
              </p:cNvPr>
              <p:cNvSpPr txBox="1"/>
              <p:nvPr/>
            </p:nvSpPr>
            <p:spPr>
              <a:xfrm>
                <a:off x="403889" y="1375127"/>
                <a:ext cx="4260849" cy="54066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rgbClr val="000000"/>
                    </a:solidFill>
                  </a:rPr>
                  <a:t>Linear velocity of fluid parcels is given by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dirty="0">
                  <a:solidFill>
                    <a:srgbClr val="000000"/>
                  </a:solidFill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l-G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e>
                    </m:acc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The vector equation for centripetal </a:t>
                </a:r>
                <a:r>
                  <a:rPr lang="en-US" dirty="0"/>
                  <a:t>acceleration is: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l-G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l-G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e>
                    </m:acc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acc>
                      <m:accPr>
                        <m:chr m:val="̂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e>
                        </m:acc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</m:e>
                    </m:d>
                  </m:oMath>
                </a14:m>
                <a:endParaRPr lang="en-US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𝑟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endParaRPr lang="en-US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IN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IN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8DA2798-CCAD-4BA3-4514-B2593F2C61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89" y="1375127"/>
                <a:ext cx="4260849" cy="5406673"/>
              </a:xfrm>
              <a:prstGeom prst="rect">
                <a:avLst/>
              </a:prstGeom>
              <a:blipFill>
                <a:blip r:embed="rId2"/>
                <a:stretch>
                  <a:fillRect l="-1860" t="-90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95D4DE20-6295-F60A-DE8B-BFAF88096E91}"/>
              </a:ext>
            </a:extLst>
          </p:cNvPr>
          <p:cNvGrpSpPr/>
          <p:nvPr/>
        </p:nvGrpSpPr>
        <p:grpSpPr>
          <a:xfrm>
            <a:off x="0" y="76200"/>
            <a:ext cx="9144000" cy="6858000"/>
            <a:chOff x="0" y="0"/>
            <a:chExt cx="9144000" cy="6858000"/>
          </a:xfrm>
        </p:grpSpPr>
        <p:pic>
          <p:nvPicPr>
            <p:cNvPr id="21" name="Picture 20" descr="Logo usage Guidelines">
              <a:extLst>
                <a:ext uri="{FF2B5EF4-FFF2-40B4-BE49-F238E27FC236}">
                  <a16:creationId xmlns:a16="http://schemas.microsoft.com/office/drawing/2014/main" id="{8B715DD7-8F8C-3E3A-02B5-5A4B267696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D58A842E-8525-8A5F-6A58-7EF75AF3F0E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19">
                <a:extLst>
                  <a:ext uri="{FF2B5EF4-FFF2-40B4-BE49-F238E27FC236}">
                    <a16:creationId xmlns:a16="http://schemas.microsoft.com/office/drawing/2014/main" id="{764416FC-B37B-F044-735A-AD285A7CD43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1AA20FD7-3E2A-D54B-94AA-6FC32B6C2D5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8383CCE0-57DB-8F58-BF66-EF6BD60D2C7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9" name="Rectangle 10">
                      <a:extLst>
                        <a:ext uri="{FF2B5EF4-FFF2-40B4-BE49-F238E27FC236}">
                          <a16:creationId xmlns:a16="http://schemas.microsoft.com/office/drawing/2014/main" id="{69C01593-58AA-799B-9CE2-0AF51E0DD6E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0" name="Rectangle 11">
                      <a:extLst>
                        <a:ext uri="{FF2B5EF4-FFF2-40B4-BE49-F238E27FC236}">
                          <a16:creationId xmlns:a16="http://schemas.microsoft.com/office/drawing/2014/main" id="{5D0735E5-DFEF-4240-162D-AD42349CA6B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50D37AF8-5B31-448E-4AC7-DC1CC0DE3C4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7" name="Rectangle 13">
                      <a:extLst>
                        <a:ext uri="{FF2B5EF4-FFF2-40B4-BE49-F238E27FC236}">
                          <a16:creationId xmlns:a16="http://schemas.microsoft.com/office/drawing/2014/main" id="{6E41D732-1FD0-B19C-B128-2AF6B3FBBC9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8" name="Rectangle 14">
                      <a:extLst>
                        <a:ext uri="{FF2B5EF4-FFF2-40B4-BE49-F238E27FC236}">
                          <a16:creationId xmlns:a16="http://schemas.microsoft.com/office/drawing/2014/main" id="{E92A4E7A-0F22-824C-CFC2-B6778F9FDED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AAE3044D-DF9B-F395-5D9E-C0BCA610C0E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5" name="Rectangle 34">
                      <a:extLst>
                        <a:ext uri="{FF2B5EF4-FFF2-40B4-BE49-F238E27FC236}">
                          <a16:creationId xmlns:a16="http://schemas.microsoft.com/office/drawing/2014/main" id="{61A553C8-8712-F19A-CE65-17E4196E09A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6" name="Rectangle 35">
                      <a:extLst>
                        <a:ext uri="{FF2B5EF4-FFF2-40B4-BE49-F238E27FC236}">
                          <a16:creationId xmlns:a16="http://schemas.microsoft.com/office/drawing/2014/main" id="{BF828321-CF52-CD91-7E15-AF9B1822EA2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2" name="Group 18">
                    <a:extLst>
                      <a:ext uri="{FF2B5EF4-FFF2-40B4-BE49-F238E27FC236}">
                        <a16:creationId xmlns:a16="http://schemas.microsoft.com/office/drawing/2014/main" id="{ED54A90D-EE04-92C7-B318-F26DFF73295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3" name="Rectangle 19">
                      <a:extLst>
                        <a:ext uri="{FF2B5EF4-FFF2-40B4-BE49-F238E27FC236}">
                          <a16:creationId xmlns:a16="http://schemas.microsoft.com/office/drawing/2014/main" id="{B8C6E431-2CE5-23F4-5BAC-C467794B00B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4" name="Rectangle 20">
                      <a:extLst>
                        <a:ext uri="{FF2B5EF4-FFF2-40B4-BE49-F238E27FC236}">
                          <a16:creationId xmlns:a16="http://schemas.microsoft.com/office/drawing/2014/main" id="{15D370D4-AB9A-D426-60E5-7A89D8281F2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8" name="Rectangle 21">
                  <a:extLst>
                    <a:ext uri="{FF2B5EF4-FFF2-40B4-BE49-F238E27FC236}">
                      <a16:creationId xmlns:a16="http://schemas.microsoft.com/office/drawing/2014/main" id="{6FA6CD9B-5875-9F2A-D4E0-DA371A7DEAE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685CDD1-2AA3-7297-EC23-79726DAFDB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46" name="Content Placeholder 45">
            <a:extLst>
              <a:ext uri="{FF2B5EF4-FFF2-40B4-BE49-F238E27FC236}">
                <a16:creationId xmlns:a16="http://schemas.microsoft.com/office/drawing/2014/main" id="{BB1F7DF7-313D-AD34-6842-778FD60F38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5340594" y="1447800"/>
            <a:ext cx="3270006" cy="4114800"/>
          </a:xfrm>
        </p:spPr>
      </p:pic>
    </p:spTree>
    <p:extLst>
      <p:ext uri="{BB962C8B-B14F-4D97-AF65-F5344CB8AC3E}">
        <p14:creationId xmlns:p14="http://schemas.microsoft.com/office/powerpoint/2010/main" val="4018753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EA01B-D7A1-8DF2-AC1E-2B7D51F50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76200"/>
            <a:ext cx="7772400" cy="1143000"/>
          </a:xfrm>
        </p:spPr>
        <p:txBody>
          <a:bodyPr/>
          <a:lstStyle/>
          <a:p>
            <a:r>
              <a:rPr lang="en-US" sz="2800" dirty="0"/>
              <a:t>Resultant Force  Vector</a:t>
            </a:r>
            <a:endParaRPr lang="en-IN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8DA2798-CCAD-4BA3-4514-B2593F2C6110}"/>
                  </a:ext>
                </a:extLst>
              </p:cNvPr>
              <p:cNvSpPr txBox="1"/>
              <p:nvPr/>
            </p:nvSpPr>
            <p:spPr>
              <a:xfrm>
                <a:off x="403889" y="1392197"/>
                <a:ext cx="5326323" cy="52372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800" dirty="0">
                    <a:solidFill>
                      <a:srgbClr val="000000"/>
                    </a:solidFill>
                  </a:rPr>
                  <a:t>For any rigid body rotational motion of a fluid system: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800" dirty="0">
                  <a:solidFill>
                    <a:srgbClr val="000000"/>
                  </a:solidFill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𝑔</m:t>
                            </m:r>
                          </m:e>
                        </m:acc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⃗"/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</m:e>
                    </m:d>
                  </m:oMath>
                </a14:m>
                <a:endParaRPr lang="en-US" sz="28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800" dirty="0">
                  <a:solidFill>
                    <a:srgbClr val="000000"/>
                  </a:solidFill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𝑟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acc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endParaRPr lang="en-US" sz="28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IN" sz="28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den>
                    </m:f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e>
                        </m:acc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den>
                    </m:f>
                    <m:acc>
                      <m:accPr>
                        <m:chr m:val="̂"/>
                        <m:ctrlP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</m:acc>
                  </m:oMath>
                </a14:m>
                <a:endParaRPr lang="en-US" sz="28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800" b="0" i="1" dirty="0">
                  <a:latin typeface="Cambria Math" panose="020405030504060302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den>
                    </m:f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e>
                        </m:acc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den>
                    </m:f>
                    <m:acc>
                      <m:accPr>
                        <m:chr m:val="̂"/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</m:acc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𝑟</m:t>
                        </m:r>
                        <m:sSup>
                          <m:sSup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  <m:sup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acc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𝑔</m:t>
                        </m:r>
                        <m:acc>
                          <m:accPr>
                            <m:chr m:val="̂"/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acc>
                      </m:e>
                    </m:d>
                  </m:oMath>
                </a14:m>
                <a:endParaRPr lang="en-US" sz="28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IN" sz="28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8DA2798-CCAD-4BA3-4514-B2593F2C61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89" y="1392197"/>
                <a:ext cx="5326323" cy="5237203"/>
              </a:xfrm>
              <a:prstGeom prst="rect">
                <a:avLst/>
              </a:prstGeom>
              <a:blipFill>
                <a:blip r:embed="rId2"/>
                <a:stretch>
                  <a:fillRect l="-2059" t="-116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A625290E-8F38-C34A-64B9-D25589D7CA5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1" name="Picture 20" descr="Logo usage Guidelines">
              <a:extLst>
                <a:ext uri="{FF2B5EF4-FFF2-40B4-BE49-F238E27FC236}">
                  <a16:creationId xmlns:a16="http://schemas.microsoft.com/office/drawing/2014/main" id="{7C6CAD0C-E43F-DD1A-B7CB-707A3DE86B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13F6F45D-B11D-E434-5632-8B00D4E522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19">
                <a:extLst>
                  <a:ext uri="{FF2B5EF4-FFF2-40B4-BE49-F238E27FC236}">
                    <a16:creationId xmlns:a16="http://schemas.microsoft.com/office/drawing/2014/main" id="{528CDA49-D72D-5807-A9A0-DC68D4C7E33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E5234AE2-2C4B-F212-2345-D9DBCE25DD8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285FCA25-7C26-C13D-C0C5-BF920442602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9" name="Rectangle 10">
                      <a:extLst>
                        <a:ext uri="{FF2B5EF4-FFF2-40B4-BE49-F238E27FC236}">
                          <a16:creationId xmlns:a16="http://schemas.microsoft.com/office/drawing/2014/main" id="{FC9F4757-7FB5-3EFE-71D2-8FE1A10A4A7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0" name="Rectangle 11">
                      <a:extLst>
                        <a:ext uri="{FF2B5EF4-FFF2-40B4-BE49-F238E27FC236}">
                          <a16:creationId xmlns:a16="http://schemas.microsoft.com/office/drawing/2014/main" id="{06BA26AA-8DD3-3ABB-F222-AAD2045EED0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458F75F3-BA70-FFD4-90EA-A9FADF12C0D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7" name="Rectangle 13">
                      <a:extLst>
                        <a:ext uri="{FF2B5EF4-FFF2-40B4-BE49-F238E27FC236}">
                          <a16:creationId xmlns:a16="http://schemas.microsoft.com/office/drawing/2014/main" id="{6499B270-E7BE-04F2-235D-A3C41BE648F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8" name="Rectangle 14">
                      <a:extLst>
                        <a:ext uri="{FF2B5EF4-FFF2-40B4-BE49-F238E27FC236}">
                          <a16:creationId xmlns:a16="http://schemas.microsoft.com/office/drawing/2014/main" id="{DDF4280A-2D02-6061-2BB0-DD6F0D72B98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BFD84934-9112-9162-BFF7-E579216B663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5" name="Rectangle 34">
                      <a:extLst>
                        <a:ext uri="{FF2B5EF4-FFF2-40B4-BE49-F238E27FC236}">
                          <a16:creationId xmlns:a16="http://schemas.microsoft.com/office/drawing/2014/main" id="{87026F94-CF20-E09C-2F29-00E51BF330D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6" name="Rectangle 35">
                      <a:extLst>
                        <a:ext uri="{FF2B5EF4-FFF2-40B4-BE49-F238E27FC236}">
                          <a16:creationId xmlns:a16="http://schemas.microsoft.com/office/drawing/2014/main" id="{316340DB-E624-15DE-F21C-C920366117F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2" name="Group 18">
                    <a:extLst>
                      <a:ext uri="{FF2B5EF4-FFF2-40B4-BE49-F238E27FC236}">
                        <a16:creationId xmlns:a16="http://schemas.microsoft.com/office/drawing/2014/main" id="{8892D044-0D67-B6E7-4D21-89AC32C8389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3" name="Rectangle 19">
                      <a:extLst>
                        <a:ext uri="{FF2B5EF4-FFF2-40B4-BE49-F238E27FC236}">
                          <a16:creationId xmlns:a16="http://schemas.microsoft.com/office/drawing/2014/main" id="{9A3038AD-7943-1EF0-8BC0-33AA51AEC10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4" name="Rectangle 20">
                      <a:extLst>
                        <a:ext uri="{FF2B5EF4-FFF2-40B4-BE49-F238E27FC236}">
                          <a16:creationId xmlns:a16="http://schemas.microsoft.com/office/drawing/2014/main" id="{42D8047C-A8BB-971B-76D6-532022E45C3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8" name="Rectangle 21">
                  <a:extLst>
                    <a:ext uri="{FF2B5EF4-FFF2-40B4-BE49-F238E27FC236}">
                      <a16:creationId xmlns:a16="http://schemas.microsoft.com/office/drawing/2014/main" id="{38F667B6-9DBE-4AB8-1C11-DC4D01879A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DFE2BBB-0040-4B52-5962-B663748BB94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45" name="Content Placeholder 45">
            <a:extLst>
              <a:ext uri="{FF2B5EF4-FFF2-40B4-BE49-F238E27FC236}">
                <a16:creationId xmlns:a16="http://schemas.microsoft.com/office/drawing/2014/main" id="{653927AE-6028-78E2-9C92-76211E9466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5290659" y="1371600"/>
            <a:ext cx="3581400" cy="4114800"/>
          </a:xfrm>
        </p:spPr>
      </p:pic>
    </p:spTree>
    <p:extLst>
      <p:ext uri="{BB962C8B-B14F-4D97-AF65-F5344CB8AC3E}">
        <p14:creationId xmlns:p14="http://schemas.microsoft.com/office/powerpoint/2010/main" val="1650673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EA01B-D7A1-8DF2-AC1E-2B7D51F50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1473" y="155611"/>
            <a:ext cx="6035675" cy="1143000"/>
          </a:xfrm>
        </p:spPr>
        <p:txBody>
          <a:bodyPr/>
          <a:lstStyle/>
          <a:p>
            <a:r>
              <a:rPr lang="en-US" sz="2800" dirty="0"/>
              <a:t>The Pressure Gradient Field due to Rigid Body Rotation</a:t>
            </a:r>
            <a:endParaRPr lang="en-IN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8DA2798-CCAD-4BA3-4514-B2593F2C6110}"/>
                  </a:ext>
                </a:extLst>
              </p:cNvPr>
              <p:cNvSpPr txBox="1"/>
              <p:nvPr/>
            </p:nvSpPr>
            <p:spPr>
              <a:xfrm>
                <a:off x="304800" y="2093624"/>
                <a:ext cx="5692111" cy="7257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den>
                    </m:f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e>
                        </m:acc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den>
                    </m:f>
                    <m:acc>
                      <m:accPr>
                        <m:chr m:val="̂"/>
                        <m:ctrlP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</m:acc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𝑟</m:t>
                        </m:r>
                        <m:sSup>
                          <m:sSup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  <m:sup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acc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𝑔</m:t>
                        </m:r>
                        <m:acc>
                          <m:accPr>
                            <m:chr m:val="̂"/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acc>
                        <m:r>
                          <m:rPr>
                            <m:nor/>
                          </m:rPr>
                          <a:rPr lang="en-IN" sz="2800" dirty="0"/>
                          <m:t> </m:t>
                        </m:r>
                      </m:e>
                    </m:d>
                  </m:oMath>
                </a14:m>
                <a:endParaRPr lang="en-IN" sz="28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8DA2798-CCAD-4BA3-4514-B2593F2C61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2093624"/>
                <a:ext cx="5692111" cy="72577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B11DB60-9D32-C547-1963-2CC60CC71821}"/>
                  </a:ext>
                </a:extLst>
              </p:cNvPr>
              <p:cNvSpPr txBox="1"/>
              <p:nvPr/>
            </p:nvSpPr>
            <p:spPr>
              <a:xfrm>
                <a:off x="299438" y="3092242"/>
                <a:ext cx="5339361" cy="35900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/>
                <a:r>
                  <a:rPr lang="en-US" b="0" i="0" u="none" strike="noStrike" baseline="0" dirty="0">
                    <a:latin typeface="Times-Roman"/>
                  </a:rPr>
                  <a:t>Equating like components, we find the pressure field by solving two first-order partial </a:t>
                </a:r>
                <a:r>
                  <a:rPr lang="en-IN" b="0" i="0" u="none" strike="noStrike" baseline="0" dirty="0">
                    <a:latin typeface="Times-Roman"/>
                  </a:rPr>
                  <a:t>differential equations:</a:t>
                </a:r>
              </a:p>
              <a:p>
                <a:pPr algn="l"/>
                <a:endParaRPr lang="en-IN" b="0" i="0" u="none" strike="noStrike" baseline="0" dirty="0">
                  <a:latin typeface="Times-Roman"/>
                </a:endParaRPr>
              </a:p>
              <a:p>
                <a:pPr algn="l"/>
                <a:r>
                  <a:rPr lang="en-US" b="0" dirty="0"/>
                  <a:t>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𝑟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IN" dirty="0"/>
                  <a:t> &amp;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endParaRPr lang="en-IN" dirty="0"/>
              </a:p>
              <a:p>
                <a:pPr algn="l"/>
                <a:endParaRPr lang="en-IN" dirty="0"/>
              </a:p>
              <a:p>
                <a:pPr algn="l"/>
                <a:r>
                  <a:rPr lang="en-US" b="0" i="0" u="none" strike="noStrike" baseline="0" dirty="0">
                    <a:latin typeface="Times-Roman"/>
                  </a:rPr>
                  <a:t>The right-hand sides of above </a:t>
                </a:r>
                <a:r>
                  <a:rPr lang="en-US" dirty="0">
                    <a:latin typeface="Times-Roman"/>
                  </a:rPr>
                  <a:t>equations </a:t>
                </a:r>
                <a:r>
                  <a:rPr lang="en-US" b="0" i="0" u="none" strike="noStrike" baseline="0" dirty="0">
                    <a:latin typeface="Times-Roman"/>
                  </a:rPr>
                  <a:t>are known functions of </a:t>
                </a:r>
                <a:r>
                  <a:rPr lang="en-US" b="0" i="1" u="none" strike="noStrike" baseline="0" dirty="0">
                    <a:latin typeface="Times-Italic"/>
                  </a:rPr>
                  <a:t>r </a:t>
                </a:r>
                <a:r>
                  <a:rPr lang="en-US" b="0" i="0" u="none" strike="noStrike" baseline="0" dirty="0">
                    <a:latin typeface="Times-Roman"/>
                  </a:rPr>
                  <a:t>and </a:t>
                </a:r>
                <a:r>
                  <a:rPr lang="en-US" b="0" i="1" u="none" strike="noStrike" baseline="0" dirty="0">
                    <a:latin typeface="Times-Italic"/>
                  </a:rPr>
                  <a:t>z</a:t>
                </a:r>
                <a:r>
                  <a:rPr lang="en-US" b="0" i="0" u="none" strike="noStrike" baseline="0" dirty="0">
                    <a:latin typeface="Times-Roman"/>
                  </a:rPr>
                  <a:t>. </a:t>
                </a:r>
              </a:p>
              <a:p>
                <a:pPr algn="l"/>
                <a:endParaRPr lang="en-US" b="0" i="0" u="none" strike="noStrike" baseline="0" dirty="0">
                  <a:latin typeface="Times-Roman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B11DB60-9D32-C547-1963-2CC60CC718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438" y="3092242"/>
                <a:ext cx="5339361" cy="3590022"/>
              </a:xfrm>
              <a:prstGeom prst="rect">
                <a:avLst/>
              </a:prstGeom>
              <a:blipFill>
                <a:blip r:embed="rId3"/>
                <a:stretch>
                  <a:fillRect l="-1712" t="-135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208C2ADF-E72B-25F4-2F86-CF9177AED4C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4" name="Picture 23" descr="Logo usage Guidelines">
              <a:extLst>
                <a:ext uri="{FF2B5EF4-FFF2-40B4-BE49-F238E27FC236}">
                  <a16:creationId xmlns:a16="http://schemas.microsoft.com/office/drawing/2014/main" id="{C1CA8C25-B306-F6CC-E17E-B738A6F6CF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" name="Group 38">
              <a:extLst>
                <a:ext uri="{FF2B5EF4-FFF2-40B4-BE49-F238E27FC236}">
                  <a16:creationId xmlns:a16="http://schemas.microsoft.com/office/drawing/2014/main" id="{3BA5A747-A288-1EB0-4663-EF1ABFD95AB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19">
                <a:extLst>
                  <a:ext uri="{FF2B5EF4-FFF2-40B4-BE49-F238E27FC236}">
                    <a16:creationId xmlns:a16="http://schemas.microsoft.com/office/drawing/2014/main" id="{3AFA5EBB-62DD-7A75-77ED-4639CF31CD1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49C24E22-6DDC-9EFE-DF61-C3B88454B85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1DBAF363-3DE6-6154-2AFF-3529C561F01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0" name="Rectangle 10">
                      <a:extLst>
                        <a:ext uri="{FF2B5EF4-FFF2-40B4-BE49-F238E27FC236}">
                          <a16:creationId xmlns:a16="http://schemas.microsoft.com/office/drawing/2014/main" id="{A947CF34-144A-14D2-0EC1-CC3EA82F304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" name="Rectangle 11">
                      <a:extLst>
                        <a:ext uri="{FF2B5EF4-FFF2-40B4-BE49-F238E27FC236}">
                          <a16:creationId xmlns:a16="http://schemas.microsoft.com/office/drawing/2014/main" id="{A75DC1F6-0350-5E91-0D22-80B279E668C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AB86F9DC-F9FB-6A29-30EC-4468EBC5562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8" name="Rectangle 13">
                      <a:extLst>
                        <a:ext uri="{FF2B5EF4-FFF2-40B4-BE49-F238E27FC236}">
                          <a16:creationId xmlns:a16="http://schemas.microsoft.com/office/drawing/2014/main" id="{05CAD0CA-F9EB-A94E-D4C5-C7122CEA384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9" name="Rectangle 14">
                      <a:extLst>
                        <a:ext uri="{FF2B5EF4-FFF2-40B4-BE49-F238E27FC236}">
                          <a16:creationId xmlns:a16="http://schemas.microsoft.com/office/drawing/2014/main" id="{682A5F38-835D-CA21-A133-17A928A5075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2" name="Group 31">
                    <a:extLst>
                      <a:ext uri="{FF2B5EF4-FFF2-40B4-BE49-F238E27FC236}">
                        <a16:creationId xmlns:a16="http://schemas.microsoft.com/office/drawing/2014/main" id="{63B1F50C-8081-9E76-7EE3-B8561E653A6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6" name="Rectangle 35">
                      <a:extLst>
                        <a:ext uri="{FF2B5EF4-FFF2-40B4-BE49-F238E27FC236}">
                          <a16:creationId xmlns:a16="http://schemas.microsoft.com/office/drawing/2014/main" id="{02F27277-6727-1C4F-DC38-8FB6D9169B4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7" name="Rectangle 36">
                      <a:extLst>
                        <a:ext uri="{FF2B5EF4-FFF2-40B4-BE49-F238E27FC236}">
                          <a16:creationId xmlns:a16="http://schemas.microsoft.com/office/drawing/2014/main" id="{F7C23E04-BD35-D7C7-165E-9CFF155B7AE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3" name="Group 18">
                    <a:extLst>
                      <a:ext uri="{FF2B5EF4-FFF2-40B4-BE49-F238E27FC236}">
                        <a16:creationId xmlns:a16="http://schemas.microsoft.com/office/drawing/2014/main" id="{0A568C18-5EB9-233F-1C32-5061358918B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4" name="Rectangle 19">
                      <a:extLst>
                        <a:ext uri="{FF2B5EF4-FFF2-40B4-BE49-F238E27FC236}">
                          <a16:creationId xmlns:a16="http://schemas.microsoft.com/office/drawing/2014/main" id="{96FDB722-6C8D-4665-BD96-CC02FCEE196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5" name="Rectangle 20">
                      <a:extLst>
                        <a:ext uri="{FF2B5EF4-FFF2-40B4-BE49-F238E27FC236}">
                          <a16:creationId xmlns:a16="http://schemas.microsoft.com/office/drawing/2014/main" id="{CAF48218-973C-072D-0CF4-A7ECB0C5C1F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C1189F15-0685-4C98-88E6-12CEF2A680A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7488B14-CB03-6C3D-E161-9F9E9117D33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46" name="Content Placeholder 45">
            <a:extLst>
              <a:ext uri="{FF2B5EF4-FFF2-40B4-BE49-F238E27FC236}">
                <a16:creationId xmlns:a16="http://schemas.microsoft.com/office/drawing/2014/main" id="{E0916162-7237-B9D4-15C7-0393C30DBA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5409762" y="2380351"/>
            <a:ext cx="3468638" cy="4114800"/>
          </a:xfrm>
        </p:spPr>
      </p:pic>
    </p:spTree>
    <p:extLst>
      <p:ext uri="{BB962C8B-B14F-4D97-AF65-F5344CB8AC3E}">
        <p14:creationId xmlns:p14="http://schemas.microsoft.com/office/powerpoint/2010/main" val="3013683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1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EA01B-D7A1-8DF2-AC1E-2B7D51F50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8132" y="209340"/>
            <a:ext cx="5638800" cy="1143000"/>
          </a:xfrm>
        </p:spPr>
        <p:txBody>
          <a:bodyPr/>
          <a:lstStyle/>
          <a:p>
            <a:r>
              <a:rPr lang="en-US" sz="2800" dirty="0"/>
              <a:t>The Pressure Field due to Rigid Body Rotation</a:t>
            </a:r>
            <a:endParaRPr lang="en-IN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B11DB60-9D32-C547-1963-2CC60CC71821}"/>
                  </a:ext>
                </a:extLst>
              </p:cNvPr>
              <p:cNvSpPr txBox="1"/>
              <p:nvPr/>
            </p:nvSpPr>
            <p:spPr>
              <a:xfrm>
                <a:off x="375639" y="1295400"/>
                <a:ext cx="5339361" cy="50674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/>
                <a:r>
                  <a:rPr lang="en-US" b="0" i="0" u="none" strike="noStrike" baseline="0" dirty="0">
                    <a:latin typeface="Times-Roman"/>
                  </a:rPr>
                  <a:t>Simultaneous partial </a:t>
                </a:r>
                <a:r>
                  <a:rPr lang="en-IN" b="0" i="0" u="none" strike="noStrike" baseline="0" dirty="0">
                    <a:latin typeface="Times-Roman"/>
                  </a:rPr>
                  <a:t>differential equations:</a:t>
                </a:r>
              </a:p>
              <a:p>
                <a:pPr algn="l"/>
                <a:r>
                  <a:rPr lang="en-US" b="0" dirty="0"/>
                  <a:t>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𝑟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IN" dirty="0"/>
                  <a:t> &amp;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endParaRPr lang="en-IN" dirty="0"/>
              </a:p>
              <a:p>
                <a:pPr algn="l"/>
                <a:r>
                  <a:rPr lang="en-US" dirty="0">
                    <a:latin typeface="Times-Roman"/>
                  </a:rPr>
                  <a:t>Partial Integration: </a:t>
                </a:r>
                <a:r>
                  <a:rPr lang="en-US" b="0" i="0" u="none" strike="noStrike" baseline="0" dirty="0">
                    <a:latin typeface="Times-Roman"/>
                  </a:rPr>
                  <a:t>Integrate the first equation “partially,” holding </a:t>
                </a:r>
                <a:r>
                  <a:rPr lang="en-US" b="0" i="1" u="none" strike="noStrike" baseline="0" dirty="0">
                    <a:latin typeface="Times-Italic"/>
                  </a:rPr>
                  <a:t>z </a:t>
                </a:r>
                <a:r>
                  <a:rPr lang="en-US" b="0" i="0" u="none" strike="noStrike" baseline="0" dirty="0">
                    <a:latin typeface="Times-Roman"/>
                  </a:rPr>
                  <a:t>constant, with respect to </a:t>
                </a:r>
                <a:r>
                  <a:rPr lang="en-US" b="0" i="1" u="none" strike="noStrike" baseline="0" dirty="0">
                    <a:latin typeface="Times-Italic"/>
                  </a:rPr>
                  <a:t>r</a:t>
                </a:r>
                <a:r>
                  <a:rPr lang="en-US" b="0" i="0" u="none" strike="noStrike" baseline="0" dirty="0">
                    <a:latin typeface="Times-Roman"/>
                  </a:rPr>
                  <a:t>.</a:t>
                </a:r>
              </a:p>
              <a:p>
                <a:pPr algn="l"/>
                <a:endParaRPr lang="en-US" dirty="0">
                  <a:latin typeface="Times-Roman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u="none" strike="noStrike" baseline="0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u="none" strike="noStrike" baseline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u="none" strike="noStrike" baseline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sSup>
                            <m:sSup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u="none" strike="noStrike" baseline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b="0" i="1" u="none" strike="noStrike" baseline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u="none" strike="noStrike" baseline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US" b="0" i="1" u="none" strike="noStrike" baseline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u="none" strike="noStrike" baseline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u="none" strike="noStrike" baseline="0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u="none" strike="noStrike" baseline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u="none" strike="noStrike" baseline="0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</m:oMath>
                  </m:oMathPara>
                </a14:m>
                <a:endParaRPr lang="en-US" b="0" i="0" u="none" strike="noStrike" baseline="0" dirty="0">
                  <a:latin typeface="Times-Roman"/>
                </a:endParaRPr>
              </a:p>
              <a:p>
                <a:pPr algn="l"/>
                <a:r>
                  <a:rPr lang="en-US" b="0" i="0" u="none" strike="noStrike" baseline="0" dirty="0">
                    <a:latin typeface="Times-Roman"/>
                  </a:rPr>
                  <a:t>where the “constant” of integration is a function </a:t>
                </a:r>
                <a:r>
                  <a:rPr lang="en-US" b="0" i="1" u="none" strike="noStrike" baseline="0" dirty="0">
                    <a:latin typeface="Times-Italic"/>
                  </a:rPr>
                  <a:t>f</a:t>
                </a:r>
                <a:r>
                  <a:rPr lang="en-US" b="0" i="0" u="none" strike="noStrike" baseline="0" dirty="0">
                    <a:latin typeface="Times-Roman"/>
                  </a:rPr>
                  <a:t>(</a:t>
                </a:r>
                <a:r>
                  <a:rPr lang="en-US" b="0" i="1" u="none" strike="noStrike" baseline="0" dirty="0">
                    <a:latin typeface="Times-Italic"/>
                  </a:rPr>
                  <a:t>z</a:t>
                </a:r>
                <a:r>
                  <a:rPr lang="en-US" b="0" i="0" u="none" strike="noStrike" baseline="0" dirty="0">
                    <a:latin typeface="Times-Roman"/>
                  </a:rPr>
                  <a:t>).</a:t>
                </a:r>
              </a:p>
              <a:p>
                <a:pPr algn="l"/>
                <a:r>
                  <a:rPr lang="en-US" b="0" i="0" u="none" strike="noStrike" baseline="0" dirty="0">
                    <a:latin typeface="Times-Roman"/>
                  </a:rPr>
                  <a:t> Now differentiate this with respect to </a:t>
                </a:r>
                <a:r>
                  <a:rPr lang="en-US" b="0" i="1" u="none" strike="noStrike" baseline="0" dirty="0">
                    <a:latin typeface="Times-Italic"/>
                  </a:rPr>
                  <a:t>z </a:t>
                </a:r>
                <a:r>
                  <a:rPr lang="en-US" b="0" i="0" u="none" strike="noStrike" baseline="0" dirty="0">
                    <a:latin typeface="Times-Roman"/>
                  </a:rPr>
                  <a:t>and compare with the second relation of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B11DB60-9D32-C547-1963-2CC60CC718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639" y="1295400"/>
                <a:ext cx="5339361" cy="5067413"/>
              </a:xfrm>
              <a:prstGeom prst="rect">
                <a:avLst/>
              </a:prstGeom>
              <a:blipFill>
                <a:blip r:embed="rId5"/>
                <a:stretch>
                  <a:fillRect l="-1826" t="-963" b="-180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23">
            <a:extLst>
              <a:ext uri="{FF2B5EF4-FFF2-40B4-BE49-F238E27FC236}">
                <a16:creationId xmlns:a16="http://schemas.microsoft.com/office/drawing/2014/main" id="{119C270F-4DF3-7715-9F8E-60571CACAB8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5" name="Picture 24" descr="Logo usage Guidelines">
              <a:extLst>
                <a:ext uri="{FF2B5EF4-FFF2-40B4-BE49-F238E27FC236}">
                  <a16:creationId xmlns:a16="http://schemas.microsoft.com/office/drawing/2014/main" id="{7F23B32B-1602-C203-0899-21B71CC802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6" name="Group 38">
              <a:extLst>
                <a:ext uri="{FF2B5EF4-FFF2-40B4-BE49-F238E27FC236}">
                  <a16:creationId xmlns:a16="http://schemas.microsoft.com/office/drawing/2014/main" id="{984DE4BE-BEA5-5F2B-964E-A5DB9F58356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19">
                <a:extLst>
                  <a:ext uri="{FF2B5EF4-FFF2-40B4-BE49-F238E27FC236}">
                    <a16:creationId xmlns:a16="http://schemas.microsoft.com/office/drawing/2014/main" id="{A7B288A6-0508-014D-698C-52C1E13BF8C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C84E95C1-63BB-B570-8288-CD87F2511D9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D45A9745-7B17-A55E-14D9-8CFCC18FD81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1" name="Rectangle 10">
                      <a:extLst>
                        <a:ext uri="{FF2B5EF4-FFF2-40B4-BE49-F238E27FC236}">
                          <a16:creationId xmlns:a16="http://schemas.microsoft.com/office/drawing/2014/main" id="{1E6B1464-FB9B-C528-8202-C4C8D50A43D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2" name="Rectangle 11">
                      <a:extLst>
                        <a:ext uri="{FF2B5EF4-FFF2-40B4-BE49-F238E27FC236}">
                          <a16:creationId xmlns:a16="http://schemas.microsoft.com/office/drawing/2014/main" id="{DF141761-1422-A821-FB2D-53DBEFE290F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2" name="Group 31">
                    <a:extLst>
                      <a:ext uri="{FF2B5EF4-FFF2-40B4-BE49-F238E27FC236}">
                        <a16:creationId xmlns:a16="http://schemas.microsoft.com/office/drawing/2014/main" id="{C2484F5E-7CEE-5021-97C1-EA4A16108C9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9" name="Rectangle 13">
                      <a:extLst>
                        <a:ext uri="{FF2B5EF4-FFF2-40B4-BE49-F238E27FC236}">
                          <a16:creationId xmlns:a16="http://schemas.microsoft.com/office/drawing/2014/main" id="{73B9EC7D-A6E6-DF03-6083-129FCEDEE8D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0" name="Rectangle 14">
                      <a:extLst>
                        <a:ext uri="{FF2B5EF4-FFF2-40B4-BE49-F238E27FC236}">
                          <a16:creationId xmlns:a16="http://schemas.microsoft.com/office/drawing/2014/main" id="{CFCAA721-6D8E-4362-507E-2D447437279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3" name="Group 32">
                    <a:extLst>
                      <a:ext uri="{FF2B5EF4-FFF2-40B4-BE49-F238E27FC236}">
                        <a16:creationId xmlns:a16="http://schemas.microsoft.com/office/drawing/2014/main" id="{A02758BA-9082-A6B5-8EEC-E979607E37B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7" name="Rectangle 36">
                      <a:extLst>
                        <a:ext uri="{FF2B5EF4-FFF2-40B4-BE49-F238E27FC236}">
                          <a16:creationId xmlns:a16="http://schemas.microsoft.com/office/drawing/2014/main" id="{7B8BDA6B-9C7F-FE6D-E810-51D1EA7C9A4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8" name="Rectangle 37">
                      <a:extLst>
                        <a:ext uri="{FF2B5EF4-FFF2-40B4-BE49-F238E27FC236}">
                          <a16:creationId xmlns:a16="http://schemas.microsoft.com/office/drawing/2014/main" id="{8F849683-8964-4433-B508-F5E4BEDFB88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4" name="Group 18">
                    <a:extLst>
                      <a:ext uri="{FF2B5EF4-FFF2-40B4-BE49-F238E27FC236}">
                        <a16:creationId xmlns:a16="http://schemas.microsoft.com/office/drawing/2014/main" id="{9968D48E-A9C0-DE7C-A202-146A6CCD732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5" name="Rectangle 19">
                      <a:extLst>
                        <a:ext uri="{FF2B5EF4-FFF2-40B4-BE49-F238E27FC236}">
                          <a16:creationId xmlns:a16="http://schemas.microsoft.com/office/drawing/2014/main" id="{5C3B012D-2989-2C9E-F527-288957C3899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6" name="Rectangle 20">
                      <a:extLst>
                        <a:ext uri="{FF2B5EF4-FFF2-40B4-BE49-F238E27FC236}">
                          <a16:creationId xmlns:a16="http://schemas.microsoft.com/office/drawing/2014/main" id="{4E741315-0118-90E2-B1D1-D20E6857294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0" name="Rectangle 21">
                  <a:extLst>
                    <a:ext uri="{FF2B5EF4-FFF2-40B4-BE49-F238E27FC236}">
                      <a16:creationId xmlns:a16="http://schemas.microsoft.com/office/drawing/2014/main" id="{76183CF4-EBDA-B11F-61BE-2406BBF2373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F770A7A-757F-8594-8445-F3255ED5BA2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47" name="Content Placeholder 45">
            <a:extLst>
              <a:ext uri="{FF2B5EF4-FFF2-40B4-BE49-F238E27FC236}">
                <a16:creationId xmlns:a16="http://schemas.microsoft.com/office/drawing/2014/main" id="{18DFB58F-C0A7-0EAC-99FA-4758B1FAC6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8"/>
          <a:stretch>
            <a:fillRect/>
          </a:stretch>
        </p:blipFill>
        <p:spPr>
          <a:xfrm>
            <a:off x="5715000" y="1371600"/>
            <a:ext cx="3050203" cy="4114800"/>
          </a:xfrm>
        </p:spPr>
      </p:pic>
    </p:spTree>
    <p:extLst>
      <p:ext uri="{BB962C8B-B14F-4D97-AF65-F5344CB8AC3E}">
        <p14:creationId xmlns:p14="http://schemas.microsoft.com/office/powerpoint/2010/main" val="1132127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EA01B-D7A1-8DF2-AC1E-2B7D51F50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8297" y="201669"/>
            <a:ext cx="5641130" cy="1143000"/>
          </a:xfrm>
        </p:spPr>
        <p:txBody>
          <a:bodyPr/>
          <a:lstStyle/>
          <a:p>
            <a:r>
              <a:rPr lang="en-US" sz="2800" dirty="0"/>
              <a:t>The Pressure Field due to Rigid Body Rotation</a:t>
            </a:r>
            <a:endParaRPr lang="en-IN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B11DB60-9D32-C547-1963-2CC60CC71821}"/>
                  </a:ext>
                </a:extLst>
              </p:cNvPr>
              <p:cNvSpPr txBox="1"/>
              <p:nvPr/>
            </p:nvSpPr>
            <p:spPr>
              <a:xfrm>
                <a:off x="451839" y="1143000"/>
                <a:ext cx="5339361" cy="19390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u="none" strike="noStrike" baseline="0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u="none" strike="noStrike" baseline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u="none" strike="noStrike" baseline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sSup>
                            <m:sSup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u="none" strike="noStrike" baseline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b="0" i="1" u="none" strike="noStrike" baseline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u="none" strike="noStrike" baseline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US" b="0" i="1" u="none" strike="noStrike" baseline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u="none" strike="noStrike" baseline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u="none" strike="noStrike" baseline="0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u="none" strike="noStrike" baseline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u="none" strike="noStrike" baseline="0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</m:oMath>
                  </m:oMathPara>
                </a14:m>
                <a:endParaRPr lang="en-US" b="0" i="0" u="none" strike="noStrike" baseline="0" dirty="0">
                  <a:latin typeface="Times-Roman"/>
                </a:endParaRPr>
              </a:p>
              <a:p>
                <a:pPr algn="l"/>
                <a:r>
                  <a:rPr lang="en-US" b="0" i="0" u="none" strike="noStrike" baseline="0" dirty="0">
                    <a:latin typeface="Times-Roman"/>
                  </a:rPr>
                  <a:t>Differentiate above with respect to </a:t>
                </a:r>
                <a:r>
                  <a:rPr lang="en-US" b="0" i="1" u="none" strike="noStrike" baseline="0" dirty="0">
                    <a:latin typeface="Times-Italic"/>
                  </a:rPr>
                  <a:t>z </a:t>
                </a:r>
                <a:r>
                  <a:rPr lang="en-US" b="0" i="0" u="none" strike="noStrike" baseline="0" dirty="0">
                    <a:latin typeface="Times-Roman"/>
                  </a:rPr>
                  <a:t>and compare with the second </a:t>
                </a:r>
                <a:r>
                  <a:rPr lang="en-US" dirty="0">
                    <a:latin typeface="Times-Roman"/>
                  </a:rPr>
                  <a:t>partial differential equation.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B11DB60-9D32-C547-1963-2CC60CC718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839" y="1143000"/>
                <a:ext cx="5339361" cy="1939057"/>
              </a:xfrm>
              <a:prstGeom prst="rect">
                <a:avLst/>
              </a:prstGeom>
              <a:blipFill>
                <a:blip r:embed="rId5"/>
                <a:stretch>
                  <a:fillRect l="-1712" b="-597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1400F0A-4251-69CC-5C09-931320B787DF}"/>
                  </a:ext>
                </a:extLst>
              </p:cNvPr>
              <p:cNvSpPr txBox="1"/>
              <p:nvPr/>
            </p:nvSpPr>
            <p:spPr>
              <a:xfrm>
                <a:off x="914400" y="3125364"/>
                <a:ext cx="2837956" cy="63536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0+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den>
                    </m:f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1400F0A-4251-69CC-5C09-931320B787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3125364"/>
                <a:ext cx="2837956" cy="63536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E6284BFC-8B7F-A785-93A2-E734BCAE7FEE}"/>
              </a:ext>
            </a:extLst>
          </p:cNvPr>
          <p:cNvSpPr txBox="1"/>
          <p:nvPr/>
        </p:nvSpPr>
        <p:spPr>
          <a:xfrm>
            <a:off x="457200" y="4800600"/>
            <a:ext cx="842131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0" i="0" u="none" strike="noStrike" baseline="0" dirty="0">
                <a:latin typeface="Times-Roman"/>
              </a:rPr>
              <a:t>This is the pressure distribution in the fluid. </a:t>
            </a:r>
          </a:p>
          <a:p>
            <a:pPr algn="l"/>
            <a:r>
              <a:rPr lang="en-US" sz="2400" b="0" i="0" u="none" strike="noStrike" baseline="0" dirty="0">
                <a:latin typeface="Times-Roman"/>
              </a:rPr>
              <a:t>The value of </a:t>
            </a:r>
            <a:r>
              <a:rPr lang="en-US" sz="2400" b="0" i="1" u="none" strike="noStrike" baseline="0" dirty="0">
                <a:latin typeface="Times-Italic"/>
              </a:rPr>
              <a:t>C </a:t>
            </a:r>
            <a:r>
              <a:rPr lang="en-US" sz="2400" b="0" i="0" u="none" strike="noStrike" baseline="0" dirty="0">
                <a:latin typeface="Times-Roman"/>
              </a:rPr>
              <a:t>is found by specifying the pressure at </a:t>
            </a:r>
            <a:r>
              <a:rPr lang="en-US" dirty="0">
                <a:latin typeface="Times-Roman"/>
              </a:rPr>
              <a:t>any</a:t>
            </a:r>
            <a:r>
              <a:rPr lang="en-US" sz="2400" b="0" i="0" u="none" strike="noStrike" baseline="0" dirty="0">
                <a:latin typeface="Times-Roman"/>
              </a:rPr>
              <a:t> point. </a:t>
            </a:r>
          </a:p>
          <a:p>
            <a:r>
              <a:rPr lang="en-US" dirty="0">
                <a:latin typeface="Times-Roman"/>
              </a:rPr>
              <a:t>The pressure </a:t>
            </a:r>
            <a:r>
              <a:rPr lang="en-US" i="1" dirty="0">
                <a:latin typeface="Times-Roman"/>
              </a:rPr>
              <a:t>p</a:t>
            </a:r>
            <a:r>
              <a:rPr lang="en-US" sz="2400" b="0" i="1" u="none" strike="noStrike" baseline="0" dirty="0">
                <a:latin typeface="Times-Roman"/>
              </a:rPr>
              <a:t>(</a:t>
            </a:r>
            <a:r>
              <a:rPr lang="en-US" sz="2400" b="0" i="1" u="none" strike="noStrike" baseline="0" dirty="0">
                <a:latin typeface="Times-Italic"/>
              </a:rPr>
              <a:t>r</a:t>
            </a:r>
            <a:r>
              <a:rPr lang="en-US" sz="2400" b="0" i="1" u="none" strike="noStrike" baseline="0" dirty="0">
                <a:latin typeface="Times-Roman"/>
              </a:rPr>
              <a:t>, </a:t>
            </a:r>
            <a:r>
              <a:rPr lang="en-US" sz="2400" b="0" i="1" u="none" strike="noStrike" baseline="0" dirty="0">
                <a:latin typeface="Times-Italic"/>
              </a:rPr>
              <a:t>z</a:t>
            </a:r>
            <a:r>
              <a:rPr lang="en-US" sz="2400" b="0" i="1" u="none" strike="noStrike" baseline="0" dirty="0">
                <a:latin typeface="Times-Roman"/>
              </a:rPr>
              <a:t>)</a:t>
            </a:r>
            <a:r>
              <a:rPr lang="en-US" sz="2400" b="0" i="0" u="none" strike="noStrike" baseline="0" dirty="0">
                <a:latin typeface="Times-Roman"/>
              </a:rPr>
              <a:t> </a:t>
            </a:r>
            <a:r>
              <a:rPr lang="en-US" dirty="0">
                <a:latin typeface="MathematicalPi-One"/>
              </a:rPr>
              <a:t>=</a:t>
            </a:r>
            <a:r>
              <a:rPr lang="en-US" i="1" dirty="0">
                <a:latin typeface="+mn-lt"/>
              </a:rPr>
              <a:t>p</a:t>
            </a:r>
            <a:r>
              <a:rPr lang="en-US" sz="2400" b="0" i="1" u="none" strike="noStrike" baseline="0" dirty="0">
                <a:latin typeface="+mn-lt"/>
              </a:rPr>
              <a:t>(0, 0)=</a:t>
            </a:r>
            <a:r>
              <a:rPr lang="en-US" sz="2400" b="0" i="1" u="none" strike="noStrike" baseline="0" dirty="0" err="1">
                <a:latin typeface="+mn-lt"/>
              </a:rPr>
              <a:t>p</a:t>
            </a:r>
            <a:r>
              <a:rPr lang="en-US" sz="2400" b="0" i="1" u="none" strike="noStrike" baseline="-25000" dirty="0" err="1">
                <a:latin typeface="+mn-lt"/>
              </a:rPr>
              <a:t>atm</a:t>
            </a:r>
            <a:endParaRPr lang="en-US" sz="2400" b="0" i="0" u="none" strike="noStrike" baseline="0" dirty="0">
              <a:latin typeface="Times-Roman"/>
            </a:endParaRPr>
          </a:p>
          <a:p>
            <a:r>
              <a:rPr lang="en-US" sz="2400" b="0" i="1" u="none" strike="noStrike" baseline="0" dirty="0">
                <a:latin typeface="Times-Italic"/>
              </a:rPr>
              <a:t>C =</a:t>
            </a:r>
            <a:r>
              <a:rPr lang="en-US" sz="2400" b="0" i="0" u="none" strike="noStrike" baseline="0" dirty="0">
                <a:latin typeface="MathematicalPi-One"/>
              </a:rPr>
              <a:t> </a:t>
            </a:r>
            <a:r>
              <a:rPr lang="en-US" i="1" dirty="0" err="1">
                <a:latin typeface="Times-Italic"/>
              </a:rPr>
              <a:t>p</a:t>
            </a:r>
            <a:r>
              <a:rPr lang="en-US" i="1" baseline="-25000" dirty="0" err="1">
                <a:latin typeface="Times-Italic"/>
              </a:rPr>
              <a:t>atm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6382E9C-DDD0-B8FC-09E8-03F1D6B56C02}"/>
                  </a:ext>
                </a:extLst>
              </p:cNvPr>
              <p:cNvSpPr txBox="1"/>
              <p:nvPr/>
            </p:nvSpPr>
            <p:spPr>
              <a:xfrm>
                <a:off x="1295400" y="3810000"/>
                <a:ext cx="4572000" cy="8310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u="none" strike="noStrike" baseline="0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u="none" strike="noStrike" baseline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u="none" strike="noStrike" baseline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sSup>
                            <m:sSup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u="none" strike="noStrike" baseline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b="0" i="1" u="none" strike="noStrike" baseline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u="none" strike="noStrike" baseline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US" b="0" i="1" u="none" strike="noStrike" baseline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u="none" strike="noStrike" baseline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u="none" strike="noStrike" baseline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en-US" b="0" i="1" u="none" strike="noStrike" baseline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𝑔𝑧</m:t>
                      </m:r>
                      <m:r>
                        <a:rPr lang="en-US" b="0" i="1" u="none" strike="noStrike" baseline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b="0" i="1" u="none" strike="noStrike" baseline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b="0" i="0" u="none" strike="noStrike" baseline="0" dirty="0">
                  <a:latin typeface="Times-Roman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6382E9C-DDD0-B8FC-09E8-03F1D6B56C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400" y="3810000"/>
                <a:ext cx="4572000" cy="83106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E5656077-FAFC-0BBF-537A-354FC2C548A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6" name="Picture 25" descr="Logo usage Guidelines">
              <a:extLst>
                <a:ext uri="{FF2B5EF4-FFF2-40B4-BE49-F238E27FC236}">
                  <a16:creationId xmlns:a16="http://schemas.microsoft.com/office/drawing/2014/main" id="{6A2FBA83-6675-F508-1DB8-D356FDCDC9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7" name="Group 38">
              <a:extLst>
                <a:ext uri="{FF2B5EF4-FFF2-40B4-BE49-F238E27FC236}">
                  <a16:creationId xmlns:a16="http://schemas.microsoft.com/office/drawing/2014/main" id="{4AD3C83E-1D6B-EBD5-EAEB-8D195161EEF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8" name="Group 19">
                <a:extLst>
                  <a:ext uri="{FF2B5EF4-FFF2-40B4-BE49-F238E27FC236}">
                    <a16:creationId xmlns:a16="http://schemas.microsoft.com/office/drawing/2014/main" id="{DE7C8FDD-A0CF-7883-B28C-6D801F559CE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30" name="Group 29">
                  <a:extLst>
                    <a:ext uri="{FF2B5EF4-FFF2-40B4-BE49-F238E27FC236}">
                      <a16:creationId xmlns:a16="http://schemas.microsoft.com/office/drawing/2014/main" id="{92CAD3F6-E89A-10EE-3FE4-9C51EB85C23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2" name="Group 31">
                    <a:extLst>
                      <a:ext uri="{FF2B5EF4-FFF2-40B4-BE49-F238E27FC236}">
                        <a16:creationId xmlns:a16="http://schemas.microsoft.com/office/drawing/2014/main" id="{C6844A11-D3A4-0F86-6FBE-C164E76B58C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2" name="Rectangle 10">
                      <a:extLst>
                        <a:ext uri="{FF2B5EF4-FFF2-40B4-BE49-F238E27FC236}">
                          <a16:creationId xmlns:a16="http://schemas.microsoft.com/office/drawing/2014/main" id="{8C20DC5C-2FA2-CCC0-A18E-4C9125FFE87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3" name="Rectangle 11">
                      <a:extLst>
                        <a:ext uri="{FF2B5EF4-FFF2-40B4-BE49-F238E27FC236}">
                          <a16:creationId xmlns:a16="http://schemas.microsoft.com/office/drawing/2014/main" id="{5A23177C-23CF-289E-80B9-52C30543B77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3" name="Group 32">
                    <a:extLst>
                      <a:ext uri="{FF2B5EF4-FFF2-40B4-BE49-F238E27FC236}">
                        <a16:creationId xmlns:a16="http://schemas.microsoft.com/office/drawing/2014/main" id="{C3BA74A0-8212-02CF-7AB6-7A7FC3CE103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40" name="Rectangle 13">
                      <a:extLst>
                        <a:ext uri="{FF2B5EF4-FFF2-40B4-BE49-F238E27FC236}">
                          <a16:creationId xmlns:a16="http://schemas.microsoft.com/office/drawing/2014/main" id="{03AAACEF-193D-4D64-44DF-E41889FE684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" name="Rectangle 14">
                      <a:extLst>
                        <a:ext uri="{FF2B5EF4-FFF2-40B4-BE49-F238E27FC236}">
                          <a16:creationId xmlns:a16="http://schemas.microsoft.com/office/drawing/2014/main" id="{5105CB95-BF20-858F-4612-470B8386687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4" name="Group 33">
                    <a:extLst>
                      <a:ext uri="{FF2B5EF4-FFF2-40B4-BE49-F238E27FC236}">
                        <a16:creationId xmlns:a16="http://schemas.microsoft.com/office/drawing/2014/main" id="{DDDE7BEB-B350-0ED4-672F-F8197A8CF53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8" name="Rectangle 37">
                      <a:extLst>
                        <a:ext uri="{FF2B5EF4-FFF2-40B4-BE49-F238E27FC236}">
                          <a16:creationId xmlns:a16="http://schemas.microsoft.com/office/drawing/2014/main" id="{65120721-A802-568C-A2D5-F67351A38CD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9" name="Rectangle 38">
                      <a:extLst>
                        <a:ext uri="{FF2B5EF4-FFF2-40B4-BE49-F238E27FC236}">
                          <a16:creationId xmlns:a16="http://schemas.microsoft.com/office/drawing/2014/main" id="{4C2E711C-6A68-BA64-A3F9-3E5B5FA968B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5" name="Group 18">
                    <a:extLst>
                      <a:ext uri="{FF2B5EF4-FFF2-40B4-BE49-F238E27FC236}">
                        <a16:creationId xmlns:a16="http://schemas.microsoft.com/office/drawing/2014/main" id="{7CD50998-AE3E-F59A-740B-6874B582D38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6" name="Rectangle 19">
                      <a:extLst>
                        <a:ext uri="{FF2B5EF4-FFF2-40B4-BE49-F238E27FC236}">
                          <a16:creationId xmlns:a16="http://schemas.microsoft.com/office/drawing/2014/main" id="{BC3AC1A7-C226-376E-6CB7-8DBBAD7CA2C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7" name="Rectangle 20">
                      <a:extLst>
                        <a:ext uri="{FF2B5EF4-FFF2-40B4-BE49-F238E27FC236}">
                          <a16:creationId xmlns:a16="http://schemas.microsoft.com/office/drawing/2014/main" id="{BACE7B16-44EA-235B-BD3C-9A1D58A021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1" name="Rectangle 21">
                  <a:extLst>
                    <a:ext uri="{FF2B5EF4-FFF2-40B4-BE49-F238E27FC236}">
                      <a16:creationId xmlns:a16="http://schemas.microsoft.com/office/drawing/2014/main" id="{E27A66E2-C4E3-8F3C-994E-D495A2C6C4B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B817DEE-B396-F078-3A51-4E7ADD35DB3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47" name="Content Placeholder 45">
            <a:extLst>
              <a:ext uri="{FF2B5EF4-FFF2-40B4-BE49-F238E27FC236}">
                <a16:creationId xmlns:a16="http://schemas.microsoft.com/office/drawing/2014/main" id="{00DB687D-A92D-90E3-491A-97E66F106F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0"/>
          <a:stretch>
            <a:fillRect/>
          </a:stretch>
        </p:blipFill>
        <p:spPr>
          <a:xfrm>
            <a:off x="6400800" y="1219200"/>
            <a:ext cx="2394388" cy="3279783"/>
          </a:xfr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B03B9E7-5214-F3DA-687F-09E7EBBC3EF2}"/>
                  </a:ext>
                </a:extLst>
              </p14:cNvPr>
              <p14:cNvContentPartPr/>
              <p14:nvPr/>
            </p14:nvContentPartPr>
            <p14:xfrm>
              <a:off x="7097040" y="3024000"/>
              <a:ext cx="789480" cy="824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B03B9E7-5214-F3DA-687F-09E7EBBC3EF2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087680" y="3014640"/>
                <a:ext cx="808200" cy="101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08001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  <p:bldP spid="23" grpId="0"/>
      <p:bldP spid="25" grpId="0" build="p"/>
      <p:bldP spid="2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EA01B-D7A1-8DF2-AC1E-2B7D51F50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4177" y="211518"/>
            <a:ext cx="6324600" cy="1143000"/>
          </a:xfrm>
        </p:spPr>
        <p:txBody>
          <a:bodyPr/>
          <a:lstStyle/>
          <a:p>
            <a:r>
              <a:rPr lang="en-US" sz="2800" dirty="0"/>
              <a:t>The Pressure Field due to Rigid Body Rotation</a:t>
            </a:r>
            <a:endParaRPr lang="en-IN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B11DB60-9D32-C547-1963-2CC60CC71821}"/>
                  </a:ext>
                </a:extLst>
              </p:cNvPr>
              <p:cNvSpPr txBox="1"/>
              <p:nvPr/>
            </p:nvSpPr>
            <p:spPr>
              <a:xfrm>
                <a:off x="375639" y="1295400"/>
                <a:ext cx="5339361" cy="12003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u="none" strike="noStrike" baseline="0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u="none" strike="noStrike" baseline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u="none" strike="noStrike" baseline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sSup>
                            <m:sSup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u="none" strike="noStrike" baseline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b="0" i="1" u="none" strike="noStrike" baseline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u="none" strike="noStrike" baseline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US" b="0" i="1" u="none" strike="noStrike" baseline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u="none" strike="noStrike" baseline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u="none" strike="noStrike" baseline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en-US" b="0" i="1" u="none" strike="noStrike" baseline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𝑔𝑧</m:t>
                      </m:r>
                      <m:r>
                        <a:rPr lang="en-US" b="0" i="1" u="none" strike="noStrike" baseline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b="0" i="1" u="none" strike="noStrike" baseline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b="0" i="0" u="none" strike="noStrike" baseline="0" dirty="0">
                  <a:latin typeface="Times-Roman"/>
                </a:endParaRPr>
              </a:p>
              <a:p>
                <a:pPr algn="l"/>
                <a:endParaRPr lang="en-US" b="0" i="0" u="none" strike="noStrike" baseline="0" dirty="0">
                  <a:latin typeface="Times-Roman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B11DB60-9D32-C547-1963-2CC60CC718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639" y="1295400"/>
                <a:ext cx="5339361" cy="120039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E6284BFC-8B7F-A785-93A2-E734BCAE7FEE}"/>
              </a:ext>
            </a:extLst>
          </p:cNvPr>
          <p:cNvSpPr txBox="1"/>
          <p:nvPr/>
        </p:nvSpPr>
        <p:spPr>
          <a:xfrm>
            <a:off x="494084" y="2286000"/>
            <a:ext cx="41534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0" i="0" u="none" strike="noStrike" baseline="0" dirty="0">
                <a:latin typeface="Times-Roman"/>
              </a:rPr>
              <a:t>The final desired </a:t>
            </a:r>
            <a:r>
              <a:rPr lang="en-IN" sz="2400" b="0" i="0" u="none" strike="noStrike" baseline="0" dirty="0">
                <a:latin typeface="Times-Roman"/>
              </a:rPr>
              <a:t>distribution is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43B4F7D-050B-1C1F-720F-900D1C4764FB}"/>
                  </a:ext>
                </a:extLst>
              </p:cNvPr>
              <p:cNvSpPr txBox="1"/>
              <p:nvPr/>
            </p:nvSpPr>
            <p:spPr>
              <a:xfrm>
                <a:off x="278391" y="2954406"/>
                <a:ext cx="4538086" cy="34837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u="none" strike="noStrike" baseline="0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u="none" strike="noStrike" baseline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u="none" strike="noStrike" baseline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sSup>
                            <m:sSup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u="none" strike="noStrike" baseline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b="0" i="1" u="none" strike="noStrike" baseline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u="none" strike="noStrike" baseline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US" b="0" i="1" u="none" strike="noStrike" baseline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u="none" strike="noStrike" baseline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u="none" strike="noStrike" baseline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en-US" b="0" i="1" u="none" strike="noStrike" baseline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𝑔𝑧</m:t>
                      </m:r>
                      <m:r>
                        <a:rPr lang="en-US" b="0" i="1" u="none" strike="noStrike" baseline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u="none" strike="noStrike" baseline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u="none" strike="noStrike" baseline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u="none" strike="noStrike" baseline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𝑎𝑡𝑚</m:t>
                          </m:r>
                        </m:sub>
                      </m:sSub>
                    </m:oMath>
                  </m:oMathPara>
                </a14:m>
                <a:endParaRPr lang="en-US" b="0" i="0" u="none" strike="noStrike" baseline="0" dirty="0">
                  <a:latin typeface="Times-Roman"/>
                </a:endParaRPr>
              </a:p>
              <a:p>
                <a:pPr algn="l"/>
                <a:endParaRPr lang="en-US" b="0" i="0" u="none" strike="noStrike" baseline="0" dirty="0">
                  <a:latin typeface="Times-Roman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𝑔𝑧</m:t>
                      </m:r>
                      <m:r>
                        <a:rPr lang="en-US" b="0" i="1" u="none" strike="noStrike" baseline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u="none" strike="noStrike" baseline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sSup>
                            <m:sSup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u="none" strike="noStrike" baseline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b="0" i="1" u="none" strike="noStrike" baseline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u="none" strike="noStrike" baseline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US" b="0" i="1" u="none" strike="noStrike" baseline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u="none" strike="noStrike" baseline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u="none" strike="noStrike" baseline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u="none" strike="noStrike" baseline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u="none" strike="noStrike" baseline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𝑎𝑡𝑚</m:t>
                          </m:r>
                        </m:sub>
                      </m:sSub>
                      <m:r>
                        <a:rPr lang="en-US" b="0" i="1" u="none" strike="noStrike" baseline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b="0" i="1" u="none" strike="noStrike" baseline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b="0" i="0" u="none" strike="noStrike" baseline="0" dirty="0">
                  <a:latin typeface="Times-Roman"/>
                </a:endParaRPr>
              </a:p>
              <a:p>
                <a:endParaRPr lang="en-US" dirty="0">
                  <a:latin typeface="Times-Roman"/>
                </a:endParaRPr>
              </a:p>
              <a:p>
                <a:r>
                  <a:rPr lang="en-US" dirty="0">
                    <a:latin typeface="Times-Roman"/>
                  </a:rPr>
                  <a:t>Equation of Isobar: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en-US" b="0" i="1" u="none" strike="noStrike" baseline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u="none" strike="noStrike" baseline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𝑎𝑡𝑚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en-US" b="0" i="0" u="none" strike="noStrike" baseline="0" dirty="0">
                  <a:latin typeface="Times-Roman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43B4F7D-050B-1C1F-720F-900D1C4764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391" y="2954406"/>
                <a:ext cx="4538086" cy="3483711"/>
              </a:xfrm>
              <a:prstGeom prst="rect">
                <a:avLst/>
              </a:prstGeom>
              <a:blipFill>
                <a:blip r:embed="rId4"/>
                <a:stretch>
                  <a:fillRect l="-215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" name="Content Placeholder 26">
            <a:extLst>
              <a:ext uri="{FF2B5EF4-FFF2-40B4-BE49-F238E27FC236}">
                <a16:creationId xmlns:a16="http://schemas.microsoft.com/office/drawing/2014/main" id="{79E1DCFD-89B2-C942-9065-12074A8D24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5067055" y="1447800"/>
            <a:ext cx="4076945" cy="3939723"/>
          </a:xfr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2606BF7B-6003-F0E8-6BCC-C82E2C0F5D1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3" name="Picture 22" descr="Logo usage Guidelines">
              <a:extLst>
                <a:ext uri="{FF2B5EF4-FFF2-40B4-BE49-F238E27FC236}">
                  <a16:creationId xmlns:a16="http://schemas.microsoft.com/office/drawing/2014/main" id="{FE9D110F-5B68-3CC8-1A81-09D31CAB51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16F5FB01-2976-ABB3-CAE0-C685F5BE35F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19">
                <a:extLst>
                  <a:ext uri="{FF2B5EF4-FFF2-40B4-BE49-F238E27FC236}">
                    <a16:creationId xmlns:a16="http://schemas.microsoft.com/office/drawing/2014/main" id="{D40D2B98-6504-B1EC-987C-EFE0391AEC8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68961E57-A184-0EB9-B7A0-796D764C830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9ED47F57-A2C2-689C-BA01-793652B0F95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1" name="Rectangle 10">
                      <a:extLst>
                        <a:ext uri="{FF2B5EF4-FFF2-40B4-BE49-F238E27FC236}">
                          <a16:creationId xmlns:a16="http://schemas.microsoft.com/office/drawing/2014/main" id="{739B2574-7A51-1463-199E-BD0F8137226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2" name="Rectangle 11">
                      <a:extLst>
                        <a:ext uri="{FF2B5EF4-FFF2-40B4-BE49-F238E27FC236}">
                          <a16:creationId xmlns:a16="http://schemas.microsoft.com/office/drawing/2014/main" id="{EA6F65C0-26FE-3732-8495-EF18026BED4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2" name="Group 31">
                    <a:extLst>
                      <a:ext uri="{FF2B5EF4-FFF2-40B4-BE49-F238E27FC236}">
                        <a16:creationId xmlns:a16="http://schemas.microsoft.com/office/drawing/2014/main" id="{31C92F10-D7BD-B338-43BF-F0CD288825C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9" name="Rectangle 13">
                      <a:extLst>
                        <a:ext uri="{FF2B5EF4-FFF2-40B4-BE49-F238E27FC236}">
                          <a16:creationId xmlns:a16="http://schemas.microsoft.com/office/drawing/2014/main" id="{0CD22D59-0C55-71C5-4156-5FF5189B637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0" name="Rectangle 14">
                      <a:extLst>
                        <a:ext uri="{FF2B5EF4-FFF2-40B4-BE49-F238E27FC236}">
                          <a16:creationId xmlns:a16="http://schemas.microsoft.com/office/drawing/2014/main" id="{19834648-6F8F-3DDD-947C-A84B07A168F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3" name="Group 32">
                    <a:extLst>
                      <a:ext uri="{FF2B5EF4-FFF2-40B4-BE49-F238E27FC236}">
                        <a16:creationId xmlns:a16="http://schemas.microsoft.com/office/drawing/2014/main" id="{9EC52B80-AECF-8BF8-C792-AC89EB2D642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7" name="Rectangle 36">
                      <a:extLst>
                        <a:ext uri="{FF2B5EF4-FFF2-40B4-BE49-F238E27FC236}">
                          <a16:creationId xmlns:a16="http://schemas.microsoft.com/office/drawing/2014/main" id="{0D4FE7ED-573E-8E94-EAA3-4AE2BCEA154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8" name="Rectangle 37">
                      <a:extLst>
                        <a:ext uri="{FF2B5EF4-FFF2-40B4-BE49-F238E27FC236}">
                          <a16:creationId xmlns:a16="http://schemas.microsoft.com/office/drawing/2014/main" id="{85FF6EFB-10D8-0113-99E1-5783B1F1748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4" name="Group 18">
                    <a:extLst>
                      <a:ext uri="{FF2B5EF4-FFF2-40B4-BE49-F238E27FC236}">
                        <a16:creationId xmlns:a16="http://schemas.microsoft.com/office/drawing/2014/main" id="{EF87AE63-E2DD-1EE6-17B3-43DFF91CFA4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5" name="Rectangle 19">
                      <a:extLst>
                        <a:ext uri="{FF2B5EF4-FFF2-40B4-BE49-F238E27FC236}">
                          <a16:creationId xmlns:a16="http://schemas.microsoft.com/office/drawing/2014/main" id="{A92D6E75-781E-317E-1E6C-46E5F4806E2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6" name="Rectangle 20">
                      <a:extLst>
                        <a:ext uri="{FF2B5EF4-FFF2-40B4-BE49-F238E27FC236}">
                          <a16:creationId xmlns:a16="http://schemas.microsoft.com/office/drawing/2014/main" id="{AA0128FA-7B01-87E3-ABA9-7DD2863D270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0" name="Rectangle 21">
                  <a:extLst>
                    <a:ext uri="{FF2B5EF4-FFF2-40B4-BE49-F238E27FC236}">
                      <a16:creationId xmlns:a16="http://schemas.microsoft.com/office/drawing/2014/main" id="{C6C15D10-9D53-467C-0C04-C6FCEF86E90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A8B5BB3-AA5D-2D33-17B4-A4FA51F2D5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93D7D00A-79C3-8C66-0D9F-C5D45306D0A5}"/>
              </a:ext>
            </a:extLst>
          </p:cNvPr>
          <p:cNvSpPr txBox="1"/>
          <p:nvPr/>
        </p:nvSpPr>
        <p:spPr>
          <a:xfrm>
            <a:off x="5060232" y="5861766"/>
            <a:ext cx="30819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 System of Parabolas!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84331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7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7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" grpId="0" build="p"/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9EB5A-8AE6-C718-056A-EC585B0AE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140" y="228600"/>
            <a:ext cx="5889795" cy="1143000"/>
          </a:xfrm>
        </p:spPr>
        <p:txBody>
          <a:bodyPr/>
          <a:lstStyle/>
          <a:p>
            <a:r>
              <a:rPr lang="en-US" sz="2800" dirty="0"/>
              <a:t>Generation of Pressure Field in Rigid Body Motion</a:t>
            </a:r>
            <a:endParaRPr lang="en-IN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B92FFD-72E2-FF45-15ED-B14085EA53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354" y="1356616"/>
            <a:ext cx="4547570" cy="2044346"/>
          </a:xfrm>
        </p:spPr>
        <p:txBody>
          <a:bodyPr/>
          <a:lstStyle/>
          <a:p>
            <a:pPr algn="l"/>
            <a:r>
              <a:rPr lang="en-US" sz="2400" b="0" i="0" u="none" strike="noStrike" baseline="0" dirty="0"/>
              <a:t>In Rigid body linear motion with constant acceleration, the position of the free surface is found by conserving the volume of fluid. 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3AEE6311-88F3-71EF-0AE6-0FBB68A8B2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694" y="1219200"/>
            <a:ext cx="4412393" cy="3185980"/>
          </a:xfrm>
          <a:prstGeom prst="rect">
            <a:avLst/>
          </a:prstGeom>
        </p:spPr>
      </p:pic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4CE222D6-3A7F-3C46-137B-04A78E68E3BB}"/>
              </a:ext>
            </a:extLst>
          </p:cNvPr>
          <p:cNvSpPr txBox="1">
            <a:spLocks/>
          </p:cNvSpPr>
          <p:nvPr/>
        </p:nvSpPr>
        <p:spPr bwMode="auto">
          <a:xfrm>
            <a:off x="262354" y="3271332"/>
            <a:ext cx="4897582" cy="2367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kern="0" dirty="0"/>
              <a:t>For a cylinder rotating about its central axis without a spill, the volume of a paraboloid delimited by the free surface is:</a:t>
            </a:r>
          </a:p>
          <a:p>
            <a:r>
              <a:rPr lang="en-US" sz="2400" kern="0" dirty="0"/>
              <a:t>one-half the base area times its height.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ontent Placeholder 2">
                <a:extLst>
                  <a:ext uri="{FF2B5EF4-FFF2-40B4-BE49-F238E27FC236}">
                    <a16:creationId xmlns:a16="http://schemas.microsoft.com/office/drawing/2014/main" id="{D9B2EE3C-6B3D-E06E-4771-E88C1FC61603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105400" y="4189556"/>
                <a:ext cx="4040980" cy="2554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r>
                  <a:rPr lang="en-US" sz="2400" kern="0" dirty="0">
                    <a:solidFill>
                      <a:srgbClr val="3366FF"/>
                    </a:solidFill>
                  </a:rPr>
                  <a:t>The center of the fluid drops an amount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kern="0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 kern="0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a:rPr lang="en-US" sz="2400" i="1" kern="0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i="1" kern="0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 kern="0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 kern="0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 kern="0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p>
                              <m:r>
                                <a:rPr lang="en-US" sz="2400" i="1" kern="0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400" i="1" kern="0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 kern="0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p>
                              <m:r>
                                <a:rPr lang="en-US" sz="2400" i="1" kern="0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 kern="0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400" i="1" kern="0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en-US" sz="2400" kern="0" dirty="0">
                  <a:solidFill>
                    <a:srgbClr val="3366FF"/>
                  </a:solidFill>
                </a:endParaRPr>
              </a:p>
              <a:p>
                <a:r>
                  <a:rPr lang="en-US" sz="2400" kern="0" dirty="0">
                    <a:solidFill>
                      <a:srgbClr val="3366FF"/>
                    </a:solidFill>
                  </a:rPr>
                  <a:t>The edges rise an equal amount. </a:t>
                </a:r>
                <a:endParaRPr lang="en-IN" sz="2400" kern="0" dirty="0">
                  <a:solidFill>
                    <a:srgbClr val="3366FF"/>
                  </a:solidFill>
                </a:endParaRPr>
              </a:p>
            </p:txBody>
          </p:sp>
        </mc:Choice>
        <mc:Fallback xmlns="">
          <p:sp>
            <p:nvSpPr>
              <p:cNvPr id="24" name="Content Placeholder 2">
                <a:extLst>
                  <a:ext uri="{FF2B5EF4-FFF2-40B4-BE49-F238E27FC236}">
                    <a16:creationId xmlns:a16="http://schemas.microsoft.com/office/drawing/2014/main" id="{D9B2EE3C-6B3D-E06E-4771-E88C1FC616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05400" y="4189556"/>
                <a:ext cx="4040980" cy="2554143"/>
              </a:xfrm>
              <a:prstGeom prst="rect">
                <a:avLst/>
              </a:prstGeom>
              <a:blipFill>
                <a:blip r:embed="rId3"/>
                <a:stretch>
                  <a:fillRect l="-2115" t="-1909" r="-3323" b="-47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Group 20">
            <a:extLst>
              <a:ext uri="{FF2B5EF4-FFF2-40B4-BE49-F238E27FC236}">
                <a16:creationId xmlns:a16="http://schemas.microsoft.com/office/drawing/2014/main" id="{D6688F73-BE1C-AC48-EF30-B65F4AACC07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5" name="Picture 24" descr="Logo usage Guidelines">
              <a:extLst>
                <a:ext uri="{FF2B5EF4-FFF2-40B4-BE49-F238E27FC236}">
                  <a16:creationId xmlns:a16="http://schemas.microsoft.com/office/drawing/2014/main" id="{F08067B5-D802-53C3-10C9-CF66B2FD1D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6" name="Group 38">
              <a:extLst>
                <a:ext uri="{FF2B5EF4-FFF2-40B4-BE49-F238E27FC236}">
                  <a16:creationId xmlns:a16="http://schemas.microsoft.com/office/drawing/2014/main" id="{D792167B-19F8-00D6-8F9D-61F0159E435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19">
                <a:extLst>
                  <a:ext uri="{FF2B5EF4-FFF2-40B4-BE49-F238E27FC236}">
                    <a16:creationId xmlns:a16="http://schemas.microsoft.com/office/drawing/2014/main" id="{42C081D3-5894-D32B-0075-3458C513BE3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719CB9CB-29D6-3188-0D93-B53A9243DBF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770F0334-E92B-9821-572D-1621D4C410B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1" name="Rectangle 10">
                      <a:extLst>
                        <a:ext uri="{FF2B5EF4-FFF2-40B4-BE49-F238E27FC236}">
                          <a16:creationId xmlns:a16="http://schemas.microsoft.com/office/drawing/2014/main" id="{1EDB1611-151B-FF85-512E-5AC8DB8AC58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2" name="Rectangle 11">
                      <a:extLst>
                        <a:ext uri="{FF2B5EF4-FFF2-40B4-BE49-F238E27FC236}">
                          <a16:creationId xmlns:a16="http://schemas.microsoft.com/office/drawing/2014/main" id="{22E53F67-8A52-C061-0608-49DC9B1F6F1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2" name="Group 31">
                    <a:extLst>
                      <a:ext uri="{FF2B5EF4-FFF2-40B4-BE49-F238E27FC236}">
                        <a16:creationId xmlns:a16="http://schemas.microsoft.com/office/drawing/2014/main" id="{3FCF49F5-E993-3807-334A-8E884A93A02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9" name="Rectangle 13">
                      <a:extLst>
                        <a:ext uri="{FF2B5EF4-FFF2-40B4-BE49-F238E27FC236}">
                          <a16:creationId xmlns:a16="http://schemas.microsoft.com/office/drawing/2014/main" id="{580E392E-BAE7-F9E1-BF88-B07FF7719CA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0" name="Rectangle 14">
                      <a:extLst>
                        <a:ext uri="{FF2B5EF4-FFF2-40B4-BE49-F238E27FC236}">
                          <a16:creationId xmlns:a16="http://schemas.microsoft.com/office/drawing/2014/main" id="{AFD17AB5-E467-DD7D-396D-296D90A68B1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3" name="Group 32">
                    <a:extLst>
                      <a:ext uri="{FF2B5EF4-FFF2-40B4-BE49-F238E27FC236}">
                        <a16:creationId xmlns:a16="http://schemas.microsoft.com/office/drawing/2014/main" id="{BD9B2F41-4A81-CD75-078A-10E5097D210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7" name="Rectangle 36">
                      <a:extLst>
                        <a:ext uri="{FF2B5EF4-FFF2-40B4-BE49-F238E27FC236}">
                          <a16:creationId xmlns:a16="http://schemas.microsoft.com/office/drawing/2014/main" id="{6AE9C00B-E1B9-8BB8-34BC-A632FBC4659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8" name="Rectangle 37">
                      <a:extLst>
                        <a:ext uri="{FF2B5EF4-FFF2-40B4-BE49-F238E27FC236}">
                          <a16:creationId xmlns:a16="http://schemas.microsoft.com/office/drawing/2014/main" id="{609A9AD5-EEF9-46A8-C2CE-E73A8588F2A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4" name="Group 18">
                    <a:extLst>
                      <a:ext uri="{FF2B5EF4-FFF2-40B4-BE49-F238E27FC236}">
                        <a16:creationId xmlns:a16="http://schemas.microsoft.com/office/drawing/2014/main" id="{BBAC8F6A-5B1C-0733-A576-D23092C008B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5" name="Rectangle 19">
                      <a:extLst>
                        <a:ext uri="{FF2B5EF4-FFF2-40B4-BE49-F238E27FC236}">
                          <a16:creationId xmlns:a16="http://schemas.microsoft.com/office/drawing/2014/main" id="{7A85FCD1-502F-A6A1-E997-801D7D649D8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6" name="Rectangle 20">
                      <a:extLst>
                        <a:ext uri="{FF2B5EF4-FFF2-40B4-BE49-F238E27FC236}">
                          <a16:creationId xmlns:a16="http://schemas.microsoft.com/office/drawing/2014/main" id="{70E3A29B-E3B7-4669-7F82-29FC6C8832C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0" name="Rectangle 21">
                  <a:extLst>
                    <a:ext uri="{FF2B5EF4-FFF2-40B4-BE49-F238E27FC236}">
                      <a16:creationId xmlns:a16="http://schemas.microsoft.com/office/drawing/2014/main" id="{91AC02F1-23B8-5A0C-DEDE-7924C035737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28BA0B5-93BA-228C-4877-92CDA3FFE8C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0FD595D5-4D16-E389-0C88-811D015BF2B7}"/>
              </a:ext>
            </a:extLst>
          </p:cNvPr>
          <p:cNvSpPr/>
          <p:nvPr/>
        </p:nvSpPr>
        <p:spPr bwMode="auto">
          <a:xfrm>
            <a:off x="5943600" y="2133600"/>
            <a:ext cx="2221890" cy="1905000"/>
          </a:xfrm>
          <a:prstGeom prst="rect">
            <a:avLst/>
          </a:prstGeom>
          <a:solidFill>
            <a:srgbClr val="3366FF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CDC32D-E608-3E18-D4C5-5EFB1B9B9F76}"/>
              </a:ext>
            </a:extLst>
          </p:cNvPr>
          <p:cNvSpPr txBox="1"/>
          <p:nvPr/>
        </p:nvSpPr>
        <p:spPr>
          <a:xfrm>
            <a:off x="776215" y="5562600"/>
            <a:ext cx="47244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kern="0" dirty="0"/>
              <a:t> The initial still-water level is exactly halfway between the high and low points of the free surface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18793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3" grpId="0" build="p"/>
      <p:bldP spid="24" grpId="0" build="p"/>
      <p:bldP spid="4" grpId="0" animBg="1"/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EA01B-D7A1-8DF2-AC1E-2B7D51F50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0"/>
            <a:ext cx="7772400" cy="1143000"/>
          </a:xfrm>
        </p:spPr>
        <p:txBody>
          <a:bodyPr/>
          <a:lstStyle/>
          <a:p>
            <a:r>
              <a:rPr lang="en-US" sz="2800" dirty="0"/>
              <a:t>Equation of Pressure Gradient</a:t>
            </a:r>
            <a:endParaRPr lang="en-IN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43B4F7D-050B-1C1F-720F-900D1C4764FB}"/>
                  </a:ext>
                </a:extLst>
              </p:cNvPr>
              <p:cNvSpPr txBox="1"/>
              <p:nvPr/>
            </p:nvSpPr>
            <p:spPr>
              <a:xfrm>
                <a:off x="1024514" y="1295400"/>
                <a:ext cx="4538086" cy="8982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𝑎𝑡𝑚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en-US" dirty="0">
                  <a:latin typeface="Times-Roman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43B4F7D-050B-1C1F-720F-900D1C4764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4514" y="1295400"/>
                <a:ext cx="4538086" cy="89825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" name="Content Placeholder 26">
            <a:extLst>
              <a:ext uri="{FF2B5EF4-FFF2-40B4-BE49-F238E27FC236}">
                <a16:creationId xmlns:a16="http://schemas.microsoft.com/office/drawing/2014/main" id="{79E1DCFD-89B2-C942-9065-12074A8D24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705600" y="1981942"/>
            <a:ext cx="2286000" cy="2209058"/>
          </a:xfr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579FC089-BCF4-1430-EDB0-857689BB03A9}"/>
              </a:ext>
            </a:extLst>
          </p:cNvPr>
          <p:cNvSpPr txBox="1"/>
          <p:nvPr/>
        </p:nvSpPr>
        <p:spPr>
          <a:xfrm>
            <a:off x="459392" y="2334267"/>
            <a:ext cx="672147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0" i="0" u="none" strike="noStrike" baseline="0" dirty="0">
                <a:latin typeface="Times-Roman"/>
              </a:rPr>
              <a:t>All the lines</a:t>
            </a:r>
            <a:r>
              <a:rPr lang="en-US" dirty="0">
                <a:latin typeface="Times-Roman"/>
              </a:rPr>
              <a:t> </a:t>
            </a:r>
            <a:r>
              <a:rPr lang="en-US" sz="2400" b="0" i="0" u="none" strike="noStrike" baseline="0" dirty="0">
                <a:latin typeface="Times-Roman"/>
              </a:rPr>
              <a:t>everywhere parallel to the pressure gradient form a family of curved surfaces.</a:t>
            </a:r>
          </a:p>
          <a:p>
            <a:pPr algn="l"/>
            <a:r>
              <a:rPr lang="en-US" sz="2400" b="0" i="0" u="none" strike="noStrike" baseline="0" dirty="0">
                <a:latin typeface="Times-Roman"/>
              </a:rPr>
              <a:t>They are everywhere orthogonal to the constant-pressure surfaces</a:t>
            </a:r>
            <a:r>
              <a:rPr lang="en-US" dirty="0">
                <a:latin typeface="Times-Roman"/>
              </a:rPr>
              <a:t>.</a:t>
            </a:r>
          </a:p>
          <a:p>
            <a:pPr algn="l"/>
            <a:r>
              <a:rPr lang="en-US" sz="2400" b="0" i="0" u="none" strike="noStrike" baseline="0" dirty="0">
                <a:latin typeface="Times-Roman"/>
              </a:rPr>
              <a:t> The slope of this system of curves is the negative inverse of the slope computed </a:t>
            </a:r>
            <a:r>
              <a:rPr lang="en-US" dirty="0">
                <a:latin typeface="Times-Roman"/>
              </a:rPr>
              <a:t>using above equation.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81A2F0D-EB3F-6373-CF59-8C5C52013A43}"/>
                  </a:ext>
                </a:extLst>
              </p:cNvPr>
              <p:cNvSpPr txBox="1"/>
              <p:nvPr/>
            </p:nvSpPr>
            <p:spPr>
              <a:xfrm>
                <a:off x="1176914" y="4572000"/>
                <a:ext cx="5757286" cy="9645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𝑑𝑧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𝑑𝑟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𝐺𝑟𝑎𝑑𝑖𝑒𝑛𝑡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𝐿𝑖𝑛𝑒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type m:val="lin"/>
                                      <m:ctrlPr>
                                        <a:rPr lang="en-US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𝑑𝑧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𝑑𝑟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𝑖𝑠𝑜𝑏𝑎𝑟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latin typeface="Times-Roman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81A2F0D-EB3F-6373-CF59-8C5C52013A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6914" y="4572000"/>
                <a:ext cx="5757286" cy="96455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288AE5E-F445-0D11-81DF-6D0EE9E31C7A}"/>
                  </a:ext>
                </a:extLst>
              </p:cNvPr>
              <p:cNvSpPr txBox="1"/>
              <p:nvPr/>
            </p:nvSpPr>
            <p:spPr>
              <a:xfrm>
                <a:off x="1329314" y="5632781"/>
                <a:ext cx="5757286" cy="9966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𝑑𝑧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𝑑𝑟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𝐺𝑟𝑎𝑑𝑖𝑒𝑛𝑡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𝐿𝑖𝑛𝑒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type m:val="lin"/>
                                      <m:ctrlPr>
                                        <a:rPr lang="en-US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𝑟</m:t>
                                      </m:r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𝜔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𝑔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b/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>
                  <a:latin typeface="Times-Roman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288AE5E-F445-0D11-81DF-6D0EE9E31C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9314" y="5632781"/>
                <a:ext cx="5757286" cy="99661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2" name="Group 21">
            <a:extLst>
              <a:ext uri="{FF2B5EF4-FFF2-40B4-BE49-F238E27FC236}">
                <a16:creationId xmlns:a16="http://schemas.microsoft.com/office/drawing/2014/main" id="{1F695ED2-8BF6-4FDF-0416-9281AF7637A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5" name="Picture 24" descr="Logo usage Guidelines">
              <a:extLst>
                <a:ext uri="{FF2B5EF4-FFF2-40B4-BE49-F238E27FC236}">
                  <a16:creationId xmlns:a16="http://schemas.microsoft.com/office/drawing/2014/main" id="{156E087A-B637-BD61-3E6A-A35CB7F853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6" name="Group 38">
              <a:extLst>
                <a:ext uri="{FF2B5EF4-FFF2-40B4-BE49-F238E27FC236}">
                  <a16:creationId xmlns:a16="http://schemas.microsoft.com/office/drawing/2014/main" id="{D62B811A-B85D-5C23-F850-1922816A55A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8" name="Group 19">
                <a:extLst>
                  <a:ext uri="{FF2B5EF4-FFF2-40B4-BE49-F238E27FC236}">
                    <a16:creationId xmlns:a16="http://schemas.microsoft.com/office/drawing/2014/main" id="{F3A1BF4F-C098-BD3B-8CFE-6B156129E76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30" name="Group 29">
                  <a:extLst>
                    <a:ext uri="{FF2B5EF4-FFF2-40B4-BE49-F238E27FC236}">
                      <a16:creationId xmlns:a16="http://schemas.microsoft.com/office/drawing/2014/main" id="{363F7B93-0E6A-26FC-8371-EC1F2A82A16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2" name="Group 31">
                    <a:extLst>
                      <a:ext uri="{FF2B5EF4-FFF2-40B4-BE49-F238E27FC236}">
                        <a16:creationId xmlns:a16="http://schemas.microsoft.com/office/drawing/2014/main" id="{9F42CF0F-AA36-6909-96A8-D85046A6B13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2" name="Rectangle 10">
                      <a:extLst>
                        <a:ext uri="{FF2B5EF4-FFF2-40B4-BE49-F238E27FC236}">
                          <a16:creationId xmlns:a16="http://schemas.microsoft.com/office/drawing/2014/main" id="{136F17A0-ABF5-E07A-81AF-37C84912C1E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3" name="Rectangle 11">
                      <a:extLst>
                        <a:ext uri="{FF2B5EF4-FFF2-40B4-BE49-F238E27FC236}">
                          <a16:creationId xmlns:a16="http://schemas.microsoft.com/office/drawing/2014/main" id="{7ACB51A9-E8F6-65A3-6CB8-2D0A02372DF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3" name="Group 32">
                    <a:extLst>
                      <a:ext uri="{FF2B5EF4-FFF2-40B4-BE49-F238E27FC236}">
                        <a16:creationId xmlns:a16="http://schemas.microsoft.com/office/drawing/2014/main" id="{EECA8906-A15F-A548-E495-2FC94273A39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40" name="Rectangle 13">
                      <a:extLst>
                        <a:ext uri="{FF2B5EF4-FFF2-40B4-BE49-F238E27FC236}">
                          <a16:creationId xmlns:a16="http://schemas.microsoft.com/office/drawing/2014/main" id="{D87F160B-74E5-6157-9781-E734178D010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" name="Rectangle 14">
                      <a:extLst>
                        <a:ext uri="{FF2B5EF4-FFF2-40B4-BE49-F238E27FC236}">
                          <a16:creationId xmlns:a16="http://schemas.microsoft.com/office/drawing/2014/main" id="{A8D0B154-BB48-8CF3-13CD-9C5210D84F0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4" name="Group 33">
                    <a:extLst>
                      <a:ext uri="{FF2B5EF4-FFF2-40B4-BE49-F238E27FC236}">
                        <a16:creationId xmlns:a16="http://schemas.microsoft.com/office/drawing/2014/main" id="{740A4351-9C74-F318-26F0-325A006499D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8" name="Rectangle 37">
                      <a:extLst>
                        <a:ext uri="{FF2B5EF4-FFF2-40B4-BE49-F238E27FC236}">
                          <a16:creationId xmlns:a16="http://schemas.microsoft.com/office/drawing/2014/main" id="{43933A98-AA50-BD39-1910-C1089DDD5E7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9" name="Rectangle 38">
                      <a:extLst>
                        <a:ext uri="{FF2B5EF4-FFF2-40B4-BE49-F238E27FC236}">
                          <a16:creationId xmlns:a16="http://schemas.microsoft.com/office/drawing/2014/main" id="{DA04609B-523E-D44D-F795-2093113AE8F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5" name="Group 18">
                    <a:extLst>
                      <a:ext uri="{FF2B5EF4-FFF2-40B4-BE49-F238E27FC236}">
                        <a16:creationId xmlns:a16="http://schemas.microsoft.com/office/drawing/2014/main" id="{B2A2C69C-42D6-82EA-5101-ED269580007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6" name="Rectangle 19">
                      <a:extLst>
                        <a:ext uri="{FF2B5EF4-FFF2-40B4-BE49-F238E27FC236}">
                          <a16:creationId xmlns:a16="http://schemas.microsoft.com/office/drawing/2014/main" id="{7FB8C253-3E7A-D5B5-0A9A-B2C52660679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7" name="Rectangle 20">
                      <a:extLst>
                        <a:ext uri="{FF2B5EF4-FFF2-40B4-BE49-F238E27FC236}">
                          <a16:creationId xmlns:a16="http://schemas.microsoft.com/office/drawing/2014/main" id="{D6954581-68C3-88F0-4065-D18B00AAFD6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1" name="Rectangle 21">
                  <a:extLst>
                    <a:ext uri="{FF2B5EF4-FFF2-40B4-BE49-F238E27FC236}">
                      <a16:creationId xmlns:a16="http://schemas.microsoft.com/office/drawing/2014/main" id="{73950E48-284D-155F-8DB0-3A7E810A8C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E52BDDB-7167-DADF-1362-3DA86D0FD51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993157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3" grpId="0" build="p"/>
      <p:bldP spid="24" grpId="0"/>
      <p:bldP spid="2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EA01B-D7A1-8DF2-AC1E-2B7D51F50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0"/>
            <a:ext cx="7772400" cy="1143000"/>
          </a:xfrm>
        </p:spPr>
        <p:txBody>
          <a:bodyPr/>
          <a:lstStyle/>
          <a:p>
            <a:r>
              <a:rPr lang="en-US" sz="2800" dirty="0"/>
              <a:t>Equation of Pressure Gradient</a:t>
            </a:r>
            <a:endParaRPr lang="en-IN" sz="2800" dirty="0"/>
          </a:p>
        </p:txBody>
      </p:sp>
      <p:pic>
        <p:nvPicPr>
          <p:cNvPr id="27" name="Content Placeholder 26">
            <a:extLst>
              <a:ext uri="{FF2B5EF4-FFF2-40B4-BE49-F238E27FC236}">
                <a16:creationId xmlns:a16="http://schemas.microsoft.com/office/drawing/2014/main" id="{79E1DCFD-89B2-C942-9065-12074A8D24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05600" y="1753342"/>
            <a:ext cx="2286000" cy="2209058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288AE5E-F445-0D11-81DF-6D0EE9E31C7A}"/>
                  </a:ext>
                </a:extLst>
              </p:cNvPr>
              <p:cNvSpPr txBox="1"/>
              <p:nvPr/>
            </p:nvSpPr>
            <p:spPr>
              <a:xfrm>
                <a:off x="1219200" y="1447800"/>
                <a:ext cx="5757286" cy="9966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𝑑𝑧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𝑑𝑟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𝐺𝑟𝑎𝑑𝑖𝑒𝑛𝑡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𝐿𝑖𝑛𝑒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>
                  <a:latin typeface="Times-Roman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288AE5E-F445-0D11-81DF-6D0EE9E31C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9200" y="1447800"/>
                <a:ext cx="5757286" cy="99661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01132618-31A3-DC91-B367-88A62E5DFCBA}"/>
              </a:ext>
            </a:extLst>
          </p:cNvPr>
          <p:cNvSpPr txBox="1"/>
          <p:nvPr/>
        </p:nvSpPr>
        <p:spPr>
          <a:xfrm>
            <a:off x="381000" y="2674203"/>
            <a:ext cx="6172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0" i="0" u="none" strike="noStrike" baseline="0" dirty="0">
                <a:latin typeface="Times-Roman"/>
              </a:rPr>
              <a:t>Separating the variables and integrating, we find the equation of the pressure-gradient </a:t>
            </a:r>
            <a:r>
              <a:rPr lang="en-IN" sz="2400" b="0" i="0" u="none" strike="noStrike" baseline="0" dirty="0">
                <a:latin typeface="Times-Roman"/>
              </a:rPr>
              <a:t>surfaces: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2FEF6D0-0541-EFDD-836A-4FF6F7E9817D}"/>
                  </a:ext>
                </a:extLst>
              </p:cNvPr>
              <p:cNvSpPr txBox="1"/>
              <p:nvPr/>
            </p:nvSpPr>
            <p:spPr>
              <a:xfrm>
                <a:off x="1371600" y="3803981"/>
                <a:ext cx="5757286" cy="9623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𝑒𝑥𝑝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dirty="0">
                  <a:latin typeface="Times-Roman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2FEF6D0-0541-EFDD-836A-4FF6F7E981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0" y="3803981"/>
                <a:ext cx="5757286" cy="96237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461E7011-4D95-F5BC-8AA9-CD51D0587306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2" name="Picture 21" descr="Logo usage Guidelines">
              <a:extLst>
                <a:ext uri="{FF2B5EF4-FFF2-40B4-BE49-F238E27FC236}">
                  <a16:creationId xmlns:a16="http://schemas.microsoft.com/office/drawing/2014/main" id="{FF52DF24-A168-8689-AE2C-EC1937ABC1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3" name="Group 38">
              <a:extLst>
                <a:ext uri="{FF2B5EF4-FFF2-40B4-BE49-F238E27FC236}">
                  <a16:creationId xmlns:a16="http://schemas.microsoft.com/office/drawing/2014/main" id="{9C186DEE-B18E-46D2-3FA6-747414F6A27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19">
                <a:extLst>
                  <a:ext uri="{FF2B5EF4-FFF2-40B4-BE49-F238E27FC236}">
                    <a16:creationId xmlns:a16="http://schemas.microsoft.com/office/drawing/2014/main" id="{EC5DD496-EFE1-DA33-5734-105002888A7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72CB3108-DBEE-3938-BEFE-2C0857081E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6DFEB430-B774-FF9B-EAB5-EC0D4395217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1" name="Rectangle 10">
                      <a:extLst>
                        <a:ext uri="{FF2B5EF4-FFF2-40B4-BE49-F238E27FC236}">
                          <a16:creationId xmlns:a16="http://schemas.microsoft.com/office/drawing/2014/main" id="{F00A3593-C10D-C9AF-0DFD-6CBE2C8C8E5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2" name="Rectangle 11">
                      <a:extLst>
                        <a:ext uri="{FF2B5EF4-FFF2-40B4-BE49-F238E27FC236}">
                          <a16:creationId xmlns:a16="http://schemas.microsoft.com/office/drawing/2014/main" id="{F31EA4FB-8994-97B8-25DF-30E8047D29C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2" name="Group 31">
                    <a:extLst>
                      <a:ext uri="{FF2B5EF4-FFF2-40B4-BE49-F238E27FC236}">
                        <a16:creationId xmlns:a16="http://schemas.microsoft.com/office/drawing/2014/main" id="{83975718-AD3B-2B96-7280-AD9D28217B6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9" name="Rectangle 13">
                      <a:extLst>
                        <a:ext uri="{FF2B5EF4-FFF2-40B4-BE49-F238E27FC236}">
                          <a16:creationId xmlns:a16="http://schemas.microsoft.com/office/drawing/2014/main" id="{A558FD28-099D-87E6-4B31-ABA702A1D14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0" name="Rectangle 14">
                      <a:extLst>
                        <a:ext uri="{FF2B5EF4-FFF2-40B4-BE49-F238E27FC236}">
                          <a16:creationId xmlns:a16="http://schemas.microsoft.com/office/drawing/2014/main" id="{5E53F795-692B-5A95-A809-FB123E95CA8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3" name="Group 32">
                    <a:extLst>
                      <a:ext uri="{FF2B5EF4-FFF2-40B4-BE49-F238E27FC236}">
                        <a16:creationId xmlns:a16="http://schemas.microsoft.com/office/drawing/2014/main" id="{70715CBD-83F7-E51A-FD2A-A27E6ABA110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7" name="Rectangle 36">
                      <a:extLst>
                        <a:ext uri="{FF2B5EF4-FFF2-40B4-BE49-F238E27FC236}">
                          <a16:creationId xmlns:a16="http://schemas.microsoft.com/office/drawing/2014/main" id="{51C7F66C-C69A-73D8-6664-B016963A51B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8" name="Rectangle 37">
                      <a:extLst>
                        <a:ext uri="{FF2B5EF4-FFF2-40B4-BE49-F238E27FC236}">
                          <a16:creationId xmlns:a16="http://schemas.microsoft.com/office/drawing/2014/main" id="{93543CB4-3C65-1CE1-7A0C-423DD10BD5F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4" name="Group 18">
                    <a:extLst>
                      <a:ext uri="{FF2B5EF4-FFF2-40B4-BE49-F238E27FC236}">
                        <a16:creationId xmlns:a16="http://schemas.microsoft.com/office/drawing/2014/main" id="{D488879A-288B-4F39-E91C-F42347EB871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5" name="Rectangle 19">
                      <a:extLst>
                        <a:ext uri="{FF2B5EF4-FFF2-40B4-BE49-F238E27FC236}">
                          <a16:creationId xmlns:a16="http://schemas.microsoft.com/office/drawing/2014/main" id="{F641D868-5F93-B165-5AD7-DA8D67EFAEA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6" name="Rectangle 20">
                      <a:extLst>
                        <a:ext uri="{FF2B5EF4-FFF2-40B4-BE49-F238E27FC236}">
                          <a16:creationId xmlns:a16="http://schemas.microsoft.com/office/drawing/2014/main" id="{08C08302-221B-BC2A-DC8E-15938D512C4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0" name="Rectangle 21">
                  <a:extLst>
                    <a:ext uri="{FF2B5EF4-FFF2-40B4-BE49-F238E27FC236}">
                      <a16:creationId xmlns:a16="http://schemas.microsoft.com/office/drawing/2014/main" id="{C6320AA1-3E34-B9BF-F51F-1262D183E53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CB119E8-50A4-3E24-26A5-21B56EE6AE8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007542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5" grpId="0"/>
      <p:bldP spid="26" grpId="0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9130</TotalTime>
  <Words>1396</Words>
  <Application>Microsoft Office PowerPoint</Application>
  <PresentationFormat>On-screen Show (4:3)</PresentationFormat>
  <Paragraphs>185</Paragraphs>
  <Slides>30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42" baseType="lpstr">
      <vt:lpstr>Arial</vt:lpstr>
      <vt:lpstr>Calibri</vt:lpstr>
      <vt:lpstr>Cambria Math</vt:lpstr>
      <vt:lpstr>CommercialScript BT</vt:lpstr>
      <vt:lpstr>MathematicalPi-One</vt:lpstr>
      <vt:lpstr>Script MT Bold</vt:lpstr>
      <vt:lpstr>Tempus Sans ITC</vt:lpstr>
      <vt:lpstr>Times New Roman</vt:lpstr>
      <vt:lpstr>Times-Bold</vt:lpstr>
      <vt:lpstr>Times-Italic</vt:lpstr>
      <vt:lpstr>Times-Roman</vt:lpstr>
      <vt:lpstr>Blank Presentation</vt:lpstr>
      <vt:lpstr>Fluids Systems in Rigid Body Motion</vt:lpstr>
      <vt:lpstr>Sloshing : Another Reason or Reaction of  Instability??</vt:lpstr>
      <vt:lpstr>Rigid-Body Motion of Fluid System</vt:lpstr>
      <vt:lpstr>Governing Equation for Rigid Body Motion of Fluid System</vt:lpstr>
      <vt:lpstr>Uniform Linear Acceleration of Fluid Body</vt:lpstr>
      <vt:lpstr>2D Uniform Linear Acceleration of Fluid Body </vt:lpstr>
      <vt:lpstr>2D Uniform Linear Acceleration of Fluid Body </vt:lpstr>
      <vt:lpstr>The Reaction of Fluid Body to Modified Gravity Vector</vt:lpstr>
      <vt:lpstr>Tilting of Fluid Surface </vt:lpstr>
      <vt:lpstr>Tilting of Fluid Surface </vt:lpstr>
      <vt:lpstr>Tilting of Fluid Surface </vt:lpstr>
      <vt:lpstr>Modified Pressure Field in Rigid Body Motion</vt:lpstr>
      <vt:lpstr>Next to Rigid Body Translation is Rigid Body Rotation of a Fluid System…????</vt:lpstr>
      <vt:lpstr>Generation of Gas Bubbles in A Nuclear Spacecraft</vt:lpstr>
      <vt:lpstr>Generation of Gas Bubbles in A Nuclear Spacecraft</vt:lpstr>
      <vt:lpstr>Generation of Gas Bubbles in A Nuclear Spacecraft</vt:lpstr>
      <vt:lpstr>Generation of Gas Bubbles for Exotic Applications</vt:lpstr>
      <vt:lpstr>PowerPoint Presentation</vt:lpstr>
      <vt:lpstr>PowerPoint Presentation</vt:lpstr>
      <vt:lpstr>G ⃗  for Rigid Body Rotation of Fluid System </vt:lpstr>
      <vt:lpstr>Rigid Body Rotation</vt:lpstr>
      <vt:lpstr>Vector Algebra of Centripetal Acceleration</vt:lpstr>
      <vt:lpstr>Resultant Force  Vector</vt:lpstr>
      <vt:lpstr>The Pressure Gradient Field due to Rigid Body Rotation</vt:lpstr>
      <vt:lpstr>The Pressure Field due to Rigid Body Rotation</vt:lpstr>
      <vt:lpstr>The Pressure Field due to Rigid Body Rotation</vt:lpstr>
      <vt:lpstr>The Pressure Field due to Rigid Body Rotation</vt:lpstr>
      <vt:lpstr>Generation of Pressure Field in Rigid Body Motion</vt:lpstr>
      <vt:lpstr>Equation of Pressure Gradient</vt:lpstr>
      <vt:lpstr>Equation of Pressure Gradient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666</cp:revision>
  <cp:lastPrinted>2002-07-26T02:11:33Z</cp:lastPrinted>
  <dcterms:created xsi:type="dcterms:W3CDTF">2002-07-26T01:39:54Z</dcterms:created>
  <dcterms:modified xsi:type="dcterms:W3CDTF">2025-09-01T00:16:03Z</dcterms:modified>
</cp:coreProperties>
</file>