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5"/>
  </p:notesMasterIdLst>
  <p:sldIdLst>
    <p:sldId id="274" r:id="rId2"/>
    <p:sldId id="692" r:id="rId3"/>
    <p:sldId id="697" r:id="rId4"/>
    <p:sldId id="700" r:id="rId5"/>
    <p:sldId id="701" r:id="rId6"/>
    <p:sldId id="703" r:id="rId7"/>
    <p:sldId id="705" r:id="rId8"/>
    <p:sldId id="706" r:id="rId9"/>
    <p:sldId id="707" r:id="rId10"/>
    <p:sldId id="751" r:id="rId11"/>
    <p:sldId id="752" r:id="rId12"/>
    <p:sldId id="732" r:id="rId13"/>
    <p:sldId id="708" r:id="rId14"/>
    <p:sldId id="709" r:id="rId15"/>
    <p:sldId id="698" r:id="rId16"/>
    <p:sldId id="734" r:id="rId17"/>
    <p:sldId id="747" r:id="rId18"/>
    <p:sldId id="713" r:id="rId19"/>
    <p:sldId id="729" r:id="rId20"/>
    <p:sldId id="714" r:id="rId21"/>
    <p:sldId id="715" r:id="rId22"/>
    <p:sldId id="733" r:id="rId23"/>
    <p:sldId id="748" r:id="rId24"/>
    <p:sldId id="730" r:id="rId25"/>
    <p:sldId id="749" r:id="rId26"/>
    <p:sldId id="750" r:id="rId27"/>
    <p:sldId id="731" r:id="rId28"/>
    <p:sldId id="719" r:id="rId29"/>
    <p:sldId id="724" r:id="rId30"/>
    <p:sldId id="723" r:id="rId31"/>
    <p:sldId id="725" r:id="rId32"/>
    <p:sldId id="699" r:id="rId33"/>
    <p:sldId id="710" r:id="rId34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CC"/>
    <a:srgbClr val="FF0066"/>
    <a:srgbClr val="3366FF"/>
    <a:srgbClr val="FF9900"/>
    <a:srgbClr val="000099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31" autoAdjust="0"/>
  </p:normalViewPr>
  <p:slideViewPr>
    <p:cSldViewPr>
      <p:cViewPr varScale="1">
        <p:scale>
          <a:sx n="67" d="100"/>
          <a:sy n="67" d="100"/>
        </p:scale>
        <p:origin x="6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064" units="cm"/>
          <inkml:channel name="Y" type="integer" max="754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0" timeString="2025-08-26T03:33:24.87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2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1" timeString="2025-08-26T03:33:29.140"/>
    </inkml:context>
  </inkml:definitions>
  <inkml:trace contextRef="#ctx0" brushRef="#br0">14226 19045 0,'0'0'0,"0"0"0,0 0 0,0 0 0,0 0 16,0 0-16,0 0 0,0 0 0,0 0 0,0 0 0,0 0 0,0 0 0,0 0 0,0 0 0,0 0 0,0 0 0,0 0 0,0 0 0,0 0 0,0 0 0,0 0 0,0 0 0,0 0 0,0 0 0,0 0 0,0 0 0,0 0 0,0 0 0,0 0 15,0 0-15,0 0 0,0 0 0,0 0 0,0 0 0,0 0 0,0 0 0,0 0 0,0 0 0,0 0 0,0 0 0,0 0 0,0 0 0,0 0 0,0 0 0,0 0 0,0 0 0,0 0 0,0 0 0,0 0 0,0 0 0,0 0 0,0 0 0,0 0 0,0 0 0,0 0 0,0 0 0,0 0 0,0 0 0,0 0 0,0 0 0,0 0 0,0 0 0,0 0 0,0 0 0,0 0 0,0 0 0,0 0 0,0 0 0</inkml:trace>
  <inkml:trace contextRef="#ctx0" brushRef="#br0" timeOffset="2187.96">13827 18451 0,'0'0'0,"0"0"0,0 0 15,0 0 1,0 0 0,0 0-16,0 0 15,0 0-15,0 0 16,0 0-16,0 0 15,0 0-15,0 0 16,0 0-16,0 0 0,0 0 16,0 0-16,0 0 15,0 0-15,0 0 16,-25-2-16,25-1 16,0 1-16,0-1 15,0 1-15,0-1 16,0 1-16,-3-1 15,3 0-15,0 1 16,-2-1-16,-1 1 16,1-1-16,-1 1 0,1 2 15,-1 0-15,1 0 16,-1 0-16,0 0 16,1 0-16,-1 0 15,1 0-15,-1 0 16,3 0-16,0 0 15,-2 2-15,-1 3 16,-4 11-16</inkml:trace>
  <inkml:trace contextRef="#ctx1" brushRef="#br0">8515 7434 710 0,'-4'-3'25'0,"1"-1"10"0,1-1 8 0,1 4-5 0,1 1-13 15,0 0 5-15,0 0-17 0,0 0 14 0,0 0-13 0,1 0-7 0,0-1 9 32,0 0-14-32,0 0-22 0,23-5 32 0,-19 9-22 0,3 0 26 0,-1-1-19 0,-1 0 3 0,2 1 5 15,0 1-4-15,-2 1-7 0,3-1 8 0,0 1-4 16,-2 0 7-16,3 0 3 0,-3 1 0 0,3-1 8 16,2 0-6-1,-2 0-8-15,4 0 29 0,-3 1-19 0,6-2 24 0,0 0-12 0,0 0-3 16,-1-1 5-16,1 0-6 15,0 0-15-15,9 1 14 0,2-1-19 0,-2 1 17 0,5 2-9 0,-7-1-5 0,0 1 6 0,1 1-7 32,0 1 9-32,1 2-15 0,0-1 4 0,3 1-7 0,0-1 14 15,1 0-11-15,3-2 9 0,5 0-12 0,0 0-1 16,4-3 12-16,-1 2-12 0,-1-1 12 0,-1 0-2 16,-4 1-5-16,4 0 4 0,-2-2-6 0,1 1-5 0,2 0 12 15,1 1-1-15,-2-2 5 0,-1 0-8 16,0-2 2-16,-6-1 0 0,-3 1 1 0,1 1-7 0,-2-1 10 15,-2 1-6-15,-3-1 9 0,3 4 0 0,-4-4-1 16,0 1 11-16,3 0-10 0,-5-3-8 0,2 0 21 16,1 0-12-16,-2-2 19 0,0 0-14 0,4 2-9 15,-4-1 0-15,-2 1-2 0,-1 0 0 0,0-2 3 16,-3-1 2-16,-2 0 0 0,-2 1-1 0,-1 0-3 16,-2 0 1-16,-1 1 0 0,0-2-2 0,-3 3 5 0,0 0-8 15,-4 0 7-15,0 0 3 0,0 0 4 0,0 0 12 16,0 0-7-16,0 0 10 0,0 0-1 0,0 0-8 0,0 0 5 15,0 0-10-15,0 0-10 0,0 0 4 0,0 0-6 16,-2 0-2-16,1 0 0 0,0 0-2 0,0 0 2 16,0 0 0-16,1 0 0 0,-1 0-8 0,0 0 3 15,1 0-20-15,-2 0 5 0,1 0-14 0,0 0 10 16,0 0-11-16,0 0-16 0,0 0-14 0,1 0-6 16,0 0-69-16,0 0-85 0</inkml:trace>
  <inkml:trace contextRef="#ctx1" brushRef="#br0" timeOffset="1478.52">2423 12137 404 0,'-2'-5'374'0,"2"5"-171"0,0 0-216 16,0 0-7-16,0 0 8 0,0 0 12 0,0 0-7 16,1 0 10-16,0 0 6 0,0 1-2 0,21 8 7 15,-18-10-2-15,0-1 23 0,-3 1 3 0,1 0-1 0,1 1 3 16,1 2 11-16,-1-2-19 0,-3 0 10 0,0 0-14 15,6 2-3-15,0 4-11 16,-5-2-1-16,3-3-2 0,1 4 1 0,1-1-8 0,0 0 8 0,-1 3-7 16,2-4 0-16,3 3 6 0,-2 0-11 0,2-2 9 15,-1 2-2-15,0-1 9 0,3 2 3 0,2-1-2 0,-1 0-10 16,0-2 10-16,7 1-6 0,1 0 8 16,-1 1-6-16,2-1-9 0,-1 0 3 0,-2 0-6 0,0 2 0 15,3 0 7-15,2 0-6 0,1-1 5 0,0 0 0 0,3 1-3 16,2-1 6-16,-2 1-7 0,6-1 3 0,-1 0-6 15,3 1-5-15,0-1 2 0,1 1 7 0,2 1-1 16,0 1 9-16,-1 2-9 16,-4 0 0-16,0 0-4 0,0 1 1 0,-3 0-1 0,1-2 3 0,-2 4-3 15,-3-2 0 1,7-2-2-16,-2 2 1 0,0 0 1 0,1-2-6 0,-7 3 6 0,1-1 6 0,-1 2-5 16,3-4 10-16,-4 0-11 0,0 2-5 0,1-3 6 15,-4 4-6-15,2-1 6 0,0-2 0 0,-1-1 0 0,1 0 5 16,0-2-3-16,2-2-7 0,7 1 6 0,3 1-18 15,-1-3 14 1,0 1-16-16,-7-1-5 0,-1-3 12 0,-2-1-11 0,0 0 20 0,-2 0-2 0,1 1 8 16,1 0-6-16,-12-1-2 0,8 0 6 0,-6 0-3 0,-2 0 5 15,7 2 1-15,-11 1-6 16,0 0 0-16,-5 0-2 0,1 0 7 0,-3-2-2 16,-2-1 8-16,0 0-6 0,0 0 11 0,0 0-18 0,0 1-1 0,0 0-5 15,-4 13 10-15,-1-11 2 0,3 1 6 16,-5-1-6-16,-2-1-6 0,2 0 9 15,2 1-14-15,-2-1 13 0,3-2-4 0,-1 2-11 0,0 1 9 0,3-3-14 0,2 0-23 16,0 0 16-16,0 0-16 0,0 0 16 0,-1 0-25 16,-1 0-19-16,1 0-13 0,0 0-6 0,0 0-44 15,0 0-31-15,0 0-71 0</inkml:trace>
  <inkml:trace contextRef="#ctx1" brushRef="#br0" timeOffset="3570.15">7608 6241 467 0,'1'-8'46'0,"0"3"132"16,2 1-171-16,1 0-6 0,-1 4 3 0,2-1-4 15,-1 1-7-15,1 3 9 0,-2-2-13 0,1 1 12 16,-2 0 8-16,1 1-14 0,1-2 14 0,0 1-16 16,0-1 3-16,-1 2 7 0,2 0-10 0,-2 0 10 0,2 1 0 15,-2-2-4-15,-1 1 8 0,2 0-9 0,-3-1-8 16,0 0 30-16,0 0-7 0,1 0 17 0,1 1 3 0,-1 1 9 15,-1-1 6-15,0 1-1 0,-1-4-4 0,0 0 2 16,0 0-10-16,6 10 9 0,-3-6-7 0,1-2-10 16,1 2 4-16,-2-1-8 0,0-1-13 0,3 3 22 15,-2-3-18 1,3 2 19-16,3 0-12 0,-4-1-14 0,2 2 11 0,2 0-15 0,-2 2-7 0,1 1 11 31,1 0-9-31,2 1 10 0,1 3-7 0,-2-2-1 16,0 0 8-16,-5 2-7 0,2-3-6 0,-1 3 9 0,1 2-6 15,3 0 8-15,-1 2 1 0,4-1-10 0,1 0 3 16,-1 0-5-16,3 0-6 0,-4-1 15 0,3 2-7 16,0-2 10-16,-1-1-3 0,1 1-3 0,1 2 0 15,-1 0-3-15,2-1-9 0,0 1 16 0,0-2-7 16,0 1 9-16,1-1 2 0,0 1-8 0,0-1 7 0,2-2-10 16,0 0-8-16,-3 0 12 0,5 1-2 0,-6 1 6 15,3 2 1-15,5-1-7 0,-3 1 4 0,1 2-6 16,0 1-2-16,-5 0 7 0,-1-1-9 0,-1 2 9 15,-3-2 6-15,1 3-5 0,0-1 7 0,-1 0-9 16,-1 0-7-16,0-1 12 0,1 0-11 0,-1 2 12 0,1-1 1 16,2 0-4-16,1 0 9 0,-3-2-10 0,-1-2-12 15,2 1 17-15,2-2-14 0,0 1 15 0,6 1-12 16,-6-1 6-16,-1 1 2 0,0 1 1 0,-1 1-12 0,2-3 6 16,4 3 1-16,-3-4 3 0,-3 0 3 0,5 0-7 15,-6-2-3-15,4 3 1 0,-2 0-5 0,-1 0 9 16,1 0 2-16,-2-1 1 0,0-1-9 0,-1 1 8 15,0 1-5-15,-1-1 6 0,1 1 1 0,-3-4-7 16,0 2-1-16,0-1-3 0,-2-2 5 0,2 1 1 16,-2-1 6-16,-2 1-5 0,0 0 6 0,-1-1-13 15,1 0 7-15,0-2-7 0,1 1 17 0,0-1-13 0,-1 1 0 16,1-2-3-16,0 2 3 0,0-1 4 0,-2-3 4 16,0 1 0-16,2-1 0 0,3 0-2 0,0 3-2 15,-1-1 2-15,1-2-8 0,-2 0 9 0,1-1-6 0,1 0 11 16,-1-1 0-16,-4 0-10 0,1-3 4 0,-2 2-6 15,2-1-1-15,2 0 6 0,-3 1-5 0,0-2 7 16,0 0 6-16,-2 1-2 0,1-2 5 0,1 0-5 16,-3 1 10-16,2-1-9 0,0 0-1 0,-2 0-3 15,-1 0 5-15,0 0-7 0,0 0 9 0,0 0-11 16,0 0-5-16,0 0 9 0,0 0-7 0,0 0 9 16,0 0-4-16,0 0-5 0,1 0 0 0,-1 0-2 0,2 0-15 15,-1 0 24-15,-1 0-6 0,0 0 11 0,0 0-19 16,0 0 6-16,0 0-8 0,0 0 7 0,0 0-13 0,0 0-41 15,-1 0-22-15,-1 0-9 0,1 0-72 16,-1 0-103-16,-25-5-77 0</inkml:trace>
  <inkml:trace contextRef="#ctx1" brushRef="#br0" timeOffset="3900.69">8773 7797 631 0,'-6'-9'105'0,"6"2"-66"0,-3-1-8 0,3 3 12 15,0-6-16-15,4 6-5 0,3 1 3 0,2 0-5 0,1 3-19 0,2-1 2 16,-3-2-7-16,1 2 6 0,-4-1-1 15,0 1-5-15,2 2 0 0,-2 0-3 0,1 0-1 0,0 1 1 16,-2 2 1-16,2 1 1 0,0-1 13 0,-2-1-8 16,1 2 11-16,0 3-11 0,1-1-2 0,1 6 15 15,0-2-13-15,1 1 16 0,0 1-7 0,-1 1-6 16,1-1 4-16,-2-1-7 0,0 2-17 0,2 0 22 16,-2-2-20-16,-1-1 17 0,0 0-48 0,0-3-53 15,-1 0-18-15,1-1-14 0,-1-2-59 0</inkml:trace>
  <inkml:trace contextRef="#ctx1" brushRef="#br0" timeOffset="4073.95">9104 7716 1305 0,'-4'-13'152'0,"2"3"-59"0,2 10 2 0,0 0-24 15,0 0-38-15,0 0-12 0,-8 3-8 0,10 7 2 16,0 2-11-16,-3 5-3 0,1 2-6 0,-4 1 3 15,-3 2 1-15,0-3-1 0,-1 2 3 0,2-2-5 16,2 1-12-16,0 1-79 0,-1-4-49 0,0 0-9 16,1-2-125-16,-2 0-102 0</inkml:trace>
  <inkml:trace contextRef="#ctx1" brushRef="#br0" timeOffset="5459.28">7610 6270 238 0,'3'-1'38'0,"1"-2"-23"0,-1 0-2 0,2 0-5 0,0 1-4 0,-1 2-2 16,0 0 8-16,-1-1-8 0,-3 1-7 0,0 0 8 16,0 0-14-16,0 0 13 0,0 0-12 0,0 0 1 15,0 0-1-15,0 0-2 0,0 0-22 0,0 1 31 0,0 0-10 16,-1 0 18-16,-1 0 1 16,1 0 19-16,0-1 20 0,0 0-5 0,0 0 17 0,0 0 25 15,1 0-22-15,-1 0 25 0,-1 0-30 0,1 0-4 0,0 0 3 16,0 0-5-16,0 0-13 0,0 0 2 0,1 0-14 0,-1 0 12 15,-1 0-2-15,1 0-11 16,0 0 11-16,0 0-13 0,0 0 0 0,0 0-9 0,1 0-5 0,-1 0 2 16,-1 0 6-16,1 0-15 0,0 1 10 0,-26 9-13 15,21-7-3-15,0 2 17 16,-4-1-14-16,-1 2 14 0,2-1-9 0,-8 2-2 0,4 0 7 0,-3 1-8 16,-2 0-8-16,0 4 15 15,2 0-10-15,-1-1 11 0,0 2-12 0,-2-2 5 16,-5 2 2-16,3 2 0 0,-4-1-11 0,1 3 15 15,-2-1-8-15,-5 3 11 0,4 3-9 0,-3 3-4 16,-4 0 6-16,-3 1-4 0,-2 2-3 0,-7 1 6 16,-1 0-13-16,1 2 12 0,-3 0 3 0,3 0-9 15,-3-3 11-15,-3 5-13 0,-6 1-3 0,0 3 13 0,-3 0-11 16,2-4 12-16,6 0-1 0,-4-1 0 0,2 5 2 0,-5 3-4 16,-4-1-17-16,0-1 25 0,-5 1-12 0,2-3 14 15,2 4-6-15,-2 3-4 0,-3 1 4 0,-5 0-5 0,7-2 1 0,-4 0-2 16,4-1 1-16,3 1-1 0,-2-1 2 15,-5 2 0-15,1-3-1 0,0 2-2 16,-2 1-17-16,1-3 29 0,1 3-15 0,-6-1 21 0,3 0-3 0,0-1-14 16,1-3 11-16,6 2-15 0,-1-1 1 0,-6 3 5 0,-1-1-7 15,-1 0 7-15,6-1 6 16,-1-2-6-16,-1 3 12 0,-3-1-12 0,4 0-9 0,-2-3 14 0,6-1-12 16,2-2 12-16,-1 0-7 0,-6 2 7 0,4 0 3 0,-2 1 0 31,3 0-14-31,1-3 14 0,0 0-7 0,-1 1 12 15,-4 0-3-15,3 0-2 0,6-1 0 0,2-4-3 16,5-1-14-16,0 1 18 0,-3 1-5 0,-1 2 10 16,-1 2-7-16,2-2-6 0,0-2 3 0,3-1-4 15,3 0-4-15,0 1 9 0,2 1-5 0,-6-1 9 16,1-1-2-16,3 0-6 0,2 1 4 0,5-3-5 0,5 0-9 16,-3 0 13-16,2-2-7 0,2 5 10 0,0 0 0 15,-2-1-4-15,-5 1 6 0,4-3-7 0,2-2-4 0,1-1 6 16,9 0-3-16,-2-3 7 0,1 0-5 0,0 4 1 15,-1-1-3-15,-2 2 0 0,-3 0-4 0,0-3 6 16,-7 0 0-16,1-3 3 0,2 2-3 0,3-2-1 16,11 1 3-16,2-1-2 0,1-3-2 0,3 1 14 15,1 0-13-15,-3 1 14 0,-1-2-8 0,1 1 2 16,-2-1 6-16,1-1-6 0,2 0-4 0,-2-2 11 16,-4-2-8-16,3-1 10 0,-1-1 2 0,1-1-6 0,6 1 8 15,-1 0-8-15,7 1 1 0,2-1 0 0,2-5-5 16,-2 0 4-16,1 0 7 0,-2 0-4 15,0 2 10-15,5-4-7 0,-4 2 8 0,0-2-15 0,2-1 1 0,-2 2-5 16,4-3-3-16,-1 2 2 16,1 0-1-16,2-1 3 0,-2 1 5 0,0-1-10 0,1-1 6 0,0 0-7 15,0 2 8-15,2-4-4 0,0 0-4 0,1 3 3 16,0-3-2-16,0 2-2 0,1-2 3 16,-1 0-3-16,1 0 2 0,2 0-5 0,0 0 1 0,0 0-2 15,0 0-1-15,0 0-3 0,0 0-1 0,0 0 0 16,0 0-1-16,0 0-8 0,1 0-3 0,0 0-3 0,0 0-23 15,19 6-28-15,-14-7-30 0,1-1 1 0,2 1-76 16,0 1-49-16,2-3-70 0</inkml:trace>
  <inkml:trace contextRef="#ctx1" brushRef="#br0" timeOffset="6295.88">761 10493 710 0,'1'-6'38'0,"0"-2"8"0,-1 0 13 0,-1-1-11 0,2 1-22 0,2 1 0 16,1 3-24-16,4-2 20 0,-6 3-15 0,3 1-22 0,-1-1 13 15,1 3-18-15,3 5 9 0,-5-2 11 0,3 0-5 16,-3 1 7-16,3-1 3 0,1 2-3 0,1 2 4 16,3 4-6-16,-1-2-13 0,2 1 22 15,1 1-16-15,0 0 17 0,6 1-11 0,-2 2 2 0,-2-1 8 0,5 3-6 16,-5 0-8-16,4 4 11 0,0 2-15 0,-1-1 14 16,2 0-3-16,-1 0-2 0,-1 0 7 0,4 3-9 15,-3 3-18-15,2 2 30 0,1 2-14 0,5 0 17 31,-2-2-15-31,10 3 2 0,6-1 4 0,0 0-3 0,7 4-4 16,-10 1 6-16,-3-1-8 0,2 2 8 0,-5-4-2 16,-1 1-1-16,3 3 4 0,-3-3-4 0,2 5-6 0,6-4 10 15,-2-1-4-15,6 0 8 0,-4-2 5 0,-3 0-10 16,-3 1 6-16,-1 0-9 0,1-1-7 0,0 1 14 16,-3-3-7-16,2-1 9 0,1 2-4 0,-1-1-3 15,2 0 0-15,-1 3-2 0,-1-4-7 0,1-2 14 16,-1 1-7-16,-6-1 9 0,1-1-8 0,-3 0-1 15,0 1 10-15,-1-1-10 0,-1-1-4 0,-3-1 12 16,0-1-8-16,-3-3 10 0,1 0-2 0,-2 0-6 16,1 4 5-16,-3 0-6 0,-2-1-1 0,6 1 7 0,-8-5-5 15,3 2 7-15,0-4 5 0,-4 0 3 0,5 0 6 16,-1-1-6-16,0 2-13 0,-1 0 7 0,-2-1-11 16,-1 0 11-16,0-1-2 0,0 0-2 0,1 0 1 15,-1-2-4-15,1 4-6 0,-1-3 8 0,-4-1-7 0,1 0 7 16,1-2 5-16,-2-2-7 0,2 0 9 0,2 1-11 15,-5 0-2-15,3 2 14 0,-2-1-4 0,-1-2 7 16,1 0-4-16,0-3 1 0,-3 1 2 0,2-2 1 16,1-1 7-16,-2-1-22 0,1 0 4 0,0-2-8 15,-3 0 7-15,0-2 7 0,0 0-3 0,0 0 2 16,0 0-12-16,0 0-1 0,0 0 0 0,0 0 1 0,1 0 1 16,-1 0-1-16,0 0 5 0,0 0-4 0,0 1-6 15,0-1 8-15,0 0-13 0,0 0 12 0,0 0-3 16,0 0-59-16,0 0-34 0,0 0-14 0,0-1-135 0</inkml:trace>
  <inkml:trace contextRef="#ctx1" brushRef="#br0" timeOffset="7801.78">1596 9774 271 0,'0'-5'39'0,"-3"-2"15"16,-4 2 20-16,4 1 1 0,1 1-11 0,1 1-9 0,1 0-1 15,-1 0-5-15,-1 0-31 0,2 2 25 0,0 0-6 16,0 0 15-16,0 0-1 0,0-1-14 0,0 0 1 15,0 0-5-15,0 0-15 0,0 1-11 0,0-1-11 16,0 1 5-16,0 0 1 0,0 0-8 0,0 0 7 0,1 0-10 16,9-4-5-16,-5 7 14 0,2 0-11 0,0 1 12 15,-3-1-3-15,1 1-6 0,-3 0 8 0,5 1-6 16,1 3 13-16,0-3-12 0,9 3-4 16,-7 0-2-16,-2 1 13 0,6 2-8 0,-6 0 10 0,8 1-12 15,4 0-1-15,-3 1 10 0,1 2-10 16,1-2 9-16,-7 1-3 0,5 2 0 0,1-1 11 0,0 6-9 0,2-1-4 15,0 1 4-15,0 2-11 0,2 0 10 0,0 1-1 16,0 2 7-16,0 1 4 0,-2 2-3 0,7 3-17 0,-2 0 22 16,3 3-16-16,4-1 19 15,-6-2-2-15,8 0-2 0,-2 1 17 0,1 1-13 0,1 3 6 0,-3 2 4 16,4-2-14-16,-5 1 11 0,2-1-12 0,-3 1 2 16,1-3 2-16,0 1-4 0,0 1-14 0,2-1 18 15,-1 0-12-15,3 0 16 0,0-3-6 0,-2 3-4 16,1-2 3-16,-1 0-6 0,-3 2-12 15,1 0 21-15,-2 0-13 0,0-1 16 0,-6-1-10 0,3-1-5 0,2-1 7 16,-3 2-8-16,7 1-5 0,-3-1 7 16,-1 1-1-16,3-1 2 0,-6-4 2 0,-2 1-1 15,-2 0 1-15,0-1-2 0,-2 0-15 0,1-1 18 0,-2-2-14 0,0-2 18 16,0-1-1-16,1 0-8 16,-2 0 8-16,0 1-10 0,-2-2 8 0,-1 1-9 0,1-1 6 15,3-3-5-15,0 0 5 0,-2 0 1 0,-6-3-4 16,-1-2 1-16,-2 0-13 0,2-1 24 15,-3 0-13-15,1 0 15 0,2 0-13 0,-3-3 2 16,4 1 6-16,-1-3-5 0,-4 1-3 0,4-1 5 0,-3-2-4 16,-1-1 5-16,-1-2-1 0,-1 2-6 0,0-1 7 0,3-1-7 15,2 4 2-15,-4-6-2 0,3 1 0 16,-1 1 0-16,0 0 0 0,2-1 3 0,0 1-5 16,-2-1 5-16,-1 1-16 0,-1-2 13 0,3 1-9 0,-3 2 10 15,2-2-12-15,-2 1-24 0,1 1-11 0,-2-1-4 0,1 1-22 0,1 0-21 16,-4-5-27-16,0 0 1 15,0 0-68-15</inkml:trace>
  <inkml:trace contextRef="#ctx1" brushRef="#br0" timeOffset="8244.67">1977 11861 374 0,'0'-5'299'0,"0"0"-111"0,0 0-143 0,1 0-5 0,1 2-16 0,1-2-6 0,0 2-18 0,0 0 12 16,1 0-9 0,-3 2-2-16,3 1 10 0,0-1-9 0,-1 1-1 15,2 1 34-15,-1 0-12 0,1 1 19 0,2-1-11 0,-2 2-9 0,1 0 1 0,1 2-6 16,0 0-21-16,2 2 19 0,-4 4-15 0,0-3 15 0,7 3-6 15,-2 1-6 1,0 0 11-16,2 1-13 0,-7 0-9 0,5 0 14 0,3 1-13 0,-3-1 13 16,4-2-9-16,-2-1 1 0,2 0 3 0,2-2-2 0,-4-1-9 0,0 0-34 31,-3-2-28-31,1-1 2 0,0 0-54 0,-3-4-48 0,1 0-42 0</inkml:trace>
  <inkml:trace contextRef="#ctx1" brushRef="#br0" timeOffset="8434.68">2303 11809 1206 0,'-8'-14'193'0,"2"8"-123"0,-2-1-18 16,2 5 22-16,4-1-47 0,2 3-14 0,0 0-2 0,0 0-4 16,-11 1-7-16,9 6-9 0,3 1 3 0,-2-1-6 15,-1 2 4-15,2 1 8 0,-3 1-2 0,2 2 3 16,-1 1-9-16,0 0-18 0,1 0-15 0,-2 0 0 15,-2 0-40-15,1-2-31 0,-1 0-21 0,1-2-11 16,3 0-115-16</inkml:trace>
  <inkml:trace contextRef="#ctx1" brushRef="#br0" timeOffset="8814.7">2596 10941 1431 0,'-3'-5'57'0,"-5"-1"-28"0,5 2 5 15,-1 1-13-15,1 2-8 0,3 1-12 0,0 0-7 0,0 0 0 16,2 0-5-16,15 6 5 0,-12-3 6 0,7 2-2 15,-1 0 4-15,2 1-10 0,4-1-5 0,-1 2-1 16,1-1 14-16,0 0-9 0,0 1 9 16,-2 0-11-16,1 0-2 0,1 1 14 0,-4 2 3 0,3 0 4 15,0-1-3-15,-3 1-5 0,3 1-7 0,-5 0 4 0,3 0-1 16,-1 0 11-16,0 0-7 0,2 1 10 16,-2-1 4-16,-1 0-14 0,-2-3 10 0,4 2-13 0,2 1-8 15,-3 0 16-15,7 1-5 0,-7-1 10 16,2 1-8-16,1-1-3 0,-3 0-5 0,-1-3 1 15,-2 3-14-15,2-5-27 0,-1 2-37 0,2 0 6 0,-4-3-82 0,1-1-1 16,-3-1-31-16,0-2 2 16,0-1-118-16</inkml:trace>
  <inkml:trace contextRef="#ctx1" brushRef="#br0" timeOffset="9067.98">2918 10943 1431 0,'-7'-8'55'0,"-4"1"4"16,5-2-7-16,-3 2 6 0,3 0-19 0,2 2-20 15,3 0-1-15,0 5-7 0,1 0-19 0,0 0 12 0,0 0-8 0,0 0 10 16,1 1-14-16,1 3 3 0,3 5-7 0,-3 2 5 0,5 0-20 16,-4 5 10-16,-1 0-23 0,5-1 17 0,-3 4-25 15,-2 3 10-15,-1 0 0 0,-1 2-2 0,0 0-11 16,1 1-19-16,-1-3-7 0,-2-2-2 0,-3 0 3 15,0 2-53-15,2 0-9 0,1-2-25 0,0-1-65 0</inkml:trace>
  <inkml:trace contextRef="#ctx1" brushRef="#br0" timeOffset="10019.21">3264 8719 327 0,'-13'0'182'0,"0"1"-69"0,2 2-98 0,0 2 5 0,2 1-6 0,1 1-18 0,-1-2 9 0,1 2-14 15,1 0-6-15,0-1 14 0,0 1-14 0,-1-2 14 16,0 1 5-16,0-2-3 0,0 1 11 0,1-2-12 16,0 1-8-16,1 0 34 0,1-2 4 0,-2 1 15 0,2 1 30 15,2-1-24-15,3 0 5 0,0 0-13 0,-2-1-24 16,2 1 11-16,0 0-16 0,5 2 16 0,2 0-17 0,1 2-5 16,-1 0 3-16,3 1-5 0,2 1-16 0,-2 1 19 15,5 1-13-15,-3-1 16 0,5 3-3 0,-1 0-7 16,0-1 9-16,2 2-11 0,1 1-15 0,-1 1 21 15,1 1-12-15,0 0 15 0,0-1-6 0,0 1-3 16,3 7 1-16,2 0-2 0,-1 1-2 0,1 0 6 16,4-1-4-16,-2 2 4 0,2-1 8 0,4 3-9 15,0 0 10-15,-2 4-12 0,2 0-7 0,-1 1 12 0,-2-1-11 16,2 0 12-16,-2 0 0 0,0 1-6 0,5 2 9 16,-6 1-10-16,0-1 0 0,4 1 4 0,-2 1-6 15,7-2 6-15,0 1-1 0,-5 2-2 0,-3-4 8 16,-1 3-7-16,2-2 4 0,-5 2-5 0,1 3-9 0,-3 0 5 15,2 1 7-15,-1-1-4 0,-2-1 9 0,1 0-12 16,0-1-12-16,1 0 27 16,0-1-15-16,2-2 20 0,1 1-8 0,-6-2-10 0,0 2 7 0,-5-1-10 15,3-1-5-15,-6-1 14 0,0-4-13 0,0 1 14 16,1 0 1-16,-1-3-6 0,-1-3 8 0,1-1-10 16,1 1-8-16,-3-3 14 0,2 1-6 0,2 0 8 15,-3-3-7-15,-1 1 6 0,-5-1 2 0,2-1 0 0,2 0-8 16,-1-1 1-16,6-1-9 0,-7-3 8 0,-1-2 4 15,-1-2-6-15,-1 0 6 0,1-1-8 16,3 0 13-16,-4-1-17 0,1 0-2 0,-1-1-7 0,-5-1 3 0,3 2-17 16,-1-2 11-16,0-1-17 0,-2 0 1 0,0-2 19 15,-2 0-6-15,0-1 10 0,0 0-4 0,2-1-20 16,0 0-17-16,0 0-2 0,0 0-49 0,-1 0-18 16,-16-7-15-16,12 4 1 0,-4 0-7 15</inkml:trace>
  <inkml:trace contextRef="#ctx1" brushRef="#br0" timeOffset="10415.12">4005 9892 1286 0,'-8'-1'48'0,"3"0"-5"0,5 1-8 0,0 0 2 0,0 0-19 0,0 4-22 0,2 2 10 0,4 3-13 16,2 0 7-16,-1-1-3 0,1 3-3 0,1 0 1 15,2 6-8-15,0 0 16 0,1-1-11 0,-1 0 14 16,2 0 0-16,-1 0-16 0,2 0 2 0,1 1-13 16,-2-1-26-16,-1 0-4 0,0 0-20 0,0-1 8 15,-1 0-29-15,0-2-22 0,0-1-17 0,3-1-6 16,0 0-58-16</inkml:trace>
  <inkml:trace contextRef="#ctx1" brushRef="#br0" timeOffset="10656.39">4291 10016 1343 0,'-10'-7'76'0,"-1"2"103"0,3 2-157 0,-2 3 3 0,6-1-16 16,-1 1 13-16,1 2-21 0,0 2-3 0,0 1 2 15,2 2-4-15,2 2 7 0,-2 4-12 0,-1 0 2 16,2-1-9-16,-3 0-8 0,3 1-15 0,1 1-18 16,-2 2 1-16,2 2-53 0,0 2-5 0,0-1-16 15,2 0 8-15,-2-1-2 0,-1-1-34 0,0 1-46 0</inkml:trace>
  <inkml:trace contextRef="#ctx1" brushRef="#br0" timeOffset="11587.01">4403 8065 378 0,'0'0'308'0,"0"0"-84"0,0 0-112 0,0 0-3 0,0 0-41 0,0 0-40 15,0 0-8-15,1 0-7 0,14 0-10 0,-5 6-3 16,2 2-4-16,-1 0 2 0,1 1 2 0,1 2-1 16,2 1 6-16,-1 3-7 0,1 1-9 0,1 0 11 15,1 1-5-15,0 3 7 0,1 0 1 0,0 5-5 0,0 1 5 16,-1 0-7-16,2-1-16 0,-1 2 24 0,2-2-17 16,2 3 20-16,-3 1 1 0,4 0-8 0,-1 0 8 15,3-1-10-15,6 3-6 0,1 2 11 0,3 0-9 16,-3 1 8-16,-2 1 0 0,-2 0 2 0,2 1 2 0,-1 2-4 15,4 3-2-15,-1 0 0 0,0 1 0 0,2-2 0 16,-2 3-2-16,3 2 3 0,-2-2 4 0,2 3-1 16,-2-1 0-16,-4-1-7 0,2 2 2 0,-3 0-4 15,1-2 10-15,-3 0-4 0,3-2 5 0,-3 4-5 16,-1-2 5-16,3 1-8 0,-6-2-4 0,1-3-1 0,6 1 1 16,0-4 7-16,2 1 3 0,-1-2-2 0,-1-2-12 15,-4 2 16-15,0-2-11 0,-4 0 13 0,2 1-6 16,-2-2-1-16,-2-1 5 0,-1-2-6 0,0-1-18 0,1-1 26 15,-2 1-14-15,-2-3 19 0,3-1-9 0,-2-1-3 16,-4-3 5-16,3 0-6 16,-1-2-12-16,-3 3 17 0,2-3-8 0,0 0 11 0,0 1-8 0,-3-7 0 15,4 6-1-15,-5-1-2 0,-1-4-9 0,1 1 16 16,-2-1-9-16,1-2 10 0,-4-1-6 0,1 0-3 16,3-2 3-16,-6 1-6 0,3-1-7 0,-2 0 14 15,0-2-6-15,0 1 8 0,-2-1-6 0,0 0 0 16,0-1-4-16,1-1 1 0,1 1-22 0,-3-2 24 15,1 1-21-15,-1-2 18 0,0-1-37 0,0-2-77 0,0 0-36 16,0 0-23-16,0 0-148 0</inkml:trace>
  <inkml:trace contextRef="#ctx1" brushRef="#br0" timeOffset="11940.97">5134 9524 515 0,'-8'-14'659'0,"0"-2"-274"0,5 1-361 0,1 1-1 0,2 5-7 0,4 0-14 0,-1 4-3 15,3-1-3-15,3 2 2 0,2 3-13 0,4 0 8 16,0 2-11-16,3-1 3 0,-4 2 12 0,0 2-14 16,4 5 12-16,-1 0-13 0,2 4-27 0,4 6 2 0,-3-2-16 15,0 4-28-15,0-4 10 0,-3 0-24 0,-3 2 17 16,2-2-18-16,-3 1 10 0,0 1 0 0,1 0-4 15,-2 1-29-15,-1-4 15 0,0 0-21 0</inkml:trace>
  <inkml:trace contextRef="#ctx1" brushRef="#br0" timeOffset="12140.99">5635 9410 1317 0,'1'-4'218'0,"-2"2"-191"16,-6 1 5-16,-1 1-10 0,8 2-13 0,-8 1-2 16,4 2-7-16,-2 3 6 0,-6 2-6 0,4 2-7 15,1 3 3-15,3 1-3 0,-5 2 7 0,2 1-13 16,-1-1-13-16,-1 1-3 0,4-2-43 0,-2 2-74 16,2-3-24-16,1 0-20 0,0 1-93 0</inkml:trace>
  <inkml:trace contextRef="#ctx1" brushRef="#br0" timeOffset="13091.68">5689 7697 300 0,'-8'-9'43'0,"5"5"68"0,1-1 49 0,-3 2-144 15,4-2-5-15,0 1 14 0,1 4-7 0,0 0 7 16,0 0-11-16,1 0-26 0,0 0 9 0,0 0-18 16,0 0 2-16,0 0 17 0,1 0-10 0,-1 2 13 15,-1-1-2-15,25 13-3 0,-17-10 8 0,-1-1-7 16,-3 1-22-16,-4 0 33 0,5 0-23 0,-5 0 29 0,4-2-10 16,-4-2-2-16,0 0 10 0,6 10-9 0,-6-5-4 15,3-2 19 1,-1 0-12-16,-1-4 18 0,-1 1-2 0,0 0 9 0,0 0 5 0,0 0-4 0,0 0-25 0,0 0 18 15,0 0-15-15,0 0 20 0,0-1-6 0,1-17-13 16,-1 12 4-16,-1-1-10 0,-3 0-8 0,0-1 11 16,-1 0-13-16,2-2 13 0,2 1-2 0,-2 0-4 15,1-1 14 1,1 0-16-16,-5-1-20 0,4 4 29 0,0 0-12 0,-3 2 21 0,5-1 1 16,0 1 4-16,-1-1 2 0,2 1-2 0,-1-1-16 0,0 0 20 15,0 2-3-15,-1 0 11 0,0 2-4 0,1 0-2 16,4 1-3-16,0 0 3 0,-1 1-13 0,-3 0 3 0,0 0-12 15,0 0 9-15,0 0-4 0,0 0-11 0,1 0 9 16,0 0-12-16,1 0-8 0,-1 0 14 0,-1 0-6 16,19 2 9-1,-13 0-8-15,-4-1 1 0,4 0 0 0,-3 1 1 0,3 1-2 0,-1-2 1 0,1 2 4 0,2 1-2 16,-2 0 2-16,2 3-4 0,1 0 2 0,0 3-1 16,1 0 9-16,2 2-8 0,1 0-6 0,3 4 3 15,0 0 11-15,-1 2-4 0,1 1 10 0,0 3-13 16,2 6-14-16,1 3 14 0,0 2-11 0,0-3 14 15,2 2-3-15,1 0-3 0,3 0 5 0,4 2-7 16,-2 0-3-16,6 0 7 0,-2 0-10 0,-1-3 10 0,1 4-1 16,-1 3-1-1,0 0 10-15,0 6-10 0,0-2-15 0,0 2 21 0,-3 0-11 0,2-1 14 0,-1-1-12 0,1-3 3 16,5 2 4-16,1-2 0 0,1 0 2 0,-1 0-6 31,-5-1 3-31,1 1-4 0,-4 0 3 0,-1 0-3 16,-2-1 0-16,0-3-2 0,-1 1-9 0,0-1 18 15,-2-3-13-15,1-2 16 0,2-1-6 0,-3 0-1 16,1 2 6-16,3-2-7 0,-4-2-9 0,-2-1 15 16,4-2-13-16,-4-2 14 0,3-1-7 0,-3 2 1 15,-2-4 1-15,-1 0-3 0,-2-2-11 0,3-2 15 0,-4-1 2 16,0-1 2-16,1-3-8 0,-5 0 0 0,1 1-1 16,1-1 2-16,-1 0-5 0,-4 1 6 0,1-2-5 15,-4-1 6-15,-1 0 0 0,1-3-3 0,-2 0 0 0,0 0-2 16,2-2-9-16,-3 1 11 0,-3 0-15 0,2-2 13 15,1-2-6-15,0 0-22 0,0 0 7 0,-12 6-16 16,5-3-6-16,1-1-16 0,2-1-15 0,-4-4 2 16,0 3-21-16,1-1-20 0,-2-1-21 0,0 0-8 15,-3-2-104-15</inkml:trace>
  <inkml:trace contextRef="#ctx1" brushRef="#br0" timeOffset="13424.82">6292 8804 1351 0,'-8'-17'34'0,"1"2"-22"0,2 1 4 0,3 4-8 0,1 1 11 0,1 0-10 0,0 2-5 0,0 0-2 16,2 0-19-16,4 3 10 0,-2 0-13 15,3 0 11-15,2 1-15 0,1 1 3 0,1 1 3 0,1 4-4 0,1 2-5 16,0 2 20-16,1 3-11 0,0-1 11 0,1 4-13 16,-3 1-33-16,3 1 3 0,-3 2-16 0,2 0-6 15,0 1 24-15,2-1-10 0,-2 1 13 0,1-1-5 16,-2 0 1-16,-5-2-2 0,0-2-5 0,1-2-33 15,7-1-32-15</inkml:trace>
  <inkml:trace contextRef="#ctx1" brushRef="#br0" timeOffset="13647.31">6820 8557 1375 0,'-8'-13'223'0,"-1"3"-175"0,-3-1 4 15,3 4-3-15,1 3-7 0,3 3-18 0,-2 0-2 0,0 1-6 16,0 1-16-16,0 1-1 0,1 1-2 0,0 2 1 16,-2 2 4-16,1 0-13 0,0 3 2 0,-3 0-6 15,1 1-3-15,-2 7-31 0,-1-4-16 0,2 3-1 16,1 5-13-16,-5-5-22 0,1 6-6 0,-4 1-11 16,1-2-10-16,2 0 39 0,-1-2-7 0,-1-2 12 0,2 0-13 15,3-1-34-15,-3-3-19 0</inkml:trace>
  <inkml:trace contextRef="#ctx1" brushRef="#br0" timeOffset="14363.29">6466 6994 1123 0,'-7'-20'4'0,"1"2"19"0,3 2-1 0,-1 4 12 15,3-2 17-15,-2 0-29 0,2 4 5 0,-1 0-14 0,-2 5-9 16,4 0 21-16,-1 1-11 0,1 1 15 0,1 0-20 15,-1 2-11-15,3 2-5 0,0 0 0 0,-3-1 6 16,0 0-7-16,0 0 8 0,0 0-9 0,1 1 6 0,16 13 3 16,-11-9 0-16,3 3 1 0,-1 3 3 0,0 0-9 15,2 3 5-15,0 0-5 0,-2-2 6 0,2 0-2 16,2 0-4-16,2 1 2 0,-1 1 5 0,1 0-3 16,-2-1 1-16,4 1-2 0,1 1 9 0,0 2-11 15,2 0 6-15,-4 4-9 0,1-2 2 0,1 1 8 16,2 1-3-16,-2 0 5 0,1 0-7 0,1 3-3 0,2 0 0 15,2 8-1-15,-5-2 3 0,6 3 8 0,0 5-5 16,-1-4 5-16,1 3 1 0,0 2-7 0,4-3 7 16,-3 4-10-16,4-1-1 0,-1-1 7 0,0 0-3 0,2 1 4 15,-4 2-1-15,3-1-2 0,-1 2 1 0,-1-3-3 16,3 1-6-16,-2 1 14 0,4-2-9 0,2 2 11 16,-5-3-5-16,3-1-3 0,-2 1 7 0,4-2-8 15,1 1-7-15,-1-3 13 0,-7 0-11 0,-1-3 11 16,1 1-1-16,-3-2-1 0,2 0 8 0,-5-3-10 15,2 0-22-15,0-4 26 0,1 2-15 0,-2-1 21 16,-3-2-2-16,2 2-9 0,-4-1 7 0,-1-4-11 0,2-1-4 16,0-1 14-16,-5-2-13 0,3 3 13 0,-1-2-3 0,-3-1-3 15,3-1 7-15,-3 1-7 0,-4-2 8 0,0-1-11 16,0 2 5-16,-3-3-6 0,-1 1 14 0,2 0-10 16,-3-2 4-16,-1 1-6 15,0 0 7-15,1 1-7 0,-1 0 0 0,0-3-4 0,2 0 6 0,-2 0 0 16,0-2 0-16,2 2-1 0,-3 0-3 0,1 1 4 15,0 0-3-15,-1-1 3 0,2 2-7 0,-3 1 6 16,0-6 1-16,0 1 0 0,1 0-11 0,0-1-3 16,-1 1-7-16,1-1 3 0,-1 0-4 0,-1-4-9 0,1 4-13 15,-3-3-3-15,-1-3-58 0,1 2-71 0,0-2-59 16</inkml:trace>
  <inkml:trace contextRef="#ctx1" brushRef="#br0" timeOffset="14720.41">7011 8143 1578 0,'-9'-21'33'0,"1"2"-5"0,-3 1 8 0,3 3-10 0,3 4-10 0,4-1 7 0,1 2-15 15,2 1 13-15,8 1-17 0,-6 1-10 0,3-1 0 16,2 3-5-16,-5 1-2 0,8 3-4 16,4 1-7-16,-2 4 2 0,2 2-15 0,-1 3-14 0,0 2 0 0,0 2-6 15,-2 2-10-15,1 0 23 16,-1 3-10-16,0 1 12 0,-2 0-3 0,0 3 2 0,-1 0 8 0,0 2-7 15,1 0 5-15,-3 2 22 0,0-3-10 0,-2-4 14 16,-1-2 0-16,1-5-34 0,1-1-12 0,-2-3-13 16,0-1-62-16,-1-4-40 0</inkml:trace>
  <inkml:trace contextRef="#ctx1" brushRef="#br0" timeOffset="14933.64">7422 7862 1454 0,'-7'-14'85'0,"-2"0"-8"15,6 5-6-15,-1 1 2 0,-3-1-25 0,6 5-27 0,-6-2 0 16,1 3-8-16,1 1-4 0,-2 2-15 0,2 2-4 16,-2 0-4-16,2 5 2 0,1 2-1 0,-4 2 2 15,2 6-4-15,-4 3-13 0,-2 1-4 0,0 1-13 16,-1 3 6-16,2 2-19 0,-2-1-37 0,2 1-6 15,-2-2-14-15,-1 1-27 0,0-2-3 0,1-1-30 0,0 2 12 16,-2-2-30-16</inkml:trace>
  <inkml:trace contextRef="#ctx1" brushRef="#br0" timeOffset="15678.81">7025 6444 1009 0,'-4'-9'52'0,"0"1"132"0,1 3-175 0,1 2 0 0,9 2 3 0,-1 2-8 0,-1 0-22 0,2 3 7 15,-3-1-7-15,2 4 9 0,5 1 4 0,-2-1-3 16,6 7 9-16,-3 0-8 0,2 1 1 0,-2 2 4 16,1 1-11-16,-1 0 8 0,1 0-10 0,2 4 3 0,-1 0 2 15,0 2-4-15,0 1-18 0,1-1 31 0,-1 1-17 16,-1 0 21-16,5-2 1 0,-1 4-5 0,3 1 6 15,-2 0-10-15,2 3-5 0,2-2 16 0,-2-1-7 16,2 3 9-16,2-4-1 0,5 4-1 0,2-1 8 0,3 0-8 16,-2 2-7-16,-1 1 20 0,0 0-15 0,2 3 18 15,0-2-13-15,1 3 1 0,2 2 2 0,0 0-6 16,0 3-9-16,2-6 6 0,-3 0-3 0,4 0 7 16,1 0 7-16,-3 1-14 0,0-1 9 0,-3-1-11 15,0 3-7-15,0-2 16 0,-4 1-9 0,4 0 12 0,0-1-6 16,-2-1-3-16,5-1 4 0,-1-3-5 0,-3 1-9 0,0-2 15 15,-4 2-6-15,-4-1 9 0,-3-3 6 0,-2 2-15 16,-2-4 8-16,-4 3-12 16,-1 2-3-16,-3-2 11 0,0 1-8 0,-3-1 9 0,-1-4-2 0,0 1-5 15,-5-2 2-15,2-2-7 0,-5 0-12 0,1-1 19 16,-3-2-13-16,0-1 13 0,0 0-17 0,-1-3 3 16,0 0 3-16,-1-2-3 0,0-1-10 0,-1-2 17 15,-1 1-12-15,1-2 13 0,-1 1-8 0,-1-3-20 16,1-3 6-16,-2 1-19 0,-1-2-58 0,1 0-61 15</inkml:trace>
  <inkml:trace contextRef="#ctx1" brushRef="#br0" timeOffset="16251.02">7543 7561 843 0,'-5'-9'140'0,"3"2"-119"0,-2 0 14 0,4 1-7 0,-1 0 16 0,1 1 3 0,3 1-15 16,-3 0 11-16,3 0-21 0,4 2-9 0,-1-1 0 15,4 1-4-15,-2 1-3 0,1 1 6 0,2 2-10 16,2 2 6-16,-1 2-7 0,4 2-3 0,0 2 6 0,0 1-9 16,-2 1-12-16,-1 2 22 0,-1 2-16 0,3-1 17 15,-2 2-5-15,4-1-1 0,-1 1 8 0,-2 3-9 16,3-1-19-16,-1 0 26 0,1 2-12 0,3-1 18 15,-4 3-6-15,-2-3-8 0,-1-1 7 0,-3-3-9 16,1-2 2-16,2 0 4 0,3 1-8 0,-2-3 7 0,-2-1 5 16,2-2-4-16,-4-3 8 0,-1 0-8 0,1-1 8 15,-3-2-10-15,2 0 7 0,1-1-7 0,-2-1 9 16,-1-2 0-16,-1-2 7 0,1-1-2 0,-3-2 21 0,2-1 19 16,0-3-8-16,-2-2 10 0,1-2-15 0,-2-7-12 15,1-1 2-15,-3-1-5 0,0 0-5 0,0-2-3 16,-1 2 2-16,-1-2-1 0,0-1-3 0,-2-2-1 15,1 2-3-15,-1 0 5 0,-2-2 5 0,1 0-14 16,-1 0 6-16,1 0-8 0,-2-1 6 0,1 2-5 16,1-3-3-16,-1-1 1 0,1-3-8 0,-1 3 5 0,3 0 1 15,1 4 2-15,-1 6-7 0,2-3-28 0,0 2-11 16,0 1-5-16,2 0-45 0,-1 3-50 0,-1 0-57 16,0 4-2-16,1 2-197 0</inkml:trace>
  <inkml:trace contextRef="#ctx1" brushRef="#br0" timeOffset="87933.05">3269 6957 397 0,'-7'-11'384'0,"0"2"-150"0,3 3-232 16,-2 2 3-16,2 3-4 0,-1 1-3 0,2 0 3 0,0 0-4 0,3 0-10 0,0 0 15 0,0 0-9 0,-1 0 12 0,0 0-2 0,1 0-3 0,-1 0 8 0,1 0-8 0,0 0-12 15,0 0 5-15,0 0-7 16,0 0 8-16,0 0 5 0,0 0-2 0,0 1 3 16,11 11-3-16,-6-6-11 0,-1 3 22 0,1-1-10 15,-3 1 14-15,1 0 4 0,0 1 1 0,0 0 16 0,2 2-12 0,-4 1-7 16,1 0 17-16,2 2-20 0,-3 0 21 0,1 2-24 16,2 2 1-16,-1 1 0 0,-2 1-1 0,3 3-18 0,1 2 14 15,1 1-7-15,2 3 11 0,-2 2 2 0,0 6-3 31,1 1 4-31,0 3-6 0,0-2-14 0,1-1 30 16,-4 0 30-16,1-2-7 0,-2 0-47 0,-1-4 1 16,2-2-43-16,0 4 42 0,-1-2 8 0,3 2-1 15,-6-1-8-15,3-5 4 0,-4-1 9 0,-2-1-2 16,3-3 12-16,-5-2-12 0,2-2-9 0,1-1 12 16,-4-2-6-16,0-3 10 0,1-2-9 0,-2-3-9 0,0-3-9 0,1-2-2 15,-4-2-40 1,0-1-22-16,1 0-33 0,-2-3 6 15,-3-1-60-15,0-3-9 0,1-2 7 0</inkml:trace>
  <inkml:trace contextRef="#ctx1" brushRef="#br0" timeOffset="88296.78">3006 7159 1152 0,'-12'-26'-8'0,"6"2"43"0,-6-2-7 0,11 3 22 0,-1 2-16 0,2 2-7 0,4-2-6 0,-2 1 1 15,2 2-18-15,-3-1 15 0,2 1-7 16,3 3 10-16,-1-2-1 0,4 0-11 0,0 2 1 16,0 1-7-16,1 0-19 0,6 4 13 15,1 1-8-15,1 2 10 0,1 1-12 0,-1 2 6 0,-2 3-3 16,1 2 4-16,1 2-3 0,-3 1-5 15,0 1-7-15,0 5 2 0,-3-1 6 0,2 2 0 16,0 2 8-16,-4 1-6 0,1 1 9 0,-1 4 3 16,-1-1 0-16,-1-1 0 0,-1 2-2 0,-3-3 4 15,1 1 2-15,-1 2 0 0,-1 0-7 0,1 0 1 16,-3 3 3-16,1-1 2 0,-2 2-2 0,0-1-3 16,0 1 0-16,-2 0 1 0,1 1-1 0,-4-1 4 15,-1 2-10-15,-3-2 7 0,0 2 1 16,0 1-2-16,-2 0 4 0,-1 1-6 0,0 1-23 15,2-2-42-15,-3-3-80 0,3-1 16 0,1 0-185 0</inkml:trace>
  <inkml:trace contextRef="#ctx1" brushRef="#br0" timeOffset="88452.99">3462 7551 1370 0,'-10'-15'246'0,"7"5"-234"0,2 2-13 0,1 8 2 0,0 0-32 16,0 0 12-16,0 0-33 0,3 13 14 0,-3-8-114 16,0 2-141-16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6T03:57:31.1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5347 7815 241 0,'-2'-8'-37'0,"0"3"15"0,0 0 31 0,2 5-7 0,0 0-9 0,0 0 18 16,3-10-11-16,0 6 18 0,-1 0 11 0,4 0 29 15,-4 2 16-15,2-3 0 0,-1 1 2 0,-3-3 6 16,1 0-14-16,-2 1 14 0,0 2-21 16,1 4-21-16,0 0-5 0,0 0-4 0,0 0-20 15,0 0 8-15,0 0-14 0,0 0 12 0,0 0-4 16,0 0-13-16,0 0 11 0,0 0-15 0,-2 0-8 0,1-1 21 0,0 0-11 15,0 0 15-15,0 0 1 0,0 0-3 0,-32-11 9 16,22 9-8-16,3 1-1 0,-1 0-3 0,1 1-9 16,-3 1 4-16,0 0-3 0,-1-1 3 0,0 1 6 0,-1 4-6 15,-1 2-11-15,0 1 13 16,-3 0-16-16,1 0 16 0,-1-1-3 0,-1 2 0 0,1 3 12 0,-1-2-12 16,1 1-9-16,2 1 23 0,1 0-13 0,-1 5 18 15,1-1 2-15,2 3-13 0,-2 1 12 0,3 0-15 16,-2 0-3-16,4 1 13 0,2 2-14 0,1 0 14 15,3 0-7-15,2-1-6 0,1 1 8 0,2-3-8 16,3-1 0-16,0-1 1 0,1-2-7 0,4 3 4 16,2-1 4-16,-1-3 3 0,3 2 3 0,2-5-4 0,0 1-11 15,2 0 10-15,3-4-7 0,1 0 10 0,-3-3-2 16,6 0-3-16,-4-3 2 16,4-1-4-16,3-1-7 0,-9-4 1 0,7-2-11 0,0-4 7 15,0-1-4-15,7 2 11 0,-6-4 3 0,2 3-1 16,-2-4-1-16,-2-3-2 0,3 0-6 0,-4-1 3 0,1 1 9 0,-1 0-2 15,-3-3 9-15,2-3-11 0,-1-1-9 16,-5-1 12-16,-4 1-6 0,3-1 8 0,-3 3-4 0,4 1 6 16,-2 1-1-16,-8-3 2 0,-4 1-13 0,-3 2 16 15,-2-1-12-15,2 4 15 0,-4-1-1 0,-1 2-9 16,-5-1 12-16,-1 3-14 0,1 1 3 0,1 2 1 16,0 3-9-16,1-2 6 0,-1 2 1 0,2 1 7 0,-2 0 4 15,1 3-1-15,-1 1 2 0,1 1-11 0,1-1-1 16,1 3-2-16,4 0 5 0,-2 2-1 0,3 2-1 15,-2 0-2 1,-2 1-2-16,3 3 2 0,0 0-4 0,2 6 2 0,2 2 1 0,1 0-2 0,1 2 5 16,3 0-6-16,-6 0-4 0,6 4 6 0,-4 0-11 0,5 1 9 15,4 2 5-15,-2-4-5 0,4 1 15 0,-9-2-15 16,2 2 6-16,4 3-6 16,-6-3 0-16,3 2 0 0,-3-2 2 0,-4 1-3 15,6-4 0-15,-3 0-3 0,5 0-7 0,-5 0 16 16,0 1-5-16,-2-4 10 0,-5-1-10 0,3-1 0 0,-3 1 2 0,3-3-1 15,8 0-1-15,-9-3 6 0,0-5-11 16,-1 1 10-16,-2-3-5 0,0-1 5 0,3 0 7 0,1-3-2 0,-5-5 5 16,11 3-4-16,-3-4 5 0,1-4-5 15,1-1 0-15,-2-5-6 0,4 1-2 0,2 1 1 16,3-3-7-16,1 0 10 16,-1 0-11-16,-2-2 12 0,3 2 1 0,1-1-12 15,-3 1 8-15,3 3-11 0,-2 1 2 0,-2 3 0 0,1 2 8 0,-1 3-4 0,-1 3-2 0,-1 3-3 16,0 1-2-16,0 1 3 0,0 2-6 0,-2 1 9 15,3 2-11-15,-3 2 12 16,1 0 2-16,0 2-6 0,-1 1 4 0,3 2-5 0,0 0 8 16,1 2-5-16,2-3-6 0,-3 1 1 0,-1 0 8 0,-1-2 0 15,2 2 9-15,1 2-9 0,0-3-6 0,-1 1 6 16,2 0-1-16,-5-6 4 16,1 3 0-16,1-2-4 0,-1 0 0 0,-5-3-1 15,3 0-3-15,-5-5 7 0,3-1 1 0,6-1 4 16,-5-4-4-16,1 2-1 0,1-2 0 0,-2-4 1 0,4 0-4 0,-5-4 4 0,0-1-2 0,3 2 3 15,-2 0-7-15,-3 0 4 0,-2-3-6 0,-6 0 6 16,3 1-11-16,-1-2 11 0,3 4-4 0,-2 0 6 16,-1 2-3-16,2 3-1 0,-1 1 3 0,-1 4-3 15,3 1-10-15,-4 2 13 0,5 1-11 0,0 2 12 32,-5 0-4-32,4 3-1 0,-1 0 7 0,1 3-6 15,0 0 2-15,3 1 1 0,-1 0-4 0,3 1 2 0,5-1 3 16,-3 2-4-16,1-2 4 0,-2 1-4 0,2-2 5 15,2 1-5-15,0 0 5 0,2 1-5 0,-1 0-8 16,1-2 9-16,2 1-5 0,-7-7 7 0,5 2-7 0,-4 1 6 16,0-2-7-16,4 1 8 0,-4-4-3 0,2 0 0 15,0 1 6-15,1-2-5 0,-1 2 0 0,1-4-4 16,0-1-1-16,1-1-1 0,0 1-2 0,1-2 5 16,0 0-3-16,1-1 3 0,-2-2-11 0,0 2 16 15,2-3-12-15,-3 3 14 0,-1-4-3 0,1 0-2 16,-2 3 11-16,3-3-11 0,-3 4-11 0,-2-3 18 15,2-1-7-15,-1 2 12 0,1-1-5 0,-5 3-11 16,1-2 4-16,-3 1-4 0,0-1 13 0,2 2-13 16,-5-3-4-16,3 1-2 0,0 2 14 0,-1 0-4 0,0 1 4 15,-1 1-7-15,2 0-1 0,-3 0 5 0,1 0-4 16,-1 1 5-16,-1 0 4 0,2 1-9 16,2-1 10-16,2 0-13 0,-2 1-8 0,0-2 17 0,-2 3-8 15,2-2 13-15,0 1-2 0,2 1-8 16,-2 1 9-16,0 0-9 0,0 0 0 0,0 0 2 0,0 0-1 0,1 0 2 15,1 0 2-15,-2 0-5 0,0 0-2 0,0 0 1 16,0 0-1-16,1 0 4 0,-1 0 3 0,1 0 1 16,0 0-4-16,-1 0-1 0,0 0-5 0,0 0 4 15,0 0 9-15,0 0-5 0,0 0-3 0,0 0 0 16,0 0 9-16,0 0-8 0,0 0 12 0,0-1-12 0,0 0 9 16,0 0-8-16,0 0-1 0,0 0-1 0,0 0 5 15,-1 0-3-15,0 0 6 0,1 0-6 0,-1-1 11 16,-1 0-15-16,1 0 7 0,0 0-9 0,-9-30 13 0,10 32-12 15,0 0 4-15,0-1-7 0,0 0 16 0,0 0-10 16,0 0 1-16,-1 0-4 0,0 0 4 0,1 0 0 16,-2 0 2-16,1 0-2 0,0 0 6 0,0 0-11 15,0 0 4-15,0 0-6 0,0 0 16 0,1 0-7 16,-1 1 5-16,-2 0-6 0,2 0 8 16,0 0-11-16,0 0 3 0,-18 12-6 15,16-7 5-15,2 0 0 0,-2 0-3 0,0 0 0 0,2 0-10 0,0 1 19 16,0 0-3-16,0 0 9 0,0 2-7 0,0 0-5 0,-1 2 1 15,0 0-1-15,1 0 3 0,0 1-1 0,0 1 4 16,2-1-2-16,-1 1-1 0,-1-3-1 0,1 0-6 16,-1 1 4-16,1-2-1 0,1 2 1 0,2-1 9 0,1 0-5 15,-1-2 4-15,3-1-8 16,-3 0-2-16,2-1-1 0,2 0 5 0,-2-1-1 0,3-1 0 0,2-2-1 16,-1 1 4-16,-1-3 0 0,2-1 2 0,6 0-2 15,-6-2-4-15,5 2 4 0,-4-2-6 0,-2-3 6 16,7 1 4-16,-2-1-9 0,3 1 6 0,-1-1-7 15,-1-2 4-15,-2 0 4 0,2-2-3 0,-1-1 2 16,-4 1-5-16,1-2 0 0,-3 0 1 0,-2 0 0 0,0-2 13 16,-2 2-20-16,2 0 2 0,-3 3-7 0,-2 0 18 15,-1 3-8-15,0-1 7 0,-2 2-7 0,1 1 10 16,-1 0-9-16,-4 1 4 0,0-1-5 0,2 2 3 16,-3 1 2-16,2-1-4 0,1 3 2 0,-1-1 4 0,3 1-3 15,2 0 1 1,0 0-3-16,0 0-1 0,-1 0 2 0,0 0 2 0,1 1 0 0,0 0-11 0,0 0 11 15,-4 18-9-15,9-12 10 0,1 0 0 0,-1 1-6 16,3 1 82-16,-2 1-61 0,0 3-29 0,0 0 6 16,2 2-73-16,-1 1 76 0,3 1 5 0,-3-1-6 0,-1 0 1 15,1-1-2 1,0 0 2-16,-3-1 0 0,1 0-4 0,0 0 3 0,-2-3 2 0,1 5-1 0,0-6 8 16,-2 1-6-16,3 2 13 0,-4-6-20 0,2 4 5 15,-2-5-8-15,0-1 8 0,2 2-18 0,-2-4-6 0,1 4-5 16,-1-4-26-16,2-2-66 15,-2 0-46-15,0-2-3 0,1-3-84 0,0 0-131 16</inkml:trace>
  <inkml:trace contextRef="#ctx0" brushRef="#br0" timeOffset="393.64">6887 7894 1340 0,'0'-11'45'0,"1"3"-18"0,5 0 7 0,-4 6-14 0,4 0-17 0,-4 1-2 16,2 2-1-16,4 0 3 0,-8 2 2 0,5 0-9 15,0 1-1-15,-4 1-3 0,8-2-6 0,-9 1 20 16,0-1-15-16,-1 1 15 0,-4-2-5 0,6 3-1 16,-2 1 8-16,2 0-8 0,-3 2-1 0,0 0 9 15,-2 0-5-15,-1 2 7 0,-2 1-10 0,1-1 2 16,-2 0 1-16,5 3 1 0,-6-2-5 0,1 1 9 0,1 1-9 15,-1-3 11-15,4 4-1 0,0-3-3 0,2 1 13 16,-4 0-13-16,4 0-3 0,1-2 5 0,-1-1-7 16,5-1 8-16,-1-2-4 0,4 1 5 0,-1-2 1 15,0 1 1-15,2-1-3 0,5-1 14 0,2-1-2 0,2 1 8 16,1-4-3-16,-1 0-13 0,1-1 5 0,2-2-7 16,1 1-2-16,0-3-4 0,1 2-4 0,-1 0 4 15,2 3-6-15,-6-5 2 0,0 5-1 0,-6 0 3 16,0-1 6-16,2 1-10 0,-6 0 2 0,2 1-5 15,-2 0-1-15,0 2-12 0,2 0-6 0,-5 0-3 16,2 0-36-16,-3 2-144 0,-1 0-91 0</inkml:trace>
  <inkml:trace contextRef="#ctx0" brushRef="#br0" timeOffset="5422.68">7806 7670 391 0,'-8'-15'346'0,"1"2"-151"0,7 3-184 0,2 2-8 0,3 2 11 15,-3 1-6-15,-2 1-13 16,3 0 8-16,0-1-3 0,4 3-5 0,1 0 6 0,-6-3-6 0,1 0-8 0,2 0 19 16,0-1-16-16,6 1 18 0,-6 0-5 0,-1 0 4 15,-2-1 12-15,-2 1-10 0,1 1-4 0,0 1 12 16,-1-1-17-16,4 2 17 0,-2-1-5 0,-1 2-6 15,-1 1 13-15,0 0-15 0,0 0-15 16,1 0 15-16,0 0-14 0,1 0 16 0,-1 0 2 0,-1 0-8 0,24-3 7 16,-22 4-10-16,2 0-8 0,-2 1 20 15,-1 0-15-15,4 2 17 0,-5-1 2 0,5 2-1 0,-4 1 18 16,-1 0-16 0,5 2-8-16,-4 3 12 0,3 1-18 0,0 2 19 0,-2 0-7 0,0 0-4 0,-1 1 5 15,1 2-8-15,-1 0-11 0,1 2 12 16,1-1-6-16,-3-2 10 0,2 1-4 15,-1-1-2-15,0 1-3 0,3 1 0 0,2 0-10 0,-1 0 13 0,0-3-2 0,0 1 6 16,-2-2 1-16,1-2-4 0,-1 1 2 0,1-1-6 16,-1-1-24-16,3 0-3 0,-2-1-58 15,1 3 25-15,1-2-134 0</inkml:trace>
  <inkml:trace contextRef="#ctx0" brushRef="#br0" timeOffset="5656.82">7954 8269 1067 0,'-8'-12'175'0,"1"5"-164"15,-3 0 9-15,10 7-11 0,0 0 1 16,0-5-9-16,5 3-9 0,-2 0 1 0,0 0-33 0,5 2-4 16,-1-2 4-16,-3-1-1 15,0 0 22-15,-1-3 21 0,1 1-8 0,-1-1 12 0,-1-2 0 0,1 3 3 0,-2-2 2 16,0 1-4-16,-1-1-14 0,0 0 10 0,-1 4-9 15,1 3 10-15,0 0 0 0,3 1-42 0,2 0-16 0,-5-1-16 16,0 0-71-16,0 0-12 0,4 8-48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6T04:15:18.3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16356 11450 1024 0,'16'-3'0'0,"3"-19"0"0,-3 21 30 0,-1 0-23 0,-2 1 59 0,2-2-43 0,0 1-18 0,5 0 11 0,-1 1 8 0,2-3-15 0,2 3 10 16,-1-1-16-16,4 0-9 0,4-2 14 0,-7 0-7 0,16-1 11 0,-1 2-6 0,-2-5 0 0,9 2-1 0,-11-1-1 0,2 0-17 0,1 0 26 0,-2 1-11 0,2 3 16 0,3 0-16 0,2 1 0 16,-1 1 3-16,1-2-3 0,-2 1-14 0,-3-1 19 15,0 1-15-15,-5 1 17 0,-4 1-8 16,0 2-1-16,0 0 6 0,0-1-6 0,4 0-1 0,-3 0 10 15,0-2 1-15,8 2 2 16,-1-2-5-16,4-2 5 0,2 1-1 0,-7-2 2 0,5 0-13 0,-8 1 7 16,1 0-6-16,-2 0 8 0,-1 1-1 0,0-1-6 15,0 1 4-15,-1-1-6 0,3 1 0 0,1 0 4 16,1 1-4-16,-3-1 7 0,-3-1 7 16,-4 2-2-16,-2-1 6 0,-1 1-4 0,-2 1 6 15,-1-1-13-15,-5 1-4 0,0 1-2 0,-2 2 4 16,-2-2-2-16,-1 1 5 0,-2-2-6 15,0 0 6-15,-3 0-6 0,2 0 6 0,-3 0-7 16,1 0 2-16,-3-1 0 0,0 0-3 0,0 0 2 16,0 0 5-16,0 0-7 0,0 0 4 0,0 0-4 15,0 0 1-15,0 0 1 0,0 0-3 0,-1 0 1 16,-1 0-2-16,1 0 5 0,-1 0-3 0,-28-1 4 16,23 1-4-16,2 1 2 0,-2-2 3 15,1 1-1-15,0 0 2 0,2 0-10 0,-1 1 2 0,-1-1-6 16,1 0 3-16,-1 0-24 0,-1 2-16 0,0-1-6 15,0 1-80-15,-1 0-112 0</inkml:trace>
  <inkml:trace contextRef="#ctx0" brushRef="#br0" timeOffset="4082.97">16041 13502 331 0,'0'-11'204'0,"0"1"-71"16,-1 0-122-16,-1 4 6 0,-1 5-15 0,0 2-4 0,-1 1 11 0,2-2-10 16,-1-3-1-16,0 1 18 0,3 2 1 0,0 0 11 15,0 0 29-15,0 0 12 0,0 0-4 16,0 0 3-16,-1 0-44 0,1 0-4 16,0 0-14-16,0 0 8 0,0 0-10 0,0 0-4 15,0 0 2-15,0 1-3 0,0 0 1 0,1 21-6 16,-1-13 0-16,-1 3-2 0,0 1 17 0,-3 1-12 0,1 1 8 0,-4 3-9 15,1 0 13-15,-2 0-1 16,0 1 3-16,-1 3-2 0,-2 4-1 0,-1 2 0 0,-4 3 4 0,-1 7-3 16,-5 1-15-16,-1 2 16 0,-3 4-9 0,-1 0 17 15,0 0-3-15,0 1-14 0,2 1 3 0,-4-2-5 16,3 2 2-16,-1-1 8 0,2 1-8 0,-1-1 8 16,-2 0-2-16,-1-1-2 0,-3 3 2 15,-2-3-5-15,-1 2-14 16,-3-4 23-16,4 0-11 0,2-6 18 0,1-2 2 0,6-1-16 0,1-4 14 15,1-5-16-15,3-3 2 0,3 0 8 16,1-4-13-16,3 0 11 0,1-3 0 0,1-5-1 16,-1 0 8-16,3-1-9 0,-1-1-14 0,3-3 22 15,0 1-13-15,4-4 18 16,-3 0-11-16,6-2 1 0,0 0 9 0,0 0-8 0,0 0 0 16,0 0 4-16,0 0-15 0,0 0 13 0,1-1-7 0,14-13-5 15,-10 10 1-15,2 1-4 16,1-1-3-16,0 0-1 0,1 0 2 15,0-1-4-15,1 1 5 0,-1 0 1 0,-1 0 1 0,1 2-1 0,1-2-11 0,1 2 10 32,0 0-10-32,-1 1 10 0,3 1-1 0,-2 0-2 15,2 0 8-15,-1-1-7 0,-3 1-4 0,5 1 9 0,-1 1-7 0,7-2 7 0,1 1-1 0,5 0 0 16,1 0 4-16,3 0-4 0,1-1-6 0,-1 0 6 31,3-1-5-31,-3 0 5 0,5 0 2 0,-1 1-2 16,0 0 9-16,5 0-8 0,2 1-2 0,3-1 3 15,3-1-9-15,1 1 8 0,-1 1 4 0,-2 2-8 16,-2 1 9-16,-4 0-9 0,4 2 7 0,0-1-4 16,4-1 2-16,8-1-2 0,-3-2 3 0,4-1 2 15,-3 0-1-15,0 1 2 0,-2 0-6 0,6 2 3 16,-1 0-3-16,3 0 3 0,-1-1 2 0,-1 0-8 16,1-1 3-16,-5 1-6 0,2 0-4 15,2 0 13-15,4 0-12 0,4-2 13 0,-3 0 3 16,-1 1-5-16,-5 2 10 0,-6 2-10 0,2-1-2 15,-1-1 2-15,0 1-7 0,-2-4 5 0,0 0 2 16,0 0 0-16,34-2 9 16,-43 1-15-16,-3-2 13 0,0 1-9 0,2-1 13 15,4 1 3-15,2-2-4 0,1-1 6 0,-2 0-7 16,-4 2 0-16,-5 1-7 0,-2 1-4 0,-4 1 0 16,-4 0-3-16,1 0 5 0,-3 2 2 0,2 1 0 15,-1 1-13-15,-2 2 10 0,-7-2-2 0,-2 0 5 16,0 2-3-16,-1-1-5 0,5 1 4 0,-8 0-3 15,-1-1 0-15,1 0 3 0,-4-1-8 0,1 1 8 16,-2-1 6-16,1 0-10 0,0 0 8 0,0-2-10 16,-2 1 1-16,2-1 5 0,-2 0-10 0,-2-2 8 15,-1 0-1-15,0 0-9 0,0 0 2 0,0 0-10 16,0 0-39-16,1 0-29 0,0-1-57 16,1 0 12-16,-2 0-124 0</inkml:trace>
  <inkml:trace contextRef="#ctx0" brushRef="#br0" timeOffset="4236.09">18256 14900 978 0,'-1'-8'37'0,"-2"2"15"0,1 1-42 0,2 5-16 0,0 0-18 0,0 0-1 0,10-4-53 0,-4 2-80 0,2-1-44 16</inkml:trace>
  <inkml:trace contextRef="#ctx0" brushRef="#br0" timeOffset="4866.56">17021 14715 340 0,'3'-3'57'0,"-3"-2"94"0,0 3-49 0,-1 0-38 15,1 2 3-15,0 0-17 0,2-3-30 0,3 4 11 16,-2-1-19-16,2 1 17 0,-5 1-10 31,7-2 10-31,-4 5 10 0,1-3-3 0,4 2-7 16,-3 1 9-16,3-2-22 0,0 2 17 0,-4-2-9 0,2-1-4 16,1 4 11-16,4 3-13 15,0-3-23-15,-1 6 17 0,-1-1-18 0,-1-2 20 0,4 7-1 16,0-1-15-16,-1 0 13 0,0 0-16 0,-5-1-3 15,-3-1 14-15,2 0-12 0,-5 1 13 16,0 1-8-16,-3 0-4 0,-6-2 7 0,-1 2-4 16,-6-1 7-16,-5 0 28 0,-2 0-5 0,-2 0 12 15,-2-3-12-15,-1 3 2 0,-4-3-2 0,0 0 0 16,-2 1-11-16,-1-3-10 0,1 3-5 0,0 0 0 16,-1-4 6-16,3 2 75 0,-1-3-87 0,6-1 62 15,2 4-160-15,1-7 71 0,1 5 0 0,4 2 10 16,-1-5-53-16,5 4-112 0,3-3-69 0</inkml:trace>
  <inkml:trace contextRef="#ctx0" brushRef="#br0" timeOffset="5986.49">16182 11613 103 0,'-3'-13'21'0,"8"3"-67"0,-2-2-20 0,10-1 70 0,-2 2 20 0,2 1 15 16,4-1-8-16,-1 2 12 0,-1 0 2 0,-1 2-1 15,1-1 3-15,-1-1-5 0,1 2-29 0,-3-2 26 16,1 3-14-16,-3 0 20 0,0-1-18 0,-3 1-3 16,1 0 0-16,-1 1-2 0,-1 2-16 0,1 0 4 15,-1-1-11-15,0 1 8 0,-2 0-6 0,0 0 11 16,-1 0 6-16,1 0 0 0,-2-1-8 0,-1 1 25 16,-1 3-12-16,0 0 20 0,0 0 5 0,0 0-18 15,0 0 3-15,0 0-12 0,0-1-32 0,0 0 27 16,0 1-13-16,0 0 20 0,-1 0-13 0,0 0-8 15,1 0 6-15,-1 0-8 16,-1 0-4-16,1 1 10 0,0 0-9 0,-19 15 10 0,18-9-1 0,0-2-2 16,0 0 2-16,1 0-4 0,0 0 1 0,-1 0 2 15,1 1-1-15,1 0 0 0,-2 8 19 16,2-13 30-16,-3 12-68 16,0-6 18-16,1 0 17 0,-1 1-11 0,0 1 15 0,-2 0-6 15,0 0-5-15,2 2 0 0,-2-1-3 0,0 1 1 16,-2 1 3-16,-1-1 3 0,2 1-1 0,3-1-1 15,-4 0-2-15,1 1 4 0,3-1-3 16,-2 3-5-16,2 0 7 0,-1 0-3 0,1 1 7 16,-5-1-8-16,6 4-4 0,-3-1-3 0,-3 2 2 15,2 0-8-15,-3 1 15 0,6 3-12 0,1 4 14 16,1 0-3-16,1 2-11 0,-2 2 12 0,-2 2-14 16,-1 1-2-16,0 2 6 0,-2 2-8 0,4 2 9 15,0 2-1-15,2-2-3 0,1-1 7 0,-4-3-7 16,0-1-3-16,-2 3 5 0,-1-3-6 0,-1 1 6 15,3-3 1-15,0 1 0 0,1 1 2 0,-1-2-4 16,2 2-17-16,-5-3 18 0,-1-2-10 0,3-2 13 16,-4-2 0-16,2-3-6 0,0-1 4 0,-1-2-7 15,1-2-7-15,1 0 16 16,0-4-6-16,0-3 9 0,4-1-5 0,-2 0-11 0,2-1 7 0,-1-1-9 16,-1-1-5-16,-1 0 8 0,1 1-17 15,0-1 11-15,0 1-15 0,2-3-60 0,-2 0-55 16,3-2-12-16,0 0-203 0</inkml:trace>
  <inkml:trace contextRef="#ctx0" brushRef="#br0" timeOffset="6892.96">16578 11509 28 0,'-5'-4'36'0,"3"1"9"0,-1 0 32 0,3 3-13 0,0 0 2 0,0 0-7 0,0-1-25 0,0 0 13 15,0 0-16-15,-2 0 18 0,1 0-4 0,0 0 0 16,0 0 11-16,0 0-9 0,0 0-20 15,1 0 27 1,-1 0-23-16,-1 0 26 0,1 0-24 0,0 1-13 0,0 0 2 0,0 0-7 0,-17 3-7 16,15 5 1-16,1 2-2 0,-1 4 3 0,-2 1 0 15,-1 3-4-15,0 3 1 0,-1 0-3 0,-1 1 2 0,0 6 7 16,0 1-8-16,-2 5 7 0,1 3 3 31,-4 4-15-31,0 2 15 0,0 4-16 0,-3 2-2 16,0 2 9-16,0 2-4 0,-2 5 9 15,-3 1 0-15,1 1-11 0,-4 3 8 0,-2-3-8 16,3 1 7-16,0 2 0 0,3-3-11 0,-1 3 7 16,1-1 1-16,4-2 6 0,-3 2 4 0,2-1-3 15,3-3-10-15,-2-1 10 0,0-2-8 0,2-1 10 16,-1-1-2-16,-1-1-3 0,-1 0 10 0,1-1-9 16,-1 0-7-16,-3-2 13 0,-1 0-13 0,-4-4 13 15,0 3-8-15,-1-2 3 0,0 0 6 0,2-1-4 16,5 1-9-16,-3-4 16 0,2-1-11 0,-3-2 12 15,-1-2-13-15,4 0 2 0,1 0 2 0,3-1-2 16,-2 1-13-16,3-2 20 0,-1-2-10 0,2-1 17 16,0-1-14-16,-2 2 11 0,0-1-3 0,1-2 7 15,0 1-2-15,0 0-10 0,-1 0 1 0,0 3-5 16,-2 2-2-16,5-1-2 0,-4 0-2 0,2-2 3 16,-2-2 9-16,-4 3-11 0,4-3 2 0,2 1-5 15,2-1 5-15,1 0 1 0,0-2 8 0,-1-2-6 16,-2-1 2-16,1-4 5 0,0 1-1 15,3-1 3-15,-3-2-2 0,1 0-1 0,1-2-3 16,3-1 1-16,-2 1-21 0,1-2 21 0,2-3-8 16,1 0 15-16,1-3-13 0,0 1 2 0,1-3-5 15,0-1 5-15,2-1-7 0,-1-3 2 0,3 0 1 16,1-3 0-16,0 0-2 0,0 0 3 16,0 0-4-16,0 0 1 0,0 0-16 0,0 0 13 0,0-1-13 15,4-14 13-15,0 8-16 0,1-2-8 16,0 0-8-16,2-1-3 0,0 0-31 0,-1 1-10 15,0-3-17-15,3 0 1 0,-1 1-33 0,-1-2-66 16,1-1-50-16</inkml:trace>
  <inkml:trace contextRef="#ctx0" brushRef="#br0" timeOffset="7671.63">17043 11117 140 0,'-1'-5'55'0,"0"-1"77"0,-1 1-69 0,2 2 3 16,2 0-34-16,3 3 24 0,1 3-48 0,-3-1 8 0,0 1 6 0,-1 2-3 0,3 0-8 0,1 2 20 16,-3-1-12-16,2 2 17 0,0 0 10 15,1-1-6-15,3 2 11 0,4-1-12 0,-4-1-18 16,10 4 19-16,2 0-19 0,3 0 19 0,1 1-12 0,1-1-18 15,4 2 10-15,-1-1-14 16,-1 2 1-16,0 2 0 0,0 0-3 0,0 0 3 16,2 0 4-16,-1-6-5 0,-2 1 0 0,-2-1-5 15,1 0-17-15,-4 1 24 0,0-2-11 0,-5-2 15 16,0-1 3-16,-5-1-15 0,3 2 8 0,-7 0-12 16,-2 1-10-16,-4 0 18 0,-4 1-11 0,-6 2 15 15,-1 1 17-15,-7 2-4 0,-5 1 20 0,-2 1-16 16,0 1 7-16,-5-1-10 0,-1 1-6 0,1-2 2 15,-1 1 6-15,1-1-16 0,6 1 6 0,-1-1-12 16,2 2-9-16,3 2 15 0,-2-2-10 0,4 5 12 16,1-3-3-16,3 2-19 0,2 2-27 0,2-4-4 15,3 2-113-15,1 0-181 0</inkml:trace>
  <inkml:trace contextRef="#ctx0" brushRef="#br0" timeOffset="8257.28">16221 12137 645 0,'0'-13'112'0,"-6"3"-38"0,2-1-3 0,-4 2 10 0,7 0-13 0,0 5-32 0,0 0 5 16,1-1-15-16,-5 0-19 0,3 0 4 0,2 3-18 15,6 1 12-15,-3 1-2 0,3-1-6 0,1 1 13 16,2 2-14-16,3-2-4 0,2 2 19 0,1-1-4 15,3 0 11-15,3 2-18 16,2 2 10-16,3-2-8 0,1 2 10 0,3 0-2 0,1 0 0 16,3 0-4-16,3 0 3 0,4 0 7 0,4 1-3 15,3-3 14-15,7-1-11 0,1-1 1 0,2-2 3 16,-2 2-15-16,1 2 12 0,1 1-6 0,6-1-6 16,5-4 9-16,6 1-9 0,0-1-10 0,-1 1 17 15,-4 3-9-15,0-2 14 0,2-1-9 0,-3 1-4 16,-1-3 3-16,-7 0-2 0,-3 0 10 0,-5 0-17 15,-4 2 0-15,1 0-7 0,4-1 15 0,-6-2 0 16,1 0 7-16,-8-2-7 0,-6 1-6 0,-4 0 11 16,-5 1-7-16,-5-1 10 0,-1 1-9 0,-2-1 1 15,-2 1-4-15,-1 0 1 0,-2-1-9 0,-1-1 8 16,-2 2-2-16,-2-1 6 16,1 3-8-16,-3 1-1 0,-2-2-2 0,0 1 1 0,-4-2-3 0,0 3-32 15,0 0-8-15,0 0-10 0,-7-3-15 0,0 2-31 16,-5 0-37-16,-7-2-3 0,0 3-99 0</inkml:trace>
  <inkml:trace contextRef="#ctx0" brushRef="#br0" timeOffset="8573.48">17360 11994 936 0,'-10'-12'53'0,"-3"3"55"0,3 1-93 0,4 4 14 0,6 4-22 0,0 0 20 0,0 0-27 0,0 0-7 0,0 0 4 0,12-2-7 16,-2 3-8-16,2 0 21 0,2 0-2 0,2 0 9 31,2-1-4-31,0 0-1 0,2 0 2 0,2 0-2 16,1 2-13-16,-2 0 21 0,1 1-19 0,4 1 21 15,-6 1-8-15,7 1-8 0,2 2 8 0,-8 1-10 16,2 1-8-16,-7 0 5 0,-3 2-8 0,-4-1 6 15,-1 3-6-15,-7 0-7 0,-2-1 7 0,-3 1-7 16,-5-3 8-16,-3 2 31 0,-5 1-8 0,-4 0 19 16,-2 0 14-16,-3 0-13 0,-2-4 8 0,-1-2-13 15,-1 1-18-15,-2-3 6 0,5 4-6 16,-1-2 7-16,0 2-13 0,2-1-12 0,4 0-38 16,-1 2 6-16,4 2-120 0</inkml:trace>
  <inkml:trace contextRef="#ctx0" brushRef="#br0" timeOffset="9193.42">16302 12554 880 0,'-3'-5'44'0,"-3"1"8"0,6 4-14 0,0 0 8 0,0 0-36 0,-1 0-11 0,0 0 1 0,0 0-7 15,1 0-7-15,-3 0 12 0,3 0-9 16,-2 12 10-16,9-7 1 0,-3 0 0 0,-1-2 12 16,5 0-10-16,0 2-12 0,2-1 31 0,4 1-13 15,2-1 23-15,0 1 0 0,3-4-8 0,4 4 8 16,1 1-7-16,2-3-1 0,7 4 5 0,0-2 1 15,13-4 4-15,0 1 1 0,10-5-5 16,4 2 1-16,3-4-1 0,4 2-16 0,0 2 12 16,6-2-18-16,4 1 18 0,5 0-9 0,1 0-12 15,-4-1 7-15,-4 1-9 0,-1 1 6 0,-3 1-4 16,-5 0-7-16,-4 0 2 0,-6 3 2 0,-9 1-1 16,-2 1 10-16,-2 0-10 0,-4-3-10 0,-2-3 10 15,-4-3 1-15,1 1 5 0,2 1 0 0,-4 0-5 16,1 2-5-16,-11 0 0 0,-6-4-10 0,-2 0 16 15,-5-1-3-15,-3 1 6 16,-1 0-7-16,-2 1-11 0,-1 0-15 0,-2-2 3 0,-4 1-34 0,0 1-14 16,-4 0-36-16,-3-1 9 0,-2-1-54 0,-8 0-4 15,0-2-13-15,-7 1-13 0,-2-1-97 0</inkml:trace>
  <inkml:trace contextRef="#ctx0" brushRef="#br0" timeOffset="9482.35">17381 12511 571 0,'-14'-6'101'0,"-1"3"-12"16,1 0-5-16,1 2 18 0,0 1-37 0,4 2-29 15,1 0-5-15,2 1-7 0,3 0-24 0,2-1 10 16,1 1-8-16,3-1 11 0,3 0 6 0,4 1 4 16,3-3 13-16,6 3-7 0,0-2-9 0,4-1 5 15,3 2-18-15,3-2 15 16,3 2-9-16,-2 2-10 0,1 3 5 0,-2 0-8 0,-7-2-16 15,-2 2 16-15,-2 0-14 0,-2 2 14 0,-3 0-17 16,-2 0-1-16,-4 1 0 0,-5 0-2 16,-1 3-5-1,-7 0 5-15,-2 1-4 0,-5 2 4 0,-8-3 14 0,-2 1-3 0,-4-3 12 0,-3 1-10 16,-1 0 3-16,-2-2 11 0,-2 0-9 0,-1-2 9 31,4 2-7-31,-2 0-21 0,-1-1-20 0,0 2-7 16,-2 0-110-16</inkml:trace>
  <inkml:trace contextRef="#ctx0" brushRef="#br0" timeOffset="10020.98">16064 13000 1048 0,'0'-10'31'0,"0"4"-13"0,1-1-18 0,3 7-11 0,2 2-8 0,0-2 1 0,5 5 3 0,3-2 5 0,1 1 7 0,8 3-7 16,0 0-11-16,10-2 18 0,0 1-16 0,1-5 17 15,6 0 3-15,-3-1 5 0,2 0 12 0,3 0-9 16,-2 1-4-16,6 2 21 0,3-1-10 0,4-1 14 15,6 1-2-15,5-2 0 0,0-1 6 16,2-1-6-16,-1 0-16 0,9 0 21 0,3-3-13 16,11 1 17-16,-1 0-12 0,-4 1-10 0,-2 3 7 15,-4 0-7-15,0-1-11 0,-4-1 4 0,-5 1-13 16,-9 1 9-16,-6 1-5 0,-3 3 5 0,-2-2 3 16,-3-2-1-16,4 2-15 0,-6-5 15 0,1 0-5 15,-8 0 10-15,-5 0-11 0,-2 3-2 0,-6-2-4 16,-5-1 2-16,-2 2-10 0,-4 1 6 0,-3 0-22 15,-2 1 11-15,-6-2-37 0,-2-1-43 0,-5 0-9 16,-1 0-19-16,-5-1-46 0,-4 1-4 0</inkml:trace>
  <inkml:trace contextRef="#ctx0" brushRef="#br0" timeOffset="10338.09">17131 12927 962 0,'-19'-10'67'0,"4"2"-14"16,3 3-23-16,7 4 13 0,5 1-21 0,0 0-13 15,1 2 2-15,8-1-7 0,8 3-2 0,5-1 7 16,8-1-1-16,8 0 3 0,1-1 2 0,6-1-11 16,-3-3 8-16,-3 3-10 0,-1 0-5 0,2 2 11 15,-6 5-17-15,-5-1 14 0,-5-1-5 0,-6 2-5 16,-3-1 9-16,-3 2-10 0,0 1-20 0,-7 1 19 15,-2-1-18-15,-3 3 19 0,-4 1 4 0,-9 2-5 16,-3 1 13-16,-8 0-11 0,-3 2 8 16,-5-2 7-16,-3 0-8 0,-5 0 7 0,2 0 0 15,-6-2-6-15,-2 2 5 0,-6-2-6 16,-2 1-1-16,-1 1-47 0,2-1-57 0,4-1 0 0,3 1-163 31</inkml:trace>
  <inkml:trace contextRef="#ctx0" brushRef="#br0" timeOffset="10907.82">15741 13606 314 0,'-15'-10'159'0,"5"-1"-17"0,3 2-10 0,4 0-12 0,3 2-29 0,0 3-19 0,-5 0-25 0,6 3 11 0,2-3-30 0,-2 3-21 16,4 0 5-16,1-1-11 0,5 0-4 16,1 2 4-16,-3 0-7 0,2-1 6 0,3 3 0 15,4-3 0-15,7 2 8 0,4 1-4 0,-1-2 0 16,4 0 10-16,3 0-11 0,2 2 11 0,1 2 1 16,3 0-2-16,5 0 6 0,1-2-8 0,12-1-18 15,9-2 26-15,3 0-10 0,6 1 18 16,-2 1-15-16,6 0-4 0,-1 0 4 0,3-1-2 15,75-2 8-15,-157 1 1 0,151 2-25 16,-74-2 15-16,0 1-2 0,-3-1-3 0,-9 0-1 16,1 2-13-16,-4 0 16 0,-4 0-8 15,5 0 11-15,-9-2-8 0,-2-1 2 0,1 3 5 0,-10-2-3 16,2 2-11-16,-7-1 13 0,2-2-9 0,-1-1 11 16,0-3-5-16,2 0 0 0,-2 0 4 0,-7 1-4 15,-5 0-21-15,-4 1 24 0,-2-1-18 0,-6 1 21 16,-1-2-14-16,-4 2 3 0,-2-2 0 0,-2-1-1 15,0 1-17-15,-5-5-24 0,1 7-15 0,-3-3-2 16,-2 0-22-16,-4 2-55 0,-4-2-17 0,-5 0-18 16,-4-1-18-16,-6 1-9 0</inkml:trace>
  <inkml:trace contextRef="#ctx0" brushRef="#br0" timeOffset="11144.94">17761 13406 19 0,'-43'-1'97'0,"0"-1"23"0,7 1 21 15,-1 1-10-15,9-1-35 0,6 1-2 0,1 0-21 16,6 1 15-16,3 2-26 15,5-2-5-15,3 2 5 0,4 1-4 0,5-3-2 0,-2 2 4 0,8-1-1 16,2 0 3-16,7 1-16 0,11 1-13 0,0 0-7 16,9-2 1-16,-6 1-18 0,3 0 1 15,-2 3-6-15,-5 1 5 0,1 1-7 0,-7 1-2 16,-1-2-3-16,0 3-1 16,-6-1-15-16,0 1 18 0,-4-1-9 0,-2 0 11 0,-3-2-10 0,-5-1-11 15,2 3 0-15,-10-3-4 0,-1 5-6 0,-6 0 13 16,-8-1-15-16,-2-2 15 0,-2-1-1 0,-4-1-15 15,1 1-4-15,-7 1-14 0,-1 0-72 0,-9 2-191 16</inkml:trace>
  <inkml:trace contextRef="#ctx0" brushRef="#br0" timeOffset="11720.83">15571 14093 547 0,'-3'-11'97'0,"3"4"-1"0,-1 0-13 0,1 3 22 16,1 1-58-16,1 1-29 0,3 1-6 0,-1 1-6 15,3 1-15-15,3 2 15 0,2 1-10 0,3 0 12 16,2 1 2-16,1 2-13 0,2-1 12 0,1 0-14 15,7 1-3-15,-2-1 20 0,5 0-14 0,8 1 16 16,-2-2-2-16,9 1 3 0,1-2 7 0,-3 2-6 16,5 0-12-16,6-1 32 0,2 0-16 0,15 1 22 15,7 1-22-15,1 0-6 0,1 0 2 0,-6 0-6 16,2 1-17-16,5-1 18 0,-1-1-15 0,0-1 16 16,-6 1-8-16,1-2-4 0,2-1 12 15,1-1-10-15,0-1-1 0,-5 1 6 0,-1 0-9 16,-11-1 8-16,2-1-2 0,2-1 7 15,-4-2 7-15,-3 1-2 0,-2-2-5 0,-8 1 5 16,-5 1-14-16,-1-2 12 0,-5 2-5 0,4-2-5 0,-1 0 11 16,-3 1-12-16,-1-1-20 0,-7 0 27 0,-4 0-15 15,-4 0 22-15,-2 0-17 0,-4-1-1 16,-2 1 1-16,-5-2-1 0,-1 3-11 0,-3-2 2 16,-2 2-25-16,-1-2 12 0,-1 1-47 0,-1-1-51 0,-3-1-47 15,-4 0-6-15,-3 1-125 0</inkml:trace>
  <inkml:trace contextRef="#ctx0" brushRef="#br0" timeOffset="12035.78">17327 14086 1060 0,'-13'-6'82'0,"3"1"-35"15,2 3 4-15,5 2-17 0,3 0-19 0,0 0-9 16,3 4-6-16,5 1 0 0,4-1 16 0,3 1-10 15,6-1 11-15,3 0-12 0,3 1 4 0,7-2-3 16,2 2-6-16,3 0 1 16,1 0 10-16,-3 1-9 0,-1 0 12 0,-6 0-14 15,-3 3-13-15,-5 0 13 0,-5 0-14 0,-2 1 14 0,-4 0 3 0,-3-1-16 16,-1 1 5-16,-5-2-12 0,-1 2-13 16,-7-1 21-16,-3 3-6 0,-4-1 13 0,-7-1 5 0,-7 1 4 15,-1-2 6-15,-8 2-5 0,-4-1-22 0,2 0 25 16,-4-3-18-16,2-2 23 0,1 0 0 0,0-1-18 15,3 0 5-15,3-2-13 0,3 2-24 0,2-1-40 16,4 4-76-16,3 0 15 0,0-2-180 0</inkml:trace>
  <inkml:trace contextRef="#ctx0" brushRef="#br0" timeOffset="12543.03">15492 14611 518 0,'-14'-4'41'0,"3"1"24"0,0 3-37 0,4-1 10 0,2 0-9 0,2-1 14 0,3 1 13 0,5-2-30 0,4 1 8 0,3-2-16 15,0 0-7-15,2 0 14 0,3 0-9 0,-1 0 12 16,4 1-9-16,-3-1 5 0,3 1 0 0,1 1 0 16,3-1-12-16,4 1 10 0,2-1-8 0,8-1 11 15,4 0 1-15,10-1-11 0,3-1 10 0,4 0-11 16,2-1-9-16,-1 2 11 0,1 0-15 0,8 1 15 15,5 0-13-15,0 0 2 0,1 0 2 0,-6 3-2 16,-2-1-5-16,2 0 2 0,6 1-7 0,-2-2 6 31,1 0 2-31,-3 1-3 0,-5-1 8 0,2 2-9 16,0-2-9-16,4 0 19 0,-3 0-11 0,-7 1 13 16,-4 0-7-16,-6 1 2 0,-3 2 4 0,0-2-3 15,1 1 0-15,-4-1-6 0,-2-3-8 0,-6 2 4 16,-2 1 6-16,-5-2 0 0,-2 3 11 0,-1 0-12 0,-4-2-11 15,-2 2 10-15,0-1-13 0,-2 0 14 0,-4 1 0 16,-2-3-26-16,-3 0-7 0,-3 0-13 0,-1-3-54 16,0 2-39-16,-2 2-48 0,-3-1 6 0,-4-1-110 0</inkml:trace>
  <inkml:trace contextRef="#ctx0" brushRef="#br0" timeOffset="12812.04">17278 14357 1133 0,'-8'-4'96'0,"1"1"-37"16,0 3-13-16,3 0-5 0,4 0-30 0,0 0-3 0,3 9 8 15,4 0-7-15,3-1-9 0,4 0 12 0,2 0-10 16,4-1 13-16,3 0-15 0,0-2 3 0,1-1-3 16,3-1 2-16,1 1-16 0,0-1 9 0,-3 1-13 0,-2-1 12 15,-2-1-3-15,-5 0-3 0,-1 1-1 0,-4 0-3 16,-5 1-10-16,-2 1 1 0,-4 0 2 0,-5 3-2 15,-1 2 4-15,-5 0 6 0,-3 1 3 0,-3 0 0 16,-6 0 1-16,-5 1 10 0,-2 0-16 0,-7-1 14 16,3 1-1-16,-2 0 1 0,-2 0 8 0,-2-1-9 0,-9 1-14 15,0 0-20-15,-1-1-75 0,0-2 14 0,-2 0-263 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6T04:18:25.4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13776 8229 840 0,'0'2'100'0,"0"-2"375"0,0 0-489 0,0 0 9 0,0 0-15 0,0 0 11 0,0 0-10 0,0 0 5 0,1 0 13 0,0 1-9 0,0 0 3 0,12-1 7 0,-9-9-2 15,-1-2 3-15,1-3-4 0,0-2 1 0,-2-1-7 0,3-4 2 0,-3-3-19 16,5 0-17-16,-5-5-20 0,3-2 5 0,-1-2-28 0,2-1 24 15,-2 1 15-15,1-2-3 0,-1 3 20 16,1-1 29-16,-1 1-9 0,-1 3 15 0,-1 4 1 0,-2 2-1 16,0 7-1-16,1 10-1 0,-1 6-12 0,0 0 7 15,-3-1-10-15,0 7 8 0,-1 8-8 0,0 1 12 16,-1 7 3-16,-4 8-1 0,1 1-22 0,-1 8 20 16,-4-1-13-16,2 3 15 0,-2 3-3 0,2 0 1 0,1 1 17 15,0-1-10-15,2 3 11 0,4-2 49 16,3 1-17-16,1-3 30 0,0-2-12 0,4-2-8 15,3-2 2-15,2-3-4 0,1-3-5 0,2-5-27 0,0 0-5 0,2-5-4 16,3-2-3-16,1-3-6 0,2-2 3 16,0-6-6-16,4 2-5 0,3-6 4 15,2-2-4-15,6-5 4 0,3-9-18 0,3-1 9 0,3-1-1 0,-4-1 3 16,5 0-7-16,-7 0 12 0,1-2-14 0,-3 1 12 16,1 0-15-16,0 0-46 0,4 4-13 0,3 5-17 0,-6 3-78 15,0 7 63-15,-6 3 2 0,-7 7 26 0,-4 2 64 16,-4 4 34-1,-1 4 11-15,-2 2 1 0,2 4-16 0,-1 2-2 0,1 8-14 0,-1-1 12 0,-1 4-8 0,2 0-5 16,1-3-1-16,-2-2-6 0,4 0-20 0,1-4 12 16,4-5-10-16,1-4 13 0,-1-5 21 0,0-2 0 15,2-8 19-15,2-2-16 0,4-4 2 0,1 1 55 16,0-3-54-16,-1-1 50 0,-1-1-60 0,-1-5 52 16,2 1 22-16,1 0-3 0,5 3-4 0,1 0-30 15,5 2-18-15,-1 2 0 0,-2 6-35 16,-3 4 6-16,-5 4 2 0,-4 5 0 0,-2 0-1 0,-3 12 20 15,-3 1 5-15,2 5 6 0,-5 0 9 0,6 1 7 16,-2 2-2-16,-3-1 1 0,0-1-29 0,2 1 14 16,1-1-19-16,0-2 18 0,6 0-23 0,-3-1 5 0,-1-6 7 15,3-4-2-15,-2-2 10 0,-2-5 12 16,0-3 7-16,-1-3 1 0,0-2 9 0,0-2-19 16,-1-3-2-16,3-2-3 0,3-4 12 0,-2-2-7 0,3-6 1 0,4-1-4 15,-5-4-10-15,7-1-1 0,-1-1-5 0,-5 0 0 16,-2 2-18-16,-6 3-4 0,-1 3-18 0,-3 4 7 15,-3 4-44-15,-4 5 4 0,-3 5 8 16,-5 5-2-16,-1 6 34 0,-2 7 6 16,-6 5 2-16,-3 3 1 0,-2 6 17 15,-3-2-10-15,-3 6 0 0,-3 4-10 0,-2 1-28 0,-5 3-11 16,-3 2-9-16,0 1 2 0,-4 0-4 0,3 7 13 0,1 3 13 0,-2 0-3 16,2 0 38-16,0-2 9 15,-2-1 4-15,-4 3 1 0,-1-1 19 0,-2 5 7 0,-2-3 11 0,1 0-5 0,-3 2 15 0,0 3-11 16,4 1 0-1,-2 4-3-15,4 1-5 0,-4 2-9 0,-1 0-9 0,-3 5 3 0,0 0-8 0,0 3-16 16,0-2 7-16,10-5-9 16,1 0 5-16,9-5-4 0,9-8-1 15,3-6-2-15,4-13-5 0,3-7 9 16,2-6 2-16,4-12 4 0,-1-2 2 0,1-6-2 16,0-6 3-16,2-4-2 0,2-3 9 0,-2-6 13 0,0 0-4 15,5-7 8-15,-4-4-7 0,2-1 4 0,1-5-3 16,0 0 4-16,0-3-10 0,1-2-4 0,2-1 1 15,2 2-2-15,2 1-2 0,-1 6-11 0,2 3-3 16,2 6 0-16,2 4-6 0,-1 6 6 0,-2 6-3 0,3 7 3 16,-2 8-4-16,-3 6-6 0,6 7-3 0,-10 5-1 15,1 4-3-15,-4 1 5 0,-2-2 4 0,-2 3 0 16,-5-5 2-16,-3 1 4 0,-3-3-8 0,0-2 5 16,-4-3-26-16,0-3 33 0,-5-4-2 0,-4-6 13 15,-4-1 15-15,-2-4-10 0,-7-5 5 0,-4-3-7 16,-6-6-6-16,-9-3-15 0,-8-4 3 0,-2-9-7 0,-3-4 4 15,-3-5-4-15,-10-3-4 0,-5-5 1 0,-2-4-4 16,-9-7-10-16,2-5-2 0,-8-6-3 0,-2-2-11 16,1-6 17-16,2 0 1 0,-1-6 5 0,6-1 11 0,4-2 0 15,6 0 13-15,11 4-7 0,5 2 10 0,5 5 2 16,4 1-4-16,10 4 5 0,4 1-4 0,11 8 5 16,4 3-7-16,12 7 7 0,6 4-7 0,11 3-7 15,5 3-7-15,8 3-2 0,7 1-36 0,5-1-18 16,7 1-22-16,11-3 1 0,12 1-79 0,13-2-177 15</inkml:trace>
  <inkml:trace contextRef="#ctx0" brushRef="#br0" timeOffset="281.9">15673 11907 1695 0,'25'24'274'0,"-10"-3"-143"0,-4 3-2 0,-4-3-11 0,-2 2-68 0,6 2-37 0,-3 2-8 0,-2-4-5 0,-6 0-22 0,4-3-17 0,-1-3-9 0,0 0 2 0,0-3-3 0,-2-1-1 0,0-3 4 0,0 0-5 0,3-1-1 0,-5-5 8 15,-3-1-3-15,-3-4 3 0,2 0-8 0,-2-1-23 16,1 0-22-16,-3 0 3 0,-1-3-30 0,-3 1 22 16,2-5 27-16,0 3-9 0,1 1 63 0,0-1 31 15,0 4-1-15,1-1 16 16,-3 1 36-16,3 3 19 0,0 0 20 0,-1 6-9 0,1-2 4 0,0 1-11 15,1 3-3-15,-1 1 0 0,2 2-15 0,0 5-13 0,-1-2-7 16,1 2 2 0,0 0-28-16,2-2-9 0,1 0-14 0,2-5 3 0,1-3-49 0,1-7-125 0,0 0-73 15,4-7-30-15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7395A62-E2DE-010B-783C-6129428675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A35BED-12C7-7EFB-5B1C-633CFE3AC16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90E2737-CBD4-4956-A631-804966D1485D}" type="datetimeFigureOut">
              <a:rPr lang="en-US"/>
              <a:pPr>
                <a:defRPr/>
              </a:pPr>
              <a:t>9/1/2025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98084D6-1EAA-5A7A-6CB2-EE2726D99D5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1B6E3660-3F20-8F9C-7538-8EAAEA7EE7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6B53E9-C4B2-764B-9774-4D9F386C27C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5DBC59-AABA-4A82-4C5F-6C730A4080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18FB438-C308-4B20-B78C-66CCABE621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18FB438-C308-4B20-B78C-66CCABE621E8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710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FCBB418-926D-A670-BCBC-472C4A5ED2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B0D52EA-777B-D1A3-C0A4-629CDFC716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BE358A8-5ADB-C504-0704-4AFBE4FACC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21D525-8FC7-4659-B5E0-D4BBC8D6A73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822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6DBD2F-808D-FC43-2DCA-37D6FFEB5D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91188F-EC89-77A9-09D2-33A4741D05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F6D0BB-8AA3-48EC-739D-CB32FA1692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EE29AE-7D68-4670-B4F7-B805758BC2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3940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363A1B-9E84-F1EC-E639-53D810D5F6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56FFD4-963D-4FE8-4D80-3F0E4F1EF1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11D3EB9-D757-A51A-0BAA-978357B2F6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4C317E-099C-47AD-9781-29CCEBF752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0451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24FCA9-742A-5887-2872-E6E10FFCF6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431FDD-B124-52DB-A112-EFBEC14A63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EA75EE-05E0-208F-44CA-7E6FD8F6C7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AEA110-90C3-4F51-B0A9-59353F27D6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311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808FA95-6963-5A04-BE5E-BC8830A64C5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6E2CBD6-6AF5-E46D-E4A4-5E9526C783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86AA268-79D0-730E-BA4D-1C7664F5B7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F3B438-BF2F-4AC8-BC66-C7C4C25C8D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6726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8E80C09-D003-E32F-CDF7-4598E5E25B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4B9BDC7D-265B-1D07-DA75-3A8EF3B4AF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D905F91-A844-7A90-7484-869F37668E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F0ECA7-FAFB-4A42-B998-08FB6AE191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162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7F02652-9178-AB24-60FC-8E3FC4355A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CD9E019-A7C7-FF5C-9B12-7E68D235E6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9E5023F-0CFF-C79D-E7CE-C4F08A417D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180FD6-CC50-4896-B4AA-23A9C52F17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244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AECD71-A88D-E6B4-812F-589E03C906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6772C6-6AEC-75DB-9693-C72C75D066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2334342-36AE-2744-3646-C4D224B578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B29CF-23FB-4A09-AE20-748A17449E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1127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959FB7-F1D7-ECC3-4434-8FA2A463BA6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A555F0-00A7-6869-CE16-E5663BEDF8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805A694-8C61-5FFD-B12E-96A1685112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ACA620-98E7-4778-8A76-58094506D9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69288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9A91AF-B12E-FAA0-5754-9CDBAB2B6E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AB6DF3-0930-4C26-006E-21B796469F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3E67FFD-534A-B4B7-589E-64E86E39A8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D3A9D-F3AB-4539-B4BA-609DF02E9A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5645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24F8B99-020C-F780-ED36-D8D92F8D57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5D8E082-4886-66E9-3AE0-AFFE8C3978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0A48268-94CE-64AC-A8B1-4BDA88AB9B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51AFA-B8FE-4DF0-8CF1-48ACBDAB61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51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74D7507-A860-0962-5C34-FCA5F4F7FC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E626B91-7439-F2EB-6D70-5A4A93D92C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6B37BA5-DB0A-0925-C94B-F56D31E8B95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A6D695F-965E-B9D8-DD7E-79D77352326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C9C2BB9-75A3-F0B8-B488-1D80A05C823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C53DDFB-CC1D-4F7B-9F07-0779CC01C2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NUL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NUL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NUL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80.png"/><Relationship Id="rId4" Type="http://schemas.openxmlformats.org/officeDocument/2006/relationships/image" Target="NUL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0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7" Type="http://schemas.openxmlformats.org/officeDocument/2006/relationships/image" Target="NUL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90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81.png"/><Relationship Id="rId4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5.png"/><Relationship Id="rId5" Type="http://schemas.openxmlformats.org/officeDocument/2006/relationships/image" Target="../media/image100.png"/><Relationship Id="rId10" Type="http://schemas.openxmlformats.org/officeDocument/2006/relationships/customXml" Target="../ink/ink3.xml"/><Relationship Id="rId4" Type="http://schemas.openxmlformats.org/officeDocument/2006/relationships/image" Target="../media/image46.png"/><Relationship Id="rId9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7" Type="http://schemas.openxmlformats.org/officeDocument/2006/relationships/image" Target="../media/image4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png"/><Relationship Id="rId5" Type="http://schemas.openxmlformats.org/officeDocument/2006/relationships/image" Target="../media/image51.png"/><Relationship Id="rId4" Type="http://schemas.openxmlformats.org/officeDocument/2006/relationships/image" Target="../media/image1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5.png"/><Relationship Id="rId5" Type="http://schemas.openxmlformats.org/officeDocument/2006/relationships/image" Target="../media/image54.png"/><Relationship Id="rId10" Type="http://schemas.openxmlformats.org/officeDocument/2006/relationships/image" Target="../media/image4.png"/><Relationship Id="rId4" Type="http://schemas.openxmlformats.org/officeDocument/2006/relationships/image" Target="../media/image53.png"/><Relationship Id="rId9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7" Type="http://schemas.openxmlformats.org/officeDocument/2006/relationships/image" Target="../media/image14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3.png"/><Relationship Id="rId7" Type="http://schemas.openxmlformats.org/officeDocument/2006/relationships/image" Target="../media/image52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00.png"/><Relationship Id="rId9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customXml" Target="../ink/ink4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customXml" Target="../ink/ink5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56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NULL"/></Relationships>
</file>

<file path=ppt/slides/_rels/slide33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9.png"/><Relationship Id="rId4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95275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/>
              <a:t>Analysis of Forces on Gates used in Fluid Reservoirs</a:t>
            </a:r>
            <a:endParaRPr lang="en-US" altLang="en-US" sz="2800" dirty="0">
              <a:solidFill>
                <a:schemeClr val="tx1"/>
              </a:solidFill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210239"/>
            <a:ext cx="8610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sz="3600" b="1" dirty="0">
                <a:solidFill>
                  <a:srgbClr val="FF0000"/>
                </a:solidFill>
                <a:latin typeface="Script MT Bold" panose="03040602040607080904" pitchFamily="66" charset="0"/>
              </a:rPr>
              <a:t>Design of Safe Gates for Flood Control and More……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360487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Content Placeholder 31">
            <a:extLst>
              <a:ext uri="{FF2B5EF4-FFF2-40B4-BE49-F238E27FC236}">
                <a16:creationId xmlns:a16="http://schemas.microsoft.com/office/drawing/2014/main" id="{AD36182F-EDC7-4E54-E3F7-930222B716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675" y="1295400"/>
            <a:ext cx="7299325" cy="51054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03B52DD-4642-8BE3-AE50-77F6991BE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4576" y="76200"/>
            <a:ext cx="5956423" cy="1143000"/>
          </a:xfrm>
        </p:spPr>
        <p:txBody>
          <a:bodyPr/>
          <a:lstStyle/>
          <a:p>
            <a:r>
              <a:rPr lang="en-US" sz="2800" dirty="0"/>
              <a:t>Geometrical Details of a General Inclined Gate</a:t>
            </a:r>
            <a:endParaRPr lang="en-IN" sz="2800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DA5372BE-D6FB-A4B7-879B-CEDCF2576A03}"/>
              </a:ext>
            </a:extLst>
          </p:cNvPr>
          <p:cNvSpPr/>
          <p:nvPr/>
        </p:nvSpPr>
        <p:spPr bwMode="auto">
          <a:xfrm>
            <a:off x="1263926" y="3536836"/>
            <a:ext cx="7116382" cy="2697230"/>
          </a:xfrm>
          <a:custGeom>
            <a:avLst/>
            <a:gdLst>
              <a:gd name="connsiteX0" fmla="*/ 175130 w 7116382"/>
              <a:gd name="connsiteY0" fmla="*/ 1904594 h 2697230"/>
              <a:gd name="connsiteX1" fmla="*/ 759746 w 7116382"/>
              <a:gd name="connsiteY1" fmla="*/ 1200056 h 2697230"/>
              <a:gd name="connsiteX2" fmla="*/ 2738448 w 7116382"/>
              <a:gd name="connsiteY2" fmla="*/ 843 h 2697230"/>
              <a:gd name="connsiteX3" fmla="*/ 4552258 w 7116382"/>
              <a:gd name="connsiteY3" fmla="*/ 1394928 h 2697230"/>
              <a:gd name="connsiteX4" fmla="*/ 6935694 w 7116382"/>
              <a:gd name="connsiteY4" fmla="*/ 1829643 h 2697230"/>
              <a:gd name="connsiteX5" fmla="*/ 6351077 w 7116382"/>
              <a:gd name="connsiteY5" fmla="*/ 2624121 h 2697230"/>
              <a:gd name="connsiteX6" fmla="*/ 1614185 w 7116382"/>
              <a:gd name="connsiteY6" fmla="*/ 2654102 h 2697230"/>
              <a:gd name="connsiteX7" fmla="*/ 115169 w 7116382"/>
              <a:gd name="connsiteY7" fmla="*/ 2639112 h 2697230"/>
              <a:gd name="connsiteX8" fmla="*/ 175130 w 7116382"/>
              <a:gd name="connsiteY8" fmla="*/ 1904594 h 2697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116382" h="2697230">
                <a:moveTo>
                  <a:pt x="175130" y="1904594"/>
                </a:moveTo>
                <a:cubicBezTo>
                  <a:pt x="282559" y="1664751"/>
                  <a:pt x="332526" y="1517348"/>
                  <a:pt x="759746" y="1200056"/>
                </a:cubicBezTo>
                <a:cubicBezTo>
                  <a:pt x="1186966" y="882764"/>
                  <a:pt x="2106363" y="-31636"/>
                  <a:pt x="2738448" y="843"/>
                </a:cubicBezTo>
                <a:cubicBezTo>
                  <a:pt x="3370533" y="33322"/>
                  <a:pt x="3852717" y="1090128"/>
                  <a:pt x="4552258" y="1394928"/>
                </a:cubicBezTo>
                <a:cubicBezTo>
                  <a:pt x="5251799" y="1699728"/>
                  <a:pt x="6635891" y="1624778"/>
                  <a:pt x="6935694" y="1829643"/>
                </a:cubicBezTo>
                <a:cubicBezTo>
                  <a:pt x="7235497" y="2034508"/>
                  <a:pt x="7237995" y="2486711"/>
                  <a:pt x="6351077" y="2624121"/>
                </a:cubicBezTo>
                <a:cubicBezTo>
                  <a:pt x="5464159" y="2761531"/>
                  <a:pt x="1614185" y="2654102"/>
                  <a:pt x="1614185" y="2654102"/>
                </a:cubicBezTo>
                <a:cubicBezTo>
                  <a:pt x="574867" y="2656601"/>
                  <a:pt x="355011" y="2759033"/>
                  <a:pt x="115169" y="2639112"/>
                </a:cubicBezTo>
                <a:cubicBezTo>
                  <a:pt x="-124673" y="2519191"/>
                  <a:pt x="67701" y="2144437"/>
                  <a:pt x="175130" y="1904594"/>
                </a:cubicBezTo>
                <a:close/>
              </a:path>
            </a:pathLst>
          </a:cu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10CE91F-FC59-591E-4450-A872DEBC066D}"/>
              </a:ext>
            </a:extLst>
          </p:cNvPr>
          <p:cNvSpPr/>
          <p:nvPr/>
        </p:nvSpPr>
        <p:spPr bwMode="auto">
          <a:xfrm>
            <a:off x="33626" y="1527468"/>
            <a:ext cx="4941240" cy="3108415"/>
          </a:xfrm>
          <a:custGeom>
            <a:avLst/>
            <a:gdLst>
              <a:gd name="connsiteX0" fmla="*/ 311148 w 4941240"/>
              <a:gd name="connsiteY0" fmla="*/ 106460 h 3108415"/>
              <a:gd name="connsiteX1" fmla="*/ 476040 w 4941240"/>
              <a:gd name="connsiteY1" fmla="*/ 466224 h 3108415"/>
              <a:gd name="connsiteX2" fmla="*/ 236197 w 4941240"/>
              <a:gd name="connsiteY2" fmla="*/ 840978 h 3108415"/>
              <a:gd name="connsiteX3" fmla="*/ 580971 w 4941240"/>
              <a:gd name="connsiteY3" fmla="*/ 1440584 h 3108415"/>
              <a:gd name="connsiteX4" fmla="*/ 251187 w 4941240"/>
              <a:gd name="connsiteY4" fmla="*/ 2100152 h 3108415"/>
              <a:gd name="connsiteX5" fmla="*/ 371108 w 4941240"/>
              <a:gd name="connsiteY5" fmla="*/ 2639798 h 3108415"/>
              <a:gd name="connsiteX6" fmla="*/ 326138 w 4941240"/>
              <a:gd name="connsiteY6" fmla="*/ 3089502 h 3108415"/>
              <a:gd name="connsiteX7" fmla="*/ 745863 w 4941240"/>
              <a:gd name="connsiteY7" fmla="*/ 3014552 h 3108415"/>
              <a:gd name="connsiteX8" fmla="*/ 1150597 w 4941240"/>
              <a:gd name="connsiteY8" fmla="*/ 2924611 h 3108415"/>
              <a:gd name="connsiteX9" fmla="*/ 2304840 w 4941240"/>
              <a:gd name="connsiteY9" fmla="*/ 2040191 h 3108415"/>
              <a:gd name="connsiteX10" fmla="*/ 4433443 w 4941240"/>
              <a:gd name="connsiteY10" fmla="*/ 451234 h 3108415"/>
              <a:gd name="connsiteX11" fmla="*/ 4433443 w 4941240"/>
              <a:gd name="connsiteY11" fmla="*/ 451234 h 3108415"/>
              <a:gd name="connsiteX12" fmla="*/ 4823187 w 4941240"/>
              <a:gd name="connsiteY12" fmla="*/ 121450 h 3108415"/>
              <a:gd name="connsiteX13" fmla="*/ 4913128 w 4941240"/>
              <a:gd name="connsiteY13" fmla="*/ 61489 h 3108415"/>
              <a:gd name="connsiteX14" fmla="*/ 4913128 w 4941240"/>
              <a:gd name="connsiteY14" fmla="*/ 1529 h 3108415"/>
              <a:gd name="connsiteX15" fmla="*/ 4583344 w 4941240"/>
              <a:gd name="connsiteY15" fmla="*/ 16519 h 3108415"/>
              <a:gd name="connsiteX16" fmla="*/ 326138 w 4941240"/>
              <a:gd name="connsiteY16" fmla="*/ 1529 h 3108415"/>
              <a:gd name="connsiteX17" fmla="*/ 311148 w 4941240"/>
              <a:gd name="connsiteY17" fmla="*/ 106460 h 3108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941240" h="3108415">
                <a:moveTo>
                  <a:pt x="311148" y="106460"/>
                </a:moveTo>
                <a:cubicBezTo>
                  <a:pt x="336132" y="183909"/>
                  <a:pt x="488532" y="343804"/>
                  <a:pt x="476040" y="466224"/>
                </a:cubicBezTo>
                <a:cubicBezTo>
                  <a:pt x="463548" y="588644"/>
                  <a:pt x="218709" y="678585"/>
                  <a:pt x="236197" y="840978"/>
                </a:cubicBezTo>
                <a:cubicBezTo>
                  <a:pt x="253685" y="1003371"/>
                  <a:pt x="578473" y="1230722"/>
                  <a:pt x="580971" y="1440584"/>
                </a:cubicBezTo>
                <a:cubicBezTo>
                  <a:pt x="583469" y="1650446"/>
                  <a:pt x="286164" y="1900283"/>
                  <a:pt x="251187" y="2100152"/>
                </a:cubicBezTo>
                <a:cubicBezTo>
                  <a:pt x="216210" y="2300021"/>
                  <a:pt x="358616" y="2474906"/>
                  <a:pt x="371108" y="2639798"/>
                </a:cubicBezTo>
                <a:cubicBezTo>
                  <a:pt x="383600" y="2804690"/>
                  <a:pt x="263679" y="3027043"/>
                  <a:pt x="326138" y="3089502"/>
                </a:cubicBezTo>
                <a:cubicBezTo>
                  <a:pt x="388597" y="3151961"/>
                  <a:pt x="608453" y="3042034"/>
                  <a:pt x="745863" y="3014552"/>
                </a:cubicBezTo>
                <a:cubicBezTo>
                  <a:pt x="883273" y="2987070"/>
                  <a:pt x="890768" y="3087004"/>
                  <a:pt x="1150597" y="2924611"/>
                </a:cubicBezTo>
                <a:cubicBezTo>
                  <a:pt x="1410426" y="2762218"/>
                  <a:pt x="2304840" y="2040191"/>
                  <a:pt x="2304840" y="2040191"/>
                </a:cubicBezTo>
                <a:lnTo>
                  <a:pt x="4433443" y="451234"/>
                </a:lnTo>
                <a:lnTo>
                  <a:pt x="4433443" y="451234"/>
                </a:lnTo>
                <a:lnTo>
                  <a:pt x="4823187" y="121450"/>
                </a:lnTo>
                <a:cubicBezTo>
                  <a:pt x="4903134" y="56493"/>
                  <a:pt x="4913128" y="61489"/>
                  <a:pt x="4913128" y="61489"/>
                </a:cubicBezTo>
                <a:cubicBezTo>
                  <a:pt x="4928118" y="41502"/>
                  <a:pt x="4968092" y="9024"/>
                  <a:pt x="4913128" y="1529"/>
                </a:cubicBezTo>
                <a:cubicBezTo>
                  <a:pt x="4858164" y="-5966"/>
                  <a:pt x="4583344" y="16519"/>
                  <a:pt x="4583344" y="16519"/>
                </a:cubicBezTo>
                <a:lnTo>
                  <a:pt x="326138" y="1529"/>
                </a:lnTo>
                <a:cubicBezTo>
                  <a:pt x="-385895" y="16519"/>
                  <a:pt x="286164" y="29011"/>
                  <a:pt x="311148" y="106460"/>
                </a:cubicBezTo>
                <a:close/>
              </a:path>
            </a:pathLst>
          </a:custGeom>
          <a:pattFill prst="zigZag">
            <a:fgClr>
              <a:srgbClr val="00B0F0"/>
            </a:fgClr>
            <a:bgClr>
              <a:schemeClr val="bg1"/>
            </a:bgClr>
          </a:patt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8837177-A069-90D0-328B-7C4642AB99F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Logo usage Guidelines">
              <a:extLst>
                <a:ext uri="{FF2B5EF4-FFF2-40B4-BE49-F238E27FC236}">
                  <a16:creationId xmlns:a16="http://schemas.microsoft.com/office/drawing/2014/main" id="{2C941317-5B89-F8D7-88F1-B6EDE8A797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7" name="Group 38">
              <a:extLst>
                <a:ext uri="{FF2B5EF4-FFF2-40B4-BE49-F238E27FC236}">
                  <a16:creationId xmlns:a16="http://schemas.microsoft.com/office/drawing/2014/main" id="{0FCD3F82-9B9A-0712-653B-AF26BB2A6D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D24C7149-9F54-14B7-DA0D-1152EFBAF7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A2AE934A-8444-0558-D084-CD30C389B3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A7869898-06C4-124D-FC85-ADE3358C4CD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1" name="Rectangle 10">
                      <a:extLst>
                        <a:ext uri="{FF2B5EF4-FFF2-40B4-BE49-F238E27FC236}">
                          <a16:creationId xmlns:a16="http://schemas.microsoft.com/office/drawing/2014/main" id="{7EAF49E5-402C-4E25-8356-0D226CE92E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1">
                      <a:extLst>
                        <a:ext uri="{FF2B5EF4-FFF2-40B4-BE49-F238E27FC236}">
                          <a16:creationId xmlns:a16="http://schemas.microsoft.com/office/drawing/2014/main" id="{D637D583-7744-80A5-8501-50F6C1C7B8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27FBE964-698C-8F5F-4F67-FD54AAAD82F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9" name="Rectangle 13">
                      <a:extLst>
                        <a:ext uri="{FF2B5EF4-FFF2-40B4-BE49-F238E27FC236}">
                          <a16:creationId xmlns:a16="http://schemas.microsoft.com/office/drawing/2014/main" id="{B8BA0DAC-756B-D631-EB5F-4D50B89260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4">
                      <a:extLst>
                        <a:ext uri="{FF2B5EF4-FFF2-40B4-BE49-F238E27FC236}">
                          <a16:creationId xmlns:a16="http://schemas.microsoft.com/office/drawing/2014/main" id="{5E0DBCA6-1AB3-9F65-AE3B-1168A1EF99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CB68D09-CD8A-5019-2F0C-6A8597D4B3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52AFFD59-B3CD-83F1-8815-5A274751B9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C6BC2971-2D9B-BC54-B143-16E3B335A3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18">
                    <a:extLst>
                      <a:ext uri="{FF2B5EF4-FFF2-40B4-BE49-F238E27FC236}">
                        <a16:creationId xmlns:a16="http://schemas.microsoft.com/office/drawing/2014/main" id="{5D72807E-2FBF-4110-C2A2-1E8A0855B18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5" name="Rectangle 19">
                      <a:extLst>
                        <a:ext uri="{FF2B5EF4-FFF2-40B4-BE49-F238E27FC236}">
                          <a16:creationId xmlns:a16="http://schemas.microsoft.com/office/drawing/2014/main" id="{67A048B1-2231-6CAD-C583-233D88877D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20">
                      <a:extLst>
                        <a:ext uri="{FF2B5EF4-FFF2-40B4-BE49-F238E27FC236}">
                          <a16:creationId xmlns:a16="http://schemas.microsoft.com/office/drawing/2014/main" id="{E889F376-D5AA-470E-82FD-063CF06684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C1F858B3-0EB3-216A-44F0-FD9DFF3121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D82870D-4833-87E6-3E9F-6D15D21D55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AE1D3636-3B95-C07D-FCBC-F51A7D6FD6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0" y="4114460"/>
            <a:ext cx="6468378" cy="243874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335E89F9-5418-B333-2F76-A32EBBD1724F}"/>
                  </a:ext>
                </a:extLst>
              </p14:cNvPr>
              <p14:cNvContentPartPr/>
              <p14:nvPr/>
            </p14:nvContentPartPr>
            <p14:xfrm>
              <a:off x="214920" y="2238840"/>
              <a:ext cx="4906800" cy="4617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335E89F9-5418-B333-2F76-A32EBBD1724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05560" y="2229480"/>
                <a:ext cx="4925520" cy="4636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4321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152400"/>
            <a:ext cx="6781800" cy="1143000"/>
          </a:xfrm>
        </p:spPr>
        <p:txBody>
          <a:bodyPr/>
          <a:lstStyle/>
          <a:p>
            <a:r>
              <a:rPr lang="en-US" sz="2800" dirty="0"/>
              <a:t>The Line of Action for Pressure Force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5575A-D4D3-3A54-D765-F4E5469DC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94572"/>
            <a:ext cx="7039543" cy="4801428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FCBAF38-A257-1FA5-B3FF-B76650700668}"/>
              </a:ext>
            </a:extLst>
          </p:cNvPr>
          <p:cNvGrpSpPr/>
          <p:nvPr/>
        </p:nvGrpSpPr>
        <p:grpSpPr>
          <a:xfrm>
            <a:off x="1981200" y="1447800"/>
            <a:ext cx="4897060" cy="3429000"/>
            <a:chOff x="2362200" y="1600200"/>
            <a:chExt cx="4897060" cy="34290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5B0D17C-178E-8756-A987-F14598A1FE86}"/>
                </a:ext>
              </a:extLst>
            </p:cNvPr>
            <p:cNvCxnSpPr/>
            <p:nvPr/>
          </p:nvCxnSpPr>
          <p:spPr bwMode="auto">
            <a:xfrm>
              <a:off x="2362200" y="5029200"/>
              <a:ext cx="489706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5BF6356-7C60-9C99-180D-CEAE260AB7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67200" y="1600200"/>
              <a:ext cx="76200" cy="3429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058D47-032D-C7DF-7843-2E5660BA2284}"/>
                </a:ext>
              </a:extLst>
            </p:cNvPr>
            <p:cNvSpPr txBox="1"/>
            <p:nvPr/>
          </p:nvSpPr>
          <p:spPr>
            <a:xfrm>
              <a:off x="4267200" y="2586335"/>
              <a:ext cx="599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CP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/>
              <p:nvPr/>
            </p:nvSpPr>
            <p:spPr>
              <a:xfrm>
                <a:off x="418253" y="2148420"/>
                <a:ext cx="2858347" cy="9757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𝑝𝑑𝐴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53" y="2148420"/>
                <a:ext cx="2858347" cy="9757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5510C4-A257-AFA5-AB99-9325938E7663}"/>
              </a:ext>
            </a:extLst>
          </p:cNvPr>
          <p:cNvCxnSpPr>
            <a:cxnSpLocks/>
          </p:cNvCxnSpPr>
          <p:nvPr/>
        </p:nvCxnSpPr>
        <p:spPr bwMode="auto">
          <a:xfrm>
            <a:off x="2646218" y="1717964"/>
            <a:ext cx="1229645" cy="1939636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BF15FD-4302-4B55-9445-9DDC269770F2}"/>
              </a:ext>
            </a:extLst>
          </p:cNvPr>
          <p:cNvGrpSpPr/>
          <p:nvPr/>
        </p:nvGrpSpPr>
        <p:grpSpPr>
          <a:xfrm>
            <a:off x="2434015" y="1370772"/>
            <a:ext cx="2899985" cy="4572828"/>
            <a:chOff x="2434015" y="1370772"/>
            <a:chExt cx="2899985" cy="4572828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5E422CE-BF5F-198A-728D-57718EA2B9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34015" y="1370772"/>
              <a:ext cx="2899985" cy="45728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91B7FB2-9A9C-1607-5157-AA3A9CFD1CAB}"/>
                </a:ext>
              </a:extLst>
            </p:cNvPr>
            <p:cNvSpPr/>
            <p:nvPr/>
          </p:nvSpPr>
          <p:spPr bwMode="auto">
            <a:xfrm>
              <a:off x="4572000" y="4724400"/>
              <a:ext cx="153063" cy="2286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7BC85509-E0FE-67C0-28E2-F8A888AB6B48}"/>
              </a:ext>
            </a:extLst>
          </p:cNvPr>
          <p:cNvSpPr txBox="1"/>
          <p:nvPr/>
        </p:nvSpPr>
        <p:spPr>
          <a:xfrm>
            <a:off x="294854" y="5710535"/>
            <a:ext cx="861060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The line of action passes through the </a:t>
            </a:r>
            <a:r>
              <a:rPr lang="en-US" sz="2400" b="0" i="1" u="none" strike="noStrike" baseline="0" dirty="0">
                <a:latin typeface="Times-Italic"/>
              </a:rPr>
              <a:t>center of pressure </a:t>
            </a:r>
            <a:r>
              <a:rPr lang="en-US" sz="2400" b="0" i="0" u="none" strike="noStrike" baseline="0" dirty="0">
                <a:latin typeface="Times-Roman"/>
              </a:rPr>
              <a:t>CP of the plate.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6F9E28-BDF4-DA4A-D8F7-E826D152727E}"/>
              </a:ext>
            </a:extLst>
          </p:cNvPr>
          <p:cNvSpPr txBox="1"/>
          <p:nvPr/>
        </p:nvSpPr>
        <p:spPr>
          <a:xfrm>
            <a:off x="5083763" y="1912710"/>
            <a:ext cx="4019456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 The resultant force </a:t>
            </a:r>
            <a:r>
              <a:rPr lang="en-US" sz="2400" b="0" i="1" u="none" strike="noStrike" baseline="0" dirty="0" err="1">
                <a:latin typeface="Times-Italic"/>
              </a:rPr>
              <a:t>F</a:t>
            </a:r>
            <a:r>
              <a:rPr lang="en-US" sz="2400" b="0" i="1" u="none" strike="noStrike" baseline="-25000" dirty="0" err="1">
                <a:latin typeface="Times-Italic"/>
              </a:rPr>
              <a:t>pressure</a:t>
            </a:r>
            <a:r>
              <a:rPr lang="en-US" sz="2400" b="0" i="1" u="none" strike="noStrike" baseline="0" dirty="0">
                <a:latin typeface="Times-Italic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acts not through the centroid but below it toward the high-pressure side. 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4AB32B6-719E-A8D9-1011-CF558FAB126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7" name="Picture 26" descr="Logo usage Guidelines">
              <a:extLst>
                <a:ext uri="{FF2B5EF4-FFF2-40B4-BE49-F238E27FC236}">
                  <a16:creationId xmlns:a16="http://schemas.microsoft.com/office/drawing/2014/main" id="{DF51179B-82A5-A643-888B-B4CDCB0378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9" name="Group 38">
              <a:extLst>
                <a:ext uri="{FF2B5EF4-FFF2-40B4-BE49-F238E27FC236}">
                  <a16:creationId xmlns:a16="http://schemas.microsoft.com/office/drawing/2014/main" id="{956F68CD-9034-E8FB-53CE-CECEDF418D2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19">
                <a:extLst>
                  <a:ext uri="{FF2B5EF4-FFF2-40B4-BE49-F238E27FC236}">
                    <a16:creationId xmlns:a16="http://schemas.microsoft.com/office/drawing/2014/main" id="{567CFA37-0BE7-FA7D-7828-5401995032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3" name="Group 32">
                  <a:extLst>
                    <a:ext uri="{FF2B5EF4-FFF2-40B4-BE49-F238E27FC236}">
                      <a16:creationId xmlns:a16="http://schemas.microsoft.com/office/drawing/2014/main" id="{12D2EF6D-3089-7F50-BA4E-861382737A7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195D3C27-C7B9-D709-1064-0BB2E6C476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5" name="Rectangle 10">
                      <a:extLst>
                        <a:ext uri="{FF2B5EF4-FFF2-40B4-BE49-F238E27FC236}">
                          <a16:creationId xmlns:a16="http://schemas.microsoft.com/office/drawing/2014/main" id="{DB7C0D3E-E344-C3C7-0EAB-AA49C5055C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7" name="Rectangle 11">
                      <a:extLst>
                        <a:ext uri="{FF2B5EF4-FFF2-40B4-BE49-F238E27FC236}">
                          <a16:creationId xmlns:a16="http://schemas.microsoft.com/office/drawing/2014/main" id="{B5C9847A-0DDA-6334-2B2B-87DF43CBCC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5B1DC05C-50BE-2307-8BEE-D10AAFAA69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3" name="Rectangle 13">
                      <a:extLst>
                        <a:ext uri="{FF2B5EF4-FFF2-40B4-BE49-F238E27FC236}">
                          <a16:creationId xmlns:a16="http://schemas.microsoft.com/office/drawing/2014/main" id="{4A151039-77FE-8B49-0717-9B1416F08A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4" name="Rectangle 14">
                      <a:extLst>
                        <a:ext uri="{FF2B5EF4-FFF2-40B4-BE49-F238E27FC236}">
                          <a16:creationId xmlns:a16="http://schemas.microsoft.com/office/drawing/2014/main" id="{E4DB6744-1C23-794F-EE6F-C1BBDDABD3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7" name="Group 36">
                    <a:extLst>
                      <a:ext uri="{FF2B5EF4-FFF2-40B4-BE49-F238E27FC236}">
                        <a16:creationId xmlns:a16="http://schemas.microsoft.com/office/drawing/2014/main" id="{895A3263-EA3A-56E1-FF2F-B47762726B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F7A2A7AC-793B-D9EE-3303-E5415752BD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41">
                      <a:extLst>
                        <a:ext uri="{FF2B5EF4-FFF2-40B4-BE49-F238E27FC236}">
                          <a16:creationId xmlns:a16="http://schemas.microsoft.com/office/drawing/2014/main" id="{D88F8A3C-9D6B-A4A4-58E5-ABE381242E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8" name="Group 18">
                    <a:extLst>
                      <a:ext uri="{FF2B5EF4-FFF2-40B4-BE49-F238E27FC236}">
                        <a16:creationId xmlns:a16="http://schemas.microsoft.com/office/drawing/2014/main" id="{116875B1-2318-FEA2-3F48-517BD6C904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9" name="Rectangle 19">
                      <a:extLst>
                        <a:ext uri="{FF2B5EF4-FFF2-40B4-BE49-F238E27FC236}">
                          <a16:creationId xmlns:a16="http://schemas.microsoft.com/office/drawing/2014/main" id="{B8FC814D-910E-46D7-F754-95068F294E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20">
                      <a:extLst>
                        <a:ext uri="{FF2B5EF4-FFF2-40B4-BE49-F238E27FC236}">
                          <a16:creationId xmlns:a16="http://schemas.microsoft.com/office/drawing/2014/main" id="{7DE84F94-28F0-FE56-4C15-0F55D1413D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4" name="Rectangle 21">
                  <a:extLst>
                    <a:ext uri="{FF2B5EF4-FFF2-40B4-BE49-F238E27FC236}">
                      <a16:creationId xmlns:a16="http://schemas.microsoft.com/office/drawing/2014/main" id="{3B49EECA-5203-88FA-09FF-E9EF57963A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C2A9DE6-35E6-D68D-B3F0-EED6B428582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738505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0"/>
            <a:ext cx="7772400" cy="937094"/>
          </a:xfrm>
        </p:spPr>
        <p:txBody>
          <a:bodyPr/>
          <a:lstStyle/>
          <a:p>
            <a:r>
              <a:rPr lang="en-US" sz="2800" dirty="0"/>
              <a:t>Gate Shape Vs Pressure Force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5575A-D4D3-3A54-D765-F4E5469DC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94572"/>
            <a:ext cx="7039543" cy="4801428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FCBAF38-A257-1FA5-B3FF-B76650700668}"/>
              </a:ext>
            </a:extLst>
          </p:cNvPr>
          <p:cNvGrpSpPr/>
          <p:nvPr/>
        </p:nvGrpSpPr>
        <p:grpSpPr>
          <a:xfrm>
            <a:off x="1981200" y="1447800"/>
            <a:ext cx="4897060" cy="3429000"/>
            <a:chOff x="2362200" y="1600200"/>
            <a:chExt cx="4897060" cy="34290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5B0D17C-178E-8756-A987-F14598A1FE86}"/>
                </a:ext>
              </a:extLst>
            </p:cNvPr>
            <p:cNvCxnSpPr/>
            <p:nvPr/>
          </p:nvCxnSpPr>
          <p:spPr bwMode="auto">
            <a:xfrm>
              <a:off x="2362200" y="5029200"/>
              <a:ext cx="489706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5BF6356-7C60-9C99-180D-CEAE260AB7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67200" y="1600200"/>
              <a:ext cx="76200" cy="3429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058D47-032D-C7DF-7843-2E5660BA2284}"/>
                </a:ext>
              </a:extLst>
            </p:cNvPr>
            <p:cNvSpPr txBox="1"/>
            <p:nvPr/>
          </p:nvSpPr>
          <p:spPr>
            <a:xfrm>
              <a:off x="4267200" y="2586335"/>
              <a:ext cx="599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CP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/>
              <p:nvPr/>
            </p:nvSpPr>
            <p:spPr>
              <a:xfrm>
                <a:off x="418253" y="2148420"/>
                <a:ext cx="2858347" cy="9757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𝑝𝑑𝐴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53" y="2148420"/>
                <a:ext cx="2858347" cy="9757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5510C4-A257-AFA5-AB99-9325938E7663}"/>
              </a:ext>
            </a:extLst>
          </p:cNvPr>
          <p:cNvCxnSpPr>
            <a:cxnSpLocks/>
          </p:cNvCxnSpPr>
          <p:nvPr/>
        </p:nvCxnSpPr>
        <p:spPr bwMode="auto">
          <a:xfrm>
            <a:off x="2646218" y="1717964"/>
            <a:ext cx="1229645" cy="1939636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BF15FD-4302-4B55-9445-9DDC269770F2}"/>
              </a:ext>
            </a:extLst>
          </p:cNvPr>
          <p:cNvGrpSpPr/>
          <p:nvPr/>
        </p:nvGrpSpPr>
        <p:grpSpPr>
          <a:xfrm>
            <a:off x="2434015" y="1370772"/>
            <a:ext cx="2899985" cy="4572828"/>
            <a:chOff x="2434015" y="1370772"/>
            <a:chExt cx="2899985" cy="4572828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5E422CE-BF5F-198A-728D-57718EA2B9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34015" y="1370772"/>
              <a:ext cx="2899985" cy="45728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91B7FB2-9A9C-1607-5157-AA3A9CFD1CAB}"/>
                </a:ext>
              </a:extLst>
            </p:cNvPr>
            <p:cNvSpPr/>
            <p:nvPr/>
          </p:nvSpPr>
          <p:spPr bwMode="auto">
            <a:xfrm>
              <a:off x="4572000" y="4724400"/>
              <a:ext cx="153063" cy="2286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7BC85509-E0FE-67C0-28E2-F8A888AB6B48}"/>
              </a:ext>
            </a:extLst>
          </p:cNvPr>
          <p:cNvSpPr txBox="1"/>
          <p:nvPr/>
        </p:nvSpPr>
        <p:spPr>
          <a:xfrm>
            <a:off x="484188" y="5715000"/>
            <a:ext cx="8431212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n-US" b="0" i="0" u="none" strike="noStrike" baseline="0" dirty="0">
                <a:latin typeface="Times-Roman"/>
              </a:rPr>
              <a:t> Final formulas must include the shape of the Gate</a:t>
            </a:r>
            <a:r>
              <a:rPr lang="en-US" b="0" i="0" u="none" strike="noStrike" dirty="0">
                <a:latin typeface="Times-Roman"/>
              </a:rPr>
              <a:t> (</a:t>
            </a:r>
            <a:r>
              <a:rPr lang="en-US" b="0" i="0" u="none" strike="noStrike" baseline="0" dirty="0">
                <a:latin typeface="Times-Roman"/>
              </a:rPr>
              <a:t>plate).</a:t>
            </a:r>
          </a:p>
          <a:p>
            <a:pPr algn="l"/>
            <a:r>
              <a:rPr lang="en-US" dirty="0">
                <a:latin typeface="Times-Roman"/>
              </a:rPr>
              <a:t>Locate centroid of the plate to include the plate shape into analysis</a:t>
            </a:r>
            <a:endParaRPr lang="en-US" b="0" i="0" u="none" strike="noStrike" baseline="0" dirty="0">
              <a:latin typeface="Times-Roman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DB5D765-8BEB-8A4D-4B24-FF51C9D73F61}"/>
              </a:ext>
            </a:extLst>
          </p:cNvPr>
          <p:cNvGrpSpPr/>
          <p:nvPr/>
        </p:nvGrpSpPr>
        <p:grpSpPr>
          <a:xfrm>
            <a:off x="2967415" y="1066800"/>
            <a:ext cx="2899985" cy="4572828"/>
            <a:chOff x="2129215" y="1523172"/>
            <a:chExt cx="2899985" cy="457282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EC7FD9D-0732-AF77-CBF4-DD5F5CF18F65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29215" y="1523172"/>
              <a:ext cx="2899985" cy="45728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06C2A90A-AB66-ADA0-B68E-E72619E3F747}"/>
                </a:ext>
              </a:extLst>
            </p:cNvPr>
            <p:cNvSpPr/>
            <p:nvPr/>
          </p:nvSpPr>
          <p:spPr bwMode="auto">
            <a:xfrm>
              <a:off x="4191000" y="4800600"/>
              <a:ext cx="153063" cy="228600"/>
            </a:xfrm>
            <a:prstGeom prst="ellipse">
              <a:avLst/>
            </a:prstGeom>
            <a:solidFill>
              <a:srgbClr val="33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ADB510F-BA41-9ED5-5E84-C4AB6AE6EF7D}"/>
              </a:ext>
            </a:extLst>
          </p:cNvPr>
          <p:cNvGrpSpPr/>
          <p:nvPr/>
        </p:nvGrpSpPr>
        <p:grpSpPr>
          <a:xfrm>
            <a:off x="3713540" y="1524828"/>
            <a:ext cx="4897060" cy="2895600"/>
            <a:chOff x="2362200" y="1600200"/>
            <a:chExt cx="4897060" cy="289560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A7CB8A8F-0A63-3FD8-6287-6C042B4231B6}"/>
                </a:ext>
              </a:extLst>
            </p:cNvPr>
            <p:cNvCxnSpPr/>
            <p:nvPr/>
          </p:nvCxnSpPr>
          <p:spPr bwMode="auto">
            <a:xfrm>
              <a:off x="2362200" y="4495800"/>
              <a:ext cx="489706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2DDF971A-2D0F-B0C4-4452-9BB397560D1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55753" y="1600200"/>
              <a:ext cx="150907" cy="28956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878ECBC-CCC8-E5BE-3A5C-ACF5B6E889DA}"/>
                </a:ext>
              </a:extLst>
            </p:cNvPr>
            <p:cNvSpPr txBox="1"/>
            <p:nvPr/>
          </p:nvSpPr>
          <p:spPr>
            <a:xfrm>
              <a:off x="5430460" y="2967335"/>
              <a:ext cx="6222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CG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CD8E728-E33E-1CA1-D02D-56B8242E623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5" name="Picture 34" descr="Logo usage Guidelines">
              <a:extLst>
                <a:ext uri="{FF2B5EF4-FFF2-40B4-BE49-F238E27FC236}">
                  <a16:creationId xmlns:a16="http://schemas.microsoft.com/office/drawing/2014/main" id="{410128E0-7C85-3279-0E59-4D5B964231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6" name="Group 38">
              <a:extLst>
                <a:ext uri="{FF2B5EF4-FFF2-40B4-BE49-F238E27FC236}">
                  <a16:creationId xmlns:a16="http://schemas.microsoft.com/office/drawing/2014/main" id="{594C6BA4-E253-0A0A-B97F-AAF8CAE68E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19">
                <a:extLst>
                  <a:ext uri="{FF2B5EF4-FFF2-40B4-BE49-F238E27FC236}">
                    <a16:creationId xmlns:a16="http://schemas.microsoft.com/office/drawing/2014/main" id="{3630B948-3B83-CA2B-1647-79BD448D7B3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464BCD8F-ACE4-5F8A-1FDA-BF7D20CCF84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1" name="Group 40">
                    <a:extLst>
                      <a:ext uri="{FF2B5EF4-FFF2-40B4-BE49-F238E27FC236}">
                        <a16:creationId xmlns:a16="http://schemas.microsoft.com/office/drawing/2014/main" id="{EBD43F0E-D5E4-849A-DBDB-9F5FAAEFE3C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4" name="Rectangle 10">
                      <a:extLst>
                        <a:ext uri="{FF2B5EF4-FFF2-40B4-BE49-F238E27FC236}">
                          <a16:creationId xmlns:a16="http://schemas.microsoft.com/office/drawing/2014/main" id="{043A59C8-8F4C-B97B-33F7-55B66BE654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5" name="Rectangle 11">
                      <a:extLst>
                        <a:ext uri="{FF2B5EF4-FFF2-40B4-BE49-F238E27FC236}">
                          <a16:creationId xmlns:a16="http://schemas.microsoft.com/office/drawing/2014/main" id="{AB54BFAC-C842-4E09-053E-48C739A42F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id="{5DA6C84F-1F34-AED6-4666-033EE163C8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2" name="Rectangle 13">
                      <a:extLst>
                        <a:ext uri="{FF2B5EF4-FFF2-40B4-BE49-F238E27FC236}">
                          <a16:creationId xmlns:a16="http://schemas.microsoft.com/office/drawing/2014/main" id="{A232F908-6CA8-BE7C-8C55-A777F64949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3" name="Rectangle 14">
                      <a:extLst>
                        <a:ext uri="{FF2B5EF4-FFF2-40B4-BE49-F238E27FC236}">
                          <a16:creationId xmlns:a16="http://schemas.microsoft.com/office/drawing/2014/main" id="{17075740-5FCF-56D1-4A5E-9E673055B2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59AC7046-9BB8-544A-52C5-80A7784A28F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9" name="Rectangle 48">
                      <a:extLst>
                        <a:ext uri="{FF2B5EF4-FFF2-40B4-BE49-F238E27FC236}">
                          <a16:creationId xmlns:a16="http://schemas.microsoft.com/office/drawing/2014/main" id="{93ED590D-C154-613F-D3BE-AC1B15C13C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1" name="Rectangle 50">
                      <a:extLst>
                        <a:ext uri="{FF2B5EF4-FFF2-40B4-BE49-F238E27FC236}">
                          <a16:creationId xmlns:a16="http://schemas.microsoft.com/office/drawing/2014/main" id="{AD8E219A-E5FD-FCDA-0108-13308883DE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4" name="Group 18">
                    <a:extLst>
                      <a:ext uri="{FF2B5EF4-FFF2-40B4-BE49-F238E27FC236}">
                        <a16:creationId xmlns:a16="http://schemas.microsoft.com/office/drawing/2014/main" id="{9444A4C4-B716-AC92-DFF3-7E3A87E7FFC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5" name="Rectangle 19">
                      <a:extLst>
                        <a:ext uri="{FF2B5EF4-FFF2-40B4-BE49-F238E27FC236}">
                          <a16:creationId xmlns:a16="http://schemas.microsoft.com/office/drawing/2014/main" id="{6999703F-9B1E-E346-4ABD-5B52B0DA80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7" name="Rectangle 20">
                      <a:extLst>
                        <a:ext uri="{FF2B5EF4-FFF2-40B4-BE49-F238E27FC236}">
                          <a16:creationId xmlns:a16="http://schemas.microsoft.com/office/drawing/2014/main" id="{3A3BABAB-2D80-04CF-CF47-5300DD9B57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40" name="Rectangle 21">
                  <a:extLst>
                    <a:ext uri="{FF2B5EF4-FFF2-40B4-BE49-F238E27FC236}">
                      <a16:creationId xmlns:a16="http://schemas.microsoft.com/office/drawing/2014/main" id="{F6EC270A-A849-4941-2E32-F6B6425A7C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FF3E364-F7B6-A8F3-3FC3-590C2D350A0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49964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1143000"/>
          </a:xfrm>
        </p:spPr>
        <p:txBody>
          <a:bodyPr/>
          <a:lstStyle/>
          <a:p>
            <a:r>
              <a:rPr lang="en-US" sz="2800" dirty="0"/>
              <a:t>Centroid of the Gate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5575A-D4D3-3A54-D765-F4E5469DC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94572"/>
            <a:ext cx="7039543" cy="4801428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FCBAF38-A257-1FA5-B3FF-B76650700668}"/>
              </a:ext>
            </a:extLst>
          </p:cNvPr>
          <p:cNvGrpSpPr/>
          <p:nvPr/>
        </p:nvGrpSpPr>
        <p:grpSpPr>
          <a:xfrm>
            <a:off x="1981200" y="1447800"/>
            <a:ext cx="4897060" cy="3429000"/>
            <a:chOff x="2362200" y="1600200"/>
            <a:chExt cx="4897060" cy="34290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5B0D17C-178E-8756-A987-F14598A1FE86}"/>
                </a:ext>
              </a:extLst>
            </p:cNvPr>
            <p:cNvCxnSpPr/>
            <p:nvPr/>
          </p:nvCxnSpPr>
          <p:spPr bwMode="auto">
            <a:xfrm>
              <a:off x="2362200" y="5029200"/>
              <a:ext cx="489706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5BF6356-7C60-9C99-180D-CEAE260AB7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67200" y="1600200"/>
              <a:ext cx="76200" cy="3429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058D47-032D-C7DF-7843-2E5660BA2284}"/>
                </a:ext>
              </a:extLst>
            </p:cNvPr>
            <p:cNvSpPr txBox="1"/>
            <p:nvPr/>
          </p:nvSpPr>
          <p:spPr>
            <a:xfrm>
              <a:off x="4267200" y="2586335"/>
              <a:ext cx="599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CP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/>
              <p:nvPr/>
            </p:nvSpPr>
            <p:spPr>
              <a:xfrm>
                <a:off x="418253" y="2148420"/>
                <a:ext cx="2858347" cy="9757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𝑝𝑑𝐴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53" y="2148420"/>
                <a:ext cx="2858347" cy="9757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5510C4-A257-AFA5-AB99-9325938E7663}"/>
              </a:ext>
            </a:extLst>
          </p:cNvPr>
          <p:cNvCxnSpPr>
            <a:cxnSpLocks/>
          </p:cNvCxnSpPr>
          <p:nvPr/>
        </p:nvCxnSpPr>
        <p:spPr bwMode="auto">
          <a:xfrm>
            <a:off x="2646218" y="1717964"/>
            <a:ext cx="1229645" cy="1939636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BF15FD-4302-4B55-9445-9DDC269770F2}"/>
              </a:ext>
            </a:extLst>
          </p:cNvPr>
          <p:cNvGrpSpPr/>
          <p:nvPr/>
        </p:nvGrpSpPr>
        <p:grpSpPr>
          <a:xfrm>
            <a:off x="2434015" y="1370772"/>
            <a:ext cx="2899985" cy="4572828"/>
            <a:chOff x="2434015" y="1370772"/>
            <a:chExt cx="2899985" cy="4572828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5E422CE-BF5F-198A-728D-57718EA2B9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34015" y="1370772"/>
              <a:ext cx="2899985" cy="45728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91B7FB2-9A9C-1607-5157-AA3A9CFD1CAB}"/>
                </a:ext>
              </a:extLst>
            </p:cNvPr>
            <p:cNvSpPr/>
            <p:nvPr/>
          </p:nvSpPr>
          <p:spPr bwMode="auto">
            <a:xfrm>
              <a:off x="4572000" y="4724400"/>
              <a:ext cx="153063" cy="2286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B3AE18A-286C-3A71-358C-53B76B79B37D}"/>
              </a:ext>
            </a:extLst>
          </p:cNvPr>
          <p:cNvGrpSpPr/>
          <p:nvPr/>
        </p:nvGrpSpPr>
        <p:grpSpPr>
          <a:xfrm>
            <a:off x="2815015" y="1065972"/>
            <a:ext cx="2899985" cy="4572828"/>
            <a:chOff x="2129215" y="1523172"/>
            <a:chExt cx="2899985" cy="457282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25C5C6F-562D-BACD-D581-B11BEE1A0AE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129215" y="1523172"/>
              <a:ext cx="2899985" cy="45728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A5CB057-403D-FA4D-F61B-C63FD9A7A1DC}"/>
                </a:ext>
              </a:extLst>
            </p:cNvPr>
            <p:cNvSpPr/>
            <p:nvPr/>
          </p:nvSpPr>
          <p:spPr bwMode="auto">
            <a:xfrm>
              <a:off x="4191000" y="4800600"/>
              <a:ext cx="153063" cy="228600"/>
            </a:xfrm>
            <a:prstGeom prst="ellipse">
              <a:avLst/>
            </a:prstGeom>
            <a:solidFill>
              <a:srgbClr val="33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F36B209-43F5-DE59-8EBA-EAE597B501F3}"/>
              </a:ext>
            </a:extLst>
          </p:cNvPr>
          <p:cNvGrpSpPr/>
          <p:nvPr/>
        </p:nvGrpSpPr>
        <p:grpSpPr>
          <a:xfrm>
            <a:off x="3561140" y="1447800"/>
            <a:ext cx="4897060" cy="2971800"/>
            <a:chOff x="2362200" y="1524000"/>
            <a:chExt cx="4897060" cy="297180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B06C80B-C022-64A5-7E49-9830AFA424BF}"/>
                </a:ext>
              </a:extLst>
            </p:cNvPr>
            <p:cNvCxnSpPr/>
            <p:nvPr/>
          </p:nvCxnSpPr>
          <p:spPr bwMode="auto">
            <a:xfrm>
              <a:off x="2362200" y="4495800"/>
              <a:ext cx="489706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6AE1F49-6BD4-BB23-5B61-C08B6529D1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430460" y="1524000"/>
              <a:ext cx="76200" cy="29718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3366FF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767C917-5777-4211-2EBF-1E8FFE7D6673}"/>
                </a:ext>
              </a:extLst>
            </p:cNvPr>
            <p:cNvSpPr txBox="1"/>
            <p:nvPr/>
          </p:nvSpPr>
          <p:spPr>
            <a:xfrm>
              <a:off x="5570174" y="2967335"/>
              <a:ext cx="6222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3366FF"/>
                  </a:solidFill>
                </a:rPr>
                <a:t>h</a:t>
              </a:r>
              <a:r>
                <a:rPr lang="en-US" i="1" baseline="-25000" dirty="0" err="1">
                  <a:solidFill>
                    <a:srgbClr val="3366FF"/>
                  </a:solidFill>
                </a:rPr>
                <a:t>CG</a:t>
              </a:r>
              <a:endParaRPr lang="en-IN" i="1" baseline="-25000" dirty="0">
                <a:solidFill>
                  <a:srgbClr val="3366FF"/>
                </a:solidFill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F611C2CF-17CF-C3FC-992B-55D164BAAB49}"/>
              </a:ext>
            </a:extLst>
          </p:cNvPr>
          <p:cNvSpPr txBox="1"/>
          <p:nvPr/>
        </p:nvSpPr>
        <p:spPr>
          <a:xfrm>
            <a:off x="333943" y="5862935"/>
            <a:ext cx="8686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0" u="none" strike="noStrike" baseline="0" dirty="0">
                <a:latin typeface="Times-Roman"/>
              </a:rPr>
              <a:t>Establish an </a:t>
            </a:r>
            <a:r>
              <a:rPr lang="en-US" b="0" i="1" u="none" strike="noStrike" baseline="0" dirty="0">
                <a:latin typeface="Times-Italic"/>
              </a:rPr>
              <a:t>x-y </a:t>
            </a:r>
            <a:r>
              <a:rPr lang="en-US" b="0" i="0" u="none" strike="noStrike" baseline="0" dirty="0">
                <a:latin typeface="Times-Roman"/>
              </a:rPr>
              <a:t>coordinate system in the plane of the plate with the origin at its centroid.</a:t>
            </a:r>
            <a:endParaRPr lang="en-IN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F213C74-F50E-529C-CBD5-7A39CC8825D5}"/>
              </a:ext>
            </a:extLst>
          </p:cNvPr>
          <p:cNvGrpSpPr/>
          <p:nvPr/>
        </p:nvGrpSpPr>
        <p:grpSpPr>
          <a:xfrm>
            <a:off x="4419600" y="3810000"/>
            <a:ext cx="1036465" cy="1044131"/>
            <a:chOff x="4688043" y="3794983"/>
            <a:chExt cx="1036465" cy="104413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0825912-56D8-3B37-6F66-B6F730ECE276}"/>
                </a:ext>
              </a:extLst>
            </p:cNvPr>
            <p:cNvGrpSpPr/>
            <p:nvPr/>
          </p:nvGrpSpPr>
          <p:grpSpPr>
            <a:xfrm>
              <a:off x="4688043" y="3794983"/>
              <a:ext cx="919227" cy="1044131"/>
              <a:chOff x="5089295" y="3760934"/>
              <a:chExt cx="919227" cy="1044131"/>
            </a:xfrm>
          </p:grpSpPr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51C52CBF-CBF7-788D-818F-4CBF0652C7B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595266" y="4413900"/>
                <a:ext cx="272134" cy="391165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6D00B71-6766-6CE2-FDFB-0D16E29C9A27}"/>
                  </a:ext>
                </a:extLst>
              </p:cNvPr>
              <p:cNvSpPr txBox="1"/>
              <p:nvPr/>
            </p:nvSpPr>
            <p:spPr>
              <a:xfrm>
                <a:off x="5089295" y="4030681"/>
                <a:ext cx="612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CG</a:t>
                </a:r>
                <a:endParaRPr lang="en-IN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F448A60-0A0A-9AE3-0B5F-283994DA4CF2}"/>
                  </a:ext>
                </a:extLst>
              </p:cNvPr>
              <p:cNvSpPr txBox="1"/>
              <p:nvPr/>
            </p:nvSpPr>
            <p:spPr>
              <a:xfrm>
                <a:off x="5687600" y="3760934"/>
                <a:ext cx="3209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y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BB6F68B-6D3C-EF22-5616-DCC9B7215513}"/>
                  </a:ext>
                </a:extLst>
              </p:cNvPr>
              <p:cNvSpPr txBox="1"/>
              <p:nvPr/>
            </p:nvSpPr>
            <p:spPr>
              <a:xfrm>
                <a:off x="5334000" y="4343400"/>
                <a:ext cx="3209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x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47BA6C98-EB41-377C-D45F-7F64EDB3D5A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181600" y="4105983"/>
              <a:ext cx="542908" cy="316323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4D42EE2-3EE0-C40B-4702-C984161B697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5" name="Picture 34" descr="Logo usage Guidelines">
              <a:extLst>
                <a:ext uri="{FF2B5EF4-FFF2-40B4-BE49-F238E27FC236}">
                  <a16:creationId xmlns:a16="http://schemas.microsoft.com/office/drawing/2014/main" id="{9E49A86C-9060-970E-FB84-84553EF4B5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6" name="Group 38">
              <a:extLst>
                <a:ext uri="{FF2B5EF4-FFF2-40B4-BE49-F238E27FC236}">
                  <a16:creationId xmlns:a16="http://schemas.microsoft.com/office/drawing/2014/main" id="{6AEF3DB3-2490-15BA-06E3-3C3A2CC451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" name="Group 19">
                <a:extLst>
                  <a:ext uri="{FF2B5EF4-FFF2-40B4-BE49-F238E27FC236}">
                    <a16:creationId xmlns:a16="http://schemas.microsoft.com/office/drawing/2014/main" id="{9EC4EAE1-933E-A329-D864-EDE37151B4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3BA0AB77-F10E-E10C-B5F7-BD5DA7F99B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id="{CF4A2A3C-8C18-2F40-5F71-10B3B784EC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" name="Rectangle 10">
                      <a:extLst>
                        <a:ext uri="{FF2B5EF4-FFF2-40B4-BE49-F238E27FC236}">
                          <a16:creationId xmlns:a16="http://schemas.microsoft.com/office/drawing/2014/main" id="{53BDB4A3-9E47-059C-202D-B4CB7941DC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2" name="Rectangle 11">
                      <a:extLst>
                        <a:ext uri="{FF2B5EF4-FFF2-40B4-BE49-F238E27FC236}">
                          <a16:creationId xmlns:a16="http://schemas.microsoft.com/office/drawing/2014/main" id="{D206BF87-06D0-D40C-2447-C0718A1140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0A8DC539-4FB7-8D65-61CB-F1440AAB11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9" name="Rectangle 13">
                      <a:extLst>
                        <a:ext uri="{FF2B5EF4-FFF2-40B4-BE49-F238E27FC236}">
                          <a16:creationId xmlns:a16="http://schemas.microsoft.com/office/drawing/2014/main" id="{8C169ED0-340C-6DBC-AE2B-B800DA7D9C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0" name="Rectangle 14">
                      <a:extLst>
                        <a:ext uri="{FF2B5EF4-FFF2-40B4-BE49-F238E27FC236}">
                          <a16:creationId xmlns:a16="http://schemas.microsoft.com/office/drawing/2014/main" id="{60B57F07-9AA9-470F-11CC-30D132EF75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0" name="Group 49">
                    <a:extLst>
                      <a:ext uri="{FF2B5EF4-FFF2-40B4-BE49-F238E27FC236}">
                        <a16:creationId xmlns:a16="http://schemas.microsoft.com/office/drawing/2014/main" id="{EEE783CE-615D-5AAA-F33C-289FA110F1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7" name="Rectangle 56">
                      <a:extLst>
                        <a:ext uri="{FF2B5EF4-FFF2-40B4-BE49-F238E27FC236}">
                          <a16:creationId xmlns:a16="http://schemas.microsoft.com/office/drawing/2014/main" id="{5FFEF463-495A-259E-D17F-B180EA2AE3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8" name="Rectangle 57">
                      <a:extLst>
                        <a:ext uri="{FF2B5EF4-FFF2-40B4-BE49-F238E27FC236}">
                          <a16:creationId xmlns:a16="http://schemas.microsoft.com/office/drawing/2014/main" id="{384CDEF9-25BF-CEB3-607F-AFB1669479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4" name="Group 18">
                    <a:extLst>
                      <a:ext uri="{FF2B5EF4-FFF2-40B4-BE49-F238E27FC236}">
                        <a16:creationId xmlns:a16="http://schemas.microsoft.com/office/drawing/2014/main" id="{D1EFF6CF-D6D2-8DAC-3063-E7A002F7187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55" name="Rectangle 19">
                      <a:extLst>
                        <a:ext uri="{FF2B5EF4-FFF2-40B4-BE49-F238E27FC236}">
                          <a16:creationId xmlns:a16="http://schemas.microsoft.com/office/drawing/2014/main" id="{73F474D5-E33D-8A86-6823-769B04BD26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6" name="Rectangle 20">
                      <a:extLst>
                        <a:ext uri="{FF2B5EF4-FFF2-40B4-BE49-F238E27FC236}">
                          <a16:creationId xmlns:a16="http://schemas.microsoft.com/office/drawing/2014/main" id="{D8F0D19D-CFA4-189D-8D2D-0F65BD4605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41" name="Rectangle 21">
                  <a:extLst>
                    <a:ext uri="{FF2B5EF4-FFF2-40B4-BE49-F238E27FC236}">
                      <a16:creationId xmlns:a16="http://schemas.microsoft.com/office/drawing/2014/main" id="{B0CE098E-E6F1-DB4C-E379-4E5060D3C7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45B94CF-A780-2239-DBFA-0068291D08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021139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345520"/>
            <a:ext cx="7772400" cy="752951"/>
          </a:xfrm>
        </p:spPr>
        <p:txBody>
          <a:bodyPr/>
          <a:lstStyle/>
          <a:p>
            <a:r>
              <a:rPr lang="en-US" sz="2800" dirty="0"/>
              <a:t>An Intrinsic Coordinate System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5575A-D4D3-3A54-D765-F4E5469DC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94572"/>
            <a:ext cx="7039543" cy="4801428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/>
              <p:nvPr/>
            </p:nvSpPr>
            <p:spPr>
              <a:xfrm>
                <a:off x="418253" y="2148420"/>
                <a:ext cx="2858347" cy="9757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𝑝𝑑𝐴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53" y="2148420"/>
                <a:ext cx="2858347" cy="9757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5510C4-A257-AFA5-AB99-9325938E7663}"/>
              </a:ext>
            </a:extLst>
          </p:cNvPr>
          <p:cNvCxnSpPr>
            <a:cxnSpLocks/>
          </p:cNvCxnSpPr>
          <p:nvPr/>
        </p:nvCxnSpPr>
        <p:spPr bwMode="auto">
          <a:xfrm>
            <a:off x="2646218" y="1717964"/>
            <a:ext cx="1229645" cy="1939636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BF15FD-4302-4B55-9445-9DDC269770F2}"/>
              </a:ext>
            </a:extLst>
          </p:cNvPr>
          <p:cNvGrpSpPr/>
          <p:nvPr/>
        </p:nvGrpSpPr>
        <p:grpSpPr>
          <a:xfrm>
            <a:off x="2434015" y="1370772"/>
            <a:ext cx="2899985" cy="4572828"/>
            <a:chOff x="2434015" y="1370772"/>
            <a:chExt cx="2899985" cy="4572828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91B7FB2-9A9C-1607-5157-AA3A9CFD1CAB}"/>
                </a:ext>
              </a:extLst>
            </p:cNvPr>
            <p:cNvSpPr/>
            <p:nvPr/>
          </p:nvSpPr>
          <p:spPr bwMode="auto">
            <a:xfrm>
              <a:off x="4572000" y="4724400"/>
              <a:ext cx="153063" cy="2286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5E422CE-BF5F-198A-728D-57718EA2B9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34015" y="1370772"/>
              <a:ext cx="2899985" cy="45728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F36B209-43F5-DE59-8EBA-EAE597B501F3}"/>
              </a:ext>
            </a:extLst>
          </p:cNvPr>
          <p:cNvGrpSpPr/>
          <p:nvPr/>
        </p:nvGrpSpPr>
        <p:grpSpPr>
          <a:xfrm>
            <a:off x="3561140" y="1523999"/>
            <a:ext cx="2046130" cy="2913324"/>
            <a:chOff x="2362200" y="1600199"/>
            <a:chExt cx="2046130" cy="291332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B06C80B-C022-64A5-7E49-9830AFA424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62200" y="4495800"/>
              <a:ext cx="2046130" cy="1772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6AE1F49-6BD4-BB23-5B61-C08B6529D1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31947" y="1600199"/>
              <a:ext cx="15820" cy="289560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767C917-5777-4211-2EBF-1E8FFE7D6673}"/>
                </a:ext>
              </a:extLst>
            </p:cNvPr>
            <p:cNvSpPr txBox="1"/>
            <p:nvPr/>
          </p:nvSpPr>
          <p:spPr>
            <a:xfrm>
              <a:off x="3371567" y="2967335"/>
              <a:ext cx="6222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CG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F611C2CF-17CF-C3FC-992B-55D164BAAB49}"/>
              </a:ext>
            </a:extLst>
          </p:cNvPr>
          <p:cNvSpPr txBox="1"/>
          <p:nvPr/>
        </p:nvSpPr>
        <p:spPr>
          <a:xfrm>
            <a:off x="304800" y="5755873"/>
            <a:ext cx="86868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u="none" strike="noStrike" baseline="0" dirty="0">
                <a:latin typeface="Times-Roman"/>
              </a:rPr>
              <a:t>Establish </a:t>
            </a:r>
            <a:r>
              <a:rPr lang="en-US" dirty="0">
                <a:latin typeface="Times-Roman"/>
              </a:rPr>
              <a:t>an intrinsic</a:t>
            </a:r>
            <a:r>
              <a:rPr lang="en-US" b="0" i="0" u="none" strike="noStrike" baseline="0" dirty="0">
                <a:latin typeface="Times-Roman"/>
              </a:rPr>
              <a:t> coordinate </a:t>
            </a:r>
            <a:r>
              <a:rPr lang="en-US" b="0" i="1" u="none" strike="noStrike" baseline="0" dirty="0">
                <a:latin typeface="MathPiOneItalic"/>
              </a:rPr>
              <a:t> </a:t>
            </a:r>
            <a:r>
              <a:rPr lang="en-US" b="0" i="1" u="none" strike="noStrike" baseline="0" dirty="0">
                <a:latin typeface="MathPiOneItalic"/>
                <a:sym typeface="Symbol" panose="05050102010706020507" pitchFamily="18" charset="2"/>
              </a:rPr>
              <a:t> </a:t>
            </a:r>
            <a:r>
              <a:rPr lang="en-US" b="0" i="0" u="none" strike="noStrike" baseline="0" dirty="0">
                <a:latin typeface="Times-Roman"/>
              </a:rPr>
              <a:t>down from the water surface in the plane of the plate</a:t>
            </a:r>
            <a:endParaRPr lang="en-IN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F213C74-F50E-529C-CBD5-7A39CC8825D5}"/>
              </a:ext>
            </a:extLst>
          </p:cNvPr>
          <p:cNvGrpSpPr/>
          <p:nvPr/>
        </p:nvGrpSpPr>
        <p:grpSpPr>
          <a:xfrm>
            <a:off x="4688043" y="3810000"/>
            <a:ext cx="1036465" cy="1044131"/>
            <a:chOff x="4688043" y="3794983"/>
            <a:chExt cx="1036465" cy="104413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0825912-56D8-3B37-6F66-B6F730ECE276}"/>
                </a:ext>
              </a:extLst>
            </p:cNvPr>
            <p:cNvGrpSpPr/>
            <p:nvPr/>
          </p:nvGrpSpPr>
          <p:grpSpPr>
            <a:xfrm>
              <a:off x="4688043" y="3794983"/>
              <a:ext cx="919227" cy="1044131"/>
              <a:chOff x="5089295" y="3760934"/>
              <a:chExt cx="919227" cy="1044131"/>
            </a:xfrm>
          </p:grpSpPr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51C52CBF-CBF7-788D-818F-4CBF0652C7B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595266" y="4413900"/>
                <a:ext cx="272134" cy="391165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6D00B71-6766-6CE2-FDFB-0D16E29C9A27}"/>
                  </a:ext>
                </a:extLst>
              </p:cNvPr>
              <p:cNvSpPr txBox="1"/>
              <p:nvPr/>
            </p:nvSpPr>
            <p:spPr>
              <a:xfrm>
                <a:off x="5089295" y="4030681"/>
                <a:ext cx="612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CG</a:t>
                </a:r>
                <a:endParaRPr lang="en-IN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F448A60-0A0A-9AE3-0B5F-283994DA4CF2}"/>
                  </a:ext>
                </a:extLst>
              </p:cNvPr>
              <p:cNvSpPr txBox="1"/>
              <p:nvPr/>
            </p:nvSpPr>
            <p:spPr>
              <a:xfrm>
                <a:off x="5687600" y="3760934"/>
                <a:ext cx="3209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y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BB6F68B-6D3C-EF22-5616-DCC9B7215513}"/>
                  </a:ext>
                </a:extLst>
              </p:cNvPr>
              <p:cNvSpPr txBox="1"/>
              <p:nvPr/>
            </p:nvSpPr>
            <p:spPr>
              <a:xfrm>
                <a:off x="5334000" y="4343400"/>
                <a:ext cx="3209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x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47BA6C98-EB41-377C-D45F-7F64EDB3D5A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181600" y="4105983"/>
              <a:ext cx="542908" cy="316323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CE72D85-04F6-39DA-3F09-C7DDA7545EDE}"/>
              </a:ext>
            </a:extLst>
          </p:cNvPr>
          <p:cNvGrpSpPr/>
          <p:nvPr/>
        </p:nvGrpSpPr>
        <p:grpSpPr>
          <a:xfrm>
            <a:off x="5151924" y="1524000"/>
            <a:ext cx="3732293" cy="3276600"/>
            <a:chOff x="5151924" y="1524000"/>
            <a:chExt cx="3732293" cy="327660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D2C8689-7967-4683-FE53-2FCF3D37FA90}"/>
                </a:ext>
              </a:extLst>
            </p:cNvPr>
            <p:cNvSpPr txBox="1"/>
            <p:nvPr/>
          </p:nvSpPr>
          <p:spPr>
            <a:xfrm>
              <a:off x="6553200" y="3348335"/>
              <a:ext cx="336952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00B050"/>
                  </a:solidFill>
                  <a:sym typeface="Symbol" panose="05050102010706020507" pitchFamily="18" charset="2"/>
                </a:rPr>
                <a:t></a:t>
              </a:r>
              <a:endParaRPr lang="en-IN" i="1" dirty="0">
                <a:solidFill>
                  <a:srgbClr val="00B050"/>
                </a:solidFill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AE8C3C55-BE4B-D7A3-2C1B-A80AD37BA52C}"/>
                </a:ext>
              </a:extLst>
            </p:cNvPr>
            <p:cNvGrpSpPr/>
            <p:nvPr/>
          </p:nvGrpSpPr>
          <p:grpSpPr>
            <a:xfrm>
              <a:off x="5151924" y="1524000"/>
              <a:ext cx="3732293" cy="3276600"/>
              <a:chOff x="5151924" y="1524000"/>
              <a:chExt cx="3732293" cy="3276600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DCC4C517-E0D7-BAA7-7AEB-161A6F9C52B7}"/>
                  </a:ext>
                </a:extLst>
              </p:cNvPr>
              <p:cNvSpPr/>
              <p:nvPr/>
            </p:nvSpPr>
            <p:spPr bwMode="auto">
              <a:xfrm>
                <a:off x="5791200" y="4191000"/>
                <a:ext cx="304800" cy="304800"/>
              </a:xfrm>
              <a:prstGeom prst="rect">
                <a:avLst/>
              </a:prstGeom>
              <a:pattFill prst="dkUpDiag">
                <a:fgClr>
                  <a:schemeClr val="accent1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46A731B-5299-AF9A-4CD0-A691885BA760}"/>
                  </a:ext>
                </a:extLst>
              </p:cNvPr>
              <p:cNvSpPr txBox="1"/>
              <p:nvPr/>
            </p:nvSpPr>
            <p:spPr>
              <a:xfrm>
                <a:off x="5673151" y="3703692"/>
                <a:ext cx="526106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>
                    <a:solidFill>
                      <a:srgbClr val="00B050"/>
                    </a:solidFill>
                  </a:rPr>
                  <a:t>dA</a:t>
                </a:r>
                <a:endParaRPr lang="en-IN" i="1" dirty="0">
                  <a:solidFill>
                    <a:srgbClr val="00B050"/>
                  </a:solidFill>
                </a:endParaRPr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44FC5152-EE1F-99FA-E3F6-077FD907FE26}"/>
                  </a:ext>
                </a:extLst>
              </p:cNvPr>
              <p:cNvGrpSpPr/>
              <p:nvPr/>
            </p:nvGrpSpPr>
            <p:grpSpPr>
              <a:xfrm>
                <a:off x="5151924" y="1524000"/>
                <a:ext cx="3732293" cy="3276600"/>
                <a:chOff x="-61718" y="1370772"/>
                <a:chExt cx="5395718" cy="4572828"/>
              </a:xfrm>
            </p:grpSpPr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F1565104-859A-79FE-F564-9EFBCD45D67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434015" y="1370772"/>
                  <a:ext cx="2899985" cy="457282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A5C74C39-CF5E-03FC-F6AB-CC7D107801ED}"/>
                    </a:ext>
                  </a:extLst>
                </p:cNvPr>
                <p:cNvSpPr/>
                <p:nvPr/>
              </p:nvSpPr>
              <p:spPr bwMode="auto">
                <a:xfrm>
                  <a:off x="-61718" y="5305531"/>
                  <a:ext cx="153063" cy="228600"/>
                </a:xfrm>
                <a:prstGeom prst="ellipse">
                  <a:avLst/>
                </a:prstGeom>
                <a:solidFill>
                  <a:srgbClr val="3366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charset="0"/>
                  </a:endParaRPr>
                </a:p>
              </p:txBody>
            </p:sp>
          </p:grpSp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B9F1FDA0-87F6-7F99-4B1E-5B755787B1E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5930595" y="3154308"/>
                <a:ext cx="1950642" cy="119814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FCBAF38-A257-1FA5-B3FF-B76650700668}"/>
              </a:ext>
            </a:extLst>
          </p:cNvPr>
          <p:cNvGrpSpPr/>
          <p:nvPr/>
        </p:nvGrpSpPr>
        <p:grpSpPr>
          <a:xfrm>
            <a:off x="2895600" y="1447800"/>
            <a:ext cx="1986050" cy="3429000"/>
            <a:chOff x="3276600" y="1600200"/>
            <a:chExt cx="1986050" cy="34290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5B0D17C-178E-8756-A987-F14598A1FE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76600" y="5029200"/>
              <a:ext cx="198605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5BF6356-7C60-9C99-180D-CEAE260AB7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67200" y="1600200"/>
              <a:ext cx="76200" cy="3429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058D47-032D-C7DF-7843-2E5660BA2284}"/>
                </a:ext>
              </a:extLst>
            </p:cNvPr>
            <p:cNvSpPr txBox="1"/>
            <p:nvPr/>
          </p:nvSpPr>
          <p:spPr>
            <a:xfrm>
              <a:off x="4267200" y="2586335"/>
              <a:ext cx="599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CP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532FCAF-BA88-E6E3-175C-4CFBED7AC5C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8B17018F-E82B-BF1F-F2FC-AD698953F7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7" name="Group 38">
              <a:extLst>
                <a:ext uri="{FF2B5EF4-FFF2-40B4-BE49-F238E27FC236}">
                  <a16:creationId xmlns:a16="http://schemas.microsoft.com/office/drawing/2014/main" id="{545055BC-B365-B901-6179-1FEAFB9016B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4" name="Group 19">
                <a:extLst>
                  <a:ext uri="{FF2B5EF4-FFF2-40B4-BE49-F238E27FC236}">
                    <a16:creationId xmlns:a16="http://schemas.microsoft.com/office/drawing/2014/main" id="{50BF49C1-B8CD-C452-6892-2D6EAF8B4F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6" name="Group 35">
                  <a:extLst>
                    <a:ext uri="{FF2B5EF4-FFF2-40B4-BE49-F238E27FC236}">
                      <a16:creationId xmlns:a16="http://schemas.microsoft.com/office/drawing/2014/main" id="{299EB883-03B6-3748-EB41-033F96ED788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9" name="Group 38">
                    <a:extLst>
                      <a:ext uri="{FF2B5EF4-FFF2-40B4-BE49-F238E27FC236}">
                        <a16:creationId xmlns:a16="http://schemas.microsoft.com/office/drawing/2014/main" id="{8D902368-0366-5D1F-AAF9-71289A2208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8" name="Rectangle 10">
                      <a:extLst>
                        <a:ext uri="{FF2B5EF4-FFF2-40B4-BE49-F238E27FC236}">
                          <a16:creationId xmlns:a16="http://schemas.microsoft.com/office/drawing/2014/main" id="{7A738F8B-10F0-5D74-7AFB-9EC674B573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9" name="Rectangle 11">
                      <a:extLst>
                        <a:ext uri="{FF2B5EF4-FFF2-40B4-BE49-F238E27FC236}">
                          <a16:creationId xmlns:a16="http://schemas.microsoft.com/office/drawing/2014/main" id="{D7D196B7-5EAB-E648-D727-EF6C040DC4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0" name="Group 39">
                    <a:extLst>
                      <a:ext uri="{FF2B5EF4-FFF2-40B4-BE49-F238E27FC236}">
                        <a16:creationId xmlns:a16="http://schemas.microsoft.com/office/drawing/2014/main" id="{C1EA5DDD-692E-4EFE-4116-2C367F15D5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6" name="Rectangle 13">
                      <a:extLst>
                        <a:ext uri="{FF2B5EF4-FFF2-40B4-BE49-F238E27FC236}">
                          <a16:creationId xmlns:a16="http://schemas.microsoft.com/office/drawing/2014/main" id="{825674C0-A82E-8B76-4714-F3D0F0014F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7" name="Rectangle 14">
                      <a:extLst>
                        <a:ext uri="{FF2B5EF4-FFF2-40B4-BE49-F238E27FC236}">
                          <a16:creationId xmlns:a16="http://schemas.microsoft.com/office/drawing/2014/main" id="{8175CC32-658B-48C3-3004-491A662B29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1" name="Group 40">
                    <a:extLst>
                      <a:ext uri="{FF2B5EF4-FFF2-40B4-BE49-F238E27FC236}">
                        <a16:creationId xmlns:a16="http://schemas.microsoft.com/office/drawing/2014/main" id="{502C2D12-1E35-F069-C3BA-A9B71F1F7C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4" name="Rectangle 53">
                      <a:extLst>
                        <a:ext uri="{FF2B5EF4-FFF2-40B4-BE49-F238E27FC236}">
                          <a16:creationId xmlns:a16="http://schemas.microsoft.com/office/drawing/2014/main" id="{6AE8E84D-4F2E-86AA-C9F3-A69F96CD83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5" name="Rectangle 54">
                      <a:extLst>
                        <a:ext uri="{FF2B5EF4-FFF2-40B4-BE49-F238E27FC236}">
                          <a16:creationId xmlns:a16="http://schemas.microsoft.com/office/drawing/2014/main" id="{BE3A1B05-098B-4115-0B91-14A5CDD2DF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2" name="Group 18">
                    <a:extLst>
                      <a:ext uri="{FF2B5EF4-FFF2-40B4-BE49-F238E27FC236}">
                        <a16:creationId xmlns:a16="http://schemas.microsoft.com/office/drawing/2014/main" id="{EB339F71-BCFA-259A-BAE1-2F9FF82CC2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3" name="Rectangle 19">
                      <a:extLst>
                        <a:ext uri="{FF2B5EF4-FFF2-40B4-BE49-F238E27FC236}">
                          <a16:creationId xmlns:a16="http://schemas.microsoft.com/office/drawing/2014/main" id="{70D4C621-ABE9-9B4A-88FB-5B242C8E05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0" name="Rectangle 20">
                      <a:extLst>
                        <a:ext uri="{FF2B5EF4-FFF2-40B4-BE49-F238E27FC236}">
                          <a16:creationId xmlns:a16="http://schemas.microsoft.com/office/drawing/2014/main" id="{AD6410E3-99F4-0D9E-AFC5-EEFC2B903E8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8" name="Rectangle 21">
                  <a:extLst>
                    <a:ext uri="{FF2B5EF4-FFF2-40B4-BE49-F238E27FC236}">
                      <a16:creationId xmlns:a16="http://schemas.microsoft.com/office/drawing/2014/main" id="{41ED6E6E-AD12-361A-A47A-D4149F8350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04F95B7-7438-17B9-141F-4218660616C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51463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4725" y="152400"/>
            <a:ext cx="7178675" cy="1143000"/>
          </a:xfrm>
        </p:spPr>
        <p:txBody>
          <a:bodyPr/>
          <a:lstStyle/>
          <a:p>
            <a:r>
              <a:rPr lang="en-US" sz="2800" dirty="0"/>
              <a:t>Total Hydrostatic Force in Intrinsic Coordinate System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5575A-D4D3-3A54-D765-F4E5469DC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94572"/>
            <a:ext cx="7039543" cy="4801428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/>
              <p:nvPr/>
            </p:nvSpPr>
            <p:spPr>
              <a:xfrm>
                <a:off x="418253" y="2148420"/>
                <a:ext cx="2858347" cy="9757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𝑝𝑑𝐴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253" y="2148420"/>
                <a:ext cx="2858347" cy="9757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5510C4-A257-AFA5-AB99-9325938E7663}"/>
              </a:ext>
            </a:extLst>
          </p:cNvPr>
          <p:cNvCxnSpPr>
            <a:cxnSpLocks/>
          </p:cNvCxnSpPr>
          <p:nvPr/>
        </p:nvCxnSpPr>
        <p:spPr bwMode="auto">
          <a:xfrm>
            <a:off x="2646218" y="1717964"/>
            <a:ext cx="1229645" cy="1939636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BF15FD-4302-4B55-9445-9DDC269770F2}"/>
              </a:ext>
            </a:extLst>
          </p:cNvPr>
          <p:cNvGrpSpPr/>
          <p:nvPr/>
        </p:nvGrpSpPr>
        <p:grpSpPr>
          <a:xfrm>
            <a:off x="2434015" y="1370772"/>
            <a:ext cx="2518985" cy="3963229"/>
            <a:chOff x="2434015" y="1370772"/>
            <a:chExt cx="2518985" cy="396322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91B7FB2-9A9C-1607-5157-AA3A9CFD1CAB}"/>
                </a:ext>
              </a:extLst>
            </p:cNvPr>
            <p:cNvSpPr/>
            <p:nvPr/>
          </p:nvSpPr>
          <p:spPr bwMode="auto">
            <a:xfrm>
              <a:off x="4572000" y="4724400"/>
              <a:ext cx="153063" cy="2286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5E422CE-BF5F-198A-728D-57718EA2B9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34015" y="1370772"/>
              <a:ext cx="2518985" cy="39632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F36B209-43F5-DE59-8EBA-EAE597B501F3}"/>
              </a:ext>
            </a:extLst>
          </p:cNvPr>
          <p:cNvGrpSpPr/>
          <p:nvPr/>
        </p:nvGrpSpPr>
        <p:grpSpPr>
          <a:xfrm>
            <a:off x="3561140" y="1523999"/>
            <a:ext cx="2046130" cy="2913324"/>
            <a:chOff x="2362200" y="1600199"/>
            <a:chExt cx="2046130" cy="291332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B06C80B-C022-64A5-7E49-9830AFA424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62200" y="4495800"/>
              <a:ext cx="2046130" cy="1772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6AE1F49-6BD4-BB23-5B61-C08B6529D1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31947" y="1600199"/>
              <a:ext cx="15820" cy="289560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767C917-5777-4211-2EBF-1E8FFE7D6673}"/>
                </a:ext>
              </a:extLst>
            </p:cNvPr>
            <p:cNvSpPr txBox="1"/>
            <p:nvPr/>
          </p:nvSpPr>
          <p:spPr>
            <a:xfrm>
              <a:off x="3371567" y="2967335"/>
              <a:ext cx="6222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CG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F611C2CF-17CF-C3FC-992B-55D164BAAB49}"/>
              </a:ext>
            </a:extLst>
          </p:cNvPr>
          <p:cNvSpPr txBox="1"/>
          <p:nvPr/>
        </p:nvSpPr>
        <p:spPr>
          <a:xfrm>
            <a:off x="304800" y="5521089"/>
            <a:ext cx="73152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latin typeface="Times-Roman"/>
              </a:rPr>
              <a:t>T</a:t>
            </a:r>
            <a:r>
              <a:rPr lang="en-US" b="0" i="0" u="none" strike="noStrike" baseline="0" dirty="0">
                <a:latin typeface="Times-Roman"/>
              </a:rPr>
              <a:t>he total hydrostatic force on one side of the plate in</a:t>
            </a:r>
            <a:r>
              <a:rPr lang="en-US" b="0" i="1" u="none" strike="noStrike" baseline="0" dirty="0">
                <a:latin typeface="MathPiOneItalic"/>
              </a:rPr>
              <a:t> </a:t>
            </a:r>
            <a:r>
              <a:rPr lang="en-US" b="0" i="1" u="none" strike="noStrike" baseline="0" dirty="0">
                <a:latin typeface="MathPiOneItalic"/>
                <a:sym typeface="Symbol" panose="05050102010706020507" pitchFamily="18" charset="2"/>
              </a:rPr>
              <a:t></a:t>
            </a:r>
            <a:r>
              <a:rPr lang="en-US" b="0" u="none" strike="noStrike" baseline="0" dirty="0">
                <a:latin typeface="+mn-lt"/>
                <a:sym typeface="Symbol" panose="05050102010706020507" pitchFamily="18" charset="2"/>
              </a:rPr>
              <a:t> coordinate </a:t>
            </a:r>
            <a:r>
              <a:rPr lang="en-US" b="0" i="0" u="none" strike="noStrike" baseline="0" dirty="0">
                <a:latin typeface="Times-Roman"/>
              </a:rPr>
              <a:t>is given</a:t>
            </a:r>
            <a:endParaRPr lang="en-IN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F213C74-F50E-529C-CBD5-7A39CC8825D5}"/>
              </a:ext>
            </a:extLst>
          </p:cNvPr>
          <p:cNvGrpSpPr/>
          <p:nvPr/>
        </p:nvGrpSpPr>
        <p:grpSpPr>
          <a:xfrm>
            <a:off x="4688043" y="3810000"/>
            <a:ext cx="1036465" cy="1044131"/>
            <a:chOff x="4688043" y="3794983"/>
            <a:chExt cx="1036465" cy="104413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0825912-56D8-3B37-6F66-B6F730ECE276}"/>
                </a:ext>
              </a:extLst>
            </p:cNvPr>
            <p:cNvGrpSpPr/>
            <p:nvPr/>
          </p:nvGrpSpPr>
          <p:grpSpPr>
            <a:xfrm>
              <a:off x="4688043" y="3794983"/>
              <a:ext cx="919227" cy="1044131"/>
              <a:chOff x="5089295" y="3760934"/>
              <a:chExt cx="919227" cy="1044131"/>
            </a:xfrm>
          </p:grpSpPr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51C52CBF-CBF7-788D-818F-4CBF0652C7B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595266" y="4413900"/>
                <a:ext cx="272134" cy="391165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6D00B71-6766-6CE2-FDFB-0D16E29C9A27}"/>
                  </a:ext>
                </a:extLst>
              </p:cNvPr>
              <p:cNvSpPr txBox="1"/>
              <p:nvPr/>
            </p:nvSpPr>
            <p:spPr>
              <a:xfrm>
                <a:off x="5089295" y="4030681"/>
                <a:ext cx="612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CG</a:t>
                </a:r>
                <a:endParaRPr lang="en-IN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F448A60-0A0A-9AE3-0B5F-283994DA4CF2}"/>
                  </a:ext>
                </a:extLst>
              </p:cNvPr>
              <p:cNvSpPr txBox="1"/>
              <p:nvPr/>
            </p:nvSpPr>
            <p:spPr>
              <a:xfrm>
                <a:off x="5687600" y="3760934"/>
                <a:ext cx="3209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y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BB6F68B-6D3C-EF22-5616-DCC9B7215513}"/>
                  </a:ext>
                </a:extLst>
              </p:cNvPr>
              <p:cNvSpPr txBox="1"/>
              <p:nvPr/>
            </p:nvSpPr>
            <p:spPr>
              <a:xfrm>
                <a:off x="5334000" y="4343400"/>
                <a:ext cx="3209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x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47BA6C98-EB41-377C-D45F-7F64EDB3D5A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181600" y="4105983"/>
              <a:ext cx="542908" cy="316323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CE72D85-04F6-39DA-3F09-C7DDA7545EDE}"/>
              </a:ext>
            </a:extLst>
          </p:cNvPr>
          <p:cNvGrpSpPr/>
          <p:nvPr/>
        </p:nvGrpSpPr>
        <p:grpSpPr>
          <a:xfrm>
            <a:off x="5151924" y="1524000"/>
            <a:ext cx="3732293" cy="3276600"/>
            <a:chOff x="5151924" y="1524000"/>
            <a:chExt cx="3732293" cy="327660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D2C8689-7967-4683-FE53-2FCF3D37FA90}"/>
                </a:ext>
              </a:extLst>
            </p:cNvPr>
            <p:cNvSpPr txBox="1"/>
            <p:nvPr/>
          </p:nvSpPr>
          <p:spPr>
            <a:xfrm>
              <a:off x="6553200" y="3348335"/>
              <a:ext cx="336952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00B050"/>
                  </a:solidFill>
                  <a:sym typeface="Symbol" panose="05050102010706020507" pitchFamily="18" charset="2"/>
                </a:rPr>
                <a:t></a:t>
              </a:r>
              <a:endParaRPr lang="en-IN" i="1" dirty="0">
                <a:solidFill>
                  <a:srgbClr val="00B050"/>
                </a:solidFill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AE8C3C55-BE4B-D7A3-2C1B-A80AD37BA52C}"/>
                </a:ext>
              </a:extLst>
            </p:cNvPr>
            <p:cNvGrpSpPr/>
            <p:nvPr/>
          </p:nvGrpSpPr>
          <p:grpSpPr>
            <a:xfrm>
              <a:off x="5151924" y="1524000"/>
              <a:ext cx="3732293" cy="3276600"/>
              <a:chOff x="5151924" y="1524000"/>
              <a:chExt cx="3732293" cy="3276600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DCC4C517-E0D7-BAA7-7AEB-161A6F9C52B7}"/>
                  </a:ext>
                </a:extLst>
              </p:cNvPr>
              <p:cNvSpPr/>
              <p:nvPr/>
            </p:nvSpPr>
            <p:spPr bwMode="auto">
              <a:xfrm>
                <a:off x="5791200" y="4191000"/>
                <a:ext cx="304800" cy="304800"/>
              </a:xfrm>
              <a:prstGeom prst="rect">
                <a:avLst/>
              </a:prstGeom>
              <a:pattFill prst="dkUpDiag">
                <a:fgClr>
                  <a:schemeClr val="accent1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46A731B-5299-AF9A-4CD0-A691885BA760}"/>
                  </a:ext>
                </a:extLst>
              </p:cNvPr>
              <p:cNvSpPr txBox="1"/>
              <p:nvPr/>
            </p:nvSpPr>
            <p:spPr>
              <a:xfrm>
                <a:off x="5673151" y="3703692"/>
                <a:ext cx="526106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>
                    <a:solidFill>
                      <a:srgbClr val="00B050"/>
                    </a:solidFill>
                  </a:rPr>
                  <a:t>dA</a:t>
                </a:r>
                <a:endParaRPr lang="en-IN" i="1" dirty="0">
                  <a:solidFill>
                    <a:srgbClr val="00B050"/>
                  </a:solidFill>
                </a:endParaRPr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44FC5152-EE1F-99FA-E3F6-077FD907FE26}"/>
                  </a:ext>
                </a:extLst>
              </p:cNvPr>
              <p:cNvGrpSpPr/>
              <p:nvPr/>
            </p:nvGrpSpPr>
            <p:grpSpPr>
              <a:xfrm>
                <a:off x="5151924" y="1524000"/>
                <a:ext cx="3732293" cy="3276600"/>
                <a:chOff x="-61718" y="1370772"/>
                <a:chExt cx="5395718" cy="4572828"/>
              </a:xfrm>
            </p:grpSpPr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F1565104-859A-79FE-F564-9EFBCD45D67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434015" y="1370772"/>
                  <a:ext cx="2899985" cy="457282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A5C74C39-CF5E-03FC-F6AB-CC7D107801ED}"/>
                    </a:ext>
                  </a:extLst>
                </p:cNvPr>
                <p:cNvSpPr/>
                <p:nvPr/>
              </p:nvSpPr>
              <p:spPr bwMode="auto">
                <a:xfrm>
                  <a:off x="-61718" y="5305531"/>
                  <a:ext cx="153063" cy="228600"/>
                </a:xfrm>
                <a:prstGeom prst="ellipse">
                  <a:avLst/>
                </a:prstGeom>
                <a:solidFill>
                  <a:srgbClr val="3366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charset="0"/>
                  </a:endParaRPr>
                </a:p>
              </p:txBody>
            </p:sp>
          </p:grpSp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B9F1FDA0-87F6-7F99-4B1E-5B755787B1E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5930595" y="3154308"/>
                <a:ext cx="1950642" cy="119814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FCBAF38-A257-1FA5-B3FF-B76650700668}"/>
              </a:ext>
            </a:extLst>
          </p:cNvPr>
          <p:cNvGrpSpPr/>
          <p:nvPr/>
        </p:nvGrpSpPr>
        <p:grpSpPr>
          <a:xfrm>
            <a:off x="2895600" y="1447800"/>
            <a:ext cx="1986050" cy="3429000"/>
            <a:chOff x="3276600" y="1600200"/>
            <a:chExt cx="1986050" cy="34290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5B0D17C-178E-8756-A987-F14598A1FE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76600" y="5029200"/>
              <a:ext cx="198605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5BF6356-7C60-9C99-180D-CEAE260AB7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67200" y="1600200"/>
              <a:ext cx="76200" cy="3429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058D47-032D-C7DF-7843-2E5660BA2284}"/>
                </a:ext>
              </a:extLst>
            </p:cNvPr>
            <p:cNvSpPr txBox="1"/>
            <p:nvPr/>
          </p:nvSpPr>
          <p:spPr>
            <a:xfrm>
              <a:off x="4267200" y="2586335"/>
              <a:ext cx="599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CP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BB1F692-DEEA-5C9D-5A56-D64A817B8BCE}"/>
                  </a:ext>
                </a:extLst>
              </p:cNvPr>
              <p:cNvSpPr txBox="1"/>
              <p:nvPr/>
            </p:nvSpPr>
            <p:spPr>
              <a:xfrm>
                <a:off x="2949291" y="5745961"/>
                <a:ext cx="2945486" cy="9824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b="1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𝒑𝒓𝒆𝒔𝒔𝒖𝒓𝒆</m:t>
                          </m:r>
                        </m:sub>
                      </m:sSub>
                      <m:r>
                        <a:rPr lang="en-US" b="1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trlPr>
                            <a:rPr lang="en-IN" b="1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b="1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𝝃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b="1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𝝃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sub>
                          </m:sSub>
                        </m:sup>
                        <m:e>
                          <m:r>
                            <a:rPr lang="en-US" b="1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𝒑𝒅𝑨</m:t>
                          </m:r>
                        </m:e>
                      </m:nary>
                    </m:oMath>
                  </m:oMathPara>
                </a14:m>
                <a:endParaRPr lang="en-IN" b="1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4BB1F692-DEEA-5C9D-5A56-D64A817B8B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9291" y="5745961"/>
                <a:ext cx="2945486" cy="98244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4B4C9EE-424C-C704-B88E-52A0BFDB31C8}"/>
                  </a:ext>
                </a:extLst>
              </p:cNvPr>
              <p:cNvSpPr txBox="1"/>
              <p:nvPr/>
            </p:nvSpPr>
            <p:spPr>
              <a:xfrm>
                <a:off x="5973159" y="5759515"/>
                <a:ext cx="2866041" cy="98982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𝑔h𝑑𝐴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4B4C9EE-424C-C704-B88E-52A0BFDB31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3159" y="5759515"/>
                <a:ext cx="2866041" cy="98982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C962C0E1-8D8A-E83D-555E-CBA21B6BCA4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4" name="Picture 33" descr="Logo usage Guidelines">
              <a:extLst>
                <a:ext uri="{FF2B5EF4-FFF2-40B4-BE49-F238E27FC236}">
                  <a16:creationId xmlns:a16="http://schemas.microsoft.com/office/drawing/2014/main" id="{AF70EB50-9C51-4AC8-5463-B7275A1B58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5" name="Group 38">
              <a:extLst>
                <a:ext uri="{FF2B5EF4-FFF2-40B4-BE49-F238E27FC236}">
                  <a16:creationId xmlns:a16="http://schemas.microsoft.com/office/drawing/2014/main" id="{41405E7D-4810-B03F-9DDF-807ADA7053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6" name="Group 19">
                <a:extLst>
                  <a:ext uri="{FF2B5EF4-FFF2-40B4-BE49-F238E27FC236}">
                    <a16:creationId xmlns:a16="http://schemas.microsoft.com/office/drawing/2014/main" id="{3B7F5A71-EFC4-8F55-B63C-CCA5F9FB66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8E7E7384-D957-601E-6C80-729CCDB9B62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1" name="Group 40">
                    <a:extLst>
                      <a:ext uri="{FF2B5EF4-FFF2-40B4-BE49-F238E27FC236}">
                        <a16:creationId xmlns:a16="http://schemas.microsoft.com/office/drawing/2014/main" id="{6E6941AA-F6A6-A3F4-43DB-0E0437DCF1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9" name="Rectangle 10">
                      <a:extLst>
                        <a:ext uri="{FF2B5EF4-FFF2-40B4-BE49-F238E27FC236}">
                          <a16:creationId xmlns:a16="http://schemas.microsoft.com/office/drawing/2014/main" id="{994902B6-2BEF-2AE9-A89E-40FAFFF964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" name="Rectangle 11">
                      <a:extLst>
                        <a:ext uri="{FF2B5EF4-FFF2-40B4-BE49-F238E27FC236}">
                          <a16:creationId xmlns:a16="http://schemas.microsoft.com/office/drawing/2014/main" id="{27E12B6D-EA5F-CCFE-19B8-F243D903E5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id="{900968D6-B6BD-F0E0-4732-906653CD32A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8" name="Rectangle 13">
                      <a:extLst>
                        <a:ext uri="{FF2B5EF4-FFF2-40B4-BE49-F238E27FC236}">
                          <a16:creationId xmlns:a16="http://schemas.microsoft.com/office/drawing/2014/main" id="{B1EEF516-332C-DE40-F255-6ACD011640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9" name="Rectangle 14">
                      <a:extLst>
                        <a:ext uri="{FF2B5EF4-FFF2-40B4-BE49-F238E27FC236}">
                          <a16:creationId xmlns:a16="http://schemas.microsoft.com/office/drawing/2014/main" id="{962537F9-22A2-267C-DBE2-3A4723F9FD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B2CE2C16-E7FC-435A-742E-8376CF287A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6" name="Rectangle 55">
                      <a:extLst>
                        <a:ext uri="{FF2B5EF4-FFF2-40B4-BE49-F238E27FC236}">
                          <a16:creationId xmlns:a16="http://schemas.microsoft.com/office/drawing/2014/main" id="{55709160-A1EE-B3B1-7B64-DAF565790D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7" name="Rectangle 56">
                      <a:extLst>
                        <a:ext uri="{FF2B5EF4-FFF2-40B4-BE49-F238E27FC236}">
                          <a16:creationId xmlns:a16="http://schemas.microsoft.com/office/drawing/2014/main" id="{2F0BDA4D-2281-4836-1B49-14CBB73E11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0" name="Group 18">
                    <a:extLst>
                      <a:ext uri="{FF2B5EF4-FFF2-40B4-BE49-F238E27FC236}">
                        <a16:creationId xmlns:a16="http://schemas.microsoft.com/office/drawing/2014/main" id="{3A1DA040-DCA5-E271-9A53-9A46FF0908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54" name="Rectangle 19">
                      <a:extLst>
                        <a:ext uri="{FF2B5EF4-FFF2-40B4-BE49-F238E27FC236}">
                          <a16:creationId xmlns:a16="http://schemas.microsoft.com/office/drawing/2014/main" id="{C6B46BB8-CE99-3BE4-30FA-D2E2469CC4B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5" name="Rectangle 20">
                      <a:extLst>
                        <a:ext uri="{FF2B5EF4-FFF2-40B4-BE49-F238E27FC236}">
                          <a16:creationId xmlns:a16="http://schemas.microsoft.com/office/drawing/2014/main" id="{BC02AEB3-C710-4BA7-3EBF-526F2A8F74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40" name="Rectangle 21">
                  <a:extLst>
                    <a:ext uri="{FF2B5EF4-FFF2-40B4-BE49-F238E27FC236}">
                      <a16:creationId xmlns:a16="http://schemas.microsoft.com/office/drawing/2014/main" id="{45B4542B-254F-30B0-7A34-A755A42C5CE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A29BE9E-E02B-DEB1-CABF-B4CF697BA40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804792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25" grpId="0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64" y="152400"/>
            <a:ext cx="5719950" cy="1143000"/>
          </a:xfrm>
        </p:spPr>
        <p:txBody>
          <a:bodyPr/>
          <a:lstStyle/>
          <a:p>
            <a:r>
              <a:rPr lang="en-US" sz="2800" dirty="0"/>
              <a:t>Force Equation in Intrinsic Coordinate Systems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5575A-D4D3-3A54-D765-F4E5469DC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94572"/>
            <a:ext cx="7039543" cy="4801428"/>
          </a:xfr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5510C4-A257-AFA5-AB99-9325938E7663}"/>
              </a:ext>
            </a:extLst>
          </p:cNvPr>
          <p:cNvCxnSpPr>
            <a:cxnSpLocks/>
          </p:cNvCxnSpPr>
          <p:nvPr/>
        </p:nvCxnSpPr>
        <p:spPr bwMode="auto">
          <a:xfrm>
            <a:off x="2646218" y="1717964"/>
            <a:ext cx="1229645" cy="1939636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BF15FD-4302-4B55-9445-9DDC269770F2}"/>
              </a:ext>
            </a:extLst>
          </p:cNvPr>
          <p:cNvGrpSpPr/>
          <p:nvPr/>
        </p:nvGrpSpPr>
        <p:grpSpPr>
          <a:xfrm>
            <a:off x="2434015" y="1370772"/>
            <a:ext cx="2518985" cy="3963229"/>
            <a:chOff x="2434015" y="1370772"/>
            <a:chExt cx="2518985" cy="396322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91B7FB2-9A9C-1607-5157-AA3A9CFD1CAB}"/>
                </a:ext>
              </a:extLst>
            </p:cNvPr>
            <p:cNvSpPr/>
            <p:nvPr/>
          </p:nvSpPr>
          <p:spPr bwMode="auto">
            <a:xfrm>
              <a:off x="4572000" y="4724400"/>
              <a:ext cx="153063" cy="2286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5E422CE-BF5F-198A-728D-57718EA2B9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34015" y="1370772"/>
              <a:ext cx="2518985" cy="39632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F36B209-43F5-DE59-8EBA-EAE597B501F3}"/>
              </a:ext>
            </a:extLst>
          </p:cNvPr>
          <p:cNvGrpSpPr/>
          <p:nvPr/>
        </p:nvGrpSpPr>
        <p:grpSpPr>
          <a:xfrm>
            <a:off x="3561140" y="1523999"/>
            <a:ext cx="2046130" cy="2913324"/>
            <a:chOff x="2362200" y="1600199"/>
            <a:chExt cx="2046130" cy="291332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B06C80B-C022-64A5-7E49-9830AFA424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62200" y="4495800"/>
              <a:ext cx="2046130" cy="1772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6AE1F49-6BD4-BB23-5B61-C08B6529D1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31947" y="1600199"/>
              <a:ext cx="15820" cy="289560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767C917-5777-4211-2EBF-1E8FFE7D6673}"/>
                </a:ext>
              </a:extLst>
            </p:cNvPr>
            <p:cNvSpPr txBox="1"/>
            <p:nvPr/>
          </p:nvSpPr>
          <p:spPr>
            <a:xfrm>
              <a:off x="3371567" y="2967335"/>
              <a:ext cx="6222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CG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F213C74-F50E-529C-CBD5-7A39CC8825D5}"/>
              </a:ext>
            </a:extLst>
          </p:cNvPr>
          <p:cNvGrpSpPr/>
          <p:nvPr/>
        </p:nvGrpSpPr>
        <p:grpSpPr>
          <a:xfrm>
            <a:off x="4688043" y="3810000"/>
            <a:ext cx="1036465" cy="1044131"/>
            <a:chOff x="4688043" y="3794983"/>
            <a:chExt cx="1036465" cy="104413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0825912-56D8-3B37-6F66-B6F730ECE276}"/>
                </a:ext>
              </a:extLst>
            </p:cNvPr>
            <p:cNvGrpSpPr/>
            <p:nvPr/>
          </p:nvGrpSpPr>
          <p:grpSpPr>
            <a:xfrm>
              <a:off x="4688043" y="3794983"/>
              <a:ext cx="919227" cy="1044131"/>
              <a:chOff x="5089295" y="3760934"/>
              <a:chExt cx="919227" cy="1044131"/>
            </a:xfrm>
          </p:grpSpPr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51C52CBF-CBF7-788D-818F-4CBF0652C7B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595266" y="4413900"/>
                <a:ext cx="272134" cy="391165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6D00B71-6766-6CE2-FDFB-0D16E29C9A27}"/>
                  </a:ext>
                </a:extLst>
              </p:cNvPr>
              <p:cNvSpPr txBox="1"/>
              <p:nvPr/>
            </p:nvSpPr>
            <p:spPr>
              <a:xfrm>
                <a:off x="5089295" y="4030681"/>
                <a:ext cx="612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CG</a:t>
                </a:r>
                <a:endParaRPr lang="en-IN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F448A60-0A0A-9AE3-0B5F-283994DA4CF2}"/>
                  </a:ext>
                </a:extLst>
              </p:cNvPr>
              <p:cNvSpPr txBox="1"/>
              <p:nvPr/>
            </p:nvSpPr>
            <p:spPr>
              <a:xfrm>
                <a:off x="5687600" y="3760934"/>
                <a:ext cx="3209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y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BB6F68B-6D3C-EF22-5616-DCC9B7215513}"/>
                  </a:ext>
                </a:extLst>
              </p:cNvPr>
              <p:cNvSpPr txBox="1"/>
              <p:nvPr/>
            </p:nvSpPr>
            <p:spPr>
              <a:xfrm>
                <a:off x="5334000" y="4343400"/>
                <a:ext cx="3209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x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47BA6C98-EB41-377C-D45F-7F64EDB3D5A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181600" y="4105983"/>
              <a:ext cx="542908" cy="316323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CE72D85-04F6-39DA-3F09-C7DDA7545EDE}"/>
              </a:ext>
            </a:extLst>
          </p:cNvPr>
          <p:cNvGrpSpPr/>
          <p:nvPr/>
        </p:nvGrpSpPr>
        <p:grpSpPr>
          <a:xfrm>
            <a:off x="5151924" y="1524000"/>
            <a:ext cx="3230076" cy="2983200"/>
            <a:chOff x="5151924" y="1524000"/>
            <a:chExt cx="3230076" cy="298320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D2C8689-7967-4683-FE53-2FCF3D37FA90}"/>
                </a:ext>
              </a:extLst>
            </p:cNvPr>
            <p:cNvSpPr txBox="1"/>
            <p:nvPr/>
          </p:nvSpPr>
          <p:spPr>
            <a:xfrm>
              <a:off x="6553200" y="3348335"/>
              <a:ext cx="336952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00B050"/>
                  </a:solidFill>
                  <a:sym typeface="Symbol" panose="05050102010706020507" pitchFamily="18" charset="2"/>
                </a:rPr>
                <a:t></a:t>
              </a:r>
              <a:endParaRPr lang="en-IN" i="1" dirty="0">
                <a:solidFill>
                  <a:srgbClr val="00B050"/>
                </a:solidFill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AE8C3C55-BE4B-D7A3-2C1B-A80AD37BA52C}"/>
                </a:ext>
              </a:extLst>
            </p:cNvPr>
            <p:cNvGrpSpPr/>
            <p:nvPr/>
          </p:nvGrpSpPr>
          <p:grpSpPr>
            <a:xfrm>
              <a:off x="5151924" y="1524000"/>
              <a:ext cx="3230076" cy="2983200"/>
              <a:chOff x="5151924" y="1524000"/>
              <a:chExt cx="3230076" cy="2983200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DCC4C517-E0D7-BAA7-7AEB-161A6F9C52B7}"/>
                  </a:ext>
                </a:extLst>
              </p:cNvPr>
              <p:cNvSpPr/>
              <p:nvPr/>
            </p:nvSpPr>
            <p:spPr bwMode="auto">
              <a:xfrm>
                <a:off x="5791200" y="4191000"/>
                <a:ext cx="304800" cy="304800"/>
              </a:xfrm>
              <a:prstGeom prst="rect">
                <a:avLst/>
              </a:prstGeom>
              <a:pattFill prst="dkUpDiag">
                <a:fgClr>
                  <a:schemeClr val="accent1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46A731B-5299-AF9A-4CD0-A691885BA760}"/>
                  </a:ext>
                </a:extLst>
              </p:cNvPr>
              <p:cNvSpPr txBox="1"/>
              <p:nvPr/>
            </p:nvSpPr>
            <p:spPr>
              <a:xfrm>
                <a:off x="5673151" y="3703692"/>
                <a:ext cx="526106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>
                    <a:solidFill>
                      <a:srgbClr val="00B050"/>
                    </a:solidFill>
                  </a:rPr>
                  <a:t>dA</a:t>
                </a:r>
                <a:endParaRPr lang="en-IN" i="1" dirty="0">
                  <a:solidFill>
                    <a:srgbClr val="00B050"/>
                  </a:solidFill>
                </a:endParaRPr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44FC5152-EE1F-99FA-E3F6-077FD907FE26}"/>
                  </a:ext>
                </a:extLst>
              </p:cNvPr>
              <p:cNvGrpSpPr/>
              <p:nvPr/>
            </p:nvGrpSpPr>
            <p:grpSpPr>
              <a:xfrm>
                <a:off x="5151924" y="1524000"/>
                <a:ext cx="3230076" cy="2983200"/>
                <a:chOff x="-61718" y="1370772"/>
                <a:chExt cx="4669671" cy="4163359"/>
              </a:xfrm>
            </p:grpSpPr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F1565104-859A-79FE-F564-9EFBCD45D67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434015" y="1370772"/>
                  <a:ext cx="2173938" cy="3403035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A5C74C39-CF5E-03FC-F6AB-CC7D107801ED}"/>
                    </a:ext>
                  </a:extLst>
                </p:cNvPr>
                <p:cNvSpPr/>
                <p:nvPr/>
              </p:nvSpPr>
              <p:spPr bwMode="auto">
                <a:xfrm>
                  <a:off x="-61718" y="5305531"/>
                  <a:ext cx="153063" cy="228600"/>
                </a:xfrm>
                <a:prstGeom prst="ellipse">
                  <a:avLst/>
                </a:prstGeom>
                <a:solidFill>
                  <a:srgbClr val="3366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charset="0"/>
                  </a:endParaRPr>
                </a:p>
              </p:txBody>
            </p:sp>
          </p:grpSp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B9F1FDA0-87F6-7F99-4B1E-5B755787B1E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5930595" y="3154308"/>
                <a:ext cx="1950642" cy="119814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FCBAF38-A257-1FA5-B3FF-B76650700668}"/>
              </a:ext>
            </a:extLst>
          </p:cNvPr>
          <p:cNvGrpSpPr/>
          <p:nvPr/>
        </p:nvGrpSpPr>
        <p:grpSpPr>
          <a:xfrm>
            <a:off x="2895600" y="1447800"/>
            <a:ext cx="1986050" cy="3429000"/>
            <a:chOff x="3276600" y="1600200"/>
            <a:chExt cx="1986050" cy="34290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5B0D17C-178E-8756-A987-F14598A1FE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76600" y="5029200"/>
              <a:ext cx="198605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5BF6356-7C60-9C99-180D-CEAE260AB7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67200" y="1600200"/>
              <a:ext cx="76200" cy="3429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058D47-032D-C7DF-7843-2E5660BA2284}"/>
                </a:ext>
              </a:extLst>
            </p:cNvPr>
            <p:cNvSpPr txBox="1"/>
            <p:nvPr/>
          </p:nvSpPr>
          <p:spPr>
            <a:xfrm>
              <a:off x="4267200" y="2586335"/>
              <a:ext cx="599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CP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4B4C9EE-424C-C704-B88E-52A0BFDB31C8}"/>
                  </a:ext>
                </a:extLst>
              </p:cNvPr>
              <p:cNvSpPr txBox="1"/>
              <p:nvPr/>
            </p:nvSpPr>
            <p:spPr>
              <a:xfrm>
                <a:off x="484870" y="1752600"/>
                <a:ext cx="4084388" cy="9898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𝑔h𝑑𝐴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4B4C9EE-424C-C704-B88E-52A0BFDB31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870" y="1752600"/>
                <a:ext cx="4084388" cy="9898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96AA17E-4A67-EB96-137F-1479701EA9B0}"/>
              </a:ext>
            </a:extLst>
          </p:cNvPr>
          <p:cNvSpPr txBox="1"/>
          <p:nvPr/>
        </p:nvSpPr>
        <p:spPr>
          <a:xfrm>
            <a:off x="304800" y="2819400"/>
            <a:ext cx="279241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u="none" strike="noStrike" baseline="0" dirty="0">
                <a:latin typeface="Times-Roman"/>
              </a:rPr>
              <a:t>The remaining integral is evaluated by noticing from Figure that</a:t>
            </a:r>
          </a:p>
          <a:p>
            <a:pPr algn="ctr"/>
            <a:r>
              <a:rPr lang="en-US" b="0" i="0" u="none" strike="noStrike" baseline="0" dirty="0">
                <a:latin typeface="Times-Roman"/>
              </a:rPr>
              <a:t> </a:t>
            </a:r>
            <a:r>
              <a:rPr lang="en-US" b="0" i="1" u="none" strike="noStrike" baseline="0" dirty="0">
                <a:latin typeface="Times-Italic"/>
              </a:rPr>
              <a:t>h =</a:t>
            </a:r>
            <a:r>
              <a:rPr lang="en-US" b="0" i="0" u="none" strike="noStrike" baseline="0" dirty="0">
                <a:latin typeface="MathematicalPi-One"/>
              </a:rPr>
              <a:t> </a:t>
            </a:r>
            <a:r>
              <a:rPr lang="en-US" b="0" i="1" u="none" strike="noStrike" baseline="0" dirty="0">
                <a:latin typeface="MathPiOneItalic"/>
                <a:sym typeface="Symbol" panose="05050102010706020507" pitchFamily="18" charset="2"/>
              </a:rPr>
              <a:t></a:t>
            </a:r>
            <a:r>
              <a:rPr lang="en-US" b="0" i="1" u="none" strike="noStrike" baseline="0" dirty="0">
                <a:latin typeface="MathPiOneItalic"/>
              </a:rPr>
              <a:t> </a:t>
            </a:r>
            <a:r>
              <a:rPr lang="en-US" b="0" i="0" u="none" strike="noStrike" baseline="0" dirty="0">
                <a:latin typeface="Times-Roman"/>
              </a:rPr>
              <a:t>sin</a:t>
            </a:r>
            <a:r>
              <a:rPr lang="en-US" b="0" i="0" u="none" strike="noStrike" baseline="0" dirty="0">
                <a:latin typeface="Times-Roman"/>
                <a:sym typeface="Symbol" panose="05050102010706020507" pitchFamily="18" charset="2"/>
              </a:rPr>
              <a:t>.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9075FB4-A068-DEDE-F4C6-5E753D35A16F}"/>
                  </a:ext>
                </a:extLst>
              </p:cNvPr>
              <p:cNvSpPr txBox="1"/>
              <p:nvPr/>
            </p:nvSpPr>
            <p:spPr>
              <a:xfrm>
                <a:off x="529749" y="5562600"/>
                <a:ext cx="4651851" cy="9898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9075FB4-A068-DEDE-F4C6-5E753D35A1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749" y="5562600"/>
                <a:ext cx="4651851" cy="9898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995AA9AC-44BC-5932-4D23-12C84EFEC47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6" name="Picture 35" descr="Logo usage Guidelines">
              <a:extLst>
                <a:ext uri="{FF2B5EF4-FFF2-40B4-BE49-F238E27FC236}">
                  <a16:creationId xmlns:a16="http://schemas.microsoft.com/office/drawing/2014/main" id="{7F59BADD-DEAD-33AF-BC29-089424DB2B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7" name="Group 38">
              <a:extLst>
                <a:ext uri="{FF2B5EF4-FFF2-40B4-BE49-F238E27FC236}">
                  <a16:creationId xmlns:a16="http://schemas.microsoft.com/office/drawing/2014/main" id="{22E144AC-235D-69F8-78C9-0A21EBB9011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" name="Group 19">
                <a:extLst>
                  <a:ext uri="{FF2B5EF4-FFF2-40B4-BE49-F238E27FC236}">
                    <a16:creationId xmlns:a16="http://schemas.microsoft.com/office/drawing/2014/main" id="{EF73766C-7A9F-90AC-6105-60B39E980E5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B98E48A7-6DA0-5E26-EF6C-C0A144E3C10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id="{B512D41C-D2FA-79CC-5477-CBBCAEE641E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0" name="Rectangle 10">
                      <a:extLst>
                        <a:ext uri="{FF2B5EF4-FFF2-40B4-BE49-F238E27FC236}">
                          <a16:creationId xmlns:a16="http://schemas.microsoft.com/office/drawing/2014/main" id="{653E5275-E89A-E345-6F44-25D483545B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" name="Rectangle 11">
                      <a:extLst>
                        <a:ext uri="{FF2B5EF4-FFF2-40B4-BE49-F238E27FC236}">
                          <a16:creationId xmlns:a16="http://schemas.microsoft.com/office/drawing/2014/main" id="{EB76D9F9-2FF8-54C0-FF68-7EE4B85E8C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B3CB9BC3-F4EB-EA03-967C-A80F9A031BA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9" name="Rectangle 13">
                      <a:extLst>
                        <a:ext uri="{FF2B5EF4-FFF2-40B4-BE49-F238E27FC236}">
                          <a16:creationId xmlns:a16="http://schemas.microsoft.com/office/drawing/2014/main" id="{542F48E7-2C10-7B18-09E1-9BA84637BA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9" name="Rectangle 14">
                      <a:extLst>
                        <a:ext uri="{FF2B5EF4-FFF2-40B4-BE49-F238E27FC236}">
                          <a16:creationId xmlns:a16="http://schemas.microsoft.com/office/drawing/2014/main" id="{C090A981-7ED0-3BD3-EB93-CEEA43D086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0" name="Group 49">
                    <a:extLst>
                      <a:ext uri="{FF2B5EF4-FFF2-40B4-BE49-F238E27FC236}">
                        <a16:creationId xmlns:a16="http://schemas.microsoft.com/office/drawing/2014/main" id="{3D1FD13E-1A2C-58F9-2235-6A8F8D3758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7" name="Rectangle 56">
                      <a:extLst>
                        <a:ext uri="{FF2B5EF4-FFF2-40B4-BE49-F238E27FC236}">
                          <a16:creationId xmlns:a16="http://schemas.microsoft.com/office/drawing/2014/main" id="{8E80FBFC-A270-7259-CE64-171D052E70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8" name="Rectangle 57">
                      <a:extLst>
                        <a:ext uri="{FF2B5EF4-FFF2-40B4-BE49-F238E27FC236}">
                          <a16:creationId xmlns:a16="http://schemas.microsoft.com/office/drawing/2014/main" id="{832927AC-11FE-90D1-9E28-6D1125D3AA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4" name="Group 18">
                    <a:extLst>
                      <a:ext uri="{FF2B5EF4-FFF2-40B4-BE49-F238E27FC236}">
                        <a16:creationId xmlns:a16="http://schemas.microsoft.com/office/drawing/2014/main" id="{0CA9E4CC-60A9-BBBA-4B39-D87E159835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55" name="Rectangle 19">
                      <a:extLst>
                        <a:ext uri="{FF2B5EF4-FFF2-40B4-BE49-F238E27FC236}">
                          <a16:creationId xmlns:a16="http://schemas.microsoft.com/office/drawing/2014/main" id="{DF037E66-1822-39B4-8B0E-00DC8AC326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6" name="Rectangle 20">
                      <a:extLst>
                        <a:ext uri="{FF2B5EF4-FFF2-40B4-BE49-F238E27FC236}">
                          <a16:creationId xmlns:a16="http://schemas.microsoft.com/office/drawing/2014/main" id="{C855D76C-52AF-516B-72E3-6A7770140E5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41" name="Rectangle 21">
                  <a:extLst>
                    <a:ext uri="{FF2B5EF4-FFF2-40B4-BE49-F238E27FC236}">
                      <a16:creationId xmlns:a16="http://schemas.microsoft.com/office/drawing/2014/main" id="{9C29D5B9-76FD-2BD8-A896-B33751DEFC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952CDE6-918F-F5C3-9FD8-7559D2D6EDA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09701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525" y="228600"/>
            <a:ext cx="6340475" cy="854444"/>
          </a:xfrm>
        </p:spPr>
        <p:txBody>
          <a:bodyPr/>
          <a:lstStyle/>
          <a:p>
            <a:r>
              <a:rPr lang="en-US" sz="2800" dirty="0"/>
              <a:t>The Force on the Gate in Intrinsic Coordinate System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5575A-D4D3-3A54-D765-F4E5469DC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94572"/>
            <a:ext cx="7039543" cy="4801428"/>
          </a:xfr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5510C4-A257-AFA5-AB99-9325938E7663}"/>
              </a:ext>
            </a:extLst>
          </p:cNvPr>
          <p:cNvCxnSpPr>
            <a:cxnSpLocks/>
          </p:cNvCxnSpPr>
          <p:nvPr/>
        </p:nvCxnSpPr>
        <p:spPr bwMode="auto">
          <a:xfrm>
            <a:off x="2646218" y="1717964"/>
            <a:ext cx="1229645" cy="1939636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BF15FD-4302-4B55-9445-9DDC269770F2}"/>
              </a:ext>
            </a:extLst>
          </p:cNvPr>
          <p:cNvGrpSpPr/>
          <p:nvPr/>
        </p:nvGrpSpPr>
        <p:grpSpPr>
          <a:xfrm>
            <a:off x="2434015" y="1370772"/>
            <a:ext cx="2518985" cy="3963229"/>
            <a:chOff x="2434015" y="1370772"/>
            <a:chExt cx="2518985" cy="396322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91B7FB2-9A9C-1607-5157-AA3A9CFD1CAB}"/>
                </a:ext>
              </a:extLst>
            </p:cNvPr>
            <p:cNvSpPr/>
            <p:nvPr/>
          </p:nvSpPr>
          <p:spPr bwMode="auto">
            <a:xfrm>
              <a:off x="4572000" y="4724400"/>
              <a:ext cx="153063" cy="2286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5E422CE-BF5F-198A-728D-57718EA2B9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34015" y="1370772"/>
              <a:ext cx="2518985" cy="39632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F36B209-43F5-DE59-8EBA-EAE597B501F3}"/>
              </a:ext>
            </a:extLst>
          </p:cNvPr>
          <p:cNvGrpSpPr/>
          <p:nvPr/>
        </p:nvGrpSpPr>
        <p:grpSpPr>
          <a:xfrm>
            <a:off x="3561140" y="1523999"/>
            <a:ext cx="2046130" cy="2913324"/>
            <a:chOff x="2362200" y="1600199"/>
            <a:chExt cx="2046130" cy="291332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B06C80B-C022-64A5-7E49-9830AFA424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62200" y="4495800"/>
              <a:ext cx="2046130" cy="1772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6AE1F49-6BD4-BB23-5B61-C08B6529D1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31947" y="1600199"/>
              <a:ext cx="15820" cy="289560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767C917-5777-4211-2EBF-1E8FFE7D6673}"/>
                </a:ext>
              </a:extLst>
            </p:cNvPr>
            <p:cNvSpPr txBox="1"/>
            <p:nvPr/>
          </p:nvSpPr>
          <p:spPr>
            <a:xfrm>
              <a:off x="3371567" y="2967335"/>
              <a:ext cx="6222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CG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F611C2CF-17CF-C3FC-992B-55D164BAAB49}"/>
              </a:ext>
            </a:extLst>
          </p:cNvPr>
          <p:cNvSpPr txBox="1"/>
          <p:nvPr/>
        </p:nvSpPr>
        <p:spPr>
          <a:xfrm>
            <a:off x="265207" y="3048000"/>
            <a:ext cx="308984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Symbol" panose="05050102010706020507" pitchFamily="18" charset="2"/>
              <a:buChar char="q"/>
            </a:pPr>
            <a:r>
              <a:rPr lang="en-US" b="0" i="0" u="none" strike="noStrike" baseline="0" dirty="0">
                <a:latin typeface="Times-Roman"/>
              </a:rPr>
              <a:t>is constant along the plate</a:t>
            </a:r>
            <a:r>
              <a:rPr lang="en-US" dirty="0">
                <a:latin typeface="Times-Roman"/>
              </a:rPr>
              <a:t>.</a:t>
            </a:r>
          </a:p>
          <a:p>
            <a:pPr algn="l"/>
            <a:r>
              <a:rPr lang="en-US" b="0" i="0" u="none" strike="noStrike" baseline="0" dirty="0">
                <a:latin typeface="Times-Roman"/>
              </a:rPr>
              <a:t> Hence Force equation becomes</a:t>
            </a:r>
            <a:endParaRPr lang="en-IN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F213C74-F50E-529C-CBD5-7A39CC8825D5}"/>
              </a:ext>
            </a:extLst>
          </p:cNvPr>
          <p:cNvGrpSpPr/>
          <p:nvPr/>
        </p:nvGrpSpPr>
        <p:grpSpPr>
          <a:xfrm>
            <a:off x="4688043" y="3810000"/>
            <a:ext cx="1036465" cy="1044131"/>
            <a:chOff x="4688043" y="3794983"/>
            <a:chExt cx="1036465" cy="104413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0825912-56D8-3B37-6F66-B6F730ECE276}"/>
                </a:ext>
              </a:extLst>
            </p:cNvPr>
            <p:cNvGrpSpPr/>
            <p:nvPr/>
          </p:nvGrpSpPr>
          <p:grpSpPr>
            <a:xfrm>
              <a:off x="4688043" y="3794983"/>
              <a:ext cx="919227" cy="1044131"/>
              <a:chOff x="5089295" y="3760934"/>
              <a:chExt cx="919227" cy="1044131"/>
            </a:xfrm>
          </p:grpSpPr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51C52CBF-CBF7-788D-818F-4CBF0652C7B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595266" y="4413900"/>
                <a:ext cx="272134" cy="391165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6D00B71-6766-6CE2-FDFB-0D16E29C9A27}"/>
                  </a:ext>
                </a:extLst>
              </p:cNvPr>
              <p:cNvSpPr txBox="1"/>
              <p:nvPr/>
            </p:nvSpPr>
            <p:spPr>
              <a:xfrm>
                <a:off x="5089295" y="4030681"/>
                <a:ext cx="612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CG</a:t>
                </a:r>
                <a:endParaRPr lang="en-IN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F448A60-0A0A-9AE3-0B5F-283994DA4CF2}"/>
                  </a:ext>
                </a:extLst>
              </p:cNvPr>
              <p:cNvSpPr txBox="1"/>
              <p:nvPr/>
            </p:nvSpPr>
            <p:spPr>
              <a:xfrm>
                <a:off x="5687600" y="3760934"/>
                <a:ext cx="3209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y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BB6F68B-6D3C-EF22-5616-DCC9B7215513}"/>
                  </a:ext>
                </a:extLst>
              </p:cNvPr>
              <p:cNvSpPr txBox="1"/>
              <p:nvPr/>
            </p:nvSpPr>
            <p:spPr>
              <a:xfrm>
                <a:off x="5334000" y="4343400"/>
                <a:ext cx="3209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x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47BA6C98-EB41-377C-D45F-7F64EDB3D5A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181600" y="4105983"/>
              <a:ext cx="542908" cy="316323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CE72D85-04F6-39DA-3F09-C7DDA7545EDE}"/>
              </a:ext>
            </a:extLst>
          </p:cNvPr>
          <p:cNvGrpSpPr/>
          <p:nvPr/>
        </p:nvGrpSpPr>
        <p:grpSpPr>
          <a:xfrm>
            <a:off x="5151924" y="1524000"/>
            <a:ext cx="3732293" cy="3276600"/>
            <a:chOff x="5151924" y="1524000"/>
            <a:chExt cx="3732293" cy="327660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D2C8689-7967-4683-FE53-2FCF3D37FA90}"/>
                </a:ext>
              </a:extLst>
            </p:cNvPr>
            <p:cNvSpPr txBox="1"/>
            <p:nvPr/>
          </p:nvSpPr>
          <p:spPr>
            <a:xfrm>
              <a:off x="6553200" y="3348335"/>
              <a:ext cx="336952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00B050"/>
                  </a:solidFill>
                  <a:sym typeface="Symbol" panose="05050102010706020507" pitchFamily="18" charset="2"/>
                </a:rPr>
                <a:t></a:t>
              </a:r>
              <a:endParaRPr lang="en-IN" i="1" dirty="0">
                <a:solidFill>
                  <a:srgbClr val="00B050"/>
                </a:solidFill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AE8C3C55-BE4B-D7A3-2C1B-A80AD37BA52C}"/>
                </a:ext>
              </a:extLst>
            </p:cNvPr>
            <p:cNvGrpSpPr/>
            <p:nvPr/>
          </p:nvGrpSpPr>
          <p:grpSpPr>
            <a:xfrm>
              <a:off x="5151924" y="1524000"/>
              <a:ext cx="3732293" cy="3276600"/>
              <a:chOff x="5151924" y="1524000"/>
              <a:chExt cx="3732293" cy="3276600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DCC4C517-E0D7-BAA7-7AEB-161A6F9C52B7}"/>
                  </a:ext>
                </a:extLst>
              </p:cNvPr>
              <p:cNvSpPr/>
              <p:nvPr/>
            </p:nvSpPr>
            <p:spPr bwMode="auto">
              <a:xfrm>
                <a:off x="5791200" y="4191000"/>
                <a:ext cx="304800" cy="304800"/>
              </a:xfrm>
              <a:prstGeom prst="rect">
                <a:avLst/>
              </a:prstGeom>
              <a:pattFill prst="dkUpDiag">
                <a:fgClr>
                  <a:schemeClr val="accent1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46A731B-5299-AF9A-4CD0-A691885BA760}"/>
                  </a:ext>
                </a:extLst>
              </p:cNvPr>
              <p:cNvSpPr txBox="1"/>
              <p:nvPr/>
            </p:nvSpPr>
            <p:spPr>
              <a:xfrm>
                <a:off x="5673151" y="3703692"/>
                <a:ext cx="526106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>
                    <a:solidFill>
                      <a:srgbClr val="00B050"/>
                    </a:solidFill>
                  </a:rPr>
                  <a:t>dA</a:t>
                </a:r>
                <a:endParaRPr lang="en-IN" i="1" dirty="0">
                  <a:solidFill>
                    <a:srgbClr val="00B050"/>
                  </a:solidFill>
                </a:endParaRPr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44FC5152-EE1F-99FA-E3F6-077FD907FE26}"/>
                  </a:ext>
                </a:extLst>
              </p:cNvPr>
              <p:cNvGrpSpPr/>
              <p:nvPr/>
            </p:nvGrpSpPr>
            <p:grpSpPr>
              <a:xfrm>
                <a:off x="5151924" y="1524000"/>
                <a:ext cx="3732293" cy="3276600"/>
                <a:chOff x="-61718" y="1370772"/>
                <a:chExt cx="5395718" cy="4572828"/>
              </a:xfrm>
            </p:grpSpPr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F1565104-859A-79FE-F564-9EFBCD45D67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434015" y="1370772"/>
                  <a:ext cx="2899985" cy="457282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A5C74C39-CF5E-03FC-F6AB-CC7D107801ED}"/>
                    </a:ext>
                  </a:extLst>
                </p:cNvPr>
                <p:cNvSpPr/>
                <p:nvPr/>
              </p:nvSpPr>
              <p:spPr bwMode="auto">
                <a:xfrm>
                  <a:off x="-61718" y="5305531"/>
                  <a:ext cx="153063" cy="228600"/>
                </a:xfrm>
                <a:prstGeom prst="ellipse">
                  <a:avLst/>
                </a:prstGeom>
                <a:solidFill>
                  <a:srgbClr val="3366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charset="0"/>
                  </a:endParaRPr>
                </a:p>
              </p:txBody>
            </p:sp>
          </p:grpSp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B9F1FDA0-87F6-7F99-4B1E-5B755787B1E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5930595" y="3154308"/>
                <a:ext cx="1950642" cy="119814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FCBAF38-A257-1FA5-B3FF-B76650700668}"/>
              </a:ext>
            </a:extLst>
          </p:cNvPr>
          <p:cNvGrpSpPr/>
          <p:nvPr/>
        </p:nvGrpSpPr>
        <p:grpSpPr>
          <a:xfrm>
            <a:off x="2895600" y="1447800"/>
            <a:ext cx="1986050" cy="3429000"/>
            <a:chOff x="3276600" y="1600200"/>
            <a:chExt cx="1986050" cy="34290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5B0D17C-178E-8756-A987-F14598A1FE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76600" y="5029200"/>
              <a:ext cx="198605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5BF6356-7C60-9C99-180D-CEAE260AB7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67200" y="1600200"/>
              <a:ext cx="76200" cy="3429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058D47-032D-C7DF-7843-2E5660BA2284}"/>
                </a:ext>
              </a:extLst>
            </p:cNvPr>
            <p:cNvSpPr txBox="1"/>
            <p:nvPr/>
          </p:nvSpPr>
          <p:spPr>
            <a:xfrm>
              <a:off x="4267200" y="2586335"/>
              <a:ext cx="599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CP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2DEC63E-C64B-709B-5DE0-30975C1D4F43}"/>
                  </a:ext>
                </a:extLst>
              </p:cNvPr>
              <p:cNvSpPr txBox="1"/>
              <p:nvPr/>
            </p:nvSpPr>
            <p:spPr>
              <a:xfrm>
                <a:off x="441358" y="1828800"/>
                <a:ext cx="4651851" cy="9898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p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2DEC63E-C64B-709B-5DE0-30975C1D4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358" y="1828800"/>
                <a:ext cx="4651851" cy="9898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E69A904-87C6-DB52-D94E-BF25F496A081}"/>
                  </a:ext>
                </a:extLst>
              </p:cNvPr>
              <p:cNvSpPr txBox="1"/>
              <p:nvPr/>
            </p:nvSpPr>
            <p:spPr>
              <a:xfrm>
                <a:off x="381000" y="5608212"/>
                <a:ext cx="4712187" cy="9898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𝑔𝑠𝑖𝑛</m:t>
                      </m:r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nary>
                        <m:nary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𝜌𝜉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E69A904-87C6-DB52-D94E-BF25F496A0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5608212"/>
                <a:ext cx="4712187" cy="9898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436F802B-8C4F-2D22-5546-759684D608E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0C1DF41C-33B3-5368-DA53-CA0A24F653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7" name="Group 38">
              <a:extLst>
                <a:ext uri="{FF2B5EF4-FFF2-40B4-BE49-F238E27FC236}">
                  <a16:creationId xmlns:a16="http://schemas.microsoft.com/office/drawing/2014/main" id="{A95E3E06-B9DF-37D6-1DD1-47F7E82C3F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4" name="Group 19">
                <a:extLst>
                  <a:ext uri="{FF2B5EF4-FFF2-40B4-BE49-F238E27FC236}">
                    <a16:creationId xmlns:a16="http://schemas.microsoft.com/office/drawing/2014/main" id="{873C6958-0A03-441E-3CD9-7F4C7DBFC5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14084837-6E0A-FE02-15C4-A3FE48EE6C9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1" name="Group 40">
                    <a:extLst>
                      <a:ext uri="{FF2B5EF4-FFF2-40B4-BE49-F238E27FC236}">
                        <a16:creationId xmlns:a16="http://schemas.microsoft.com/office/drawing/2014/main" id="{3309FA2C-494C-EE90-BEDC-1CC1E81D21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9" name="Rectangle 10">
                      <a:extLst>
                        <a:ext uri="{FF2B5EF4-FFF2-40B4-BE49-F238E27FC236}">
                          <a16:creationId xmlns:a16="http://schemas.microsoft.com/office/drawing/2014/main" id="{8A454784-C640-38DC-4200-E7A1190C89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0" name="Rectangle 11">
                      <a:extLst>
                        <a:ext uri="{FF2B5EF4-FFF2-40B4-BE49-F238E27FC236}">
                          <a16:creationId xmlns:a16="http://schemas.microsoft.com/office/drawing/2014/main" id="{3AFA482B-0970-E7B1-69EA-B21E6B170A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id="{7D80E015-0864-B14A-FBC2-8EB5F221BF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8" name="Rectangle 13">
                      <a:extLst>
                        <a:ext uri="{FF2B5EF4-FFF2-40B4-BE49-F238E27FC236}">
                          <a16:creationId xmlns:a16="http://schemas.microsoft.com/office/drawing/2014/main" id="{8298261E-3BAB-211D-E5CA-25928B388C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9" name="Rectangle 14">
                      <a:extLst>
                        <a:ext uri="{FF2B5EF4-FFF2-40B4-BE49-F238E27FC236}">
                          <a16:creationId xmlns:a16="http://schemas.microsoft.com/office/drawing/2014/main" id="{501723D3-46B2-FB75-FEF9-645CA066DA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41A87FEB-75CD-7F19-515B-9141A97E1B0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6" name="Rectangle 55">
                      <a:extLst>
                        <a:ext uri="{FF2B5EF4-FFF2-40B4-BE49-F238E27FC236}">
                          <a16:creationId xmlns:a16="http://schemas.microsoft.com/office/drawing/2014/main" id="{06C4D473-8D5E-CFEF-430E-7BCC1A5F68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7" name="Rectangle 56">
                      <a:extLst>
                        <a:ext uri="{FF2B5EF4-FFF2-40B4-BE49-F238E27FC236}">
                          <a16:creationId xmlns:a16="http://schemas.microsoft.com/office/drawing/2014/main" id="{52157F05-5417-34DB-CFC2-DADC79BC06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0" name="Group 18">
                    <a:extLst>
                      <a:ext uri="{FF2B5EF4-FFF2-40B4-BE49-F238E27FC236}">
                        <a16:creationId xmlns:a16="http://schemas.microsoft.com/office/drawing/2014/main" id="{5130ED18-DF6B-E361-AB00-FDF512325A6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54" name="Rectangle 19">
                      <a:extLst>
                        <a:ext uri="{FF2B5EF4-FFF2-40B4-BE49-F238E27FC236}">
                          <a16:creationId xmlns:a16="http://schemas.microsoft.com/office/drawing/2014/main" id="{03B75C60-00BB-415F-0098-9607464001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5" name="Rectangle 20">
                      <a:extLst>
                        <a:ext uri="{FF2B5EF4-FFF2-40B4-BE49-F238E27FC236}">
                          <a16:creationId xmlns:a16="http://schemas.microsoft.com/office/drawing/2014/main" id="{20499211-A9AC-2F72-A554-16AC0EFB07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40" name="Rectangle 21">
                  <a:extLst>
                    <a:ext uri="{FF2B5EF4-FFF2-40B4-BE49-F238E27FC236}">
                      <a16:creationId xmlns:a16="http://schemas.microsoft.com/office/drawing/2014/main" id="{3EF86DE8-6CF6-65AF-9C9A-B7DC02F672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C03B86D-E660-9FA4-F68F-3D106619045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36276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uild="p"/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6758A-4C5A-A38A-C3CB-6C57AF44B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ABAAC-10C9-6A75-D304-ED8296495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525" y="228600"/>
            <a:ext cx="6340475" cy="854444"/>
          </a:xfrm>
        </p:spPr>
        <p:txBody>
          <a:bodyPr/>
          <a:lstStyle/>
          <a:p>
            <a:r>
              <a:rPr lang="en-US" sz="2800" dirty="0"/>
              <a:t>Key Factors in Reservoir Density Variation</a:t>
            </a:r>
            <a:endParaRPr lang="en-IN" sz="2800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90F67FA-7E39-9C04-6F11-C47817C8B0ED}"/>
              </a:ext>
            </a:extLst>
          </p:cNvPr>
          <p:cNvGrpSpPr/>
          <p:nvPr/>
        </p:nvGrpSpPr>
        <p:grpSpPr>
          <a:xfrm>
            <a:off x="4688043" y="3810000"/>
            <a:ext cx="1036465" cy="1044131"/>
            <a:chOff x="4688043" y="3794983"/>
            <a:chExt cx="1036465" cy="104413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6C6CEDA4-446D-A3E2-1D07-69CD2CEA01F3}"/>
                </a:ext>
              </a:extLst>
            </p:cNvPr>
            <p:cNvGrpSpPr/>
            <p:nvPr/>
          </p:nvGrpSpPr>
          <p:grpSpPr>
            <a:xfrm>
              <a:off x="4688043" y="3794983"/>
              <a:ext cx="919227" cy="1044131"/>
              <a:chOff x="5089295" y="3760934"/>
              <a:chExt cx="919227" cy="1044131"/>
            </a:xfrm>
          </p:grpSpPr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3B9FBC8E-EEB3-281A-FB4C-944744646CBD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595266" y="4413900"/>
                <a:ext cx="272134" cy="391165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C84573F-6B73-9253-019B-8815557DCFAB}"/>
                  </a:ext>
                </a:extLst>
              </p:cNvPr>
              <p:cNvSpPr txBox="1"/>
              <p:nvPr/>
            </p:nvSpPr>
            <p:spPr>
              <a:xfrm>
                <a:off x="5089295" y="4030681"/>
                <a:ext cx="612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CG</a:t>
                </a:r>
                <a:endParaRPr lang="en-IN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FD7DDBF-54EB-55B1-C14F-A3C82DD80753}"/>
                  </a:ext>
                </a:extLst>
              </p:cNvPr>
              <p:cNvSpPr txBox="1"/>
              <p:nvPr/>
            </p:nvSpPr>
            <p:spPr>
              <a:xfrm>
                <a:off x="5687600" y="3760934"/>
                <a:ext cx="3209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y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D2FC510E-071B-61B1-9141-F775E87B1FFA}"/>
                  </a:ext>
                </a:extLst>
              </p:cNvPr>
              <p:cNvSpPr txBox="1"/>
              <p:nvPr/>
            </p:nvSpPr>
            <p:spPr>
              <a:xfrm>
                <a:off x="5334000" y="4343400"/>
                <a:ext cx="3209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x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8F10CA81-5447-9E36-1B52-2D6AD704B4D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181600" y="4105983"/>
              <a:ext cx="542908" cy="316323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04AD836-CAF7-BCD8-E61D-02AC35728BBF}"/>
                  </a:ext>
                </a:extLst>
              </p:cNvPr>
              <p:cNvSpPr txBox="1"/>
              <p:nvPr/>
            </p:nvSpPr>
            <p:spPr>
              <a:xfrm>
                <a:off x="1917213" y="1371600"/>
                <a:ext cx="4712187" cy="9898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𝑔𝑠𝑖𝑛</m:t>
                      </m:r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nary>
                        <m:nary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𝜌𝜉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B04AD836-CAF7-BCD8-E61D-02AC35728B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7213" y="1371600"/>
                <a:ext cx="4712187" cy="98982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4258B126-C6A3-E6D6-D3B0-299014E23DA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7A6D25D9-C1DD-9C34-3843-B38F5A1B26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7" name="Group 38">
              <a:extLst>
                <a:ext uri="{FF2B5EF4-FFF2-40B4-BE49-F238E27FC236}">
                  <a16:creationId xmlns:a16="http://schemas.microsoft.com/office/drawing/2014/main" id="{B0E0E975-20EC-6093-172B-60B52F7E2D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4" name="Group 19">
                <a:extLst>
                  <a:ext uri="{FF2B5EF4-FFF2-40B4-BE49-F238E27FC236}">
                    <a16:creationId xmlns:a16="http://schemas.microsoft.com/office/drawing/2014/main" id="{88845BAA-8855-D521-30F2-D31811CFEF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B070CC53-7CDE-FBBC-3B43-2B733878B7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1" name="Group 40">
                    <a:extLst>
                      <a:ext uri="{FF2B5EF4-FFF2-40B4-BE49-F238E27FC236}">
                        <a16:creationId xmlns:a16="http://schemas.microsoft.com/office/drawing/2014/main" id="{30F2D0A8-24ED-4FF3-05E5-CD70B075DD0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9" name="Rectangle 10">
                      <a:extLst>
                        <a:ext uri="{FF2B5EF4-FFF2-40B4-BE49-F238E27FC236}">
                          <a16:creationId xmlns:a16="http://schemas.microsoft.com/office/drawing/2014/main" id="{A6CF317F-9411-6500-670E-7B117B975C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0" name="Rectangle 11">
                      <a:extLst>
                        <a:ext uri="{FF2B5EF4-FFF2-40B4-BE49-F238E27FC236}">
                          <a16:creationId xmlns:a16="http://schemas.microsoft.com/office/drawing/2014/main" id="{C1D33730-DD5B-DC87-D669-79E03E66D0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id="{1938B635-EDCA-7D65-B49E-0CE8A661347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8" name="Rectangle 13">
                      <a:extLst>
                        <a:ext uri="{FF2B5EF4-FFF2-40B4-BE49-F238E27FC236}">
                          <a16:creationId xmlns:a16="http://schemas.microsoft.com/office/drawing/2014/main" id="{60CC0241-66B4-3CF4-4F02-A4332E19D1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9" name="Rectangle 14">
                      <a:extLst>
                        <a:ext uri="{FF2B5EF4-FFF2-40B4-BE49-F238E27FC236}">
                          <a16:creationId xmlns:a16="http://schemas.microsoft.com/office/drawing/2014/main" id="{5AC48423-A644-823F-259C-0E6F055739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776A2459-9465-0D85-AF7E-1C68E0A71C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6" name="Rectangle 55">
                      <a:extLst>
                        <a:ext uri="{FF2B5EF4-FFF2-40B4-BE49-F238E27FC236}">
                          <a16:creationId xmlns:a16="http://schemas.microsoft.com/office/drawing/2014/main" id="{09857E74-21F0-5F61-6FEB-E5A014F92C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7" name="Rectangle 56">
                      <a:extLst>
                        <a:ext uri="{FF2B5EF4-FFF2-40B4-BE49-F238E27FC236}">
                          <a16:creationId xmlns:a16="http://schemas.microsoft.com/office/drawing/2014/main" id="{86E9FA7D-8E52-423C-BF62-0ABB1E720B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0" name="Group 18">
                    <a:extLst>
                      <a:ext uri="{FF2B5EF4-FFF2-40B4-BE49-F238E27FC236}">
                        <a16:creationId xmlns:a16="http://schemas.microsoft.com/office/drawing/2014/main" id="{FD4A0DFC-E2FA-2A2C-4BDF-D412DA351E4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54" name="Rectangle 19">
                      <a:extLst>
                        <a:ext uri="{FF2B5EF4-FFF2-40B4-BE49-F238E27FC236}">
                          <a16:creationId xmlns:a16="http://schemas.microsoft.com/office/drawing/2014/main" id="{69B59937-CEBF-E934-0BCC-7F8FBAF5C7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5" name="Rectangle 20">
                      <a:extLst>
                        <a:ext uri="{FF2B5EF4-FFF2-40B4-BE49-F238E27FC236}">
                          <a16:creationId xmlns:a16="http://schemas.microsoft.com/office/drawing/2014/main" id="{BE4147C8-75DF-22FB-CD4F-EDF193FEF0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40" name="Rectangle 21">
                  <a:extLst>
                    <a:ext uri="{FF2B5EF4-FFF2-40B4-BE49-F238E27FC236}">
                      <a16:creationId xmlns:a16="http://schemas.microsoft.com/office/drawing/2014/main" id="{92C1355A-7CE6-B14F-B275-9E5C722DDA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A7DE725-1176-63A0-BD22-D577A822DC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45B495-16A8-9E7B-2376-357DF44E6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236220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Temperature:</a:t>
            </a:r>
            <a:endParaRPr lang="en-US" sz="2400" dirty="0"/>
          </a:p>
          <a:p>
            <a:pPr fontAlgn="ctr"/>
            <a:r>
              <a:rPr lang="en-US" sz="2400" dirty="0"/>
              <a:t>As temperature decreases, water generally becomes denser, up to about 4°C for fresh water. </a:t>
            </a:r>
          </a:p>
          <a:p>
            <a:pPr marL="0" indent="0">
              <a:buNone/>
            </a:pPr>
            <a:r>
              <a:rPr lang="en-US" sz="2400" b="1" dirty="0"/>
              <a:t>TDS/Salinity:</a:t>
            </a:r>
            <a:endParaRPr lang="en-US" sz="2400" dirty="0"/>
          </a:p>
          <a:p>
            <a:r>
              <a:rPr lang="en-US" sz="2400" dirty="0"/>
              <a:t>Higher concentrations of dissolved solids increase density, a critical factor in reservoirs with significant inflows of varying chemical compositions. </a:t>
            </a:r>
          </a:p>
          <a:p>
            <a:r>
              <a:rPr lang="en-US" sz="2400" dirty="0"/>
              <a:t>First level design approximation </a:t>
            </a:r>
            <a:r>
              <a:rPr lang="en-US" sz="2400" dirty="0" err="1"/>
              <a:t>consideres</a:t>
            </a:r>
            <a:r>
              <a:rPr lang="en-US" sz="2400" dirty="0"/>
              <a:t> constant density model.</a:t>
            </a:r>
          </a:p>
        </p:txBody>
      </p:sp>
    </p:spTree>
    <p:extLst>
      <p:ext uri="{BB962C8B-B14F-4D97-AF65-F5344CB8AC3E}">
        <p14:creationId xmlns:p14="http://schemas.microsoft.com/office/powerpoint/2010/main" val="130638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CEAC0-0E5D-4842-7C3F-3EB847669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E7E75-FAC5-2190-A270-0DDE42698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526" y="152400"/>
            <a:ext cx="6201590" cy="1143000"/>
          </a:xfrm>
        </p:spPr>
        <p:txBody>
          <a:bodyPr/>
          <a:lstStyle/>
          <a:p>
            <a:r>
              <a:rPr lang="en-US" sz="2800" dirty="0"/>
              <a:t>Estimation of Pressure Force: Linear variation of Density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A79E2C-59B2-1972-6833-D6782BE64A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94572"/>
            <a:ext cx="7039543" cy="4801428"/>
          </a:xfr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7A99C7D-EB35-434C-DB6A-C80D05EF0C32}"/>
              </a:ext>
            </a:extLst>
          </p:cNvPr>
          <p:cNvCxnSpPr>
            <a:cxnSpLocks/>
          </p:cNvCxnSpPr>
          <p:nvPr/>
        </p:nvCxnSpPr>
        <p:spPr bwMode="auto">
          <a:xfrm>
            <a:off x="2646218" y="1717964"/>
            <a:ext cx="1229645" cy="1939636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E220BD8-CFDA-4FF5-B262-C2C051F3B988}"/>
              </a:ext>
            </a:extLst>
          </p:cNvPr>
          <p:cNvGrpSpPr/>
          <p:nvPr/>
        </p:nvGrpSpPr>
        <p:grpSpPr>
          <a:xfrm>
            <a:off x="2434015" y="1370772"/>
            <a:ext cx="2518985" cy="3963229"/>
            <a:chOff x="2434015" y="1370772"/>
            <a:chExt cx="2518985" cy="396322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598D46D3-FFE9-036F-26ED-15C8ED448B9E}"/>
                </a:ext>
              </a:extLst>
            </p:cNvPr>
            <p:cNvSpPr/>
            <p:nvPr/>
          </p:nvSpPr>
          <p:spPr bwMode="auto">
            <a:xfrm>
              <a:off x="4572000" y="4724400"/>
              <a:ext cx="153063" cy="2286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8582359-E3D4-5A53-1414-14F1815CD0FC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34015" y="1370772"/>
              <a:ext cx="2518985" cy="39632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B8F31B9-4F01-3F86-A698-372B86079F2C}"/>
              </a:ext>
            </a:extLst>
          </p:cNvPr>
          <p:cNvGrpSpPr/>
          <p:nvPr/>
        </p:nvGrpSpPr>
        <p:grpSpPr>
          <a:xfrm>
            <a:off x="3561140" y="1523999"/>
            <a:ext cx="2046130" cy="2913324"/>
            <a:chOff x="2362200" y="1600199"/>
            <a:chExt cx="2046130" cy="291332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E210019C-FA89-8E16-3C4E-2D36C8F3FA2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62200" y="4495800"/>
              <a:ext cx="2046130" cy="1772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444D2205-9551-D946-587E-17F3AB350C11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31947" y="1600199"/>
              <a:ext cx="15820" cy="289560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7431B80-4D3A-11EE-4A3F-359357CD1C9B}"/>
                </a:ext>
              </a:extLst>
            </p:cNvPr>
            <p:cNvSpPr txBox="1"/>
            <p:nvPr/>
          </p:nvSpPr>
          <p:spPr>
            <a:xfrm>
              <a:off x="3371567" y="2967335"/>
              <a:ext cx="6222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CG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442B7820-E864-C87B-0539-C9C6176663BA}"/>
              </a:ext>
            </a:extLst>
          </p:cNvPr>
          <p:cNvSpPr txBox="1"/>
          <p:nvPr/>
        </p:nvSpPr>
        <p:spPr>
          <a:xfrm>
            <a:off x="410143" y="2667000"/>
            <a:ext cx="28505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latin typeface="Times-Roman"/>
              </a:rPr>
              <a:t>Consider a linear density variation Model as:</a:t>
            </a:r>
            <a:endParaRPr lang="en-IN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667705D-A551-B129-80D0-E52D733163BE}"/>
              </a:ext>
            </a:extLst>
          </p:cNvPr>
          <p:cNvGrpSpPr/>
          <p:nvPr/>
        </p:nvGrpSpPr>
        <p:grpSpPr>
          <a:xfrm>
            <a:off x="4688043" y="3810000"/>
            <a:ext cx="1036465" cy="1044131"/>
            <a:chOff x="4688043" y="3794983"/>
            <a:chExt cx="1036465" cy="104413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9783DB0B-C93C-955B-952F-3E6BFF781F98}"/>
                </a:ext>
              </a:extLst>
            </p:cNvPr>
            <p:cNvGrpSpPr/>
            <p:nvPr/>
          </p:nvGrpSpPr>
          <p:grpSpPr>
            <a:xfrm>
              <a:off x="4688043" y="3794983"/>
              <a:ext cx="919227" cy="1044131"/>
              <a:chOff x="5089295" y="3760934"/>
              <a:chExt cx="919227" cy="1044131"/>
            </a:xfrm>
          </p:grpSpPr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B9F39435-A809-F071-ECE3-00BC5D686496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595266" y="4413900"/>
                <a:ext cx="272134" cy="391165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5AE1708-8D3A-24FE-574C-ED99D7FEE18E}"/>
                  </a:ext>
                </a:extLst>
              </p:cNvPr>
              <p:cNvSpPr txBox="1"/>
              <p:nvPr/>
            </p:nvSpPr>
            <p:spPr>
              <a:xfrm>
                <a:off x="5089295" y="4030681"/>
                <a:ext cx="612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CG</a:t>
                </a:r>
                <a:endParaRPr lang="en-IN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24098FF-BDD1-855E-3D81-98F3E2508045}"/>
                  </a:ext>
                </a:extLst>
              </p:cNvPr>
              <p:cNvSpPr txBox="1"/>
              <p:nvPr/>
            </p:nvSpPr>
            <p:spPr>
              <a:xfrm>
                <a:off x="5687600" y="3760934"/>
                <a:ext cx="3209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y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029455D-8077-0A7B-DB61-DED3138F631B}"/>
                  </a:ext>
                </a:extLst>
              </p:cNvPr>
              <p:cNvSpPr txBox="1"/>
              <p:nvPr/>
            </p:nvSpPr>
            <p:spPr>
              <a:xfrm>
                <a:off x="5334000" y="4343400"/>
                <a:ext cx="3209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x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D048DDB6-2D75-8037-CCFD-D242816DAAC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181600" y="4105983"/>
              <a:ext cx="542908" cy="316323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75AFA41E-5115-9AF0-02B9-F7E3EA82741E}"/>
              </a:ext>
            </a:extLst>
          </p:cNvPr>
          <p:cNvGrpSpPr/>
          <p:nvPr/>
        </p:nvGrpSpPr>
        <p:grpSpPr>
          <a:xfrm>
            <a:off x="5151924" y="1524000"/>
            <a:ext cx="3230076" cy="2983200"/>
            <a:chOff x="5151924" y="1524000"/>
            <a:chExt cx="3230076" cy="298320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49570F0-87C5-0BE2-8DA3-B8E239C533D8}"/>
                </a:ext>
              </a:extLst>
            </p:cNvPr>
            <p:cNvSpPr txBox="1"/>
            <p:nvPr/>
          </p:nvSpPr>
          <p:spPr>
            <a:xfrm>
              <a:off x="6553200" y="3348335"/>
              <a:ext cx="336952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00B050"/>
                  </a:solidFill>
                  <a:sym typeface="Symbol" panose="05050102010706020507" pitchFamily="18" charset="2"/>
                </a:rPr>
                <a:t></a:t>
              </a:r>
              <a:endParaRPr lang="en-IN" i="1" dirty="0">
                <a:solidFill>
                  <a:srgbClr val="00B050"/>
                </a:solidFill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E4EBC6EE-C528-A132-E867-5F3BE087DF10}"/>
                </a:ext>
              </a:extLst>
            </p:cNvPr>
            <p:cNvGrpSpPr/>
            <p:nvPr/>
          </p:nvGrpSpPr>
          <p:grpSpPr>
            <a:xfrm>
              <a:off x="5151924" y="1524000"/>
              <a:ext cx="3230076" cy="2983200"/>
              <a:chOff x="5151924" y="1524000"/>
              <a:chExt cx="3230076" cy="2983200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C35D57FA-2282-297D-0C98-0CE15819174C}"/>
                  </a:ext>
                </a:extLst>
              </p:cNvPr>
              <p:cNvSpPr/>
              <p:nvPr/>
            </p:nvSpPr>
            <p:spPr bwMode="auto">
              <a:xfrm>
                <a:off x="5791200" y="4191000"/>
                <a:ext cx="304800" cy="304800"/>
              </a:xfrm>
              <a:prstGeom prst="rect">
                <a:avLst/>
              </a:prstGeom>
              <a:pattFill prst="dkUpDiag">
                <a:fgClr>
                  <a:schemeClr val="accent1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DE24A29A-D5B7-B01D-3EDC-AF47361570AD}"/>
                  </a:ext>
                </a:extLst>
              </p:cNvPr>
              <p:cNvSpPr txBox="1"/>
              <p:nvPr/>
            </p:nvSpPr>
            <p:spPr>
              <a:xfrm>
                <a:off x="5673151" y="3703692"/>
                <a:ext cx="526106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>
                    <a:solidFill>
                      <a:srgbClr val="00B050"/>
                    </a:solidFill>
                  </a:rPr>
                  <a:t>dA</a:t>
                </a:r>
                <a:endParaRPr lang="en-IN" i="1" dirty="0">
                  <a:solidFill>
                    <a:srgbClr val="00B050"/>
                  </a:solidFill>
                </a:endParaRPr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E91D3E26-234C-DF8C-922E-B46FBB619372}"/>
                  </a:ext>
                </a:extLst>
              </p:cNvPr>
              <p:cNvGrpSpPr/>
              <p:nvPr/>
            </p:nvGrpSpPr>
            <p:grpSpPr>
              <a:xfrm>
                <a:off x="5151924" y="1524000"/>
                <a:ext cx="3230076" cy="2983200"/>
                <a:chOff x="-61718" y="1370772"/>
                <a:chExt cx="4669671" cy="4163359"/>
              </a:xfrm>
            </p:grpSpPr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00A1D0FF-CDFB-4C01-C3C3-F62043DD449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434015" y="1370772"/>
                  <a:ext cx="2173938" cy="3403035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08206BB5-E1F3-4F2F-1F4B-F18D3009F11B}"/>
                    </a:ext>
                  </a:extLst>
                </p:cNvPr>
                <p:cNvSpPr/>
                <p:nvPr/>
              </p:nvSpPr>
              <p:spPr bwMode="auto">
                <a:xfrm>
                  <a:off x="-61718" y="5305531"/>
                  <a:ext cx="153063" cy="228600"/>
                </a:xfrm>
                <a:prstGeom prst="ellipse">
                  <a:avLst/>
                </a:prstGeom>
                <a:solidFill>
                  <a:srgbClr val="3366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charset="0"/>
                  </a:endParaRPr>
                </a:p>
              </p:txBody>
            </p:sp>
          </p:grpSp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29976CC7-19CE-173A-E4C0-AA53E81070AE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5930595" y="3154308"/>
                <a:ext cx="1950642" cy="119814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837EBC5-7341-5542-7B5D-CA48422E3EDC}"/>
              </a:ext>
            </a:extLst>
          </p:cNvPr>
          <p:cNvGrpSpPr/>
          <p:nvPr/>
        </p:nvGrpSpPr>
        <p:grpSpPr>
          <a:xfrm>
            <a:off x="2895600" y="1447800"/>
            <a:ext cx="1986050" cy="3429000"/>
            <a:chOff x="3276600" y="1600200"/>
            <a:chExt cx="1986050" cy="34290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A679CAE-D17F-33EB-A261-1AEFFFD0120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76600" y="5029200"/>
              <a:ext cx="198605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7B44889-F025-8912-9143-8EA97FB0989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67200" y="1600200"/>
              <a:ext cx="76200" cy="3429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18722BD-7766-BC45-C4C7-A75BB1B1A7FB}"/>
                </a:ext>
              </a:extLst>
            </p:cNvPr>
            <p:cNvSpPr txBox="1"/>
            <p:nvPr/>
          </p:nvSpPr>
          <p:spPr>
            <a:xfrm>
              <a:off x="4267200" y="2586335"/>
              <a:ext cx="599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CP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C7E1170-B497-4985-719D-A3DD82A92A5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F5E35AB0-B14C-08B1-50E4-0045C7F746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7" name="Group 38">
              <a:extLst>
                <a:ext uri="{FF2B5EF4-FFF2-40B4-BE49-F238E27FC236}">
                  <a16:creationId xmlns:a16="http://schemas.microsoft.com/office/drawing/2014/main" id="{C7DDE70F-4BAD-8A2E-F05C-C5B5FCE287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5" name="Group 19">
                <a:extLst>
                  <a:ext uri="{FF2B5EF4-FFF2-40B4-BE49-F238E27FC236}">
                    <a16:creationId xmlns:a16="http://schemas.microsoft.com/office/drawing/2014/main" id="{10FFE402-C456-7E60-D445-2DDF40F48A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2DE83F08-5151-E4ED-B943-28D783E382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0" name="Group 39">
                    <a:extLst>
                      <a:ext uri="{FF2B5EF4-FFF2-40B4-BE49-F238E27FC236}">
                        <a16:creationId xmlns:a16="http://schemas.microsoft.com/office/drawing/2014/main" id="{8E250E74-9E67-F85E-303F-A1D6AC2BCF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9" name="Rectangle 10">
                      <a:extLst>
                        <a:ext uri="{FF2B5EF4-FFF2-40B4-BE49-F238E27FC236}">
                          <a16:creationId xmlns:a16="http://schemas.microsoft.com/office/drawing/2014/main" id="{FE3F3D5A-7F89-C412-ECBB-EBD5EA4E2D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9" name="Rectangle 11">
                      <a:extLst>
                        <a:ext uri="{FF2B5EF4-FFF2-40B4-BE49-F238E27FC236}">
                          <a16:creationId xmlns:a16="http://schemas.microsoft.com/office/drawing/2014/main" id="{4FD35446-8BA2-0206-9DB4-EA09772BB9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1" name="Group 40">
                    <a:extLst>
                      <a:ext uri="{FF2B5EF4-FFF2-40B4-BE49-F238E27FC236}">
                        <a16:creationId xmlns:a16="http://schemas.microsoft.com/office/drawing/2014/main" id="{A0024990-81B7-4119-B4AE-57689A1821B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7" name="Rectangle 13">
                      <a:extLst>
                        <a:ext uri="{FF2B5EF4-FFF2-40B4-BE49-F238E27FC236}">
                          <a16:creationId xmlns:a16="http://schemas.microsoft.com/office/drawing/2014/main" id="{448CD1AC-35EB-213E-AB88-229B78944D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8" name="Rectangle 14">
                      <a:extLst>
                        <a:ext uri="{FF2B5EF4-FFF2-40B4-BE49-F238E27FC236}">
                          <a16:creationId xmlns:a16="http://schemas.microsoft.com/office/drawing/2014/main" id="{B4CF68FD-F677-2B16-DEEA-A153623EF4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id="{DD0F1385-9561-4660-2A43-E320979BD2F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5" name="Rectangle 54">
                      <a:extLst>
                        <a:ext uri="{FF2B5EF4-FFF2-40B4-BE49-F238E27FC236}">
                          <a16:creationId xmlns:a16="http://schemas.microsoft.com/office/drawing/2014/main" id="{E7F1878F-9324-8A4A-8FBA-275E0DCD1F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6" name="Rectangle 55">
                      <a:extLst>
                        <a:ext uri="{FF2B5EF4-FFF2-40B4-BE49-F238E27FC236}">
                          <a16:creationId xmlns:a16="http://schemas.microsoft.com/office/drawing/2014/main" id="{18B9A726-0702-6606-E7FF-C4228AE202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3" name="Group 18">
                    <a:extLst>
                      <a:ext uri="{FF2B5EF4-FFF2-40B4-BE49-F238E27FC236}">
                        <a16:creationId xmlns:a16="http://schemas.microsoft.com/office/drawing/2014/main" id="{2CCC8902-6FC5-A167-C3C2-1FABAF189B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50" name="Rectangle 19">
                      <a:extLst>
                        <a:ext uri="{FF2B5EF4-FFF2-40B4-BE49-F238E27FC236}">
                          <a16:creationId xmlns:a16="http://schemas.microsoft.com/office/drawing/2014/main" id="{505E6057-9891-8F26-8B25-617B4947F7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4" name="Rectangle 20">
                      <a:extLst>
                        <a:ext uri="{FF2B5EF4-FFF2-40B4-BE49-F238E27FC236}">
                          <a16:creationId xmlns:a16="http://schemas.microsoft.com/office/drawing/2014/main" id="{A541186D-ECA1-3145-9475-C9814EC6724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9" name="Rectangle 21">
                  <a:extLst>
                    <a:ext uri="{FF2B5EF4-FFF2-40B4-BE49-F238E27FC236}">
                      <a16:creationId xmlns:a16="http://schemas.microsoft.com/office/drawing/2014/main" id="{62C79AF6-1C55-AD90-2EFA-2C19DC7D81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5C8EF35-8ADC-2F52-5E85-C65FDFEA84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C8ECDA-EDBA-49B8-14E3-E9DA3C4069C5}"/>
                  </a:ext>
                </a:extLst>
              </p:cNvPr>
              <p:cNvSpPr txBox="1"/>
              <p:nvPr/>
            </p:nvSpPr>
            <p:spPr>
              <a:xfrm>
                <a:off x="381000" y="1600200"/>
                <a:ext cx="4712187" cy="9898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𝑔𝑠𝑖𝑛</m:t>
                      </m:r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nary>
                        <m:nary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𝜌𝜉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0C8ECDA-EDBA-49B8-14E3-E9DA3C4069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1600200"/>
                <a:ext cx="4712187" cy="9898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418A03-58C3-E515-A5F4-2A4B19C49F6C}"/>
                  </a:ext>
                </a:extLst>
              </p:cNvPr>
              <p:cNvSpPr txBox="1"/>
              <p:nvPr/>
            </p:nvSpPr>
            <p:spPr>
              <a:xfrm>
                <a:off x="457200" y="3962400"/>
                <a:ext cx="2246512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A418A03-58C3-E515-A5F4-2A4B19C49F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962400"/>
                <a:ext cx="2246512" cy="8298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2BD1776-913F-04E4-5954-F614488E6EF7}"/>
                  </a:ext>
                </a:extLst>
              </p:cNvPr>
              <p:cNvSpPr txBox="1"/>
              <p:nvPr/>
            </p:nvSpPr>
            <p:spPr>
              <a:xfrm>
                <a:off x="533400" y="5486400"/>
                <a:ext cx="7803996" cy="111479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IN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  <m:t>𝑝𝑟𝑒𝑠𝑠𝑢𝑟𝑒</m:t>
                        </m:r>
                      </m:sub>
                    </m:sSub>
                    <m:r>
                      <a:rPr lang="en-US" b="0" i="1" smtClean="0">
                        <a:solidFill>
                          <a:srgbClr val="3366FF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solidFill>
                          <a:srgbClr val="3366FF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solidFill>
                          <a:srgbClr val="3366FF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solidFill>
                          <a:srgbClr val="3366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𝑔𝑠𝑖𝑛</m:t>
                    </m:r>
                    <m:r>
                      <a:rPr lang="en-US" i="1">
                        <a:solidFill>
                          <a:srgbClr val="3366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nary>
                      <m:naryPr>
                        <m:ctrlPr>
                          <a:rPr lang="en-IN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IN" i="1" smtClean="0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IN" i="1" smtClean="0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sup>
                      <m:e>
                        <m:r>
                          <a:rPr lang="en-US" i="1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  <m:r>
                          <a:rPr lang="en-US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  <m:t>𝑑𝐴</m:t>
                        </m:r>
                      </m:e>
                    </m:nary>
                  </m:oMath>
                </a14:m>
                <a:r>
                  <a:rPr lang="en-IN" dirty="0">
                    <a:solidFill>
                      <a:srgbClr val="3366FF"/>
                    </a:solidFill>
                  </a:rPr>
                  <a:t>+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3366FF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>
                        <a:solidFill>
                          <a:srgbClr val="3366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𝑔𝑠𝑖𝑛</m:t>
                    </m:r>
                    <m:r>
                      <a:rPr lang="en-US" i="1">
                        <a:solidFill>
                          <a:srgbClr val="3366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den>
                        </m:f>
                      </m:e>
                    </m:d>
                    <m:nary>
                      <m:naryPr>
                        <m:ctrlPr>
                          <a:rPr lang="en-IN" i="1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IN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IN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sup>
                      <m:e>
                        <m:sSup>
                          <m:sSupPr>
                            <m:ctrlPr>
                              <a:rPr lang="en-US" i="1" smtClean="0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  <m:t>𝑑𝐴</m:t>
                        </m:r>
                      </m:e>
                    </m:nary>
                  </m:oMath>
                </a14:m>
                <a:endParaRPr lang="en-IN" dirty="0">
                  <a:solidFill>
                    <a:srgbClr val="3366FF"/>
                  </a:solidFill>
                </a:endParaRPr>
              </a:p>
              <a:p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2BD1776-913F-04E4-5954-F614488E6E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5486400"/>
                <a:ext cx="7803996" cy="111479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953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6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526" y="152400"/>
            <a:ext cx="6201590" cy="1143000"/>
          </a:xfrm>
        </p:spPr>
        <p:txBody>
          <a:bodyPr/>
          <a:lstStyle/>
          <a:p>
            <a:r>
              <a:rPr lang="en-US" sz="2800" dirty="0"/>
              <a:t>Estimation of Pressure Force: Constant Density Model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5575A-D4D3-3A54-D765-F4E5469DC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94572"/>
            <a:ext cx="7039543" cy="4801428"/>
          </a:xfr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5510C4-A257-AFA5-AB99-9325938E7663}"/>
              </a:ext>
            </a:extLst>
          </p:cNvPr>
          <p:cNvCxnSpPr>
            <a:cxnSpLocks/>
          </p:cNvCxnSpPr>
          <p:nvPr/>
        </p:nvCxnSpPr>
        <p:spPr bwMode="auto">
          <a:xfrm>
            <a:off x="2646218" y="1717964"/>
            <a:ext cx="1229645" cy="1939636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BF15FD-4302-4B55-9445-9DDC269770F2}"/>
              </a:ext>
            </a:extLst>
          </p:cNvPr>
          <p:cNvGrpSpPr/>
          <p:nvPr/>
        </p:nvGrpSpPr>
        <p:grpSpPr>
          <a:xfrm>
            <a:off x="2434015" y="1370772"/>
            <a:ext cx="2518985" cy="3963229"/>
            <a:chOff x="2434015" y="1370772"/>
            <a:chExt cx="2518985" cy="396322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91B7FB2-9A9C-1607-5157-AA3A9CFD1CAB}"/>
                </a:ext>
              </a:extLst>
            </p:cNvPr>
            <p:cNvSpPr/>
            <p:nvPr/>
          </p:nvSpPr>
          <p:spPr bwMode="auto">
            <a:xfrm>
              <a:off x="4572000" y="4724400"/>
              <a:ext cx="153063" cy="2286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5E422CE-BF5F-198A-728D-57718EA2B9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34015" y="1370772"/>
              <a:ext cx="2518985" cy="39632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F36B209-43F5-DE59-8EBA-EAE597B501F3}"/>
              </a:ext>
            </a:extLst>
          </p:cNvPr>
          <p:cNvGrpSpPr/>
          <p:nvPr/>
        </p:nvGrpSpPr>
        <p:grpSpPr>
          <a:xfrm>
            <a:off x="3561140" y="1523999"/>
            <a:ext cx="2046130" cy="2913324"/>
            <a:chOff x="2362200" y="1600199"/>
            <a:chExt cx="2046130" cy="291332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B06C80B-C022-64A5-7E49-9830AFA424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62200" y="4495800"/>
              <a:ext cx="2046130" cy="1772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6AE1F49-6BD4-BB23-5B61-C08B6529D1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31947" y="1600199"/>
              <a:ext cx="15820" cy="289560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767C917-5777-4211-2EBF-1E8FFE7D6673}"/>
                </a:ext>
              </a:extLst>
            </p:cNvPr>
            <p:cNvSpPr txBox="1"/>
            <p:nvPr/>
          </p:nvSpPr>
          <p:spPr>
            <a:xfrm>
              <a:off x="3371567" y="2967335"/>
              <a:ext cx="6222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CG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F611C2CF-17CF-C3FC-992B-55D164BAAB49}"/>
              </a:ext>
            </a:extLst>
          </p:cNvPr>
          <p:cNvSpPr txBox="1"/>
          <p:nvPr/>
        </p:nvSpPr>
        <p:spPr>
          <a:xfrm>
            <a:off x="304800" y="5379043"/>
            <a:ext cx="8610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latin typeface="Times-Roman"/>
              </a:rPr>
              <a:t>T</a:t>
            </a:r>
            <a:r>
              <a:rPr lang="en-US" b="0" i="0" u="none" strike="noStrike" baseline="0" dirty="0">
                <a:latin typeface="Times-Roman"/>
              </a:rPr>
              <a:t>he centroidal slant distance from the surface to the plate is defined as </a:t>
            </a:r>
            <a:endParaRPr lang="en-IN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F213C74-F50E-529C-CBD5-7A39CC8825D5}"/>
              </a:ext>
            </a:extLst>
          </p:cNvPr>
          <p:cNvGrpSpPr/>
          <p:nvPr/>
        </p:nvGrpSpPr>
        <p:grpSpPr>
          <a:xfrm>
            <a:off x="4688043" y="3810000"/>
            <a:ext cx="1036465" cy="1044131"/>
            <a:chOff x="4688043" y="3794983"/>
            <a:chExt cx="1036465" cy="104413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0825912-56D8-3B37-6F66-B6F730ECE276}"/>
                </a:ext>
              </a:extLst>
            </p:cNvPr>
            <p:cNvGrpSpPr/>
            <p:nvPr/>
          </p:nvGrpSpPr>
          <p:grpSpPr>
            <a:xfrm>
              <a:off x="4688043" y="3794983"/>
              <a:ext cx="919227" cy="1044131"/>
              <a:chOff x="5089295" y="3760934"/>
              <a:chExt cx="919227" cy="1044131"/>
            </a:xfrm>
          </p:grpSpPr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51C52CBF-CBF7-788D-818F-4CBF0652C7B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595266" y="4413900"/>
                <a:ext cx="272134" cy="391165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6D00B71-6766-6CE2-FDFB-0D16E29C9A27}"/>
                  </a:ext>
                </a:extLst>
              </p:cNvPr>
              <p:cNvSpPr txBox="1"/>
              <p:nvPr/>
            </p:nvSpPr>
            <p:spPr>
              <a:xfrm>
                <a:off x="5089295" y="4030681"/>
                <a:ext cx="612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CG</a:t>
                </a:r>
                <a:endParaRPr lang="en-IN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F448A60-0A0A-9AE3-0B5F-283994DA4CF2}"/>
                  </a:ext>
                </a:extLst>
              </p:cNvPr>
              <p:cNvSpPr txBox="1"/>
              <p:nvPr/>
            </p:nvSpPr>
            <p:spPr>
              <a:xfrm>
                <a:off x="5687600" y="3760934"/>
                <a:ext cx="3209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y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BB6F68B-6D3C-EF22-5616-DCC9B7215513}"/>
                  </a:ext>
                </a:extLst>
              </p:cNvPr>
              <p:cNvSpPr txBox="1"/>
              <p:nvPr/>
            </p:nvSpPr>
            <p:spPr>
              <a:xfrm>
                <a:off x="5334000" y="4343400"/>
                <a:ext cx="3209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x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47BA6C98-EB41-377C-D45F-7F64EDB3D5A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181600" y="4105983"/>
              <a:ext cx="542908" cy="316323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CE72D85-04F6-39DA-3F09-C7DDA7545EDE}"/>
              </a:ext>
            </a:extLst>
          </p:cNvPr>
          <p:cNvGrpSpPr/>
          <p:nvPr/>
        </p:nvGrpSpPr>
        <p:grpSpPr>
          <a:xfrm>
            <a:off x="5151924" y="1524000"/>
            <a:ext cx="3230076" cy="2983200"/>
            <a:chOff x="5151924" y="1524000"/>
            <a:chExt cx="3230076" cy="298320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D2C8689-7967-4683-FE53-2FCF3D37FA90}"/>
                </a:ext>
              </a:extLst>
            </p:cNvPr>
            <p:cNvSpPr txBox="1"/>
            <p:nvPr/>
          </p:nvSpPr>
          <p:spPr>
            <a:xfrm>
              <a:off x="6553200" y="3348335"/>
              <a:ext cx="336952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00B050"/>
                  </a:solidFill>
                  <a:sym typeface="Symbol" panose="05050102010706020507" pitchFamily="18" charset="2"/>
                </a:rPr>
                <a:t></a:t>
              </a:r>
              <a:endParaRPr lang="en-IN" i="1" dirty="0">
                <a:solidFill>
                  <a:srgbClr val="00B050"/>
                </a:solidFill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AE8C3C55-BE4B-D7A3-2C1B-A80AD37BA52C}"/>
                </a:ext>
              </a:extLst>
            </p:cNvPr>
            <p:cNvGrpSpPr/>
            <p:nvPr/>
          </p:nvGrpSpPr>
          <p:grpSpPr>
            <a:xfrm>
              <a:off x="5151924" y="1524000"/>
              <a:ext cx="3230076" cy="2983200"/>
              <a:chOff x="5151924" y="1524000"/>
              <a:chExt cx="3230076" cy="2983200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DCC4C517-E0D7-BAA7-7AEB-161A6F9C52B7}"/>
                  </a:ext>
                </a:extLst>
              </p:cNvPr>
              <p:cNvSpPr/>
              <p:nvPr/>
            </p:nvSpPr>
            <p:spPr bwMode="auto">
              <a:xfrm>
                <a:off x="5791200" y="4191000"/>
                <a:ext cx="304800" cy="304800"/>
              </a:xfrm>
              <a:prstGeom prst="rect">
                <a:avLst/>
              </a:prstGeom>
              <a:pattFill prst="dkUpDiag">
                <a:fgClr>
                  <a:schemeClr val="accent1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46A731B-5299-AF9A-4CD0-A691885BA760}"/>
                  </a:ext>
                </a:extLst>
              </p:cNvPr>
              <p:cNvSpPr txBox="1"/>
              <p:nvPr/>
            </p:nvSpPr>
            <p:spPr>
              <a:xfrm>
                <a:off x="5673151" y="3703692"/>
                <a:ext cx="526106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>
                    <a:solidFill>
                      <a:srgbClr val="00B050"/>
                    </a:solidFill>
                  </a:rPr>
                  <a:t>dA</a:t>
                </a:r>
                <a:endParaRPr lang="en-IN" i="1" dirty="0">
                  <a:solidFill>
                    <a:srgbClr val="00B050"/>
                  </a:solidFill>
                </a:endParaRPr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44FC5152-EE1F-99FA-E3F6-077FD907FE26}"/>
                  </a:ext>
                </a:extLst>
              </p:cNvPr>
              <p:cNvGrpSpPr/>
              <p:nvPr/>
            </p:nvGrpSpPr>
            <p:grpSpPr>
              <a:xfrm>
                <a:off x="5151924" y="1524000"/>
                <a:ext cx="3230076" cy="2983200"/>
                <a:chOff x="-61718" y="1370772"/>
                <a:chExt cx="4669671" cy="4163359"/>
              </a:xfrm>
            </p:grpSpPr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F1565104-859A-79FE-F564-9EFBCD45D67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434015" y="1370772"/>
                  <a:ext cx="2173938" cy="3403035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A5C74C39-CF5E-03FC-F6AB-CC7D107801ED}"/>
                    </a:ext>
                  </a:extLst>
                </p:cNvPr>
                <p:cNvSpPr/>
                <p:nvPr/>
              </p:nvSpPr>
              <p:spPr bwMode="auto">
                <a:xfrm>
                  <a:off x="-61718" y="5305531"/>
                  <a:ext cx="153063" cy="228600"/>
                </a:xfrm>
                <a:prstGeom prst="ellipse">
                  <a:avLst/>
                </a:prstGeom>
                <a:solidFill>
                  <a:srgbClr val="3366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charset="0"/>
                  </a:endParaRPr>
                </a:p>
              </p:txBody>
            </p:sp>
          </p:grpSp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B9F1FDA0-87F6-7F99-4B1E-5B755787B1E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5930595" y="3154308"/>
                <a:ext cx="1950642" cy="119814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FCBAF38-A257-1FA5-B3FF-B76650700668}"/>
              </a:ext>
            </a:extLst>
          </p:cNvPr>
          <p:cNvGrpSpPr/>
          <p:nvPr/>
        </p:nvGrpSpPr>
        <p:grpSpPr>
          <a:xfrm>
            <a:off x="2895600" y="1447800"/>
            <a:ext cx="1986050" cy="3429000"/>
            <a:chOff x="3276600" y="1600200"/>
            <a:chExt cx="1986050" cy="34290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5B0D17C-178E-8756-A987-F14598A1FE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76600" y="5029200"/>
              <a:ext cx="198605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5BF6356-7C60-9C99-180D-CEAE260AB7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67200" y="1600200"/>
              <a:ext cx="76200" cy="3429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058D47-032D-C7DF-7843-2E5660BA2284}"/>
                </a:ext>
              </a:extLst>
            </p:cNvPr>
            <p:cNvSpPr txBox="1"/>
            <p:nvPr/>
          </p:nvSpPr>
          <p:spPr>
            <a:xfrm>
              <a:off x="4267200" y="2586335"/>
              <a:ext cx="599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CP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C78A3D9-4845-D4F8-BFCD-13EB61F533BD}"/>
                  </a:ext>
                </a:extLst>
              </p:cNvPr>
              <p:cNvSpPr txBox="1"/>
              <p:nvPr/>
            </p:nvSpPr>
            <p:spPr>
              <a:xfrm>
                <a:off x="3537709" y="5796442"/>
                <a:ext cx="2380075" cy="9898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𝐶𝐺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nary>
                        <m:nary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p>
                        <m:e>
                          <m: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C78A3D9-4845-D4F8-BFCD-13EB61F533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7709" y="5796442"/>
                <a:ext cx="2380075" cy="9898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05334DBC-AAEA-5435-5748-E5747C3C6E8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06F2A575-D8E7-E0E5-7D50-57AF95CE6A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7" name="Group 38">
              <a:extLst>
                <a:ext uri="{FF2B5EF4-FFF2-40B4-BE49-F238E27FC236}">
                  <a16:creationId xmlns:a16="http://schemas.microsoft.com/office/drawing/2014/main" id="{81E6CDE5-3A2F-F312-00F7-296BF6FD11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5" name="Group 19">
                <a:extLst>
                  <a:ext uri="{FF2B5EF4-FFF2-40B4-BE49-F238E27FC236}">
                    <a16:creationId xmlns:a16="http://schemas.microsoft.com/office/drawing/2014/main" id="{5132A782-BEBD-BB9F-D75D-7FEF3C75F1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8" name="Group 37">
                  <a:extLst>
                    <a:ext uri="{FF2B5EF4-FFF2-40B4-BE49-F238E27FC236}">
                      <a16:creationId xmlns:a16="http://schemas.microsoft.com/office/drawing/2014/main" id="{4AE9EB54-9309-C8A4-65F9-C676B7164D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0" name="Group 39">
                    <a:extLst>
                      <a:ext uri="{FF2B5EF4-FFF2-40B4-BE49-F238E27FC236}">
                        <a16:creationId xmlns:a16="http://schemas.microsoft.com/office/drawing/2014/main" id="{148B60E2-2E3D-7F55-687B-243899C6850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9" name="Rectangle 10">
                      <a:extLst>
                        <a:ext uri="{FF2B5EF4-FFF2-40B4-BE49-F238E27FC236}">
                          <a16:creationId xmlns:a16="http://schemas.microsoft.com/office/drawing/2014/main" id="{219AF6AB-EBD1-39C9-2755-1CB9F01E00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9" name="Rectangle 11">
                      <a:extLst>
                        <a:ext uri="{FF2B5EF4-FFF2-40B4-BE49-F238E27FC236}">
                          <a16:creationId xmlns:a16="http://schemas.microsoft.com/office/drawing/2014/main" id="{7D8DDC0F-ECB9-5A5B-B3B7-98EA91B0B0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1" name="Group 40">
                    <a:extLst>
                      <a:ext uri="{FF2B5EF4-FFF2-40B4-BE49-F238E27FC236}">
                        <a16:creationId xmlns:a16="http://schemas.microsoft.com/office/drawing/2014/main" id="{2379EF8C-C111-3308-A3FA-1802B18FC5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7" name="Rectangle 13">
                      <a:extLst>
                        <a:ext uri="{FF2B5EF4-FFF2-40B4-BE49-F238E27FC236}">
                          <a16:creationId xmlns:a16="http://schemas.microsoft.com/office/drawing/2014/main" id="{5BF8144C-561D-82A9-77B9-EEF77754E7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8" name="Rectangle 14">
                      <a:extLst>
                        <a:ext uri="{FF2B5EF4-FFF2-40B4-BE49-F238E27FC236}">
                          <a16:creationId xmlns:a16="http://schemas.microsoft.com/office/drawing/2014/main" id="{84299418-7925-26AA-FEDB-1CED196F01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id="{3EEAB9C6-55BB-8B3F-DC85-6F4657DEFD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5" name="Rectangle 54">
                      <a:extLst>
                        <a:ext uri="{FF2B5EF4-FFF2-40B4-BE49-F238E27FC236}">
                          <a16:creationId xmlns:a16="http://schemas.microsoft.com/office/drawing/2014/main" id="{E8064943-E8E6-01AA-6D4D-B4DB001974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6" name="Rectangle 55">
                      <a:extLst>
                        <a:ext uri="{FF2B5EF4-FFF2-40B4-BE49-F238E27FC236}">
                          <a16:creationId xmlns:a16="http://schemas.microsoft.com/office/drawing/2014/main" id="{5D227A49-333D-0DC0-37B3-0605A6288DE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3" name="Group 18">
                    <a:extLst>
                      <a:ext uri="{FF2B5EF4-FFF2-40B4-BE49-F238E27FC236}">
                        <a16:creationId xmlns:a16="http://schemas.microsoft.com/office/drawing/2014/main" id="{BDAA9E3F-B145-8087-75B6-31D9B415F60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50" name="Rectangle 19">
                      <a:extLst>
                        <a:ext uri="{FF2B5EF4-FFF2-40B4-BE49-F238E27FC236}">
                          <a16:creationId xmlns:a16="http://schemas.microsoft.com/office/drawing/2014/main" id="{7B9D0C50-BCE1-1C4F-190A-1E4D003874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4" name="Rectangle 20">
                      <a:extLst>
                        <a:ext uri="{FF2B5EF4-FFF2-40B4-BE49-F238E27FC236}">
                          <a16:creationId xmlns:a16="http://schemas.microsoft.com/office/drawing/2014/main" id="{6507EC5A-26E8-263E-4986-15E51F61BA1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9" name="Rectangle 21">
                  <a:extLst>
                    <a:ext uri="{FF2B5EF4-FFF2-40B4-BE49-F238E27FC236}">
                      <a16:creationId xmlns:a16="http://schemas.microsoft.com/office/drawing/2014/main" id="{F07C6A41-8337-D51E-166C-73A0CF28CF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9EAA193-9786-C990-5296-55DB03EA07A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1F7172A-5727-39B0-15E7-01477FA765DC}"/>
                  </a:ext>
                </a:extLst>
              </p:cNvPr>
              <p:cNvSpPr txBox="1"/>
              <p:nvPr/>
            </p:nvSpPr>
            <p:spPr>
              <a:xfrm>
                <a:off x="381000" y="2133600"/>
                <a:ext cx="4712187" cy="9898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𝑔𝑠𝑖𝑛</m:t>
                      </m:r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nary>
                        <m:nary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1F7172A-5727-39B0-15E7-01477FA765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133600"/>
                <a:ext cx="4712187" cy="98982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608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4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944161"/>
          </a:xfrm>
        </p:spPr>
        <p:txBody>
          <a:bodyPr/>
          <a:lstStyle/>
          <a:p>
            <a:r>
              <a:rPr lang="en-US" sz="2800" dirty="0"/>
              <a:t>The Force on the Gate: Constant Density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5575A-D4D3-3A54-D765-F4E5469DC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94572"/>
            <a:ext cx="7039543" cy="4801428"/>
          </a:xfr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5510C4-A257-AFA5-AB99-9325938E7663}"/>
              </a:ext>
            </a:extLst>
          </p:cNvPr>
          <p:cNvCxnSpPr>
            <a:cxnSpLocks/>
          </p:cNvCxnSpPr>
          <p:nvPr/>
        </p:nvCxnSpPr>
        <p:spPr bwMode="auto">
          <a:xfrm>
            <a:off x="2646218" y="1717964"/>
            <a:ext cx="1229645" cy="1939636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BF15FD-4302-4B55-9445-9DDC269770F2}"/>
              </a:ext>
            </a:extLst>
          </p:cNvPr>
          <p:cNvGrpSpPr/>
          <p:nvPr/>
        </p:nvGrpSpPr>
        <p:grpSpPr>
          <a:xfrm>
            <a:off x="3200400" y="1370772"/>
            <a:ext cx="2518985" cy="3963229"/>
            <a:chOff x="3200400" y="1370772"/>
            <a:chExt cx="2518985" cy="396322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91B7FB2-9A9C-1607-5157-AA3A9CFD1CAB}"/>
                </a:ext>
              </a:extLst>
            </p:cNvPr>
            <p:cNvSpPr/>
            <p:nvPr/>
          </p:nvSpPr>
          <p:spPr bwMode="auto">
            <a:xfrm>
              <a:off x="4572000" y="4724400"/>
              <a:ext cx="153063" cy="2286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5E422CE-BF5F-198A-728D-57718EA2B9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00400" y="1370772"/>
              <a:ext cx="2518985" cy="39632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F36B209-43F5-DE59-8EBA-EAE597B501F3}"/>
              </a:ext>
            </a:extLst>
          </p:cNvPr>
          <p:cNvGrpSpPr/>
          <p:nvPr/>
        </p:nvGrpSpPr>
        <p:grpSpPr>
          <a:xfrm>
            <a:off x="3561140" y="1523999"/>
            <a:ext cx="2046130" cy="2913324"/>
            <a:chOff x="2362200" y="1600199"/>
            <a:chExt cx="2046130" cy="291332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B06C80B-C022-64A5-7E49-9830AFA424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62200" y="4495800"/>
              <a:ext cx="2046130" cy="1772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6AE1F49-6BD4-BB23-5B61-C08B6529D1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31947" y="1600199"/>
              <a:ext cx="15820" cy="289560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767C917-5777-4211-2EBF-1E8FFE7D6673}"/>
                </a:ext>
              </a:extLst>
            </p:cNvPr>
            <p:cNvSpPr txBox="1"/>
            <p:nvPr/>
          </p:nvSpPr>
          <p:spPr>
            <a:xfrm>
              <a:off x="3371567" y="2967335"/>
              <a:ext cx="6222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CG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F213C74-F50E-529C-CBD5-7A39CC8825D5}"/>
              </a:ext>
            </a:extLst>
          </p:cNvPr>
          <p:cNvGrpSpPr/>
          <p:nvPr/>
        </p:nvGrpSpPr>
        <p:grpSpPr>
          <a:xfrm>
            <a:off x="4688043" y="3810000"/>
            <a:ext cx="1036465" cy="1044131"/>
            <a:chOff x="4688043" y="3794983"/>
            <a:chExt cx="1036465" cy="104413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0825912-56D8-3B37-6F66-B6F730ECE276}"/>
                </a:ext>
              </a:extLst>
            </p:cNvPr>
            <p:cNvGrpSpPr/>
            <p:nvPr/>
          </p:nvGrpSpPr>
          <p:grpSpPr>
            <a:xfrm>
              <a:off x="4688043" y="3794983"/>
              <a:ext cx="919227" cy="1044131"/>
              <a:chOff x="5089295" y="3760934"/>
              <a:chExt cx="919227" cy="1044131"/>
            </a:xfrm>
          </p:grpSpPr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51C52CBF-CBF7-788D-818F-4CBF0652C7B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595266" y="4413900"/>
                <a:ext cx="272134" cy="391165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6D00B71-6766-6CE2-FDFB-0D16E29C9A27}"/>
                  </a:ext>
                </a:extLst>
              </p:cNvPr>
              <p:cNvSpPr txBox="1"/>
              <p:nvPr/>
            </p:nvSpPr>
            <p:spPr>
              <a:xfrm>
                <a:off x="5089295" y="4030681"/>
                <a:ext cx="612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CG</a:t>
                </a:r>
                <a:endParaRPr lang="en-IN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F448A60-0A0A-9AE3-0B5F-283994DA4CF2}"/>
                  </a:ext>
                </a:extLst>
              </p:cNvPr>
              <p:cNvSpPr txBox="1"/>
              <p:nvPr/>
            </p:nvSpPr>
            <p:spPr>
              <a:xfrm>
                <a:off x="5687600" y="3760934"/>
                <a:ext cx="3209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y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BB6F68B-6D3C-EF22-5616-DCC9B7215513}"/>
                  </a:ext>
                </a:extLst>
              </p:cNvPr>
              <p:cNvSpPr txBox="1"/>
              <p:nvPr/>
            </p:nvSpPr>
            <p:spPr>
              <a:xfrm>
                <a:off x="5334000" y="4343400"/>
                <a:ext cx="3209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x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47BA6C98-EB41-377C-D45F-7F64EDB3D5A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181600" y="4105983"/>
              <a:ext cx="542908" cy="316323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CE72D85-04F6-39DA-3F09-C7DDA7545EDE}"/>
              </a:ext>
            </a:extLst>
          </p:cNvPr>
          <p:cNvGrpSpPr/>
          <p:nvPr/>
        </p:nvGrpSpPr>
        <p:grpSpPr>
          <a:xfrm>
            <a:off x="5151924" y="1524000"/>
            <a:ext cx="3732293" cy="3276600"/>
            <a:chOff x="5151924" y="1524000"/>
            <a:chExt cx="3732293" cy="3276600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D2C8689-7967-4683-FE53-2FCF3D37FA90}"/>
                </a:ext>
              </a:extLst>
            </p:cNvPr>
            <p:cNvSpPr txBox="1"/>
            <p:nvPr/>
          </p:nvSpPr>
          <p:spPr>
            <a:xfrm>
              <a:off x="6553200" y="3348335"/>
              <a:ext cx="336952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00B050"/>
                  </a:solidFill>
                  <a:sym typeface="Symbol" panose="05050102010706020507" pitchFamily="18" charset="2"/>
                </a:rPr>
                <a:t></a:t>
              </a:r>
              <a:endParaRPr lang="en-IN" i="1" dirty="0">
                <a:solidFill>
                  <a:srgbClr val="00B050"/>
                </a:solidFill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AE8C3C55-BE4B-D7A3-2C1B-A80AD37BA52C}"/>
                </a:ext>
              </a:extLst>
            </p:cNvPr>
            <p:cNvGrpSpPr/>
            <p:nvPr/>
          </p:nvGrpSpPr>
          <p:grpSpPr>
            <a:xfrm>
              <a:off x="5151924" y="1524000"/>
              <a:ext cx="3732293" cy="3276600"/>
              <a:chOff x="5151924" y="1524000"/>
              <a:chExt cx="3732293" cy="3276600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DCC4C517-E0D7-BAA7-7AEB-161A6F9C52B7}"/>
                  </a:ext>
                </a:extLst>
              </p:cNvPr>
              <p:cNvSpPr/>
              <p:nvPr/>
            </p:nvSpPr>
            <p:spPr bwMode="auto">
              <a:xfrm>
                <a:off x="5791200" y="4191000"/>
                <a:ext cx="304800" cy="304800"/>
              </a:xfrm>
              <a:prstGeom prst="rect">
                <a:avLst/>
              </a:prstGeom>
              <a:pattFill prst="dkUpDiag">
                <a:fgClr>
                  <a:schemeClr val="accent1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A46A731B-5299-AF9A-4CD0-A691885BA760}"/>
                  </a:ext>
                </a:extLst>
              </p:cNvPr>
              <p:cNvSpPr txBox="1"/>
              <p:nvPr/>
            </p:nvSpPr>
            <p:spPr>
              <a:xfrm>
                <a:off x="5673151" y="3703692"/>
                <a:ext cx="526106" cy="46166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i="1" dirty="0" err="1">
                    <a:solidFill>
                      <a:srgbClr val="00B050"/>
                    </a:solidFill>
                  </a:rPr>
                  <a:t>dA</a:t>
                </a:r>
                <a:endParaRPr lang="en-IN" i="1" dirty="0">
                  <a:solidFill>
                    <a:srgbClr val="00B050"/>
                  </a:solidFill>
                </a:endParaRPr>
              </a:p>
            </p:txBody>
          </p:sp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id="{44FC5152-EE1F-99FA-E3F6-077FD907FE26}"/>
                  </a:ext>
                </a:extLst>
              </p:cNvPr>
              <p:cNvGrpSpPr/>
              <p:nvPr/>
            </p:nvGrpSpPr>
            <p:grpSpPr>
              <a:xfrm>
                <a:off x="5151924" y="1524000"/>
                <a:ext cx="3732293" cy="3276600"/>
                <a:chOff x="-61718" y="1370772"/>
                <a:chExt cx="5395718" cy="4572828"/>
              </a:xfrm>
            </p:grpSpPr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F1565104-859A-79FE-F564-9EFBCD45D67A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434015" y="1370772"/>
                  <a:ext cx="2899985" cy="457282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68" name="Oval 67">
                  <a:extLst>
                    <a:ext uri="{FF2B5EF4-FFF2-40B4-BE49-F238E27FC236}">
                      <a16:creationId xmlns:a16="http://schemas.microsoft.com/office/drawing/2014/main" id="{A5C74C39-CF5E-03FC-F6AB-CC7D107801ED}"/>
                    </a:ext>
                  </a:extLst>
                </p:cNvPr>
                <p:cNvSpPr/>
                <p:nvPr/>
              </p:nvSpPr>
              <p:spPr bwMode="auto">
                <a:xfrm>
                  <a:off x="-61718" y="5305531"/>
                  <a:ext cx="153063" cy="228600"/>
                </a:xfrm>
                <a:prstGeom prst="ellipse">
                  <a:avLst/>
                </a:prstGeom>
                <a:solidFill>
                  <a:srgbClr val="3366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charset="0"/>
                  </a:endParaRPr>
                </a:p>
              </p:txBody>
            </p:sp>
          </p:grpSp>
          <p:cxnSp>
            <p:nvCxnSpPr>
              <p:cNvPr id="66" name="Straight Arrow Connector 65">
                <a:extLst>
                  <a:ext uri="{FF2B5EF4-FFF2-40B4-BE49-F238E27FC236}">
                    <a16:creationId xmlns:a16="http://schemas.microsoft.com/office/drawing/2014/main" id="{B9F1FDA0-87F6-7F99-4B1E-5B755787B1E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5930595" y="3154308"/>
                <a:ext cx="1950642" cy="119814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FCBAF38-A257-1FA5-B3FF-B76650700668}"/>
              </a:ext>
            </a:extLst>
          </p:cNvPr>
          <p:cNvGrpSpPr/>
          <p:nvPr/>
        </p:nvGrpSpPr>
        <p:grpSpPr>
          <a:xfrm>
            <a:off x="2895600" y="1447800"/>
            <a:ext cx="1986050" cy="3429000"/>
            <a:chOff x="3276600" y="1600200"/>
            <a:chExt cx="1986050" cy="34290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5B0D17C-178E-8756-A987-F14598A1FE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76600" y="5029200"/>
              <a:ext cx="198605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5BF6356-7C60-9C99-180D-CEAE260AB7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67200" y="1600200"/>
              <a:ext cx="76200" cy="3429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058D47-032D-C7DF-7843-2E5660BA2284}"/>
                </a:ext>
              </a:extLst>
            </p:cNvPr>
            <p:cNvSpPr txBox="1"/>
            <p:nvPr/>
          </p:nvSpPr>
          <p:spPr>
            <a:xfrm>
              <a:off x="4267200" y="2586335"/>
              <a:ext cx="599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CP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C78A3D9-4845-D4F8-BFCD-13EB61F533BD}"/>
                  </a:ext>
                </a:extLst>
              </p:cNvPr>
              <p:cNvSpPr txBox="1"/>
              <p:nvPr/>
            </p:nvSpPr>
            <p:spPr>
              <a:xfrm>
                <a:off x="503145" y="2133600"/>
                <a:ext cx="2380075" cy="9898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𝐶𝐺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den>
                      </m:f>
                      <m:nary>
                        <m:nary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p>
                        <m:e>
                          <m: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C78A3D9-4845-D4F8-BFCD-13EB61F533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145" y="2133600"/>
                <a:ext cx="2380075" cy="9898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2DEC63E-C64B-709B-5DE0-30975C1D4F43}"/>
                  </a:ext>
                </a:extLst>
              </p:cNvPr>
              <p:cNvSpPr txBox="1"/>
              <p:nvPr/>
            </p:nvSpPr>
            <p:spPr>
              <a:xfrm>
                <a:off x="134002" y="3394724"/>
                <a:ext cx="4712187" cy="98982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𝑔𝑠𝑖𝑛</m:t>
                      </m:r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nary>
                        <m:nary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sup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𝑑𝐴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2DEC63E-C64B-709B-5DE0-30975C1D4F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002" y="3394724"/>
                <a:ext cx="4712187" cy="98982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DE69A904-87C6-DB52-D94E-BF25F496A081}"/>
              </a:ext>
            </a:extLst>
          </p:cNvPr>
          <p:cNvSpPr txBox="1"/>
          <p:nvPr/>
        </p:nvSpPr>
        <p:spPr>
          <a:xfrm>
            <a:off x="5181600" y="5608212"/>
            <a:ext cx="18473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IN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BA7CC9F-F44A-5E20-D1E1-25B3F055BCC6}"/>
                  </a:ext>
                </a:extLst>
              </p:cNvPr>
              <p:cNvSpPr txBox="1"/>
              <p:nvPr/>
            </p:nvSpPr>
            <p:spPr>
              <a:xfrm>
                <a:off x="1250454" y="5791200"/>
                <a:ext cx="4281557" cy="4901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𝑔𝑠𝑖𝑛</m:t>
                      </m:r>
                      <m:r>
                        <a:rPr lang="en-US" i="1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𝐶𝐺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BA7CC9F-F44A-5E20-D1E1-25B3F055BC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454" y="5791200"/>
                <a:ext cx="4281557" cy="490199"/>
              </a:xfrm>
              <a:prstGeom prst="rect">
                <a:avLst/>
              </a:prstGeom>
              <a:blipFill>
                <a:blip r:embed="rId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2C9AC7A8-576E-81F3-444F-3BCB4C671E47}"/>
              </a:ext>
            </a:extLst>
          </p:cNvPr>
          <p:cNvSpPr txBox="1"/>
          <p:nvPr/>
        </p:nvSpPr>
        <p:spPr>
          <a:xfrm>
            <a:off x="6766142" y="3898681"/>
            <a:ext cx="620683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7030A0"/>
                </a:solidFill>
                <a:sym typeface="Symbol" panose="05050102010706020507" pitchFamily="18" charset="2"/>
              </a:rPr>
              <a:t></a:t>
            </a:r>
            <a:r>
              <a:rPr lang="en-US" b="1" i="1" baseline="-25000" dirty="0">
                <a:solidFill>
                  <a:srgbClr val="7030A0"/>
                </a:solidFill>
                <a:sym typeface="Symbol" panose="05050102010706020507" pitchFamily="18" charset="2"/>
              </a:rPr>
              <a:t>CG</a:t>
            </a:r>
            <a:endParaRPr lang="en-IN" b="1" i="1" baseline="-25000" dirty="0">
              <a:solidFill>
                <a:srgbClr val="7030A0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B6615C9-D157-1ED1-7828-8E01D543A460}"/>
              </a:ext>
            </a:extLst>
          </p:cNvPr>
          <p:cNvCxnSpPr>
            <a:cxnSpLocks/>
          </p:cNvCxnSpPr>
          <p:nvPr/>
        </p:nvCxnSpPr>
        <p:spPr bwMode="auto">
          <a:xfrm flipH="1">
            <a:off x="5648606" y="3750943"/>
            <a:ext cx="2604956" cy="150028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D261A75-30C6-E85E-6626-576213D5C9A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8" name="Picture 37" descr="Logo usage Guidelines">
              <a:extLst>
                <a:ext uri="{FF2B5EF4-FFF2-40B4-BE49-F238E27FC236}">
                  <a16:creationId xmlns:a16="http://schemas.microsoft.com/office/drawing/2014/main" id="{1CA62DF1-609C-5BEE-0789-ACF2A2338A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BE8C6011-BFF0-F7BB-5B09-066F1F768A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0" name="Group 19">
                <a:extLst>
                  <a:ext uri="{FF2B5EF4-FFF2-40B4-BE49-F238E27FC236}">
                    <a16:creationId xmlns:a16="http://schemas.microsoft.com/office/drawing/2014/main" id="{21AC2833-4030-9275-7B77-101869EF7D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9CECEF6B-6B26-89CE-6A0F-768102B18B3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50" name="Group 49">
                    <a:extLst>
                      <a:ext uri="{FF2B5EF4-FFF2-40B4-BE49-F238E27FC236}">
                        <a16:creationId xmlns:a16="http://schemas.microsoft.com/office/drawing/2014/main" id="{FE0E1B3A-DCDF-F911-75D7-5F64F948FF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2" name="Rectangle 10">
                      <a:extLst>
                        <a:ext uri="{FF2B5EF4-FFF2-40B4-BE49-F238E27FC236}">
                          <a16:creationId xmlns:a16="http://schemas.microsoft.com/office/drawing/2014/main" id="{BF94187F-B446-D6A8-A383-98201DE1A2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3" name="Rectangle 11">
                      <a:extLst>
                        <a:ext uri="{FF2B5EF4-FFF2-40B4-BE49-F238E27FC236}">
                          <a16:creationId xmlns:a16="http://schemas.microsoft.com/office/drawing/2014/main" id="{11CB7B3F-877C-E23E-F5C6-7A6B40FE0D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4" name="Group 53">
                    <a:extLst>
                      <a:ext uri="{FF2B5EF4-FFF2-40B4-BE49-F238E27FC236}">
                        <a16:creationId xmlns:a16="http://schemas.microsoft.com/office/drawing/2014/main" id="{DF92692D-DA5E-9004-BA79-9FE9844193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0" name="Rectangle 13">
                      <a:extLst>
                        <a:ext uri="{FF2B5EF4-FFF2-40B4-BE49-F238E27FC236}">
                          <a16:creationId xmlns:a16="http://schemas.microsoft.com/office/drawing/2014/main" id="{4CDFF322-A623-D43D-E8A3-C34B4D7B20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1" name="Rectangle 14">
                      <a:extLst>
                        <a:ext uri="{FF2B5EF4-FFF2-40B4-BE49-F238E27FC236}">
                          <a16:creationId xmlns:a16="http://schemas.microsoft.com/office/drawing/2014/main" id="{A16A1B9E-FFA9-6E8D-52EC-EA39A3A91F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5" name="Group 54">
                    <a:extLst>
                      <a:ext uri="{FF2B5EF4-FFF2-40B4-BE49-F238E27FC236}">
                        <a16:creationId xmlns:a16="http://schemas.microsoft.com/office/drawing/2014/main" id="{8348488F-EF14-A271-8B0C-4FB1A4AEAC0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9" name="Rectangle 58">
                      <a:extLst>
                        <a:ext uri="{FF2B5EF4-FFF2-40B4-BE49-F238E27FC236}">
                          <a16:creationId xmlns:a16="http://schemas.microsoft.com/office/drawing/2014/main" id="{66DEB894-3C0D-0F0A-388B-B9B24B0E09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9" name="Rectangle 68">
                      <a:extLst>
                        <a:ext uri="{FF2B5EF4-FFF2-40B4-BE49-F238E27FC236}">
                          <a16:creationId xmlns:a16="http://schemas.microsoft.com/office/drawing/2014/main" id="{69E70965-EB77-53B6-8071-6BA6255836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6" name="Group 18">
                    <a:extLst>
                      <a:ext uri="{FF2B5EF4-FFF2-40B4-BE49-F238E27FC236}">
                        <a16:creationId xmlns:a16="http://schemas.microsoft.com/office/drawing/2014/main" id="{B320CD49-3C01-8174-E24B-97BCC9218D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57" name="Rectangle 19">
                      <a:extLst>
                        <a:ext uri="{FF2B5EF4-FFF2-40B4-BE49-F238E27FC236}">
                          <a16:creationId xmlns:a16="http://schemas.microsoft.com/office/drawing/2014/main" id="{BFB39717-2D5A-CA5F-0D46-244E29B6AA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8" name="Rectangle 20">
                      <a:extLst>
                        <a:ext uri="{FF2B5EF4-FFF2-40B4-BE49-F238E27FC236}">
                          <a16:creationId xmlns:a16="http://schemas.microsoft.com/office/drawing/2014/main" id="{C43E9759-A528-C20B-A867-BC1114D8F5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43" name="Rectangle 21">
                  <a:extLst>
                    <a:ext uri="{FF2B5EF4-FFF2-40B4-BE49-F238E27FC236}">
                      <a16:creationId xmlns:a16="http://schemas.microsoft.com/office/drawing/2014/main" id="{BD887049-F178-85C1-2D2F-80216C77FF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4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14AB6E5-3C73-957E-7938-A064349A76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835710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52400"/>
            <a:ext cx="5665139" cy="1143000"/>
          </a:xfrm>
        </p:spPr>
        <p:txBody>
          <a:bodyPr/>
          <a:lstStyle/>
          <a:p>
            <a:r>
              <a:rPr lang="en-US" sz="2800" dirty="0"/>
              <a:t>Force on the Gate in Pascal’s Coordinates: Constant Density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5575A-D4D3-3A54-D765-F4E5469DC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94572"/>
            <a:ext cx="7039543" cy="4801428"/>
          </a:xfrm>
        </p:spPr>
      </p:pic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5510C4-A257-AFA5-AB99-9325938E7663}"/>
              </a:ext>
            </a:extLst>
          </p:cNvPr>
          <p:cNvCxnSpPr>
            <a:cxnSpLocks/>
          </p:cNvCxnSpPr>
          <p:nvPr/>
        </p:nvCxnSpPr>
        <p:spPr bwMode="auto">
          <a:xfrm>
            <a:off x="2646218" y="1717964"/>
            <a:ext cx="1229645" cy="1939636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BF15FD-4302-4B55-9445-9DDC269770F2}"/>
              </a:ext>
            </a:extLst>
          </p:cNvPr>
          <p:cNvGrpSpPr/>
          <p:nvPr/>
        </p:nvGrpSpPr>
        <p:grpSpPr>
          <a:xfrm>
            <a:off x="3200400" y="1370772"/>
            <a:ext cx="2518985" cy="3963229"/>
            <a:chOff x="3200400" y="1370772"/>
            <a:chExt cx="2518985" cy="396322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91B7FB2-9A9C-1607-5157-AA3A9CFD1CAB}"/>
                </a:ext>
              </a:extLst>
            </p:cNvPr>
            <p:cNvSpPr/>
            <p:nvPr/>
          </p:nvSpPr>
          <p:spPr bwMode="auto">
            <a:xfrm>
              <a:off x="4572000" y="4724400"/>
              <a:ext cx="153063" cy="2286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5E422CE-BF5F-198A-728D-57718EA2B9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00400" y="1370772"/>
              <a:ext cx="2518985" cy="39632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F36B209-43F5-DE59-8EBA-EAE597B501F3}"/>
              </a:ext>
            </a:extLst>
          </p:cNvPr>
          <p:cNvGrpSpPr/>
          <p:nvPr/>
        </p:nvGrpSpPr>
        <p:grpSpPr>
          <a:xfrm>
            <a:off x="3561140" y="1523999"/>
            <a:ext cx="2046130" cy="2913324"/>
            <a:chOff x="2362200" y="1600199"/>
            <a:chExt cx="2046130" cy="291332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B06C80B-C022-64A5-7E49-9830AFA424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62200" y="4495800"/>
              <a:ext cx="2046130" cy="1772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6AE1F49-6BD4-BB23-5B61-C08B6529D1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31947" y="1600199"/>
              <a:ext cx="15820" cy="289560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767C917-5777-4211-2EBF-1E8FFE7D6673}"/>
                </a:ext>
              </a:extLst>
            </p:cNvPr>
            <p:cNvSpPr txBox="1"/>
            <p:nvPr/>
          </p:nvSpPr>
          <p:spPr>
            <a:xfrm>
              <a:off x="3371567" y="2967335"/>
              <a:ext cx="6222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CG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F213C74-F50E-529C-CBD5-7A39CC8825D5}"/>
              </a:ext>
            </a:extLst>
          </p:cNvPr>
          <p:cNvGrpSpPr/>
          <p:nvPr/>
        </p:nvGrpSpPr>
        <p:grpSpPr>
          <a:xfrm>
            <a:off x="4688043" y="3810000"/>
            <a:ext cx="1036465" cy="1044131"/>
            <a:chOff x="4688043" y="3794983"/>
            <a:chExt cx="1036465" cy="104413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0825912-56D8-3B37-6F66-B6F730ECE276}"/>
                </a:ext>
              </a:extLst>
            </p:cNvPr>
            <p:cNvGrpSpPr/>
            <p:nvPr/>
          </p:nvGrpSpPr>
          <p:grpSpPr>
            <a:xfrm>
              <a:off x="4688043" y="3794983"/>
              <a:ext cx="919227" cy="1044131"/>
              <a:chOff x="5089295" y="3760934"/>
              <a:chExt cx="919227" cy="1044131"/>
            </a:xfrm>
          </p:grpSpPr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51C52CBF-CBF7-788D-818F-4CBF0652C7B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595266" y="4413900"/>
                <a:ext cx="272134" cy="391165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6D00B71-6766-6CE2-FDFB-0D16E29C9A27}"/>
                  </a:ext>
                </a:extLst>
              </p:cNvPr>
              <p:cNvSpPr txBox="1"/>
              <p:nvPr/>
            </p:nvSpPr>
            <p:spPr>
              <a:xfrm>
                <a:off x="5089295" y="4030681"/>
                <a:ext cx="612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CG</a:t>
                </a:r>
                <a:endParaRPr lang="en-IN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F448A60-0A0A-9AE3-0B5F-283994DA4CF2}"/>
                  </a:ext>
                </a:extLst>
              </p:cNvPr>
              <p:cNvSpPr txBox="1"/>
              <p:nvPr/>
            </p:nvSpPr>
            <p:spPr>
              <a:xfrm>
                <a:off x="5687600" y="3760934"/>
                <a:ext cx="3209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y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BB6F68B-6D3C-EF22-5616-DCC9B7215513}"/>
                  </a:ext>
                </a:extLst>
              </p:cNvPr>
              <p:cNvSpPr txBox="1"/>
              <p:nvPr/>
            </p:nvSpPr>
            <p:spPr>
              <a:xfrm>
                <a:off x="5334000" y="4343400"/>
                <a:ext cx="3209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x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47BA6C98-EB41-377C-D45F-7F64EDB3D5A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181600" y="4105983"/>
              <a:ext cx="542908" cy="316323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FCBAF38-A257-1FA5-B3FF-B76650700668}"/>
              </a:ext>
            </a:extLst>
          </p:cNvPr>
          <p:cNvGrpSpPr/>
          <p:nvPr/>
        </p:nvGrpSpPr>
        <p:grpSpPr>
          <a:xfrm>
            <a:off x="2895600" y="1447800"/>
            <a:ext cx="1986050" cy="3429000"/>
            <a:chOff x="3276600" y="1600200"/>
            <a:chExt cx="1986050" cy="34290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5B0D17C-178E-8756-A987-F14598A1FE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76600" y="5029200"/>
              <a:ext cx="198605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5BF6356-7C60-9C99-180D-CEAE260AB7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67200" y="1600200"/>
              <a:ext cx="76200" cy="3429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058D47-032D-C7DF-7843-2E5660BA2284}"/>
                </a:ext>
              </a:extLst>
            </p:cNvPr>
            <p:cNvSpPr txBox="1"/>
            <p:nvPr/>
          </p:nvSpPr>
          <p:spPr>
            <a:xfrm>
              <a:off x="4267200" y="2586335"/>
              <a:ext cx="599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CP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DE69A904-87C6-DB52-D94E-BF25F496A081}"/>
              </a:ext>
            </a:extLst>
          </p:cNvPr>
          <p:cNvSpPr txBox="1"/>
          <p:nvPr/>
        </p:nvSpPr>
        <p:spPr>
          <a:xfrm>
            <a:off x="5181600" y="5608212"/>
            <a:ext cx="18473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IN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BA7CC9F-F44A-5E20-D1E1-25B3F055BCC6}"/>
                  </a:ext>
                </a:extLst>
              </p:cNvPr>
              <p:cNvSpPr txBox="1"/>
              <p:nvPr/>
            </p:nvSpPr>
            <p:spPr>
              <a:xfrm>
                <a:off x="217135" y="2511644"/>
                <a:ext cx="4281557" cy="4901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𝑔𝑠𝑖𝑛</m:t>
                      </m:r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𝐶𝐺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BA7CC9F-F44A-5E20-D1E1-25B3F055BC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35" y="2511644"/>
                <a:ext cx="4281557" cy="490199"/>
              </a:xfrm>
              <a:prstGeom prst="rect">
                <a:avLst/>
              </a:prstGeom>
              <a:blipFill>
                <a:blip r:embed="rId4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>
            <a:extLst>
              <a:ext uri="{FF2B5EF4-FFF2-40B4-BE49-F238E27FC236}">
                <a16:creationId xmlns:a16="http://schemas.microsoft.com/office/drawing/2014/main" id="{78829A44-3AFB-F00C-5D63-598D208D1CDE}"/>
              </a:ext>
            </a:extLst>
          </p:cNvPr>
          <p:cNvSpPr txBox="1"/>
          <p:nvPr/>
        </p:nvSpPr>
        <p:spPr>
          <a:xfrm>
            <a:off x="290757" y="5112603"/>
            <a:ext cx="859346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Unravel this by noticing that </a:t>
            </a:r>
            <a:r>
              <a:rPr lang="en-US" sz="2400" b="0" i="1" u="none" strike="noStrike" baseline="0" dirty="0">
                <a:latin typeface="Times-Roman"/>
                <a:sym typeface="Symbol" panose="05050102010706020507" pitchFamily="18" charset="2"/>
              </a:rPr>
              <a:t></a:t>
            </a:r>
            <a:r>
              <a:rPr lang="en-US" sz="800" b="0" i="1" u="none" strike="noStrike" baseline="0" dirty="0">
                <a:latin typeface="Times-Roman"/>
              </a:rPr>
              <a:t>CG </a:t>
            </a:r>
            <a:r>
              <a:rPr lang="en-US" sz="2400" b="0" i="1" u="none" strike="noStrike" baseline="0" dirty="0">
                <a:latin typeface="Times-Roman"/>
              </a:rPr>
              <a:t>sin</a:t>
            </a:r>
            <a:r>
              <a:rPr lang="en-US" sz="2400" b="0" i="1" u="none" strike="noStrike" baseline="0" dirty="0">
                <a:latin typeface="Times-Roman"/>
                <a:sym typeface="Symbol" panose="05050102010706020507" pitchFamily="18" charset="2"/>
              </a:rPr>
              <a:t></a:t>
            </a:r>
            <a:r>
              <a:rPr lang="en-US" sz="2400" b="0" i="0" u="none" strike="noStrike" baseline="0" dirty="0">
                <a:latin typeface="Times-Roman"/>
              </a:rPr>
              <a:t> </a:t>
            </a:r>
            <a:r>
              <a:rPr lang="en-US" i="1" dirty="0">
                <a:latin typeface="MathPiOneItalic"/>
              </a:rPr>
              <a:t>=</a:t>
            </a:r>
            <a:r>
              <a:rPr lang="en-US" sz="2400" b="0" i="0" u="none" strike="noStrike" baseline="0" dirty="0">
                <a:latin typeface="MathematicalPi-One"/>
              </a:rPr>
              <a:t> </a:t>
            </a:r>
            <a:r>
              <a:rPr lang="en-US" sz="2400" b="0" i="1" u="none" strike="noStrike" baseline="0" dirty="0" err="1">
                <a:latin typeface="Times-Italic"/>
              </a:rPr>
              <a:t>h</a:t>
            </a:r>
            <a:r>
              <a:rPr lang="en-US" sz="800" b="0" i="0" u="none" strike="noStrike" baseline="0" dirty="0" err="1">
                <a:latin typeface="Times-Roman"/>
              </a:rPr>
              <a:t>CG</a:t>
            </a:r>
            <a:r>
              <a:rPr lang="en-US" sz="2400" b="0" i="0" u="none" strike="noStrike" baseline="0" dirty="0">
                <a:latin typeface="Times-Roman"/>
              </a:rPr>
              <a:t>, the depth straight down from the surface to the plate centroid. Thus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BE4F8DD-ABD3-6F1B-CB9E-F2339E54EEFC}"/>
                  </a:ext>
                </a:extLst>
              </p:cNvPr>
              <p:cNvSpPr txBox="1"/>
              <p:nvPr/>
            </p:nvSpPr>
            <p:spPr>
              <a:xfrm>
                <a:off x="428058" y="6063001"/>
                <a:ext cx="3687868" cy="4901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𝐶𝐺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BE4F8DD-ABD3-6F1B-CB9E-F2339E54EE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058" y="6063001"/>
                <a:ext cx="3687868" cy="490199"/>
              </a:xfrm>
              <a:prstGeom prst="rect">
                <a:avLst/>
              </a:prstGeom>
              <a:blipFill>
                <a:blip r:embed="rId5"/>
                <a:stretch>
                  <a:fillRect b="-625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85A21E2-7950-7455-9089-C650C4437A97}"/>
                  </a:ext>
                </a:extLst>
              </p:cNvPr>
              <p:cNvSpPr txBox="1"/>
              <p:nvPr/>
            </p:nvSpPr>
            <p:spPr>
              <a:xfrm>
                <a:off x="4220073" y="6091535"/>
                <a:ext cx="2561727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𝑔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𝐶𝐺</m:t>
                            </m:r>
                          </m:sub>
                        </m:sSub>
                      </m:e>
                    </m:d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85A21E2-7950-7455-9089-C650C4437A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0073" y="6091535"/>
                <a:ext cx="2561727" cy="461665"/>
              </a:xfrm>
              <a:prstGeom prst="rect">
                <a:avLst/>
              </a:prstGeom>
              <a:blipFill>
                <a:blip r:embed="rId6"/>
                <a:stretch>
                  <a:fillRect l="-713" t="-10526" b="-289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8421405-DDD9-97B4-D4FF-648F8DB3B059}"/>
                  </a:ext>
                </a:extLst>
              </p:cNvPr>
              <p:cNvSpPr txBox="1"/>
              <p:nvPr/>
            </p:nvSpPr>
            <p:spPr>
              <a:xfrm>
                <a:off x="7010400" y="6015335"/>
                <a:ext cx="1245726" cy="46166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𝐶𝐺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8421405-DDD9-97B4-D4FF-648F8DB3B0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0400" y="6015335"/>
                <a:ext cx="1245726" cy="461665"/>
              </a:xfrm>
              <a:prstGeom prst="rect">
                <a:avLst/>
              </a:prstGeom>
              <a:blipFill>
                <a:blip r:embed="rId7"/>
                <a:stretch>
                  <a:fillRect l="-1471" t="-10526" b="-2894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TextBox 56">
            <a:extLst>
              <a:ext uri="{FF2B5EF4-FFF2-40B4-BE49-F238E27FC236}">
                <a16:creationId xmlns:a16="http://schemas.microsoft.com/office/drawing/2014/main" id="{58044F15-93D8-4D4C-DC5D-0460F9FF7A8D}"/>
              </a:ext>
            </a:extLst>
          </p:cNvPr>
          <p:cNvSpPr txBox="1"/>
          <p:nvPr/>
        </p:nvSpPr>
        <p:spPr>
          <a:xfrm>
            <a:off x="6766142" y="3898681"/>
            <a:ext cx="620683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7030A0"/>
                </a:solidFill>
                <a:sym typeface="Symbol" panose="05050102010706020507" pitchFamily="18" charset="2"/>
              </a:rPr>
              <a:t></a:t>
            </a:r>
            <a:r>
              <a:rPr lang="en-US" b="1" i="1" baseline="-25000" dirty="0">
                <a:solidFill>
                  <a:srgbClr val="7030A0"/>
                </a:solidFill>
                <a:sym typeface="Symbol" panose="05050102010706020507" pitchFamily="18" charset="2"/>
              </a:rPr>
              <a:t>CG</a:t>
            </a:r>
            <a:endParaRPr lang="en-IN" b="1" i="1" baseline="-25000" dirty="0">
              <a:solidFill>
                <a:srgbClr val="7030A0"/>
              </a:solidFill>
            </a:endParaRP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BC22EC01-264A-CBBF-ADEB-BE76D05981D1}"/>
              </a:ext>
            </a:extLst>
          </p:cNvPr>
          <p:cNvCxnSpPr>
            <a:cxnSpLocks/>
          </p:cNvCxnSpPr>
          <p:nvPr/>
        </p:nvCxnSpPr>
        <p:spPr bwMode="auto">
          <a:xfrm flipH="1">
            <a:off x="5648606" y="3750943"/>
            <a:ext cx="2604956" cy="1500284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F1D0E1BD-D7A1-35C9-7D7A-78940A8347DF}"/>
              </a:ext>
            </a:extLst>
          </p:cNvPr>
          <p:cNvCxnSpPr>
            <a:cxnSpLocks/>
          </p:cNvCxnSpPr>
          <p:nvPr/>
        </p:nvCxnSpPr>
        <p:spPr bwMode="auto">
          <a:xfrm>
            <a:off x="6858000" y="1447800"/>
            <a:ext cx="1781743" cy="295425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199DF36-511A-EA69-5A48-25FC3AF6CFB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7" name="Picture 26" descr="Logo usage Guidelines">
              <a:extLst>
                <a:ext uri="{FF2B5EF4-FFF2-40B4-BE49-F238E27FC236}">
                  <a16:creationId xmlns:a16="http://schemas.microsoft.com/office/drawing/2014/main" id="{4715BD35-E0EE-7024-DE83-EAB1F6842C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4" name="Group 38">
              <a:extLst>
                <a:ext uri="{FF2B5EF4-FFF2-40B4-BE49-F238E27FC236}">
                  <a16:creationId xmlns:a16="http://schemas.microsoft.com/office/drawing/2014/main" id="{E23971F8-6973-969B-B08A-B70ED3D7E1E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5" name="Group 19">
                <a:extLst>
                  <a:ext uri="{FF2B5EF4-FFF2-40B4-BE49-F238E27FC236}">
                    <a16:creationId xmlns:a16="http://schemas.microsoft.com/office/drawing/2014/main" id="{7F3EEFEE-2FA9-EB8B-1996-7D8D859323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8581D48C-263D-4C2E-F131-42EA707F62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50" name="Group 49">
                    <a:extLst>
                      <a:ext uri="{FF2B5EF4-FFF2-40B4-BE49-F238E27FC236}">
                        <a16:creationId xmlns:a16="http://schemas.microsoft.com/office/drawing/2014/main" id="{F33907FE-AB72-284E-2F70-D1B7865C2F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6" name="Rectangle 10">
                      <a:extLst>
                        <a:ext uri="{FF2B5EF4-FFF2-40B4-BE49-F238E27FC236}">
                          <a16:creationId xmlns:a16="http://schemas.microsoft.com/office/drawing/2014/main" id="{0D3DA050-C519-4BB3-E8F6-611607AF01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7" name="Rectangle 11">
                      <a:extLst>
                        <a:ext uri="{FF2B5EF4-FFF2-40B4-BE49-F238E27FC236}">
                          <a16:creationId xmlns:a16="http://schemas.microsoft.com/office/drawing/2014/main" id="{E8B90EAF-D14B-9636-1AF0-6C0DB998F3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4" name="Group 53">
                    <a:extLst>
                      <a:ext uri="{FF2B5EF4-FFF2-40B4-BE49-F238E27FC236}">
                        <a16:creationId xmlns:a16="http://schemas.microsoft.com/office/drawing/2014/main" id="{51AC4E9B-8582-6682-D0AE-4FDF747D6F5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64" name="Rectangle 13">
                      <a:extLst>
                        <a:ext uri="{FF2B5EF4-FFF2-40B4-BE49-F238E27FC236}">
                          <a16:creationId xmlns:a16="http://schemas.microsoft.com/office/drawing/2014/main" id="{738E9CA3-C540-98C1-94B2-A6D4B5CAAA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5" name="Rectangle 14">
                      <a:extLst>
                        <a:ext uri="{FF2B5EF4-FFF2-40B4-BE49-F238E27FC236}">
                          <a16:creationId xmlns:a16="http://schemas.microsoft.com/office/drawing/2014/main" id="{69BC11A1-88F1-F78E-F5D4-4B374BF356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5" name="Group 54">
                    <a:extLst>
                      <a:ext uri="{FF2B5EF4-FFF2-40B4-BE49-F238E27FC236}">
                        <a16:creationId xmlns:a16="http://schemas.microsoft.com/office/drawing/2014/main" id="{01AE1E15-3834-4CBF-9408-71C3EBC395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2" name="Rectangle 61">
                      <a:extLst>
                        <a:ext uri="{FF2B5EF4-FFF2-40B4-BE49-F238E27FC236}">
                          <a16:creationId xmlns:a16="http://schemas.microsoft.com/office/drawing/2014/main" id="{6CA3D85E-ECE4-2D5B-F0DC-E71839B94F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3" name="Rectangle 62">
                      <a:extLst>
                        <a:ext uri="{FF2B5EF4-FFF2-40B4-BE49-F238E27FC236}">
                          <a16:creationId xmlns:a16="http://schemas.microsoft.com/office/drawing/2014/main" id="{96AE8DCE-2AF5-05F7-B405-3694ED33E0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6" name="Group 18">
                    <a:extLst>
                      <a:ext uri="{FF2B5EF4-FFF2-40B4-BE49-F238E27FC236}">
                        <a16:creationId xmlns:a16="http://schemas.microsoft.com/office/drawing/2014/main" id="{EF50F42F-7A78-742B-AA61-25F24F83932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60" name="Rectangle 19">
                      <a:extLst>
                        <a:ext uri="{FF2B5EF4-FFF2-40B4-BE49-F238E27FC236}">
                          <a16:creationId xmlns:a16="http://schemas.microsoft.com/office/drawing/2014/main" id="{836F47E5-64DA-39B3-35E4-A2B12D200D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" name="Rectangle 20">
                      <a:extLst>
                        <a:ext uri="{FF2B5EF4-FFF2-40B4-BE49-F238E27FC236}">
                          <a16:creationId xmlns:a16="http://schemas.microsoft.com/office/drawing/2014/main" id="{0F7D871A-5D6B-3983-B3F6-0038737D7D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43" name="Rectangle 21">
                  <a:extLst>
                    <a:ext uri="{FF2B5EF4-FFF2-40B4-BE49-F238E27FC236}">
                      <a16:creationId xmlns:a16="http://schemas.microsoft.com/office/drawing/2014/main" id="{6897624F-686E-594E-1448-283CA7B964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BB4D19B-0C9F-BB2C-48CC-F7341CE3A2C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825057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52400"/>
            <a:ext cx="7162800" cy="1143000"/>
          </a:xfrm>
        </p:spPr>
        <p:txBody>
          <a:bodyPr/>
          <a:lstStyle/>
          <a:p>
            <a:r>
              <a:rPr lang="en-US" sz="2800" dirty="0"/>
              <a:t>The Force on Gate Constant Density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5575A-D4D3-3A54-D765-F4E5469DC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94572"/>
            <a:ext cx="7039543" cy="4801428"/>
          </a:xfr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FCBAF38-A257-1FA5-B3FF-B76650700668}"/>
              </a:ext>
            </a:extLst>
          </p:cNvPr>
          <p:cNvGrpSpPr/>
          <p:nvPr/>
        </p:nvGrpSpPr>
        <p:grpSpPr>
          <a:xfrm>
            <a:off x="1981200" y="1447800"/>
            <a:ext cx="4897060" cy="3429000"/>
            <a:chOff x="2362200" y="1600200"/>
            <a:chExt cx="4897060" cy="34290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5B0D17C-178E-8756-A987-F14598A1FE86}"/>
                </a:ext>
              </a:extLst>
            </p:cNvPr>
            <p:cNvCxnSpPr/>
            <p:nvPr/>
          </p:nvCxnSpPr>
          <p:spPr bwMode="auto">
            <a:xfrm>
              <a:off x="2362200" y="5029200"/>
              <a:ext cx="489706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5BF6356-7C60-9C99-180D-CEAE260AB7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67200" y="1600200"/>
              <a:ext cx="76200" cy="3429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058D47-032D-C7DF-7843-2E5660BA2284}"/>
                </a:ext>
              </a:extLst>
            </p:cNvPr>
            <p:cNvSpPr txBox="1"/>
            <p:nvPr/>
          </p:nvSpPr>
          <p:spPr>
            <a:xfrm>
              <a:off x="4267200" y="2586335"/>
              <a:ext cx="599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CP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/>
              <p:nvPr/>
            </p:nvSpPr>
            <p:spPr>
              <a:xfrm>
                <a:off x="1722569" y="2197583"/>
                <a:ext cx="1394484" cy="4901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70" name="TextBox 69">
                <a:extLst>
                  <a:ext uri="{FF2B5EF4-FFF2-40B4-BE49-F238E27FC236}">
                    <a16:creationId xmlns:a16="http://schemas.microsoft.com/office/drawing/2014/main" id="{E934EDC1-364E-0637-E97D-CEBE1DD5AB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2569" y="2197583"/>
                <a:ext cx="1394484" cy="490199"/>
              </a:xfrm>
              <a:prstGeom prst="rect">
                <a:avLst/>
              </a:prstGeom>
              <a:blipFill>
                <a:blip r:embed="rId4"/>
                <a:stretch>
                  <a:fillRect b="-617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5510C4-A257-AFA5-AB99-9325938E7663}"/>
              </a:ext>
            </a:extLst>
          </p:cNvPr>
          <p:cNvCxnSpPr>
            <a:cxnSpLocks/>
          </p:cNvCxnSpPr>
          <p:nvPr/>
        </p:nvCxnSpPr>
        <p:spPr bwMode="auto">
          <a:xfrm>
            <a:off x="2646218" y="1717964"/>
            <a:ext cx="1229645" cy="1939636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FBF15FD-4302-4B55-9445-9DDC269770F2}"/>
              </a:ext>
            </a:extLst>
          </p:cNvPr>
          <p:cNvGrpSpPr/>
          <p:nvPr/>
        </p:nvGrpSpPr>
        <p:grpSpPr>
          <a:xfrm>
            <a:off x="2434015" y="1370772"/>
            <a:ext cx="2899985" cy="4572828"/>
            <a:chOff x="2434015" y="1370772"/>
            <a:chExt cx="2899985" cy="4572828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5E422CE-BF5F-198A-728D-57718EA2B9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34015" y="1370772"/>
              <a:ext cx="2899985" cy="45728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91B7FB2-9A9C-1607-5157-AA3A9CFD1CAB}"/>
                </a:ext>
              </a:extLst>
            </p:cNvPr>
            <p:cNvSpPr/>
            <p:nvPr/>
          </p:nvSpPr>
          <p:spPr bwMode="auto">
            <a:xfrm>
              <a:off x="4572000" y="4724400"/>
              <a:ext cx="153063" cy="2286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B3AE18A-286C-3A71-358C-53B76B79B37D}"/>
              </a:ext>
            </a:extLst>
          </p:cNvPr>
          <p:cNvGrpSpPr/>
          <p:nvPr/>
        </p:nvGrpSpPr>
        <p:grpSpPr>
          <a:xfrm>
            <a:off x="3348415" y="913572"/>
            <a:ext cx="2899985" cy="4572828"/>
            <a:chOff x="2434015" y="1370772"/>
            <a:chExt cx="2899985" cy="4572828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25C5C6F-562D-BACD-D581-B11BEE1A0AE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434015" y="1370772"/>
              <a:ext cx="2899985" cy="4572828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A5CB057-403D-FA4D-F61B-C63FD9A7A1DC}"/>
                </a:ext>
              </a:extLst>
            </p:cNvPr>
            <p:cNvSpPr/>
            <p:nvPr/>
          </p:nvSpPr>
          <p:spPr bwMode="auto">
            <a:xfrm>
              <a:off x="4572000" y="4724400"/>
              <a:ext cx="153063" cy="228600"/>
            </a:xfrm>
            <a:prstGeom prst="ellipse">
              <a:avLst/>
            </a:prstGeom>
            <a:solidFill>
              <a:srgbClr val="3366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F36B209-43F5-DE59-8EBA-EAE597B501F3}"/>
              </a:ext>
            </a:extLst>
          </p:cNvPr>
          <p:cNvGrpSpPr/>
          <p:nvPr/>
        </p:nvGrpSpPr>
        <p:grpSpPr>
          <a:xfrm>
            <a:off x="3561140" y="1524000"/>
            <a:ext cx="4897060" cy="2895600"/>
            <a:chOff x="2362200" y="1600200"/>
            <a:chExt cx="4897060" cy="2895600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B06C80B-C022-64A5-7E49-9830AFA424BF}"/>
                </a:ext>
              </a:extLst>
            </p:cNvPr>
            <p:cNvCxnSpPr/>
            <p:nvPr/>
          </p:nvCxnSpPr>
          <p:spPr bwMode="auto">
            <a:xfrm>
              <a:off x="2362200" y="4495800"/>
              <a:ext cx="489706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6AE1F49-6BD4-BB23-5B61-C08B6529D1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5355753" y="1600200"/>
              <a:ext cx="150907" cy="28956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767C917-5777-4211-2EBF-1E8FFE7D6673}"/>
                </a:ext>
              </a:extLst>
            </p:cNvPr>
            <p:cNvSpPr txBox="1"/>
            <p:nvPr/>
          </p:nvSpPr>
          <p:spPr>
            <a:xfrm>
              <a:off x="5430460" y="2967335"/>
              <a:ext cx="6222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CG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AD7C34EB-486C-8FB0-5ACF-27970A4CA088}"/>
              </a:ext>
            </a:extLst>
          </p:cNvPr>
          <p:cNvSpPr txBox="1"/>
          <p:nvPr/>
        </p:nvSpPr>
        <p:spPr>
          <a:xfrm>
            <a:off x="255588" y="4343400"/>
            <a:ext cx="8579418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i="1" u="none" strike="noStrike" baseline="0" dirty="0">
                <a:solidFill>
                  <a:srgbClr val="0070C0"/>
                </a:solidFill>
                <a:latin typeface="Times-Roman"/>
              </a:rPr>
              <a:t>The force on one side of any plane submerged surface in a uniform density fluid equals the pressure at the plate centroid times the plate area!</a:t>
            </a:r>
          </a:p>
          <a:p>
            <a:pPr algn="ctr"/>
            <a:r>
              <a:rPr lang="en-US" sz="2800" b="1" i="1" u="none" strike="noStrike" baseline="0" dirty="0">
                <a:solidFill>
                  <a:srgbClr val="0070C0"/>
                </a:solidFill>
                <a:latin typeface="Times-Roman"/>
              </a:rPr>
              <a:t> Independent of the shape of the plate or the angle </a:t>
            </a:r>
            <a:r>
              <a:rPr lang="en-US" sz="2800" b="1" i="1" u="none" strike="noStrike" baseline="0" dirty="0">
                <a:solidFill>
                  <a:srgbClr val="0070C0"/>
                </a:solidFill>
                <a:latin typeface="Times-Roman"/>
                <a:sym typeface="Symbol" panose="05050102010706020507" pitchFamily="18" charset="2"/>
              </a:rPr>
              <a:t></a:t>
            </a:r>
            <a:r>
              <a:rPr lang="en-US" sz="2800" b="1" i="1" u="none" strike="noStrike" baseline="0" dirty="0">
                <a:solidFill>
                  <a:srgbClr val="0070C0"/>
                </a:solidFill>
                <a:latin typeface="MathPiOneItalic"/>
              </a:rPr>
              <a:t> </a:t>
            </a:r>
            <a:r>
              <a:rPr lang="en-US" sz="2800" b="1" i="1" u="none" strike="noStrike" baseline="0" dirty="0">
                <a:solidFill>
                  <a:srgbClr val="0070C0"/>
                </a:solidFill>
                <a:latin typeface="Times-Roman"/>
              </a:rPr>
              <a:t>at which it is slanted.</a:t>
            </a:r>
            <a:endParaRPr lang="en-IN" sz="2800" b="1" i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F6E619A-B314-4322-8420-BA65A9E45EA7}"/>
                  </a:ext>
                </a:extLst>
              </p:cNvPr>
              <p:cNvSpPr txBox="1"/>
              <p:nvPr/>
            </p:nvSpPr>
            <p:spPr>
              <a:xfrm>
                <a:off x="536162" y="3371636"/>
                <a:ext cx="2378600" cy="4901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𝑝𝑟𝑒𝑠𝑠𝑢𝑟𝑒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𝐶𝐺</m:t>
                        </m:r>
                      </m:sub>
                    </m:sSub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F6E619A-B314-4322-8420-BA65A9E45E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162" y="3371636"/>
                <a:ext cx="2378600" cy="490199"/>
              </a:xfrm>
              <a:prstGeom prst="rect">
                <a:avLst/>
              </a:prstGeom>
              <a:blipFill>
                <a:blip r:embed="rId5"/>
                <a:stretch>
                  <a:fillRect l="-769" t="-9877" b="-2098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4" name="Group 33">
            <a:extLst>
              <a:ext uri="{FF2B5EF4-FFF2-40B4-BE49-F238E27FC236}">
                <a16:creationId xmlns:a16="http://schemas.microsoft.com/office/drawing/2014/main" id="{0C8A04BB-E6D9-29D1-CACF-FC49A728AFF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5" name="Picture 34" descr="Logo usage Guidelines">
              <a:extLst>
                <a:ext uri="{FF2B5EF4-FFF2-40B4-BE49-F238E27FC236}">
                  <a16:creationId xmlns:a16="http://schemas.microsoft.com/office/drawing/2014/main" id="{0F050B74-909C-6550-43E0-8488641F48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6" name="Group 38">
              <a:extLst>
                <a:ext uri="{FF2B5EF4-FFF2-40B4-BE49-F238E27FC236}">
                  <a16:creationId xmlns:a16="http://schemas.microsoft.com/office/drawing/2014/main" id="{908BF39C-295A-162F-5719-C7567748B7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19">
                <a:extLst>
                  <a:ext uri="{FF2B5EF4-FFF2-40B4-BE49-F238E27FC236}">
                    <a16:creationId xmlns:a16="http://schemas.microsoft.com/office/drawing/2014/main" id="{2F74BF41-ECF1-E6E8-BCE6-8256E6F6C2D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0B236F6E-0496-18CD-F957-730C8C7F7A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D49DA637-D227-2C5B-C048-24923F152FA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5" name="Rectangle 10">
                      <a:extLst>
                        <a:ext uri="{FF2B5EF4-FFF2-40B4-BE49-F238E27FC236}">
                          <a16:creationId xmlns:a16="http://schemas.microsoft.com/office/drawing/2014/main" id="{4245A91A-4506-C91D-8BE3-6D46C971C8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6" name="Rectangle 11">
                      <a:extLst>
                        <a:ext uri="{FF2B5EF4-FFF2-40B4-BE49-F238E27FC236}">
                          <a16:creationId xmlns:a16="http://schemas.microsoft.com/office/drawing/2014/main" id="{C15B4D94-A14F-F73D-B406-0AF1AAECBF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4" name="Group 43">
                    <a:extLst>
                      <a:ext uri="{FF2B5EF4-FFF2-40B4-BE49-F238E27FC236}">
                        <a16:creationId xmlns:a16="http://schemas.microsoft.com/office/drawing/2014/main" id="{C5F90CC8-5014-19DB-9589-F85505091F5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3" name="Rectangle 13">
                      <a:extLst>
                        <a:ext uri="{FF2B5EF4-FFF2-40B4-BE49-F238E27FC236}">
                          <a16:creationId xmlns:a16="http://schemas.microsoft.com/office/drawing/2014/main" id="{C5FBFE4E-BABB-27D1-F06D-F9C8FC8891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4" name="Rectangle 14">
                      <a:extLst>
                        <a:ext uri="{FF2B5EF4-FFF2-40B4-BE49-F238E27FC236}">
                          <a16:creationId xmlns:a16="http://schemas.microsoft.com/office/drawing/2014/main" id="{30744693-CE65-BE35-86E1-0DAF6A1BC8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5" name="Group 44">
                    <a:extLst>
                      <a:ext uri="{FF2B5EF4-FFF2-40B4-BE49-F238E27FC236}">
                        <a16:creationId xmlns:a16="http://schemas.microsoft.com/office/drawing/2014/main" id="{ECDFC1DA-EDF0-4144-E525-A1B4D3B102B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1" name="Rectangle 50">
                      <a:extLst>
                        <a:ext uri="{FF2B5EF4-FFF2-40B4-BE49-F238E27FC236}">
                          <a16:creationId xmlns:a16="http://schemas.microsoft.com/office/drawing/2014/main" id="{30C062F3-FD6C-8627-BB40-4DA67598597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2" name="Rectangle 51">
                      <a:extLst>
                        <a:ext uri="{FF2B5EF4-FFF2-40B4-BE49-F238E27FC236}">
                          <a16:creationId xmlns:a16="http://schemas.microsoft.com/office/drawing/2014/main" id="{B54DD6DD-41DE-E796-C5C7-43181F8016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7" name="Group 18">
                    <a:extLst>
                      <a:ext uri="{FF2B5EF4-FFF2-40B4-BE49-F238E27FC236}">
                        <a16:creationId xmlns:a16="http://schemas.microsoft.com/office/drawing/2014/main" id="{C81F8189-A689-B34C-E587-CC0FFBC1A50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9" name="Rectangle 19">
                      <a:extLst>
                        <a:ext uri="{FF2B5EF4-FFF2-40B4-BE49-F238E27FC236}">
                          <a16:creationId xmlns:a16="http://schemas.microsoft.com/office/drawing/2014/main" id="{D88AFC22-DDDD-561B-D9CF-822C9B3092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0" name="Rectangle 20">
                      <a:extLst>
                        <a:ext uri="{FF2B5EF4-FFF2-40B4-BE49-F238E27FC236}">
                          <a16:creationId xmlns:a16="http://schemas.microsoft.com/office/drawing/2014/main" id="{0C7B3FDC-D39A-21FF-9ED1-9698367AE8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42" name="Rectangle 21">
                  <a:extLst>
                    <a:ext uri="{FF2B5EF4-FFF2-40B4-BE49-F238E27FC236}">
                      <a16:creationId xmlns:a16="http://schemas.microsoft.com/office/drawing/2014/main" id="{1375C2ED-2578-EE17-F380-65AF25D5485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D79556E-6771-E88C-1BD5-210A5FBA2A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29410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r>
              <a:rPr lang="en-IN" sz="2800" dirty="0"/>
              <a:t>Coordinates of Centre of Pressure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5575A-D4D3-3A54-D765-F4E5469DC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94572"/>
            <a:ext cx="7039543" cy="4801428"/>
          </a:xfr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1FBF15FD-4302-4B55-9445-9DDC269770F2}"/>
              </a:ext>
            </a:extLst>
          </p:cNvPr>
          <p:cNvGrpSpPr/>
          <p:nvPr/>
        </p:nvGrpSpPr>
        <p:grpSpPr>
          <a:xfrm>
            <a:off x="3200400" y="1370772"/>
            <a:ext cx="2518985" cy="3963229"/>
            <a:chOff x="3200400" y="1370772"/>
            <a:chExt cx="2518985" cy="396322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91B7FB2-9A9C-1607-5157-AA3A9CFD1CAB}"/>
                </a:ext>
              </a:extLst>
            </p:cNvPr>
            <p:cNvSpPr/>
            <p:nvPr/>
          </p:nvSpPr>
          <p:spPr bwMode="auto">
            <a:xfrm>
              <a:off x="4572000" y="4724400"/>
              <a:ext cx="153063" cy="2286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5E422CE-BF5F-198A-728D-57718EA2B9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00400" y="1370772"/>
              <a:ext cx="2518985" cy="39632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F36B209-43F5-DE59-8EBA-EAE597B501F3}"/>
              </a:ext>
            </a:extLst>
          </p:cNvPr>
          <p:cNvGrpSpPr/>
          <p:nvPr/>
        </p:nvGrpSpPr>
        <p:grpSpPr>
          <a:xfrm>
            <a:off x="3561140" y="1523999"/>
            <a:ext cx="2046130" cy="2913324"/>
            <a:chOff x="2362200" y="1600199"/>
            <a:chExt cx="2046130" cy="291332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B06C80B-C022-64A5-7E49-9830AFA424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62200" y="4495800"/>
              <a:ext cx="2046130" cy="1772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6AE1F49-6BD4-BB23-5B61-C08B6529D1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31947" y="1600199"/>
              <a:ext cx="15820" cy="289560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767C917-5777-4211-2EBF-1E8FFE7D6673}"/>
                </a:ext>
              </a:extLst>
            </p:cNvPr>
            <p:cNvSpPr txBox="1"/>
            <p:nvPr/>
          </p:nvSpPr>
          <p:spPr>
            <a:xfrm>
              <a:off x="3371567" y="2967335"/>
              <a:ext cx="6222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CG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F213C74-F50E-529C-CBD5-7A39CC8825D5}"/>
              </a:ext>
            </a:extLst>
          </p:cNvPr>
          <p:cNvGrpSpPr/>
          <p:nvPr/>
        </p:nvGrpSpPr>
        <p:grpSpPr>
          <a:xfrm>
            <a:off x="4688043" y="3810000"/>
            <a:ext cx="1036465" cy="1044131"/>
            <a:chOff x="4688043" y="3794983"/>
            <a:chExt cx="1036465" cy="104413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0825912-56D8-3B37-6F66-B6F730ECE276}"/>
                </a:ext>
              </a:extLst>
            </p:cNvPr>
            <p:cNvGrpSpPr/>
            <p:nvPr/>
          </p:nvGrpSpPr>
          <p:grpSpPr>
            <a:xfrm>
              <a:off x="4688043" y="3794983"/>
              <a:ext cx="919227" cy="1044131"/>
              <a:chOff x="5089295" y="3760934"/>
              <a:chExt cx="919227" cy="1044131"/>
            </a:xfrm>
          </p:grpSpPr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51C52CBF-CBF7-788D-818F-4CBF0652C7B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595266" y="4413900"/>
                <a:ext cx="272134" cy="391165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6D00B71-6766-6CE2-FDFB-0D16E29C9A27}"/>
                  </a:ext>
                </a:extLst>
              </p:cNvPr>
              <p:cNvSpPr txBox="1"/>
              <p:nvPr/>
            </p:nvSpPr>
            <p:spPr>
              <a:xfrm>
                <a:off x="5089295" y="4030681"/>
                <a:ext cx="612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CG</a:t>
                </a:r>
                <a:endParaRPr lang="en-IN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F448A60-0A0A-9AE3-0B5F-283994DA4CF2}"/>
                  </a:ext>
                </a:extLst>
              </p:cNvPr>
              <p:cNvSpPr txBox="1"/>
              <p:nvPr/>
            </p:nvSpPr>
            <p:spPr>
              <a:xfrm>
                <a:off x="5687600" y="3760934"/>
                <a:ext cx="3209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y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BB6F68B-6D3C-EF22-5616-DCC9B7215513}"/>
                  </a:ext>
                </a:extLst>
              </p:cNvPr>
              <p:cNvSpPr txBox="1"/>
              <p:nvPr/>
            </p:nvSpPr>
            <p:spPr>
              <a:xfrm>
                <a:off x="5334000" y="4343400"/>
                <a:ext cx="3209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x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47BA6C98-EB41-377C-D45F-7F64EDB3D5A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181600" y="4105983"/>
              <a:ext cx="542908" cy="316323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FCBAF38-A257-1FA5-B3FF-B76650700668}"/>
              </a:ext>
            </a:extLst>
          </p:cNvPr>
          <p:cNvGrpSpPr/>
          <p:nvPr/>
        </p:nvGrpSpPr>
        <p:grpSpPr>
          <a:xfrm>
            <a:off x="2895600" y="1447800"/>
            <a:ext cx="1986050" cy="3429000"/>
            <a:chOff x="3276600" y="1600200"/>
            <a:chExt cx="1986050" cy="34290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5B0D17C-178E-8756-A987-F14598A1FE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76600" y="5029200"/>
              <a:ext cx="198605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5BF6356-7C60-9C99-180D-CEAE260AB7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67200" y="1600200"/>
              <a:ext cx="76200" cy="3429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058D47-032D-C7DF-7843-2E5660BA2284}"/>
                </a:ext>
              </a:extLst>
            </p:cNvPr>
            <p:cNvSpPr txBox="1"/>
            <p:nvPr/>
          </p:nvSpPr>
          <p:spPr>
            <a:xfrm>
              <a:off x="4267200" y="2586335"/>
              <a:ext cx="599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CP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DE69A904-87C6-DB52-D94E-BF25F496A081}"/>
              </a:ext>
            </a:extLst>
          </p:cNvPr>
          <p:cNvSpPr txBox="1"/>
          <p:nvPr/>
        </p:nvSpPr>
        <p:spPr>
          <a:xfrm>
            <a:off x="5181600" y="5608212"/>
            <a:ext cx="18473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IN" dirty="0">
              <a:solidFill>
                <a:srgbClr val="00B050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5510C4-A257-AFA5-AB99-9325938E7663}"/>
              </a:ext>
            </a:extLst>
          </p:cNvPr>
          <p:cNvCxnSpPr>
            <a:cxnSpLocks/>
          </p:cNvCxnSpPr>
          <p:nvPr/>
        </p:nvCxnSpPr>
        <p:spPr bwMode="auto">
          <a:xfrm>
            <a:off x="3396119" y="2899064"/>
            <a:ext cx="1229645" cy="1939636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B5AD12C4-8463-5EC8-799F-4D774AEF8A6B}"/>
              </a:ext>
            </a:extLst>
          </p:cNvPr>
          <p:cNvSpPr txBox="1"/>
          <p:nvPr/>
        </p:nvSpPr>
        <p:spPr>
          <a:xfrm>
            <a:off x="3295060" y="5024735"/>
            <a:ext cx="130176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latin typeface="Times-Roman"/>
              </a:rPr>
              <a:t>(</a:t>
            </a:r>
            <a:r>
              <a:rPr lang="en-US" sz="2400" b="0" i="1" u="none" strike="noStrike" baseline="0" dirty="0" err="1">
                <a:latin typeface="Times-Italic"/>
              </a:rPr>
              <a:t>x</a:t>
            </a:r>
            <a:r>
              <a:rPr lang="en-US" sz="2400" b="0" i="0" u="none" strike="noStrike" baseline="-25000" dirty="0" err="1">
                <a:latin typeface="Times-Roman"/>
              </a:rPr>
              <a:t>CP</a:t>
            </a:r>
            <a:r>
              <a:rPr lang="en-US" sz="2400" b="0" i="0" u="none" strike="noStrike" baseline="0" dirty="0">
                <a:latin typeface="Times-Roman"/>
              </a:rPr>
              <a:t>, </a:t>
            </a:r>
            <a:r>
              <a:rPr lang="en-US" sz="2400" b="0" i="1" u="none" strike="noStrike" baseline="0" dirty="0" err="1">
                <a:latin typeface="Times-Italic"/>
              </a:rPr>
              <a:t>y</a:t>
            </a:r>
            <a:r>
              <a:rPr lang="en-US" sz="2400" b="0" i="0" u="none" strike="noStrike" baseline="-25000" dirty="0" err="1">
                <a:latin typeface="Times-Roman"/>
              </a:rPr>
              <a:t>CP</a:t>
            </a:r>
            <a:r>
              <a:rPr lang="en-US" sz="2400" b="0" i="0" u="none" strike="noStrike" baseline="0" dirty="0">
                <a:latin typeface="Times-Roman"/>
              </a:rPr>
              <a:t>)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D5EABC-E912-64A2-DCBC-8420997B2AFC}"/>
              </a:ext>
            </a:extLst>
          </p:cNvPr>
          <p:cNvSpPr txBox="1"/>
          <p:nvPr/>
        </p:nvSpPr>
        <p:spPr>
          <a:xfrm>
            <a:off x="4800600" y="3576935"/>
            <a:ext cx="822381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latin typeface="Times-Roman"/>
              </a:rPr>
              <a:t>(</a:t>
            </a:r>
            <a:r>
              <a:rPr lang="en-US" i="1" dirty="0">
                <a:latin typeface="Times-Italic"/>
              </a:rPr>
              <a:t>0</a:t>
            </a:r>
            <a:r>
              <a:rPr lang="en-US" sz="2400" b="0" i="0" u="none" strike="noStrike" baseline="0" dirty="0">
                <a:latin typeface="Times-Roman"/>
              </a:rPr>
              <a:t>,0)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5DA75D8-F282-A2DA-E22F-14D2794E943C}"/>
                  </a:ext>
                </a:extLst>
              </p:cNvPr>
              <p:cNvSpPr txBox="1"/>
              <p:nvPr/>
            </p:nvSpPr>
            <p:spPr>
              <a:xfrm>
                <a:off x="1295400" y="2329201"/>
                <a:ext cx="2378600" cy="4901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𝑝𝑟𝑒𝑠𝑠𝑢𝑟𝑒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𝐶𝐺</m:t>
                        </m:r>
                      </m:sub>
                    </m:sSub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5DA75D8-F282-A2DA-E22F-14D2794E94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5400" y="2329201"/>
                <a:ext cx="2378600" cy="490199"/>
              </a:xfrm>
              <a:prstGeom prst="rect">
                <a:avLst/>
              </a:prstGeom>
              <a:blipFill>
                <a:blip r:embed="rId4"/>
                <a:stretch>
                  <a:fillRect l="-769" t="-9877" b="-2098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7" name="Group 26">
            <a:extLst>
              <a:ext uri="{FF2B5EF4-FFF2-40B4-BE49-F238E27FC236}">
                <a16:creationId xmlns:a16="http://schemas.microsoft.com/office/drawing/2014/main" id="{FC3A43BA-4BDC-AB3A-19E7-F95FC28CC22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4" name="Picture 33" descr="Logo usage Guidelines">
              <a:extLst>
                <a:ext uri="{FF2B5EF4-FFF2-40B4-BE49-F238E27FC236}">
                  <a16:creationId xmlns:a16="http://schemas.microsoft.com/office/drawing/2014/main" id="{3653DA49-FC9B-41D2-A2FB-43496EB125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5" name="Group 38">
              <a:extLst>
                <a:ext uri="{FF2B5EF4-FFF2-40B4-BE49-F238E27FC236}">
                  <a16:creationId xmlns:a16="http://schemas.microsoft.com/office/drawing/2014/main" id="{A7CD987D-7F69-36D8-71D5-AA587541B2D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7" name="Group 19">
                <a:extLst>
                  <a:ext uri="{FF2B5EF4-FFF2-40B4-BE49-F238E27FC236}">
                    <a16:creationId xmlns:a16="http://schemas.microsoft.com/office/drawing/2014/main" id="{1CBD69EE-5E69-BED6-B101-B458C4817C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A65E85DB-EC98-426C-C063-DDBB7D2254D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2" name="Group 41">
                    <a:extLst>
                      <a:ext uri="{FF2B5EF4-FFF2-40B4-BE49-F238E27FC236}">
                        <a16:creationId xmlns:a16="http://schemas.microsoft.com/office/drawing/2014/main" id="{C0AFDD73-FA91-69B1-FAD3-F0302AE374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" name="Rectangle 10">
                      <a:extLst>
                        <a:ext uri="{FF2B5EF4-FFF2-40B4-BE49-F238E27FC236}">
                          <a16:creationId xmlns:a16="http://schemas.microsoft.com/office/drawing/2014/main" id="{AEF11A20-BF6D-B153-28A5-991DE6A800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2" name="Rectangle 11">
                      <a:extLst>
                        <a:ext uri="{FF2B5EF4-FFF2-40B4-BE49-F238E27FC236}">
                          <a16:creationId xmlns:a16="http://schemas.microsoft.com/office/drawing/2014/main" id="{A2B100D7-0D14-757F-FA5B-63BFE73EFF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43" name="Group 42">
                    <a:extLst>
                      <a:ext uri="{FF2B5EF4-FFF2-40B4-BE49-F238E27FC236}">
                        <a16:creationId xmlns:a16="http://schemas.microsoft.com/office/drawing/2014/main" id="{A133513F-B1E8-2119-1F68-FF0C919DEA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9" name="Rectangle 13">
                      <a:extLst>
                        <a:ext uri="{FF2B5EF4-FFF2-40B4-BE49-F238E27FC236}">
                          <a16:creationId xmlns:a16="http://schemas.microsoft.com/office/drawing/2014/main" id="{D2A0E634-6C33-AF8F-3380-375B6D162E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0" name="Rectangle 14">
                      <a:extLst>
                        <a:ext uri="{FF2B5EF4-FFF2-40B4-BE49-F238E27FC236}">
                          <a16:creationId xmlns:a16="http://schemas.microsoft.com/office/drawing/2014/main" id="{B3C90850-9AAE-88EC-D514-0F00B2BC84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0" name="Group 49">
                    <a:extLst>
                      <a:ext uri="{FF2B5EF4-FFF2-40B4-BE49-F238E27FC236}">
                        <a16:creationId xmlns:a16="http://schemas.microsoft.com/office/drawing/2014/main" id="{2F9A9CB7-782B-6180-3446-A7C3B06FB9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7" name="Rectangle 56">
                      <a:extLst>
                        <a:ext uri="{FF2B5EF4-FFF2-40B4-BE49-F238E27FC236}">
                          <a16:creationId xmlns:a16="http://schemas.microsoft.com/office/drawing/2014/main" id="{E2CAEAC8-CC0B-6300-1437-90FE78955E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8" name="Rectangle 57">
                      <a:extLst>
                        <a:ext uri="{FF2B5EF4-FFF2-40B4-BE49-F238E27FC236}">
                          <a16:creationId xmlns:a16="http://schemas.microsoft.com/office/drawing/2014/main" id="{67463CAF-8C22-8B2E-EAF3-B507AFE952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4" name="Group 18">
                    <a:extLst>
                      <a:ext uri="{FF2B5EF4-FFF2-40B4-BE49-F238E27FC236}">
                        <a16:creationId xmlns:a16="http://schemas.microsoft.com/office/drawing/2014/main" id="{4A0AA2AB-1948-1E1C-6C66-C6F4C0FDEEE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55" name="Rectangle 19">
                      <a:extLst>
                        <a:ext uri="{FF2B5EF4-FFF2-40B4-BE49-F238E27FC236}">
                          <a16:creationId xmlns:a16="http://schemas.microsoft.com/office/drawing/2014/main" id="{0C712AFD-7651-2CA3-75D1-33158AA8496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6" name="Rectangle 20">
                      <a:extLst>
                        <a:ext uri="{FF2B5EF4-FFF2-40B4-BE49-F238E27FC236}">
                          <a16:creationId xmlns:a16="http://schemas.microsoft.com/office/drawing/2014/main" id="{37292E34-D13B-4F93-D50F-6BD0DA26599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41" name="Rectangle 21">
                  <a:extLst>
                    <a:ext uri="{FF2B5EF4-FFF2-40B4-BE49-F238E27FC236}">
                      <a16:creationId xmlns:a16="http://schemas.microsoft.com/office/drawing/2014/main" id="{AC4E0E67-D39E-7E86-A3D2-26E84B7731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9C3CE0D-DFEB-BD23-0D2B-0987ECB19ED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BF99ECC-E52E-D26B-008F-B6B53E73F416}"/>
              </a:ext>
            </a:extLst>
          </p:cNvPr>
          <p:cNvSpPr txBox="1"/>
          <p:nvPr/>
        </p:nvSpPr>
        <p:spPr>
          <a:xfrm>
            <a:off x="428057" y="5581471"/>
            <a:ext cx="856354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To find the coordinates (</a:t>
            </a:r>
            <a:r>
              <a:rPr lang="en-US" sz="2400" b="0" i="1" u="none" strike="noStrike" baseline="0" dirty="0" err="1">
                <a:latin typeface="Times-Italic"/>
              </a:rPr>
              <a:t>x</a:t>
            </a:r>
            <a:r>
              <a:rPr lang="en-US" sz="2400" b="0" i="0" u="none" strike="noStrike" baseline="-25000" dirty="0" err="1">
                <a:latin typeface="Times-Roman"/>
              </a:rPr>
              <a:t>CP</a:t>
            </a:r>
            <a:r>
              <a:rPr lang="en-US" sz="2400" b="0" i="0" u="none" strike="noStrike" baseline="0" dirty="0">
                <a:latin typeface="Times-Roman"/>
              </a:rPr>
              <a:t>, </a:t>
            </a:r>
            <a:r>
              <a:rPr lang="en-US" sz="2400" b="0" i="1" u="none" strike="noStrike" baseline="0" dirty="0" err="1">
                <a:latin typeface="Times-Italic"/>
              </a:rPr>
              <a:t>y</a:t>
            </a:r>
            <a:r>
              <a:rPr lang="en-US" sz="2400" b="0" i="0" u="none" strike="noStrike" baseline="-25000" dirty="0" err="1">
                <a:latin typeface="Times-Roman"/>
              </a:rPr>
              <a:t>CP</a:t>
            </a:r>
            <a:r>
              <a:rPr lang="en-US" sz="2400" b="0" i="0" u="none" strike="noStrike" baseline="0" dirty="0">
                <a:latin typeface="Times-Roman"/>
              </a:rPr>
              <a:t>), sum moments of the elemental force </a:t>
            </a:r>
            <a:r>
              <a:rPr lang="en-US" sz="2400" b="0" i="1" u="none" strike="noStrike" baseline="0" dirty="0">
                <a:latin typeface="Times-Italic"/>
              </a:rPr>
              <a:t>p </a:t>
            </a:r>
            <a:r>
              <a:rPr lang="en-US" sz="2400" b="0" i="1" u="none" strike="noStrike" baseline="0" dirty="0" err="1">
                <a:latin typeface="Times-Italic"/>
              </a:rPr>
              <a:t>dA</a:t>
            </a:r>
            <a:r>
              <a:rPr lang="en-US" sz="2400" b="0" i="1" u="none" strike="noStrike" baseline="0" dirty="0">
                <a:latin typeface="Times-Italic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about the centroid must be  equated to the moment of the resultant </a:t>
            </a:r>
            <a:r>
              <a:rPr lang="en-US" sz="2400" b="0" i="1" u="none" strike="noStrike" baseline="0" dirty="0" err="1">
                <a:latin typeface="Times-Italic"/>
              </a:rPr>
              <a:t>F</a:t>
            </a:r>
            <a:r>
              <a:rPr lang="en-US" sz="2400" b="0" i="1" u="none" strike="noStrike" baseline="-25000" dirty="0" err="1">
                <a:latin typeface="Times-Italic"/>
              </a:rPr>
              <a:t>pressure</a:t>
            </a:r>
            <a:r>
              <a:rPr lang="en-US" sz="2400" b="0" i="0" u="none" strike="noStrike" baseline="0" dirty="0">
                <a:latin typeface="Times-Roman"/>
              </a:rPr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589D6A-1A45-FBA5-8E56-2768498C25D8}"/>
              </a:ext>
            </a:extLst>
          </p:cNvPr>
          <p:cNvSpPr txBox="1"/>
          <p:nvPr/>
        </p:nvSpPr>
        <p:spPr>
          <a:xfrm>
            <a:off x="6147578" y="2174329"/>
            <a:ext cx="274884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dirty="0">
                <a:latin typeface="Times-Roman"/>
              </a:rPr>
              <a:t>The</a:t>
            </a:r>
            <a:r>
              <a:rPr lang="en-US" sz="2400" b="0" i="0" u="none" strike="noStrike" baseline="0" dirty="0">
                <a:latin typeface="Times-Roman"/>
              </a:rPr>
              <a:t> line of action passes through the </a:t>
            </a:r>
            <a:r>
              <a:rPr lang="en-US" sz="2400" b="0" i="1" u="none" strike="noStrike" baseline="0" dirty="0">
                <a:latin typeface="Times-Italic"/>
              </a:rPr>
              <a:t>center of pressure </a:t>
            </a:r>
            <a:r>
              <a:rPr lang="en-US" sz="2400" b="0" i="0" u="none" strike="noStrike" baseline="0" dirty="0">
                <a:latin typeface="Times-Roman"/>
              </a:rPr>
              <a:t>CP of the plate. </a:t>
            </a:r>
          </a:p>
        </p:txBody>
      </p:sp>
    </p:spTree>
    <p:extLst>
      <p:ext uri="{BB962C8B-B14F-4D97-AF65-F5344CB8AC3E}">
        <p14:creationId xmlns:p14="http://schemas.microsoft.com/office/powerpoint/2010/main" val="557657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7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r>
              <a:rPr lang="en-US" sz="2800" dirty="0"/>
              <a:t>Y-coordinate of CP</a:t>
            </a:r>
            <a:endParaRPr lang="en-IN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B5575A-D4D3-3A54-D765-F4E5469DCF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1294572"/>
            <a:ext cx="7039543" cy="4801428"/>
          </a:xfr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1FBF15FD-4302-4B55-9445-9DDC269770F2}"/>
              </a:ext>
            </a:extLst>
          </p:cNvPr>
          <p:cNvGrpSpPr/>
          <p:nvPr/>
        </p:nvGrpSpPr>
        <p:grpSpPr>
          <a:xfrm>
            <a:off x="3200400" y="1370772"/>
            <a:ext cx="2518985" cy="3963229"/>
            <a:chOff x="3200400" y="1370772"/>
            <a:chExt cx="2518985" cy="3963229"/>
          </a:xfrm>
        </p:grpSpPr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C91B7FB2-9A9C-1607-5157-AA3A9CFD1CAB}"/>
                </a:ext>
              </a:extLst>
            </p:cNvPr>
            <p:cNvSpPr/>
            <p:nvPr/>
          </p:nvSpPr>
          <p:spPr bwMode="auto">
            <a:xfrm>
              <a:off x="4572000" y="4724400"/>
              <a:ext cx="153063" cy="228600"/>
            </a:xfrm>
            <a:prstGeom prst="ellipse">
              <a:avLst/>
            </a:prstGeom>
            <a:solidFill>
              <a:schemeClr val="bg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5E422CE-BF5F-198A-728D-57718EA2B9BD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00400" y="1370772"/>
              <a:ext cx="2518985" cy="396322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F36B209-43F5-DE59-8EBA-EAE597B501F3}"/>
              </a:ext>
            </a:extLst>
          </p:cNvPr>
          <p:cNvGrpSpPr/>
          <p:nvPr/>
        </p:nvGrpSpPr>
        <p:grpSpPr>
          <a:xfrm>
            <a:off x="3561140" y="1523999"/>
            <a:ext cx="2046130" cy="2913324"/>
            <a:chOff x="2362200" y="1600199"/>
            <a:chExt cx="2046130" cy="2913324"/>
          </a:xfrm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B06C80B-C022-64A5-7E49-9830AFA424BF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362200" y="4495800"/>
              <a:ext cx="2046130" cy="1772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86AE1F49-6BD4-BB23-5B61-C08B6529D1F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431947" y="1600199"/>
              <a:ext cx="15820" cy="2895601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767C917-5777-4211-2EBF-1E8FFE7D6673}"/>
                </a:ext>
              </a:extLst>
            </p:cNvPr>
            <p:cNvSpPr txBox="1"/>
            <p:nvPr/>
          </p:nvSpPr>
          <p:spPr>
            <a:xfrm>
              <a:off x="3371567" y="2967335"/>
              <a:ext cx="62228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CG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F213C74-F50E-529C-CBD5-7A39CC8825D5}"/>
              </a:ext>
            </a:extLst>
          </p:cNvPr>
          <p:cNvGrpSpPr/>
          <p:nvPr/>
        </p:nvGrpSpPr>
        <p:grpSpPr>
          <a:xfrm>
            <a:off x="4688043" y="3810000"/>
            <a:ext cx="1036465" cy="1044131"/>
            <a:chOff x="4688043" y="3794983"/>
            <a:chExt cx="1036465" cy="1044131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E0825912-56D8-3B37-6F66-B6F730ECE276}"/>
                </a:ext>
              </a:extLst>
            </p:cNvPr>
            <p:cNvGrpSpPr/>
            <p:nvPr/>
          </p:nvGrpSpPr>
          <p:grpSpPr>
            <a:xfrm>
              <a:off x="4688043" y="3794983"/>
              <a:ext cx="919227" cy="1044131"/>
              <a:chOff x="5089295" y="3760934"/>
              <a:chExt cx="919227" cy="1044131"/>
            </a:xfrm>
          </p:grpSpPr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51C52CBF-CBF7-788D-818F-4CBF0652C7B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5595266" y="4413900"/>
                <a:ext cx="272134" cy="391165"/>
              </a:xfrm>
              <a:prstGeom prst="straightConnector1">
                <a:avLst/>
              </a:prstGeom>
              <a:solidFill>
                <a:schemeClr val="accent1"/>
              </a:solidFill>
              <a:ln w="34925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6D00B71-6766-6CE2-FDFB-0D16E29C9A27}"/>
                  </a:ext>
                </a:extLst>
              </p:cNvPr>
              <p:cNvSpPr txBox="1"/>
              <p:nvPr/>
            </p:nvSpPr>
            <p:spPr>
              <a:xfrm>
                <a:off x="5089295" y="4030681"/>
                <a:ext cx="61266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bg1"/>
                    </a:solidFill>
                  </a:rPr>
                  <a:t>CG</a:t>
                </a:r>
                <a:endParaRPr lang="en-IN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FF448A60-0A0A-9AE3-0B5F-283994DA4CF2}"/>
                  </a:ext>
                </a:extLst>
              </p:cNvPr>
              <p:cNvSpPr txBox="1"/>
              <p:nvPr/>
            </p:nvSpPr>
            <p:spPr>
              <a:xfrm>
                <a:off x="5687600" y="3760934"/>
                <a:ext cx="3209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y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BB6F68B-6D3C-EF22-5616-DCC9B7215513}"/>
                  </a:ext>
                </a:extLst>
              </p:cNvPr>
              <p:cNvSpPr txBox="1"/>
              <p:nvPr/>
            </p:nvSpPr>
            <p:spPr>
              <a:xfrm>
                <a:off x="5334000" y="4343400"/>
                <a:ext cx="3209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>
                    <a:solidFill>
                      <a:schemeClr val="bg1"/>
                    </a:solidFill>
                  </a:rPr>
                  <a:t>x</a:t>
                </a:r>
                <a:endParaRPr lang="en-IN" i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47BA6C98-EB41-377C-D45F-7F64EDB3D5A4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181600" y="4105983"/>
              <a:ext cx="542908" cy="316323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FCBAF38-A257-1FA5-B3FF-B76650700668}"/>
              </a:ext>
            </a:extLst>
          </p:cNvPr>
          <p:cNvGrpSpPr/>
          <p:nvPr/>
        </p:nvGrpSpPr>
        <p:grpSpPr>
          <a:xfrm>
            <a:off x="2895600" y="1447800"/>
            <a:ext cx="1986050" cy="3429000"/>
            <a:chOff x="3276600" y="1600200"/>
            <a:chExt cx="1986050" cy="3429000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5B0D17C-178E-8756-A987-F14598A1FE8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276600" y="5029200"/>
              <a:ext cx="198605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A5BF6356-7C60-9C99-180D-CEAE260AB7E4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67200" y="1600200"/>
              <a:ext cx="76200" cy="342900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058D47-032D-C7DF-7843-2E5660BA2284}"/>
                </a:ext>
              </a:extLst>
            </p:cNvPr>
            <p:cNvSpPr txBox="1"/>
            <p:nvPr/>
          </p:nvSpPr>
          <p:spPr>
            <a:xfrm>
              <a:off x="4267200" y="2586335"/>
              <a:ext cx="5998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err="1">
                  <a:solidFill>
                    <a:srgbClr val="FF0000"/>
                  </a:solidFill>
                </a:rPr>
                <a:t>h</a:t>
              </a:r>
              <a:r>
                <a:rPr lang="en-US" i="1" baseline="-25000" dirty="0" err="1">
                  <a:solidFill>
                    <a:srgbClr val="FF0000"/>
                  </a:solidFill>
                </a:rPr>
                <a:t>CP</a:t>
              </a:r>
              <a:endParaRPr lang="en-IN" i="1" baseline="-25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DE69A904-87C6-DB52-D94E-BF25F496A081}"/>
              </a:ext>
            </a:extLst>
          </p:cNvPr>
          <p:cNvSpPr txBox="1"/>
          <p:nvPr/>
        </p:nvSpPr>
        <p:spPr>
          <a:xfrm>
            <a:off x="5181600" y="5608212"/>
            <a:ext cx="18473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n-IN" dirty="0">
              <a:solidFill>
                <a:srgbClr val="00B050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5510C4-A257-AFA5-AB99-9325938E7663}"/>
              </a:ext>
            </a:extLst>
          </p:cNvPr>
          <p:cNvCxnSpPr>
            <a:cxnSpLocks/>
          </p:cNvCxnSpPr>
          <p:nvPr/>
        </p:nvCxnSpPr>
        <p:spPr bwMode="auto">
          <a:xfrm>
            <a:off x="3396119" y="2899064"/>
            <a:ext cx="1229645" cy="1939636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B5AD12C4-8463-5EC8-799F-4D774AEF8A6B}"/>
              </a:ext>
            </a:extLst>
          </p:cNvPr>
          <p:cNvSpPr txBox="1"/>
          <p:nvPr/>
        </p:nvSpPr>
        <p:spPr>
          <a:xfrm>
            <a:off x="3295060" y="5024735"/>
            <a:ext cx="130176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latin typeface="Times-Roman"/>
              </a:rPr>
              <a:t>(</a:t>
            </a:r>
            <a:r>
              <a:rPr lang="en-US" sz="2400" b="0" i="1" u="none" strike="noStrike" baseline="0" dirty="0" err="1">
                <a:latin typeface="Times-Italic"/>
              </a:rPr>
              <a:t>x</a:t>
            </a:r>
            <a:r>
              <a:rPr lang="en-US" sz="2400" b="0" i="0" u="none" strike="noStrike" baseline="-25000" dirty="0" err="1">
                <a:latin typeface="Times-Roman"/>
              </a:rPr>
              <a:t>CP</a:t>
            </a:r>
            <a:r>
              <a:rPr lang="en-US" sz="2400" b="0" i="0" u="none" strike="noStrike" baseline="0" dirty="0">
                <a:latin typeface="Times-Roman"/>
              </a:rPr>
              <a:t>, </a:t>
            </a:r>
            <a:r>
              <a:rPr lang="en-US" sz="2400" b="0" i="1" u="none" strike="noStrike" baseline="0" dirty="0" err="1">
                <a:latin typeface="Times-Italic"/>
              </a:rPr>
              <a:t>y</a:t>
            </a:r>
            <a:r>
              <a:rPr lang="en-US" sz="2400" b="0" i="0" u="none" strike="noStrike" baseline="-25000" dirty="0" err="1">
                <a:latin typeface="Times-Roman"/>
              </a:rPr>
              <a:t>CP</a:t>
            </a:r>
            <a:r>
              <a:rPr lang="en-US" sz="2400" b="0" i="0" u="none" strike="noStrike" baseline="0" dirty="0">
                <a:latin typeface="Times-Roman"/>
              </a:rPr>
              <a:t>)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4D5EABC-E912-64A2-DCBC-8420997B2AFC}"/>
              </a:ext>
            </a:extLst>
          </p:cNvPr>
          <p:cNvSpPr txBox="1"/>
          <p:nvPr/>
        </p:nvSpPr>
        <p:spPr>
          <a:xfrm>
            <a:off x="4800600" y="3576935"/>
            <a:ext cx="822381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latin typeface="Times-Roman"/>
              </a:rPr>
              <a:t>(</a:t>
            </a:r>
            <a:r>
              <a:rPr lang="en-US" i="1" dirty="0">
                <a:latin typeface="Times-Italic"/>
              </a:rPr>
              <a:t>0</a:t>
            </a:r>
            <a:r>
              <a:rPr lang="en-US" sz="2400" b="0" i="0" u="none" strike="noStrike" baseline="0" dirty="0">
                <a:latin typeface="Times-Roman"/>
              </a:rPr>
              <a:t>,0)</a:t>
            </a:r>
            <a:endParaRPr lang="en-IN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92D52C1-D1E1-1488-6367-8968386E999F}"/>
              </a:ext>
            </a:extLst>
          </p:cNvPr>
          <p:cNvGrpSpPr/>
          <p:nvPr/>
        </p:nvGrpSpPr>
        <p:grpSpPr>
          <a:xfrm>
            <a:off x="5106907" y="1524000"/>
            <a:ext cx="3732293" cy="3276600"/>
            <a:chOff x="5151924" y="1524000"/>
            <a:chExt cx="3732293" cy="327660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19191FE-0B66-316A-41C7-20ECADE32036}"/>
                </a:ext>
              </a:extLst>
            </p:cNvPr>
            <p:cNvSpPr txBox="1"/>
            <p:nvPr/>
          </p:nvSpPr>
          <p:spPr>
            <a:xfrm>
              <a:off x="6553200" y="3348335"/>
              <a:ext cx="336952" cy="4616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i="1" dirty="0">
                  <a:solidFill>
                    <a:srgbClr val="00B050"/>
                  </a:solidFill>
                  <a:sym typeface="Symbol" panose="05050102010706020507" pitchFamily="18" charset="2"/>
                </a:rPr>
                <a:t></a:t>
              </a:r>
              <a:endParaRPr lang="en-IN" i="1" dirty="0">
                <a:solidFill>
                  <a:srgbClr val="00B050"/>
                </a:solidFill>
              </a:endParaRP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14F238B-26C7-01F7-CA8F-8967E52A2C8D}"/>
                </a:ext>
              </a:extLst>
            </p:cNvPr>
            <p:cNvGrpSpPr/>
            <p:nvPr/>
          </p:nvGrpSpPr>
          <p:grpSpPr>
            <a:xfrm>
              <a:off x="5151924" y="1524000"/>
              <a:ext cx="3732293" cy="3276600"/>
              <a:chOff x="5151924" y="1524000"/>
              <a:chExt cx="3732293" cy="3276600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99A903D3-2107-234F-BD20-EC3D5A6D6E7D}"/>
                  </a:ext>
                </a:extLst>
              </p:cNvPr>
              <p:cNvSpPr/>
              <p:nvPr/>
            </p:nvSpPr>
            <p:spPr bwMode="auto">
              <a:xfrm>
                <a:off x="5791200" y="4191000"/>
                <a:ext cx="304800" cy="304800"/>
              </a:xfrm>
              <a:prstGeom prst="rect">
                <a:avLst/>
              </a:prstGeom>
              <a:pattFill prst="dkUpDiag">
                <a:fgClr>
                  <a:schemeClr val="accent1"/>
                </a:fgClr>
                <a:bgClr>
                  <a:schemeClr val="bg1"/>
                </a:bgClr>
              </a:patt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IN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</a:endParaRPr>
              </a:p>
            </p:txBody>
          </p: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1CA0A780-1E84-1E6E-6F55-F99412FD01DE}"/>
                  </a:ext>
                </a:extLst>
              </p:cNvPr>
              <p:cNvGrpSpPr/>
              <p:nvPr/>
            </p:nvGrpSpPr>
            <p:grpSpPr>
              <a:xfrm>
                <a:off x="5151924" y="1524000"/>
                <a:ext cx="3732293" cy="3276600"/>
                <a:chOff x="-61718" y="1370772"/>
                <a:chExt cx="5395718" cy="4572828"/>
              </a:xfrm>
            </p:grpSpPr>
            <p:cxnSp>
              <p:nvCxnSpPr>
                <p:cNvPr id="41" name="Straight Connector 40">
                  <a:extLst>
                    <a:ext uri="{FF2B5EF4-FFF2-40B4-BE49-F238E27FC236}">
                      <a16:creationId xmlns:a16="http://schemas.microsoft.com/office/drawing/2014/main" id="{6D1A426D-9F06-F3C1-2DC6-43CAC888BE2B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>
                  <a:off x="2434015" y="1370772"/>
                  <a:ext cx="2899985" cy="4572828"/>
                </a:xfrm>
                <a:prstGeom prst="lin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42" name="Oval 41">
                  <a:extLst>
                    <a:ext uri="{FF2B5EF4-FFF2-40B4-BE49-F238E27FC236}">
                      <a16:creationId xmlns:a16="http://schemas.microsoft.com/office/drawing/2014/main" id="{05E5BDEA-23CB-25D1-C0F0-8965908942A9}"/>
                    </a:ext>
                  </a:extLst>
                </p:cNvPr>
                <p:cNvSpPr/>
                <p:nvPr/>
              </p:nvSpPr>
              <p:spPr bwMode="auto">
                <a:xfrm>
                  <a:off x="-61718" y="5305531"/>
                  <a:ext cx="153063" cy="228600"/>
                </a:xfrm>
                <a:prstGeom prst="ellipse">
                  <a:avLst/>
                </a:prstGeom>
                <a:solidFill>
                  <a:srgbClr val="3366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IN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charset="0"/>
                  </a:endParaRPr>
                </a:p>
              </p:txBody>
            </p:sp>
          </p:grp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F2081F7C-7B1D-CEA5-EEEA-0F78FBC06075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H="1">
                <a:off x="5930595" y="3154308"/>
                <a:ext cx="1950642" cy="1198141"/>
              </a:xfrm>
              <a:prstGeom prst="straightConnector1">
                <a:avLst/>
              </a:prstGeom>
              <a:solidFill>
                <a:schemeClr val="accent1"/>
              </a:solidFill>
              <a:ln w="25400" cap="flat" cmpd="sng" algn="ctr">
                <a:solidFill>
                  <a:srgbClr val="00B050"/>
                </a:solidFill>
                <a:prstDash val="solid"/>
                <a:round/>
                <a:headEnd type="none" w="med" len="med"/>
                <a:tailEnd type="triangle"/>
              </a:ln>
              <a:effectLst/>
            </p:spPr>
          </p:cxnSp>
        </p:grp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DCC0A79C-E66F-EBAC-79E2-810C942EC5BE}"/>
              </a:ext>
            </a:extLst>
          </p:cNvPr>
          <p:cNvSpPr txBox="1"/>
          <p:nvPr/>
        </p:nvSpPr>
        <p:spPr>
          <a:xfrm>
            <a:off x="6918542" y="3822481"/>
            <a:ext cx="620683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rgbClr val="7030A0"/>
                </a:solidFill>
                <a:sym typeface="Symbol" panose="05050102010706020507" pitchFamily="18" charset="2"/>
              </a:rPr>
              <a:t></a:t>
            </a:r>
            <a:r>
              <a:rPr lang="en-US" b="1" i="1" baseline="-25000" dirty="0">
                <a:solidFill>
                  <a:srgbClr val="7030A0"/>
                </a:solidFill>
                <a:sym typeface="Symbol" panose="05050102010706020507" pitchFamily="18" charset="2"/>
              </a:rPr>
              <a:t>CG</a:t>
            </a:r>
            <a:endParaRPr lang="en-IN" b="1" i="1" baseline="-25000" dirty="0">
              <a:solidFill>
                <a:srgbClr val="7030A0"/>
              </a:solidFill>
            </a:endParaRP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217CC34-EA9F-4CB6-EAAC-C8955E5B5E16}"/>
              </a:ext>
            </a:extLst>
          </p:cNvPr>
          <p:cNvCxnSpPr>
            <a:cxnSpLocks/>
          </p:cNvCxnSpPr>
          <p:nvPr/>
        </p:nvCxnSpPr>
        <p:spPr bwMode="auto">
          <a:xfrm flipH="1">
            <a:off x="5700844" y="3822481"/>
            <a:ext cx="2528756" cy="151151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7030A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509C14A1-8FFC-D786-CE56-D94537C44D2F}"/>
              </a:ext>
            </a:extLst>
          </p:cNvPr>
          <p:cNvSpPr txBox="1"/>
          <p:nvPr/>
        </p:nvSpPr>
        <p:spPr>
          <a:xfrm>
            <a:off x="510658" y="1951696"/>
            <a:ext cx="31469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To compute </a:t>
            </a:r>
            <a:r>
              <a:rPr lang="en-IN" sz="2400" b="0" i="1" u="none" strike="noStrike" baseline="0" dirty="0" err="1">
                <a:latin typeface="Times-Italic"/>
              </a:rPr>
              <a:t>y</a:t>
            </a:r>
            <a:r>
              <a:rPr lang="en-IN" sz="2400" b="0" i="0" u="none" strike="noStrike" baseline="-25000" dirty="0" err="1">
                <a:latin typeface="Times-Roman"/>
              </a:rPr>
              <a:t>CP</a:t>
            </a:r>
            <a:r>
              <a:rPr lang="en-IN" sz="2400" b="0" i="0" u="none" strike="noStrike" baseline="0" dirty="0">
                <a:latin typeface="Times-Roman"/>
              </a:rPr>
              <a:t>, we must equate</a:t>
            </a:r>
            <a:endParaRPr lang="en-IN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56743A4-D95C-409B-7874-C37038B6781C}"/>
                  </a:ext>
                </a:extLst>
              </p:cNvPr>
              <p:cNvSpPr txBox="1"/>
              <p:nvPr/>
            </p:nvSpPr>
            <p:spPr>
              <a:xfrm>
                <a:off x="232270" y="2940163"/>
                <a:ext cx="4149214" cy="6953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  <m:t>𝑝𝑟𝑒𝑠𝑠𝑢𝑟𝑒</m:t>
                        </m:r>
                      </m:sub>
                    </m:sSub>
                    <m:r>
                      <a:rPr lang="en-US" sz="2800" i="1" smtClean="0">
                        <a:solidFill>
                          <a:srgbClr val="3366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80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800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𝐶𝑃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rgbClr val="3366FF"/>
                    </a:solidFill>
                  </a:rPr>
                  <a:t> =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IN" sz="2800" i="1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IN" sz="2800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IN" sz="2800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sup>
                      <m:e>
                        <m:r>
                          <a:rPr lang="en-US" sz="2800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800" i="1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  <m:t>𝑝𝑑𝐴</m:t>
                        </m:r>
                      </m:e>
                    </m:nary>
                  </m:oMath>
                </a14:m>
                <a:endParaRPr lang="en-IN" sz="2800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D56743A4-D95C-409B-7874-C37038B678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270" y="2940163"/>
                <a:ext cx="4149214" cy="695383"/>
              </a:xfrm>
              <a:prstGeom prst="rect">
                <a:avLst/>
              </a:prstGeom>
              <a:blipFill>
                <a:blip r:embed="rId4"/>
                <a:stretch>
                  <a:fillRect t="-877" b="-701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F5FE9A5-FC21-3B73-7C82-6BC43DA18B2B}"/>
                  </a:ext>
                </a:extLst>
              </p:cNvPr>
              <p:cNvSpPr txBox="1"/>
              <p:nvPr/>
            </p:nvSpPr>
            <p:spPr>
              <a:xfrm>
                <a:off x="831033" y="5756747"/>
                <a:ext cx="7217553" cy="85061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320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3200" i="1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  <m:t>𝑝𝑟𝑒𝑠𝑠𝑢𝑟𝑒</m:t>
                        </m:r>
                      </m:sub>
                    </m:sSub>
                    <m:r>
                      <a:rPr lang="en-US" sz="3200" i="1">
                        <a:solidFill>
                          <a:srgbClr val="3366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3200" i="1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200" i="1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3200" i="1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𝐶𝑃</m:t>
                        </m:r>
                      </m:sub>
                    </m:sSub>
                    <m:r>
                      <a:rPr lang="en-US" sz="3200" i="1">
                        <a:solidFill>
                          <a:srgbClr val="3366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200" dirty="0">
                    <a:solidFill>
                      <a:srgbClr val="3366FF"/>
                    </a:solidFill>
                  </a:rPr>
                  <a:t>=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IN" sz="3200" i="1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IN" sz="3200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IN" sz="3200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sz="3200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sup>
                      <m:e>
                        <m:r>
                          <a:rPr lang="en-US" sz="3200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d>
                          <m:dPr>
                            <m:ctrlPr>
                              <a:rPr lang="en-US" sz="3200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3200" i="1">
                                    <a:solidFill>
                                      <a:srgbClr val="3366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3200" i="1">
                                    <a:solidFill>
                                      <a:srgbClr val="3366FF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sz="3200" i="1">
                                    <a:solidFill>
                                      <a:srgbClr val="3366FF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  <m:r>
                              <a:rPr lang="en-US" sz="3200" b="0" i="1" smtClean="0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3200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  <m:r>
                              <a:rPr lang="en-US" sz="3200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en-US" sz="3200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  <m:r>
                              <a:rPr lang="en-US" sz="3200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𝑠𝑖𝑛</m:t>
                            </m:r>
                            <m:r>
                              <a:rPr lang="en-US" sz="3200" i="1">
                                <a:solidFill>
                                  <a:srgbClr val="3366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 sz="3200" b="0" i="1" smtClean="0">
                            <a:solidFill>
                              <a:srgbClr val="3366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𝑑𝐴</m:t>
                        </m:r>
                      </m:e>
                    </m:nary>
                  </m:oMath>
                </a14:m>
                <a:endParaRPr lang="en-IN" sz="3200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4F5FE9A5-FC21-3B73-7C82-6BC43DA18B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033" y="5756747"/>
                <a:ext cx="7217553" cy="850617"/>
              </a:xfrm>
              <a:prstGeom prst="rect">
                <a:avLst/>
              </a:prstGeom>
              <a:blipFill>
                <a:blip r:embed="rId5"/>
                <a:stretch>
                  <a:fillRect b="-571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29DCCE87-D0A6-6C5E-4F34-71F832267AD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4" name="Picture 53" descr="Logo usage Guidelines">
              <a:extLst>
                <a:ext uri="{FF2B5EF4-FFF2-40B4-BE49-F238E27FC236}">
                  <a16:creationId xmlns:a16="http://schemas.microsoft.com/office/drawing/2014/main" id="{654F8466-61F2-5544-91EF-852983CECF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8" name="Group 38">
              <a:extLst>
                <a:ext uri="{FF2B5EF4-FFF2-40B4-BE49-F238E27FC236}">
                  <a16:creationId xmlns:a16="http://schemas.microsoft.com/office/drawing/2014/main" id="{43AA7199-4CD4-F207-F153-9456ABE76D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9" name="Group 19">
                <a:extLst>
                  <a:ext uri="{FF2B5EF4-FFF2-40B4-BE49-F238E27FC236}">
                    <a16:creationId xmlns:a16="http://schemas.microsoft.com/office/drawing/2014/main" id="{25216F89-AA5B-AD9E-B616-C633A240AA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61" name="Group 60">
                  <a:extLst>
                    <a:ext uri="{FF2B5EF4-FFF2-40B4-BE49-F238E27FC236}">
                      <a16:creationId xmlns:a16="http://schemas.microsoft.com/office/drawing/2014/main" id="{D8E30100-62AC-0783-0CDA-6220299605F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63" name="Group 62">
                    <a:extLst>
                      <a:ext uri="{FF2B5EF4-FFF2-40B4-BE49-F238E27FC236}">
                        <a16:creationId xmlns:a16="http://schemas.microsoft.com/office/drawing/2014/main" id="{76D6A44D-B25C-A059-A5E6-D8119D42FB4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73" name="Rectangle 10">
                      <a:extLst>
                        <a:ext uri="{FF2B5EF4-FFF2-40B4-BE49-F238E27FC236}">
                          <a16:creationId xmlns:a16="http://schemas.microsoft.com/office/drawing/2014/main" id="{5E749771-2DD1-A27C-6687-4CD2379F01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4" name="Rectangle 11">
                      <a:extLst>
                        <a:ext uri="{FF2B5EF4-FFF2-40B4-BE49-F238E27FC236}">
                          <a16:creationId xmlns:a16="http://schemas.microsoft.com/office/drawing/2014/main" id="{3B520CE7-D7EE-306F-3EAF-A23D7FFA78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4" name="Group 63">
                    <a:extLst>
                      <a:ext uri="{FF2B5EF4-FFF2-40B4-BE49-F238E27FC236}">
                        <a16:creationId xmlns:a16="http://schemas.microsoft.com/office/drawing/2014/main" id="{D8613D3D-AAC3-1FC0-1FB9-B3518D12DD4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71" name="Rectangle 13">
                      <a:extLst>
                        <a:ext uri="{FF2B5EF4-FFF2-40B4-BE49-F238E27FC236}">
                          <a16:creationId xmlns:a16="http://schemas.microsoft.com/office/drawing/2014/main" id="{57B2812C-652C-1B04-EC33-13B0E20240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2" name="Rectangle 14">
                      <a:extLst>
                        <a:ext uri="{FF2B5EF4-FFF2-40B4-BE49-F238E27FC236}">
                          <a16:creationId xmlns:a16="http://schemas.microsoft.com/office/drawing/2014/main" id="{8A6F3EDE-A273-0ED1-FAA4-EABCD6EC7F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5" name="Group 64">
                    <a:extLst>
                      <a:ext uri="{FF2B5EF4-FFF2-40B4-BE49-F238E27FC236}">
                        <a16:creationId xmlns:a16="http://schemas.microsoft.com/office/drawing/2014/main" id="{B5A7D0CA-5624-6297-A78E-5A6C15DFB5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9" name="Rectangle 68">
                      <a:extLst>
                        <a:ext uri="{FF2B5EF4-FFF2-40B4-BE49-F238E27FC236}">
                          <a16:creationId xmlns:a16="http://schemas.microsoft.com/office/drawing/2014/main" id="{30B8A31C-6CCB-4CAB-9972-4993A943E8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70" name="Rectangle 69">
                      <a:extLst>
                        <a:ext uri="{FF2B5EF4-FFF2-40B4-BE49-F238E27FC236}">
                          <a16:creationId xmlns:a16="http://schemas.microsoft.com/office/drawing/2014/main" id="{CF5FB02F-BFBB-0AB6-B58B-CFBBF8FE32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6" name="Group 18">
                    <a:extLst>
                      <a:ext uri="{FF2B5EF4-FFF2-40B4-BE49-F238E27FC236}">
                        <a16:creationId xmlns:a16="http://schemas.microsoft.com/office/drawing/2014/main" id="{873A2DDF-BFB0-369A-E978-E694338FD9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67" name="Rectangle 19">
                      <a:extLst>
                        <a:ext uri="{FF2B5EF4-FFF2-40B4-BE49-F238E27FC236}">
                          <a16:creationId xmlns:a16="http://schemas.microsoft.com/office/drawing/2014/main" id="{06527896-D3B5-BAB2-D0AA-ED7D930939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8" name="Rectangle 20">
                      <a:extLst>
                        <a:ext uri="{FF2B5EF4-FFF2-40B4-BE49-F238E27FC236}">
                          <a16:creationId xmlns:a16="http://schemas.microsoft.com/office/drawing/2014/main" id="{E64E2251-F9CF-64C1-A748-49DCB51FB6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62" name="Rectangle 21">
                  <a:extLst>
                    <a:ext uri="{FF2B5EF4-FFF2-40B4-BE49-F238E27FC236}">
                      <a16:creationId xmlns:a16="http://schemas.microsoft.com/office/drawing/2014/main" id="{B4E1A359-CC0A-7F52-5BE6-267B118EE9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12F902A-A594-BD69-49DD-0983D7B3B46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1EFD5DE1-AB56-3DC3-67DA-3E2DD528304F}"/>
              </a:ext>
            </a:extLst>
          </p:cNvPr>
          <p:cNvSpPr txBox="1"/>
          <p:nvPr/>
        </p:nvSpPr>
        <p:spPr>
          <a:xfrm>
            <a:off x="304800" y="5329535"/>
            <a:ext cx="31469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dirty="0"/>
              <a:t>In intrinsic Coordinates: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095333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56" grpId="0" animBg="1"/>
      <p:bldP spid="57" grpId="0" animBg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10B1EAC0-52F4-9580-245B-74EA2A739B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1658" y="1447800"/>
            <a:ext cx="4049942" cy="27620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2B7A0A7-E5DD-8E24-580A-522171525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1143000"/>
          </a:xfrm>
        </p:spPr>
        <p:txBody>
          <a:bodyPr/>
          <a:lstStyle/>
          <a:p>
            <a:r>
              <a:rPr lang="en-US" sz="2800" dirty="0"/>
              <a:t>Y-coordinate of CP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D7546-29A8-2622-BBA9-87623EBBE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905000"/>
            <a:ext cx="4620983" cy="867450"/>
          </a:xfrm>
        </p:spPr>
        <p:txBody>
          <a:bodyPr/>
          <a:lstStyle/>
          <a:p>
            <a:r>
              <a:rPr lang="en-US" sz="2400" b="0" i="0" u="none" strike="noStrike" baseline="0" dirty="0">
                <a:latin typeface="Times-Roman"/>
              </a:rPr>
              <a:t>The term </a:t>
            </a:r>
            <a:r>
              <a:rPr lang="en-US" sz="2400" b="0" i="0" u="none" strike="noStrike" baseline="0" dirty="0">
                <a:latin typeface="MathematicalPi-Three"/>
              </a:rPr>
              <a:t> </a:t>
            </a:r>
            <a:r>
              <a:rPr lang="en-US" sz="2400" b="0" i="1" u="none" strike="noStrike" baseline="0" dirty="0">
                <a:solidFill>
                  <a:srgbClr val="3366FF"/>
                </a:solidFill>
                <a:latin typeface="Times-Italic"/>
              </a:rPr>
              <a:t>p</a:t>
            </a:r>
            <a:r>
              <a:rPr lang="en-US" sz="2400" b="0" i="1" u="none" strike="noStrike" baseline="-25000" dirty="0">
                <a:solidFill>
                  <a:srgbClr val="3366FF"/>
                </a:solidFill>
                <a:latin typeface="Times-Italic"/>
              </a:rPr>
              <a:t>a</a:t>
            </a:r>
            <a:r>
              <a:rPr lang="en-US" sz="2400" b="0" i="1" u="none" strike="noStrike" baseline="0" dirty="0">
                <a:solidFill>
                  <a:srgbClr val="3366FF"/>
                </a:solidFill>
                <a:latin typeface="Times-Italic"/>
              </a:rPr>
              <a:t>y </a:t>
            </a:r>
            <a:r>
              <a:rPr lang="en-US" sz="2400" b="0" i="1" u="none" strike="noStrike" baseline="0" dirty="0" err="1">
                <a:solidFill>
                  <a:srgbClr val="3366FF"/>
                </a:solidFill>
                <a:latin typeface="Times-Italic"/>
              </a:rPr>
              <a:t>dA</a:t>
            </a:r>
            <a:r>
              <a:rPr lang="en-US" sz="2400" b="0" i="1" u="none" strike="noStrike" baseline="0" dirty="0">
                <a:solidFill>
                  <a:srgbClr val="3366FF"/>
                </a:solidFill>
                <a:latin typeface="Times-Italic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vanishes of due to the definition of centroidal axes.</a:t>
            </a:r>
          </a:p>
          <a:p>
            <a:endParaRPr lang="en-IN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7132FAB-3CB9-715A-B258-BA7AF545B0DA}"/>
                  </a:ext>
                </a:extLst>
              </p:cNvPr>
              <p:cNvSpPr txBox="1"/>
              <p:nvPr/>
            </p:nvSpPr>
            <p:spPr>
              <a:xfrm>
                <a:off x="381000" y="2844185"/>
                <a:ext cx="4575548" cy="66101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𝑝𝑟𝑒𝑠𝑠𝑢𝑟𝑒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𝐶𝑃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𝑔𝑠𝑖𝑛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nary>
                      <m:naryPr>
                        <m:ctrlPr>
                          <a:rPr lang="en-I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I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I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sup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𝜉</m:t>
                        </m:r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𝑑𝐴</m:t>
                        </m:r>
                      </m:e>
                    </m:nary>
                  </m:oMath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7132FAB-3CB9-715A-B258-BA7AF545B0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2844185"/>
                <a:ext cx="4575548" cy="661015"/>
              </a:xfrm>
              <a:prstGeom prst="rect">
                <a:avLst/>
              </a:prstGeom>
              <a:blipFill>
                <a:blip r:embed="rId3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A60F9D59-8CF8-BFF3-3ED9-435AE5695AE0}"/>
              </a:ext>
            </a:extLst>
          </p:cNvPr>
          <p:cNvSpPr txBox="1"/>
          <p:nvPr/>
        </p:nvSpPr>
        <p:spPr>
          <a:xfrm>
            <a:off x="486374" y="3625205"/>
            <a:ext cx="5562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IN" sz="2400" b="0" i="0" u="none" strike="noStrike" baseline="0" dirty="0">
                <a:latin typeface="Times-Roman"/>
              </a:rPr>
              <a:t>Introducing </a:t>
            </a:r>
            <a:r>
              <a:rPr lang="en-IN" sz="2400" b="0" i="1" u="none" strike="noStrike" baseline="0" dirty="0">
                <a:latin typeface="MathPiOneItalic"/>
              </a:rPr>
              <a:t> </a:t>
            </a:r>
            <a:r>
              <a:rPr lang="en-IN" sz="2400" b="0" i="1" u="none" strike="noStrike" baseline="0" dirty="0">
                <a:latin typeface="MathPiOneItalic"/>
                <a:sym typeface="Symbol" panose="05050102010706020507" pitchFamily="18" charset="2"/>
              </a:rPr>
              <a:t> = </a:t>
            </a:r>
            <a:r>
              <a:rPr lang="en-IN" baseline="-25000" dirty="0">
                <a:latin typeface="MathematicalPi-One"/>
                <a:sym typeface="Symbol" panose="05050102010706020507" pitchFamily="18" charset="2"/>
              </a:rPr>
              <a:t>CG</a:t>
            </a:r>
            <a:r>
              <a:rPr lang="en-IN" dirty="0">
                <a:latin typeface="MathematicalPi-One"/>
                <a:sym typeface="Symbol" panose="05050102010706020507" pitchFamily="18" charset="2"/>
              </a:rPr>
              <a:t>-</a:t>
            </a:r>
            <a:r>
              <a:rPr lang="en-IN" sz="2400" b="0" i="1" u="none" strike="noStrike" baseline="0" dirty="0">
                <a:latin typeface="Times-Italic"/>
              </a:rPr>
              <a:t>y</a:t>
            </a:r>
            <a:r>
              <a:rPr lang="en-IN" sz="2400" b="0" i="0" u="none" strike="noStrike" baseline="0" dirty="0">
                <a:latin typeface="Times-Roman"/>
              </a:rPr>
              <a:t>, we obtain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DDD4486-BD89-53ED-F0E6-DBEDCF4E9A2E}"/>
                  </a:ext>
                </a:extLst>
              </p:cNvPr>
              <p:cNvSpPr txBox="1"/>
              <p:nvPr/>
            </p:nvSpPr>
            <p:spPr>
              <a:xfrm>
                <a:off x="954128" y="4291985"/>
                <a:ext cx="5675272" cy="66101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𝑝𝑟𝑒𝑠𝑠𝑢𝑟𝑒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𝐶𝑃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𝑔𝑠𝑖𝑛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nary>
                      <m:naryPr>
                        <m:ctrlPr>
                          <a:rPr lang="en-I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I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I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sup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𝐶𝐺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𝑑𝐴</m:t>
                        </m:r>
                      </m:e>
                    </m:nary>
                  </m:oMath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DDD4486-BD89-53ED-F0E6-DBEDCF4E9A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128" y="4291985"/>
                <a:ext cx="5675272" cy="661015"/>
              </a:xfrm>
              <a:prstGeom prst="rect">
                <a:avLst/>
              </a:prstGeom>
              <a:blipFill>
                <a:blip r:embed="rId4"/>
                <a:stretch>
                  <a:fillRect b="-458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8FC0C0-A84B-5A2F-8BB5-4C438AB77824}"/>
                  </a:ext>
                </a:extLst>
              </p:cNvPr>
              <p:cNvSpPr txBox="1"/>
              <p:nvPr/>
            </p:nvSpPr>
            <p:spPr>
              <a:xfrm>
                <a:off x="591747" y="5502275"/>
                <a:ext cx="8061325" cy="75578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𝑝𝑟𝑒𝑠𝑠𝑢𝑟𝑒</m:t>
                        </m:r>
                      </m:sub>
                    </m:sSub>
                    <m:r>
                      <a:rPr lang="en-US" sz="28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2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8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𝐶𝑃</m:t>
                        </m:r>
                      </m:sub>
                    </m:sSub>
                  </m:oMath>
                </a14:m>
                <a:r>
                  <a:rPr lang="en-US" sz="2800" dirty="0">
                    <a:solidFill>
                      <a:srgbClr val="0070C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sz="28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𝑔𝑠𝑖𝑛</m:t>
                    </m:r>
                    <m:r>
                      <a:rPr lang="en-US" sz="28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d>
                      <m:dPr>
                        <m:begChr m:val="{"/>
                        <m:endChr m:val="}"/>
                        <m:ctrlPr>
                          <a:rPr lang="en-US" sz="280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trlPr>
                              <a:rPr lang="en-IN" sz="2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IN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lang="en-IN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sup>
                          <m:e>
                            <m:sSub>
                              <m:sSubPr>
                                <m:ctrlP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𝐶𝐺</m:t>
                                </m:r>
                              </m:sub>
                            </m:sSub>
                            <m:r>
                              <a:rPr lang="en-US" sz="2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sz="2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𝑑𝐴</m:t>
                            </m:r>
                          </m:e>
                        </m:nary>
                        <m:r>
                          <a:rPr lang="en-US" sz="28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nary>
                          <m:naryPr>
                            <m:ctrlPr>
                              <a:rPr lang="en-IN" sz="2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IN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lang="en-IN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en-US" sz="2800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sup>
                          <m:e>
                            <m:sSup>
                              <m:sSupPr>
                                <m:ctrlPr>
                                  <a:rPr lang="en-US" sz="280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800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𝑑𝐴</m:t>
                            </m:r>
                          </m:e>
                        </m:nary>
                      </m:e>
                    </m:d>
                  </m:oMath>
                </a14:m>
                <a:endParaRPr lang="en-IN" sz="28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8FC0C0-A84B-5A2F-8BB5-4C438AB778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747" y="5502275"/>
                <a:ext cx="8061325" cy="755784"/>
              </a:xfrm>
              <a:prstGeom prst="rect">
                <a:avLst/>
              </a:prstGeom>
              <a:blipFill>
                <a:blip r:embed="rId5"/>
                <a:stretch>
                  <a:fillRect b="-645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91D6F12-91F8-888B-8946-EB54C872817C}"/>
                  </a:ext>
                </a:extLst>
              </p:cNvPr>
              <p:cNvSpPr txBox="1"/>
              <p:nvPr/>
            </p:nvSpPr>
            <p:spPr>
              <a:xfrm>
                <a:off x="228600" y="1219200"/>
                <a:ext cx="5460213" cy="66101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𝑝𝑟𝑒𝑠𝑠𝑢𝑟𝑒</m:t>
                        </m:r>
                      </m:sub>
                    </m:sSub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𝐶𝑃</m:t>
                        </m:r>
                      </m:sub>
                    </m:sSub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=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IN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IN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IN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sup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𝑠𝑖𝑛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𝑑𝐴</m:t>
                        </m:r>
                      </m:e>
                    </m:nary>
                  </m:oMath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91D6F12-91F8-888B-8946-EB54C87281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219200"/>
                <a:ext cx="5460213" cy="661015"/>
              </a:xfrm>
              <a:prstGeom prst="rect">
                <a:avLst/>
              </a:prstGeom>
              <a:blipFill>
                <a:blip r:embed="rId7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3A86818A-5486-99BE-7664-5CA44D0C48C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3" name="Picture 12" descr="Logo usage Guidelines">
              <a:extLst>
                <a:ext uri="{FF2B5EF4-FFF2-40B4-BE49-F238E27FC236}">
                  <a16:creationId xmlns:a16="http://schemas.microsoft.com/office/drawing/2014/main" id="{52B411F0-77B0-F11F-E65F-812AF2BA9A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4" name="Group 38">
              <a:extLst>
                <a:ext uri="{FF2B5EF4-FFF2-40B4-BE49-F238E27FC236}">
                  <a16:creationId xmlns:a16="http://schemas.microsoft.com/office/drawing/2014/main" id="{A6AE7189-CEF4-1878-31F7-74D7910CDE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" name="Group 19">
                <a:extLst>
                  <a:ext uri="{FF2B5EF4-FFF2-40B4-BE49-F238E27FC236}">
                    <a16:creationId xmlns:a16="http://schemas.microsoft.com/office/drawing/2014/main" id="{1BBAA651-C9DF-5D13-6F26-D6A009DA52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BF0EF265-C9D3-B3AE-2FD8-A040FB1D0B5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9829A999-40E7-6C0D-B577-0933D6698E6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4" name="Rectangle 10">
                      <a:extLst>
                        <a:ext uri="{FF2B5EF4-FFF2-40B4-BE49-F238E27FC236}">
                          <a16:creationId xmlns:a16="http://schemas.microsoft.com/office/drawing/2014/main" id="{B4D1350E-4763-9517-05D7-CB1AB974C8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5" name="Rectangle 11">
                      <a:extLst>
                        <a:ext uri="{FF2B5EF4-FFF2-40B4-BE49-F238E27FC236}">
                          <a16:creationId xmlns:a16="http://schemas.microsoft.com/office/drawing/2014/main" id="{688199F1-FA52-E838-4CDC-DF341B33D34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1DD42D78-9986-1ACB-D790-54D30F22D2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2" name="Rectangle 13">
                      <a:extLst>
                        <a:ext uri="{FF2B5EF4-FFF2-40B4-BE49-F238E27FC236}">
                          <a16:creationId xmlns:a16="http://schemas.microsoft.com/office/drawing/2014/main" id="{039A60A8-EC9F-D44C-9AAC-E983C9C5A9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" name="Rectangle 14">
                      <a:extLst>
                        <a:ext uri="{FF2B5EF4-FFF2-40B4-BE49-F238E27FC236}">
                          <a16:creationId xmlns:a16="http://schemas.microsoft.com/office/drawing/2014/main" id="{98F92394-B3B2-0B46-222D-209326FDE4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15DB3980-9CAA-645F-0F2E-65AF835C96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6F610F23-E664-7FDF-9AE4-682956D34E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40">
                      <a:extLst>
                        <a:ext uri="{FF2B5EF4-FFF2-40B4-BE49-F238E27FC236}">
                          <a16:creationId xmlns:a16="http://schemas.microsoft.com/office/drawing/2014/main" id="{9C7B5CD3-DE02-F4F6-8F3B-BEAF6CD275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8">
                    <a:extLst>
                      <a:ext uri="{FF2B5EF4-FFF2-40B4-BE49-F238E27FC236}">
                        <a16:creationId xmlns:a16="http://schemas.microsoft.com/office/drawing/2014/main" id="{CA369740-E9CF-3E8D-D4E7-AA52E83401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7" name="Rectangle 19">
                      <a:extLst>
                        <a:ext uri="{FF2B5EF4-FFF2-40B4-BE49-F238E27FC236}">
                          <a16:creationId xmlns:a16="http://schemas.microsoft.com/office/drawing/2014/main" id="{2FF12928-5434-CC9D-5B27-D496F08DE1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20">
                      <a:extLst>
                        <a:ext uri="{FF2B5EF4-FFF2-40B4-BE49-F238E27FC236}">
                          <a16:creationId xmlns:a16="http://schemas.microsoft.com/office/drawing/2014/main" id="{FC302292-6BC4-2286-6DF0-8853710AC8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2" name="Rectangle 21">
                  <a:extLst>
                    <a:ext uri="{FF2B5EF4-FFF2-40B4-BE49-F238E27FC236}">
                      <a16:creationId xmlns:a16="http://schemas.microsoft.com/office/drawing/2014/main" id="{6F4A2581-5766-1E8A-D1CB-BA7AD6168B3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592C151-4DCD-8755-417C-03B2843F5F1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32D63EC-3BA8-0174-CBAE-1A43A18535A0}"/>
                  </a:ext>
                </a:extLst>
              </p14:cNvPr>
              <p14:cNvContentPartPr/>
              <p14:nvPr/>
            </p14:nvContentPartPr>
            <p14:xfrm>
              <a:off x="1780560" y="2710440"/>
              <a:ext cx="1103400" cy="266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32D63EC-3BA8-0174-CBAE-1A43A18535A0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771200" y="2701080"/>
                <a:ext cx="1122120" cy="285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9235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  <p:bldP spid="8" grpId="0"/>
      <p:bldP spid="9" grpId="0" animBg="1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7A0A7-E5DD-8E24-580A-5221715255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2400"/>
            <a:ext cx="7772400" cy="1143000"/>
          </a:xfrm>
        </p:spPr>
        <p:txBody>
          <a:bodyPr/>
          <a:lstStyle/>
          <a:p>
            <a:r>
              <a:rPr lang="en-US" sz="2800" dirty="0"/>
              <a:t>Mechanical Equilibrium of the Gate</a:t>
            </a:r>
            <a:endParaRPr lang="en-IN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8FC0C0-A84B-5A2F-8BB5-4C438AB77824}"/>
                  </a:ext>
                </a:extLst>
              </p:cNvPr>
              <p:cNvSpPr txBox="1"/>
              <p:nvPr/>
            </p:nvSpPr>
            <p:spPr>
              <a:xfrm>
                <a:off x="914497" y="1472585"/>
                <a:ext cx="6857903" cy="66101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𝑝𝑟𝑒𝑠𝑠𝑢𝑟𝑒</m:t>
                        </m:r>
                      </m:sub>
                    </m:sSub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𝐶𝑃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𝑔𝑠𝑖𝑛</m:t>
                    </m:r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nary>
                          <m:naryPr>
                            <m:ctrlPr>
                              <a:rPr lang="en-IN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sup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𝐶𝐺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𝑑𝐴</m:t>
                            </m:r>
                          </m:e>
                        </m:nary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nary>
                          <m:naryPr>
                            <m:ctrlPr>
                              <a:rPr lang="en-IN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sub>
                            </m:sSub>
                          </m:sub>
                          <m:sup>
                            <m:sSub>
                              <m:sSubPr>
                                <m:ctrlPr>
                                  <a:rPr lang="en-IN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sub>
                            </m:sSub>
                          </m:sup>
                          <m:e>
                            <m:sSup>
                              <m:sSupPr>
                                <m:ctrlPr>
                                  <a:rPr lang="en-US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  <m:sup>
                                <m:r>
                                  <a:rPr lang="en-US" b="0" i="1" smtClean="0">
                                    <a:solidFill>
                                      <a:srgbClr val="00B05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𝑑𝐴</m:t>
                            </m:r>
                          </m:e>
                        </m:nary>
                      </m:e>
                    </m:d>
                  </m:oMath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A8FC0C0-A84B-5A2F-8BB5-4C438AB778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97" y="1472585"/>
                <a:ext cx="6857903" cy="661015"/>
              </a:xfrm>
              <a:prstGeom prst="rect">
                <a:avLst/>
              </a:prstGeom>
              <a:blipFill>
                <a:blip r:embed="rId2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4D4DF58E-46E5-2AED-7D50-7DADCA0E1E90}"/>
              </a:ext>
            </a:extLst>
          </p:cNvPr>
          <p:cNvSpPr txBox="1"/>
          <p:nvPr/>
        </p:nvSpPr>
        <p:spPr>
          <a:xfrm>
            <a:off x="541337" y="3839924"/>
            <a:ext cx="8534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 </a:t>
            </a:r>
            <a:r>
              <a:rPr lang="en-US" sz="2400" b="0" i="1" u="none" strike="noStrike" baseline="0" dirty="0" err="1">
                <a:latin typeface="Times-Italic"/>
              </a:rPr>
              <a:t>I</a:t>
            </a:r>
            <a:r>
              <a:rPr lang="en-US" sz="800" b="0" i="1" u="none" strike="noStrike" baseline="0" dirty="0" err="1">
                <a:latin typeface="Times-Italic"/>
              </a:rPr>
              <a:t>xx</a:t>
            </a:r>
            <a:r>
              <a:rPr lang="en-US" sz="800" b="0" i="1" u="none" strike="noStrike" baseline="0" dirty="0">
                <a:latin typeface="Times-Italic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is the area moment of inertia of the plate area about its centroidal </a:t>
            </a:r>
            <a:r>
              <a:rPr lang="en-US" sz="2400" b="0" i="1" u="none" strike="noStrike" baseline="0" dirty="0">
                <a:latin typeface="Times-Italic"/>
              </a:rPr>
              <a:t>x </a:t>
            </a:r>
            <a:r>
              <a:rPr lang="en-US" sz="2400" b="0" i="0" u="none" strike="noStrike" baseline="0" dirty="0">
                <a:latin typeface="Times-Roman"/>
              </a:rPr>
              <a:t>axis, computed in the plane of the plate. </a:t>
            </a:r>
          </a:p>
          <a:p>
            <a:pPr algn="l"/>
            <a:endParaRPr lang="en-US" dirty="0">
              <a:latin typeface="Times-Roman"/>
            </a:endParaRP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Substituting for </a:t>
            </a:r>
            <a:r>
              <a:rPr lang="en-US" sz="2400" b="0" i="1" u="none" strike="noStrike" baseline="0" dirty="0">
                <a:latin typeface="Times-Italic"/>
              </a:rPr>
              <a:t>F </a:t>
            </a:r>
            <a:r>
              <a:rPr lang="en-US" sz="2400" b="0" i="0" u="none" strike="noStrike" baseline="0" dirty="0">
                <a:latin typeface="Times-Roman"/>
              </a:rPr>
              <a:t>gives the </a:t>
            </a:r>
            <a:r>
              <a:rPr lang="en-IN" sz="2400" b="0" i="0" u="none" strike="noStrike" baseline="0" dirty="0">
                <a:latin typeface="Times-Roman"/>
              </a:rPr>
              <a:t>result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E1FEAB1-0438-9454-36A1-0866C70E1554}"/>
                  </a:ext>
                </a:extLst>
              </p:cNvPr>
              <p:cNvSpPr txBox="1"/>
              <p:nvPr/>
            </p:nvSpPr>
            <p:spPr>
              <a:xfrm>
                <a:off x="2429324" y="3213061"/>
                <a:ext cx="3959161" cy="4901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𝑝𝑟𝑒𝑠𝑠𝑢𝑟𝑒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𝐶𝑃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𝑔𝑠𝑖𝑛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sSub>
                      <m:sSub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𝑥𝑥</m:t>
                        </m:r>
                      </m:sub>
                    </m:sSub>
                  </m:oMath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E1FEAB1-0438-9454-36A1-0866C70E15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324" y="3213061"/>
                <a:ext cx="3959161" cy="490199"/>
              </a:xfrm>
              <a:prstGeom prst="rect">
                <a:avLst/>
              </a:prstGeom>
              <a:blipFill>
                <a:blip r:embed="rId4"/>
                <a:stretch>
                  <a:fillRect l="-462" t="-10000" b="-225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2999253-4F1C-3280-F235-236F003C70EA}"/>
                  </a:ext>
                </a:extLst>
              </p:cNvPr>
              <p:cNvSpPr txBox="1"/>
              <p:nvPr/>
            </p:nvSpPr>
            <p:spPr>
              <a:xfrm>
                <a:off x="621323" y="5638800"/>
                <a:ext cx="2701765" cy="66300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𝐶𝑃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𝑔𝑠𝑖𝑛</m:t>
                    </m:r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f>
                      <m:f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𝑥𝑥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𝐶𝐺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2999253-4F1C-3280-F235-236F003C70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323" y="5638800"/>
                <a:ext cx="2701765" cy="663002"/>
              </a:xfrm>
              <a:prstGeom prst="rect">
                <a:avLst/>
              </a:prstGeom>
              <a:blipFill>
                <a:blip r:embed="rId5"/>
                <a:stretch>
                  <a:fillRect b="-91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TextBox 29">
            <a:extLst>
              <a:ext uri="{FF2B5EF4-FFF2-40B4-BE49-F238E27FC236}">
                <a16:creationId xmlns:a16="http://schemas.microsoft.com/office/drawing/2014/main" id="{7BC301BA-10D8-A0B4-C02D-504DA9EC426A}"/>
              </a:ext>
            </a:extLst>
          </p:cNvPr>
          <p:cNvSpPr txBox="1"/>
          <p:nvPr/>
        </p:nvSpPr>
        <p:spPr>
          <a:xfrm>
            <a:off x="4114800" y="5429071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latin typeface="Times-Roman"/>
              </a:rPr>
              <a:t>The negative sign in this equation  shows that </a:t>
            </a:r>
            <a:r>
              <a:rPr lang="en-US" sz="2400" b="0" i="1" u="none" strike="noStrike" baseline="0" dirty="0" err="1">
                <a:latin typeface="Times-Italic"/>
              </a:rPr>
              <a:t>y</a:t>
            </a:r>
            <a:r>
              <a:rPr lang="en-US" sz="800" b="0" i="0" u="none" strike="noStrike" baseline="0" dirty="0" err="1">
                <a:latin typeface="Times-Roman"/>
              </a:rPr>
              <a:t>CP</a:t>
            </a:r>
            <a:r>
              <a:rPr lang="en-US" sz="800" b="0" i="0" u="none" strike="noStrike" baseline="0" dirty="0">
                <a:latin typeface="Times-Roman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is below the centroid at a deeper level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E8739B5-7113-87FB-D5FF-6C74FCFA3869}"/>
                  </a:ext>
                </a:extLst>
              </p:cNvPr>
              <p:cNvSpPr txBox="1"/>
              <p:nvPr/>
            </p:nvSpPr>
            <p:spPr>
              <a:xfrm>
                <a:off x="810230" y="2475199"/>
                <a:ext cx="5943600" cy="5187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>
                    <a:latin typeface="Times-Roman"/>
                  </a:rPr>
                  <a:t>Again,</a:t>
                </a:r>
                <a:r>
                  <a:rPr lang="en-US" sz="2400" b="0" i="0" u="none" strike="noStrike" baseline="0" dirty="0">
                    <a:latin typeface="Times-Roman"/>
                  </a:rPr>
                  <a:t> </a:t>
                </a:r>
                <a:r>
                  <a:rPr lang="en-US" sz="2400" b="0" i="0" u="none" strike="noStrike" baseline="0" dirty="0">
                    <a:latin typeface="MathematicalPi-Three"/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m:rPr>
                            <m:nor/>
                          </m:rPr>
                          <a:rPr lang="en-US" i="1" dirty="0">
                            <a:latin typeface="Times-Italic"/>
                          </a:rPr>
                          <m:t>y</m:t>
                        </m:r>
                        <m:r>
                          <m:rPr>
                            <m:nor/>
                          </m:rPr>
                          <a:rPr lang="en-US" i="1" dirty="0">
                            <a:latin typeface="Times-Italic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i="1" dirty="0">
                            <a:latin typeface="Times-Italic"/>
                          </a:rPr>
                          <m:t>dA</m:t>
                        </m:r>
                        <m:r>
                          <m:rPr>
                            <m:nor/>
                          </m:rPr>
                          <a:rPr lang="en-US" b="0" i="1" dirty="0" smtClean="0">
                            <a:latin typeface="Times-Italic"/>
                          </a:rPr>
                          <m:t>=0</m:t>
                        </m:r>
                      </m:e>
                    </m:nary>
                  </m:oMath>
                </a14:m>
                <a:r>
                  <a:rPr lang="en-US" sz="2400" b="0" i="1" u="none" strike="noStrike" baseline="0" dirty="0">
                    <a:latin typeface="Times-Italic"/>
                  </a:rPr>
                  <a:t>.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E8739B5-7113-87FB-D5FF-6C74FCFA3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230" y="2475199"/>
                <a:ext cx="5943600" cy="518796"/>
              </a:xfrm>
              <a:prstGeom prst="rect">
                <a:avLst/>
              </a:prstGeom>
              <a:blipFill>
                <a:blip r:embed="rId6"/>
                <a:stretch>
                  <a:fillRect l="-1641" t="-142353" b="-20352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6AEA5092-644F-8104-1BCB-786D8DB3AC7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7" descr="Logo usage Guidelines">
              <a:extLst>
                <a:ext uri="{FF2B5EF4-FFF2-40B4-BE49-F238E27FC236}">
                  <a16:creationId xmlns:a16="http://schemas.microsoft.com/office/drawing/2014/main" id="{7A5F641E-AD57-5B8D-7674-C12B2C37F9D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0AEE7A16-7CE0-FEAD-4F3E-3B6B39F9A67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1" name="Group 19">
                <a:extLst>
                  <a:ext uri="{FF2B5EF4-FFF2-40B4-BE49-F238E27FC236}">
                    <a16:creationId xmlns:a16="http://schemas.microsoft.com/office/drawing/2014/main" id="{50924435-3437-F179-2131-DE8E89C8A2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741B9583-7270-07A7-8773-8646B184CE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940C09D9-C3D0-F171-930A-3AD7DD7A69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" name="Rectangle 10">
                      <a:extLst>
                        <a:ext uri="{FF2B5EF4-FFF2-40B4-BE49-F238E27FC236}">
                          <a16:creationId xmlns:a16="http://schemas.microsoft.com/office/drawing/2014/main" id="{1685888E-A14C-B581-8005-B30D65BB55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4" name="Rectangle 11">
                      <a:extLst>
                        <a:ext uri="{FF2B5EF4-FFF2-40B4-BE49-F238E27FC236}">
                          <a16:creationId xmlns:a16="http://schemas.microsoft.com/office/drawing/2014/main" id="{93184F88-2B02-8348-A423-8BEDCE1DFC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A1312C78-F0D0-9B96-1887-B685D2C353A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1" name="Rectangle 13">
                      <a:extLst>
                        <a:ext uri="{FF2B5EF4-FFF2-40B4-BE49-F238E27FC236}">
                          <a16:creationId xmlns:a16="http://schemas.microsoft.com/office/drawing/2014/main" id="{EB59FA94-FC8B-10A6-AD0B-4A686E4E47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4">
                      <a:extLst>
                        <a:ext uri="{FF2B5EF4-FFF2-40B4-BE49-F238E27FC236}">
                          <a16:creationId xmlns:a16="http://schemas.microsoft.com/office/drawing/2014/main" id="{B0B37D60-AA8D-B319-9783-1CCB1A27CF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F2E4E829-42D7-79C7-FC1D-DE59544798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ADC69E50-2E16-8522-763D-2D39232D0A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2A117713-0B3A-6DCF-8774-2B62E6E211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8">
                    <a:extLst>
                      <a:ext uri="{FF2B5EF4-FFF2-40B4-BE49-F238E27FC236}">
                        <a16:creationId xmlns:a16="http://schemas.microsoft.com/office/drawing/2014/main" id="{FFAE70AD-E78D-AEEF-176E-DAF59F3C65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7" name="Rectangle 19">
                      <a:extLst>
                        <a:ext uri="{FF2B5EF4-FFF2-40B4-BE49-F238E27FC236}">
                          <a16:creationId xmlns:a16="http://schemas.microsoft.com/office/drawing/2014/main" id="{69FD2BD8-E469-3496-E300-2FB50492B9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20">
                      <a:extLst>
                        <a:ext uri="{FF2B5EF4-FFF2-40B4-BE49-F238E27FC236}">
                          <a16:creationId xmlns:a16="http://schemas.microsoft.com/office/drawing/2014/main" id="{49D16DA1-E82E-CE00-F119-42B9D314B7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2" name="Rectangle 21">
                  <a:extLst>
                    <a:ext uri="{FF2B5EF4-FFF2-40B4-BE49-F238E27FC236}">
                      <a16:creationId xmlns:a16="http://schemas.microsoft.com/office/drawing/2014/main" id="{EB9D702E-D770-2A58-BB78-C963883784B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AD23BE8-82D3-3341-97B7-7B67A10706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72952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4" grpId="0" animBg="1"/>
      <p:bldP spid="16" grpId="0" animBg="1"/>
      <p:bldP spid="30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0F0E571A-CB26-BF77-2ED4-C7DCE158B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1658" y="1809929"/>
            <a:ext cx="4049942" cy="27620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ADECBF-F7ED-192A-BEAE-A363BC38A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28600"/>
            <a:ext cx="7772400" cy="847772"/>
          </a:xfrm>
        </p:spPr>
        <p:txBody>
          <a:bodyPr/>
          <a:lstStyle/>
          <a:p>
            <a:r>
              <a:rPr lang="en-US" sz="2800" dirty="0"/>
              <a:t>X-location of CP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90015-0B99-36F4-0D10-41EA24D83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7772400" cy="457200"/>
          </a:xfrm>
        </p:spPr>
        <p:txBody>
          <a:bodyPr/>
          <a:lstStyle/>
          <a:p>
            <a:r>
              <a:rPr lang="en-US" sz="2400" b="0" i="0" u="none" strike="noStrike" baseline="0" dirty="0">
                <a:latin typeface="Times-Roman"/>
              </a:rPr>
              <a:t>The determination of </a:t>
            </a:r>
            <a:r>
              <a:rPr lang="en-US" sz="2400" b="0" i="1" u="none" strike="noStrike" baseline="0" dirty="0" err="1">
                <a:latin typeface="Times-Italic"/>
              </a:rPr>
              <a:t>x</a:t>
            </a:r>
            <a:r>
              <a:rPr lang="en-US" sz="2400" b="0" i="0" u="none" strike="noStrike" baseline="-25000" dirty="0" err="1">
                <a:latin typeface="Times-Roman"/>
              </a:rPr>
              <a:t>CP</a:t>
            </a:r>
            <a:r>
              <a:rPr lang="en-US" sz="2400" b="0" i="0" u="none" strike="noStrike" baseline="0" dirty="0">
                <a:latin typeface="Times-Roman"/>
              </a:rPr>
              <a:t> is exactly similar:</a:t>
            </a:r>
            <a:endParaRPr lang="en-IN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8F50515-DAAC-4698-93B2-FEB9E57CD6D8}"/>
                  </a:ext>
                </a:extLst>
              </p:cNvPr>
              <p:cNvSpPr txBox="1"/>
              <p:nvPr/>
            </p:nvSpPr>
            <p:spPr>
              <a:xfrm>
                <a:off x="603928" y="1676400"/>
                <a:ext cx="3587072" cy="66101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𝑝𝑟𝑒𝑠𝑠𝑢𝑟𝑒</m:t>
                        </m:r>
                      </m:sub>
                    </m:sSub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𝐶𝑃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=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IN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IN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IN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sup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𝑝𝑑𝐴</m:t>
                        </m:r>
                      </m:e>
                    </m:nary>
                  </m:oMath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8F50515-DAAC-4698-93B2-FEB9E57CD6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928" y="1676400"/>
                <a:ext cx="3587072" cy="661015"/>
              </a:xfrm>
              <a:prstGeom prst="rect">
                <a:avLst/>
              </a:prstGeom>
              <a:blipFill>
                <a:blip r:embed="rId3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9DDF7F5-B49A-6671-B651-95DB59E1C16A}"/>
                  </a:ext>
                </a:extLst>
              </p:cNvPr>
              <p:cNvSpPr txBox="1"/>
              <p:nvPr/>
            </p:nvSpPr>
            <p:spPr>
              <a:xfrm>
                <a:off x="344528" y="2463185"/>
                <a:ext cx="5675272" cy="66101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𝑝𝑟𝑒𝑠𝑠𝑢𝑟𝑒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𝐶𝑃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𝑔𝑠𝑖𝑛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nary>
                      <m:naryPr>
                        <m:ctrlPr>
                          <a:rPr lang="en-IN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IN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IN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sup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ctrlP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𝜉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70C0"/>
                                    </a:solidFill>
                                    <a:latin typeface="Cambria Math" panose="02040503050406030204" pitchFamily="18" charset="0"/>
                                  </a:rPr>
                                  <m:t>𝐶𝐺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𝑑𝐴</m:t>
                        </m:r>
                      </m:e>
                    </m:nary>
                  </m:oMath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9DDF7F5-B49A-6671-B651-95DB59E1C1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528" y="2463185"/>
                <a:ext cx="5675272" cy="661015"/>
              </a:xfrm>
              <a:prstGeom prst="rect">
                <a:avLst/>
              </a:prstGeom>
              <a:blipFill>
                <a:blip r:embed="rId4"/>
                <a:stretch>
                  <a:fillRect b="-458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FE294CA-545A-54DA-8DF9-A9DB41A4D99A}"/>
                  </a:ext>
                </a:extLst>
              </p:cNvPr>
              <p:cNvSpPr txBox="1"/>
              <p:nvPr/>
            </p:nvSpPr>
            <p:spPr>
              <a:xfrm>
                <a:off x="304800" y="3148985"/>
                <a:ext cx="4817473" cy="66101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𝑝𝑟𝑒𝑠𝑠𝑢𝑟𝑒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𝐶𝑃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𝑔𝑠𝑖𝑛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nary>
                      <m:naryPr>
                        <m:ctrlPr>
                          <a:rPr lang="en-IN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IN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lang="en-IN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𝜉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sup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𝑥𝑦</m:t>
                        </m:r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𝑑𝐴</m:t>
                        </m:r>
                      </m:e>
                    </m:nary>
                  </m:oMath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EFE294CA-545A-54DA-8DF9-A9DB41A4D9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148985"/>
                <a:ext cx="4817473" cy="661015"/>
              </a:xfrm>
              <a:prstGeom prst="rect">
                <a:avLst/>
              </a:prstGeom>
              <a:blipFill>
                <a:blip r:embed="rId5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07606BD-03C5-5C89-171B-00FFA539D817}"/>
                  </a:ext>
                </a:extLst>
              </p:cNvPr>
              <p:cNvSpPr txBox="1"/>
              <p:nvPr/>
            </p:nvSpPr>
            <p:spPr>
              <a:xfrm>
                <a:off x="612839" y="4005601"/>
                <a:ext cx="3959161" cy="4901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𝑝𝑟𝑒𝑠𝑠𝑢𝑟𝑒</m:t>
                        </m:r>
                      </m:sub>
                    </m:sSub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𝐶𝑃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𝑔𝑠𝑖𝑛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sSub>
                      <m:sSub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𝑥𝑦</m:t>
                        </m:r>
                      </m:sub>
                    </m:sSub>
                  </m:oMath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07606BD-03C5-5C89-171B-00FFA539D8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839" y="4005601"/>
                <a:ext cx="3959161" cy="490199"/>
              </a:xfrm>
              <a:prstGeom prst="rect">
                <a:avLst/>
              </a:prstGeom>
              <a:blipFill>
                <a:blip r:embed="rId6"/>
                <a:stretch>
                  <a:fillRect l="-462" t="-9877" b="-2098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5B91B7-1228-1DDF-366F-E6E79DB17FE1}"/>
                  </a:ext>
                </a:extLst>
              </p:cNvPr>
              <p:cNvSpPr txBox="1"/>
              <p:nvPr/>
            </p:nvSpPr>
            <p:spPr>
              <a:xfrm>
                <a:off x="685800" y="4610769"/>
                <a:ext cx="3114379" cy="72135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𝐶𝑃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𝑔𝑠𝑖𝑛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f>
                      <m:f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𝑝𝑟𝑒𝑠𝑠𝑢𝑟𝑒</m:t>
                            </m:r>
                          </m:sub>
                        </m:sSub>
                      </m:den>
                    </m:f>
                  </m:oMath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85B91B7-1228-1DDF-366F-E6E79DB17F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4610769"/>
                <a:ext cx="3114379" cy="72135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8E1756F4-9521-8E93-3922-E08CA383E19C}"/>
              </a:ext>
            </a:extLst>
          </p:cNvPr>
          <p:cNvSpPr txBox="1"/>
          <p:nvPr/>
        </p:nvSpPr>
        <p:spPr>
          <a:xfrm>
            <a:off x="323034" y="5341203"/>
            <a:ext cx="833977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where </a:t>
            </a:r>
            <a:r>
              <a:rPr lang="en-US" sz="2400" b="0" i="1" u="none" strike="noStrike" baseline="0" dirty="0" err="1">
                <a:latin typeface="Times-Italic"/>
              </a:rPr>
              <a:t>I</a:t>
            </a:r>
            <a:r>
              <a:rPr lang="en-US" sz="800" b="0" i="1" u="none" strike="noStrike" baseline="0" dirty="0" err="1">
                <a:latin typeface="Times-Italic"/>
              </a:rPr>
              <a:t>xy</a:t>
            </a:r>
            <a:r>
              <a:rPr lang="en-US" sz="800" b="0" i="1" u="none" strike="noStrike" baseline="0" dirty="0">
                <a:latin typeface="Times-Italic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is the product of inertia of the plate, again computed in the plane of the </a:t>
            </a:r>
            <a:r>
              <a:rPr lang="en-IN" sz="2400" b="0" i="0" u="none" strike="noStrike" baseline="0" dirty="0">
                <a:latin typeface="Times-Roman"/>
              </a:rPr>
              <a:t>plate.</a:t>
            </a:r>
          </a:p>
          <a:p>
            <a:pPr algn="l"/>
            <a:r>
              <a:rPr lang="en-IN" sz="2400" b="0" i="0" u="none" strike="noStrike" baseline="0" dirty="0">
                <a:latin typeface="Times-Roman"/>
              </a:rPr>
              <a:t> Substituting for </a:t>
            </a:r>
            <a:r>
              <a:rPr lang="en-IN" sz="2400" b="0" i="1" u="none" strike="noStrike" baseline="0" dirty="0">
                <a:latin typeface="Times-Italic"/>
              </a:rPr>
              <a:t>F </a:t>
            </a:r>
            <a:r>
              <a:rPr lang="en-IN" sz="2400" b="0" i="0" u="none" strike="noStrike" baseline="0" dirty="0">
                <a:latin typeface="Times-Roman"/>
              </a:rPr>
              <a:t>gives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B25CD73-2B92-30E5-40B9-4B66A9142351}"/>
                  </a:ext>
                </a:extLst>
              </p:cNvPr>
              <p:cNvSpPr txBox="1"/>
              <p:nvPr/>
            </p:nvSpPr>
            <p:spPr>
              <a:xfrm>
                <a:off x="4124621" y="5908049"/>
                <a:ext cx="2700035" cy="68538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𝐶𝑃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=</a:t>
                </a:r>
                <a14:m>
                  <m:oMath xmlns:m="http://schemas.openxmlformats.org/officeDocument/2006/math">
                    <m:r>
                      <a:rPr lang="en-US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𝜌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𝑔𝑠𝑖𝑛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f>
                      <m:fPr>
                        <m:ctrlPr>
                          <a:rPr lang="en-US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𝐶𝐺</m:t>
                            </m:r>
                          </m:sub>
                        </m:sSub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den>
                    </m:f>
                  </m:oMath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4B25CD73-2B92-30E5-40B9-4B66A91423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621" y="5908049"/>
                <a:ext cx="2700035" cy="68538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FB4572DB-841C-78D8-7CDF-9AE73983515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0" name="Picture 29" descr="Logo usage Guidelines">
              <a:extLst>
                <a:ext uri="{FF2B5EF4-FFF2-40B4-BE49-F238E27FC236}">
                  <a16:creationId xmlns:a16="http://schemas.microsoft.com/office/drawing/2014/main" id="{70273F52-709E-F273-9060-3E36C50F35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31" name="Group 38">
              <a:extLst>
                <a:ext uri="{FF2B5EF4-FFF2-40B4-BE49-F238E27FC236}">
                  <a16:creationId xmlns:a16="http://schemas.microsoft.com/office/drawing/2014/main" id="{BDF0378D-FD8E-1A8C-559F-D0841D7BE7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2" name="Group 19">
                <a:extLst>
                  <a:ext uri="{FF2B5EF4-FFF2-40B4-BE49-F238E27FC236}">
                    <a16:creationId xmlns:a16="http://schemas.microsoft.com/office/drawing/2014/main" id="{3A0D090F-2377-1F85-B9C6-DC4C7C56A3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4" name="Group 33">
                  <a:extLst>
                    <a:ext uri="{FF2B5EF4-FFF2-40B4-BE49-F238E27FC236}">
                      <a16:creationId xmlns:a16="http://schemas.microsoft.com/office/drawing/2014/main" id="{0A92389A-F6C4-9028-1239-B55A290473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6" name="Group 35">
                    <a:extLst>
                      <a:ext uri="{FF2B5EF4-FFF2-40B4-BE49-F238E27FC236}">
                        <a16:creationId xmlns:a16="http://schemas.microsoft.com/office/drawing/2014/main" id="{73DB3E9A-B354-90F3-B5B6-0553F19FF1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6" name="Rectangle 10">
                      <a:extLst>
                        <a:ext uri="{FF2B5EF4-FFF2-40B4-BE49-F238E27FC236}">
                          <a16:creationId xmlns:a16="http://schemas.microsoft.com/office/drawing/2014/main" id="{F29CDBB7-49CC-882E-A0ED-C491000974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7" name="Rectangle 11">
                      <a:extLst>
                        <a:ext uri="{FF2B5EF4-FFF2-40B4-BE49-F238E27FC236}">
                          <a16:creationId xmlns:a16="http://schemas.microsoft.com/office/drawing/2014/main" id="{D4F6785B-E5A2-4C3F-3AFC-88ED850325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7" name="Group 36">
                    <a:extLst>
                      <a:ext uri="{FF2B5EF4-FFF2-40B4-BE49-F238E27FC236}">
                        <a16:creationId xmlns:a16="http://schemas.microsoft.com/office/drawing/2014/main" id="{6C4CF2A4-70B3-9793-59D9-30688E79C8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4" name="Rectangle 13">
                      <a:extLst>
                        <a:ext uri="{FF2B5EF4-FFF2-40B4-BE49-F238E27FC236}">
                          <a16:creationId xmlns:a16="http://schemas.microsoft.com/office/drawing/2014/main" id="{5A5E7FD0-70A7-E91C-8C7F-77A33C214B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5" name="Rectangle 14">
                      <a:extLst>
                        <a:ext uri="{FF2B5EF4-FFF2-40B4-BE49-F238E27FC236}">
                          <a16:creationId xmlns:a16="http://schemas.microsoft.com/office/drawing/2014/main" id="{1FCCD0DF-6816-44C2-D107-EB944EF587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8" name="Group 37">
                    <a:extLst>
                      <a:ext uri="{FF2B5EF4-FFF2-40B4-BE49-F238E27FC236}">
                        <a16:creationId xmlns:a16="http://schemas.microsoft.com/office/drawing/2014/main" id="{B4B081AE-B55B-DE10-C993-21CCCA5D010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42" name="Rectangle 41">
                      <a:extLst>
                        <a:ext uri="{FF2B5EF4-FFF2-40B4-BE49-F238E27FC236}">
                          <a16:creationId xmlns:a16="http://schemas.microsoft.com/office/drawing/2014/main" id="{2F00C303-6E24-45F4-2E27-5CA4CDA1B2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" name="Rectangle 42">
                      <a:extLst>
                        <a:ext uri="{FF2B5EF4-FFF2-40B4-BE49-F238E27FC236}">
                          <a16:creationId xmlns:a16="http://schemas.microsoft.com/office/drawing/2014/main" id="{BEADBC88-C780-6E69-44A2-F5D1D987E5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9" name="Group 18">
                    <a:extLst>
                      <a:ext uri="{FF2B5EF4-FFF2-40B4-BE49-F238E27FC236}">
                        <a16:creationId xmlns:a16="http://schemas.microsoft.com/office/drawing/2014/main" id="{1A7607C8-9288-14EA-D1BE-8126030B51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40" name="Rectangle 19">
                      <a:extLst>
                        <a:ext uri="{FF2B5EF4-FFF2-40B4-BE49-F238E27FC236}">
                          <a16:creationId xmlns:a16="http://schemas.microsoft.com/office/drawing/2014/main" id="{35697CD4-4D36-1D04-3FD7-5CBC6BAC36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20">
                      <a:extLst>
                        <a:ext uri="{FF2B5EF4-FFF2-40B4-BE49-F238E27FC236}">
                          <a16:creationId xmlns:a16="http://schemas.microsoft.com/office/drawing/2014/main" id="{0870552A-7DA5-3124-C09E-2180FB9241C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5" name="Rectangle 21">
                  <a:extLst>
                    <a:ext uri="{FF2B5EF4-FFF2-40B4-BE49-F238E27FC236}">
                      <a16:creationId xmlns:a16="http://schemas.microsoft.com/office/drawing/2014/main" id="{EEE1CABA-EB67-B755-F1B2-92CAC82D8E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3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D8DCAC8-E1DD-2783-7B79-8B72B173989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26527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build="p"/>
      <p:bldP spid="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2E424-9191-783E-F2E9-956F0FA4D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600"/>
            <a:ext cx="7772400" cy="1143000"/>
          </a:xfrm>
        </p:spPr>
        <p:txBody>
          <a:bodyPr/>
          <a:lstStyle/>
          <a:p>
            <a:r>
              <a:rPr lang="en-US" sz="2800" dirty="0"/>
              <a:t>Important Notes on Location of CP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83CB7-8759-9E29-1A00-1EA9285DC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4504593"/>
            <a:ext cx="8686800" cy="1743806"/>
          </a:xfrm>
        </p:spPr>
        <p:txBody>
          <a:bodyPr/>
          <a:lstStyle/>
          <a:p>
            <a:pPr algn="l"/>
            <a:r>
              <a:rPr lang="en-US" sz="2400" b="0" i="0" u="none" strike="noStrike" baseline="0" dirty="0">
                <a:latin typeface="Times-Roman"/>
              </a:rPr>
              <a:t>For positive </a:t>
            </a:r>
            <a:r>
              <a:rPr lang="en-US" sz="2400" b="0" i="1" u="none" strike="noStrike" baseline="0" dirty="0" err="1">
                <a:latin typeface="Times-Italic"/>
              </a:rPr>
              <a:t>I</a:t>
            </a:r>
            <a:r>
              <a:rPr lang="en-US" sz="2400" b="0" i="1" u="none" strike="noStrike" baseline="-25000" dirty="0" err="1">
                <a:latin typeface="Times-Italic"/>
              </a:rPr>
              <a:t>xy</a:t>
            </a:r>
            <a:r>
              <a:rPr lang="en-US" sz="2400" b="0" i="0" u="none" strike="noStrike" baseline="0" dirty="0">
                <a:latin typeface="Times-Roman"/>
              </a:rPr>
              <a:t>, </a:t>
            </a:r>
            <a:r>
              <a:rPr lang="en-US" sz="2400" b="0" i="1" u="none" strike="noStrike" baseline="0" dirty="0" err="1">
                <a:latin typeface="Times-Italic"/>
              </a:rPr>
              <a:t>x</a:t>
            </a:r>
            <a:r>
              <a:rPr lang="en-US" sz="2400" b="0" i="0" u="none" strike="noStrike" baseline="-25000" dirty="0" err="1">
                <a:latin typeface="Times-Roman"/>
              </a:rPr>
              <a:t>CP</a:t>
            </a:r>
            <a:r>
              <a:rPr lang="en-US" sz="2400" b="0" i="0" u="none" strike="noStrike" baseline="0" dirty="0">
                <a:latin typeface="Times-Roman"/>
              </a:rPr>
              <a:t> is negative because the dominant pressure force acts in the third, or lower left, quadrant of the panel.</a:t>
            </a:r>
          </a:p>
          <a:p>
            <a:pPr algn="l"/>
            <a:r>
              <a:rPr lang="en-US" sz="2400" b="0" i="0" u="none" strike="noStrike" baseline="0" dirty="0">
                <a:latin typeface="Times-Roman"/>
              </a:rPr>
              <a:t>If </a:t>
            </a:r>
            <a:r>
              <a:rPr lang="en-US" sz="2400" b="0" i="1" u="none" strike="noStrike" baseline="0" dirty="0" err="1">
                <a:latin typeface="Times-Italic"/>
              </a:rPr>
              <a:t>I</a:t>
            </a:r>
            <a:r>
              <a:rPr lang="en-US" sz="2400" b="0" i="1" u="none" strike="noStrike" baseline="-25000" dirty="0" err="1">
                <a:latin typeface="Times-Italic"/>
              </a:rPr>
              <a:t>xy</a:t>
            </a:r>
            <a:r>
              <a:rPr lang="en-US" sz="2400" b="0" i="1" u="none" strike="noStrike" baseline="0" dirty="0">
                <a:latin typeface="Times-Italic"/>
              </a:rPr>
              <a:t> </a:t>
            </a:r>
            <a:r>
              <a:rPr lang="en-US" sz="2400" dirty="0">
                <a:latin typeface="MathematicalPi-One"/>
              </a:rPr>
              <a:t>= </a:t>
            </a:r>
            <a:r>
              <a:rPr lang="en-US" sz="2400" b="0" i="0" u="none" strike="noStrike" baseline="0" dirty="0">
                <a:latin typeface="Times-Roman"/>
              </a:rPr>
              <a:t>0, usually implying symmetry, </a:t>
            </a:r>
            <a:r>
              <a:rPr lang="en-US" sz="2400" b="0" i="1" u="none" strike="noStrike" baseline="0" dirty="0" err="1">
                <a:latin typeface="Times-Italic"/>
              </a:rPr>
              <a:t>x</a:t>
            </a:r>
            <a:r>
              <a:rPr lang="en-US" sz="2400" b="0" i="0" u="none" strike="noStrike" baseline="-25000" dirty="0" err="1">
                <a:latin typeface="Times-Roman"/>
              </a:rPr>
              <a:t>CP</a:t>
            </a:r>
            <a:r>
              <a:rPr lang="en-US" sz="2400" b="0" i="0" u="none" strike="noStrike" baseline="0" dirty="0">
                <a:latin typeface="Times-Roman"/>
              </a:rPr>
              <a:t> =</a:t>
            </a:r>
            <a:r>
              <a:rPr lang="en-US" sz="2400" b="0" i="0" u="none" strike="noStrike" baseline="0" dirty="0">
                <a:latin typeface="MathematicalPi-One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0 and the center of pressure lies directly below the centroid on the </a:t>
            </a:r>
            <a:r>
              <a:rPr lang="en-US" sz="2400" b="0" i="1" u="none" strike="noStrike" baseline="0" dirty="0">
                <a:latin typeface="Times-Italic"/>
              </a:rPr>
              <a:t>y </a:t>
            </a:r>
            <a:r>
              <a:rPr lang="en-US" sz="2400" b="0" i="0" u="none" strike="noStrike" baseline="0" dirty="0">
                <a:latin typeface="Times-Roman"/>
              </a:rPr>
              <a:t>axis.</a:t>
            </a:r>
            <a:endParaRPr lang="en-US" sz="2400" dirty="0">
              <a:latin typeface="Times-Roman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7C09FC1-B644-4303-0EF2-8C9D60A6B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1295400"/>
            <a:ext cx="4572000" cy="3118116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8357A8F7-B697-F2E2-97CA-FA171530295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10F8AE5C-856A-1F76-1D26-1563DF3515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7ADB2C14-115A-9AB8-DA54-E6597402C2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D4951C17-C544-4F52-4DF8-F2537A5E66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CD736006-D3B6-7910-F8E2-3DBA17EB455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4F970021-733B-DEBC-689C-B96E070550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9" name="Rectangle 10">
                      <a:extLst>
                        <a:ext uri="{FF2B5EF4-FFF2-40B4-BE49-F238E27FC236}">
                          <a16:creationId xmlns:a16="http://schemas.microsoft.com/office/drawing/2014/main" id="{3A6EC4D2-FE2B-B9F3-588F-4266CF4BC3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1">
                      <a:extLst>
                        <a:ext uri="{FF2B5EF4-FFF2-40B4-BE49-F238E27FC236}">
                          <a16:creationId xmlns:a16="http://schemas.microsoft.com/office/drawing/2014/main" id="{56A69CB5-BCC8-F70F-79AD-6075B2F640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034D2E39-679C-44EF-EA39-EE876281401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" name="Rectangle 13">
                      <a:extLst>
                        <a:ext uri="{FF2B5EF4-FFF2-40B4-BE49-F238E27FC236}">
                          <a16:creationId xmlns:a16="http://schemas.microsoft.com/office/drawing/2014/main" id="{12B77926-10B2-C0EB-682E-05763EC7BD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4">
                      <a:extLst>
                        <a:ext uri="{FF2B5EF4-FFF2-40B4-BE49-F238E27FC236}">
                          <a16:creationId xmlns:a16="http://schemas.microsoft.com/office/drawing/2014/main" id="{2F6F3D9B-688C-99E1-8352-24027785AD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D300B441-47AE-CD63-2883-60B3E40AAB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053C5919-3EDA-BAA5-6042-996727D34F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6AE5F010-0D25-1901-EFD0-9EA5ECC60D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18">
                    <a:extLst>
                      <a:ext uri="{FF2B5EF4-FFF2-40B4-BE49-F238E27FC236}">
                        <a16:creationId xmlns:a16="http://schemas.microsoft.com/office/drawing/2014/main" id="{8D9C2A8C-6A31-274E-B619-40ED081D51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3" name="Rectangle 19">
                      <a:extLst>
                        <a:ext uri="{FF2B5EF4-FFF2-40B4-BE49-F238E27FC236}">
                          <a16:creationId xmlns:a16="http://schemas.microsoft.com/office/drawing/2014/main" id="{24BE872B-D8C8-674C-EA19-C1072AF25D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20">
                      <a:extLst>
                        <a:ext uri="{FF2B5EF4-FFF2-40B4-BE49-F238E27FC236}">
                          <a16:creationId xmlns:a16="http://schemas.microsoft.com/office/drawing/2014/main" id="{50A2F534-307F-35E1-F5F9-4A73269D9A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D7845377-457A-FFCF-5E66-6880963F89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31345EF-B0C7-3C6A-D92B-EE6A7B4CDD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26" name="Picture 2" descr="Moment of Inertia: Introduction, Definition, Formula, Units, Applications –  What Is Piping">
            <a:extLst>
              <a:ext uri="{FF2B5EF4-FFF2-40B4-BE49-F238E27FC236}">
                <a16:creationId xmlns:a16="http://schemas.microsoft.com/office/drawing/2014/main" id="{8834367D-8264-2E1C-FA3F-78DC36C35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5765" y="1371600"/>
            <a:ext cx="5771835" cy="516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25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97A3E62-271F-E821-8F7C-20A8AA8CCA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243" y="1349101"/>
            <a:ext cx="5971607" cy="53128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9499C81-0DBE-729F-E4B9-63B285E0EF7E}"/>
                  </a:ext>
                </a:extLst>
              </p:cNvPr>
              <p:cNvSpPr txBox="1"/>
              <p:nvPr/>
            </p:nvSpPr>
            <p:spPr>
              <a:xfrm rot="19093279">
                <a:off x="2195807" y="2688219"/>
                <a:ext cx="1394484" cy="4901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9499C81-0DBE-729F-E4B9-63B285E0EF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093279">
                <a:off x="2195807" y="2688219"/>
                <a:ext cx="1394484" cy="49019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C4F30D7C-30E4-52C8-E973-0F3357C58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7772400" cy="990600"/>
          </a:xfrm>
        </p:spPr>
        <p:txBody>
          <a:bodyPr/>
          <a:lstStyle/>
          <a:p>
            <a:r>
              <a:rPr lang="en-US" sz="2800" dirty="0"/>
              <a:t>Operation of Gate in A reservoir</a:t>
            </a:r>
            <a:endParaRPr lang="en-IN" sz="28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676550-3962-BF6E-10CF-E172A9DBDDEB}"/>
              </a:ext>
            </a:extLst>
          </p:cNvPr>
          <p:cNvSpPr/>
          <p:nvPr/>
        </p:nvSpPr>
        <p:spPr bwMode="auto">
          <a:xfrm>
            <a:off x="6977297" y="4419600"/>
            <a:ext cx="947503" cy="802647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B0DE296-B036-74AE-5A26-84331E34B10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7B2CF571-1B2D-43CE-D8DA-D8B4EF9CCC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CA5E14D1-888B-722E-E8F2-77493599B1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1F51DB79-D3EE-046A-CC34-902CEE6C04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9AEF5963-BA62-FE8F-F21F-078FB6DFC7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FFDCF6B7-2563-4C5D-437E-DF0630CA49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2" name="Rectangle 10">
                      <a:extLst>
                        <a:ext uri="{FF2B5EF4-FFF2-40B4-BE49-F238E27FC236}">
                          <a16:creationId xmlns:a16="http://schemas.microsoft.com/office/drawing/2014/main" id="{D3F6A1E0-8AFA-DE3C-45A5-BB346C82374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" name="Rectangle 11">
                      <a:extLst>
                        <a:ext uri="{FF2B5EF4-FFF2-40B4-BE49-F238E27FC236}">
                          <a16:creationId xmlns:a16="http://schemas.microsoft.com/office/drawing/2014/main" id="{8FAB56CA-C472-E133-6C40-B8425EB4DA8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8987F76C-0CBA-22AD-412F-9C4B6023134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0" name="Rectangle 13">
                      <a:extLst>
                        <a:ext uri="{FF2B5EF4-FFF2-40B4-BE49-F238E27FC236}">
                          <a16:creationId xmlns:a16="http://schemas.microsoft.com/office/drawing/2014/main" id="{A0ACA66E-96FC-4A48-C13A-BC9D08EB47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4">
                      <a:extLst>
                        <a:ext uri="{FF2B5EF4-FFF2-40B4-BE49-F238E27FC236}">
                          <a16:creationId xmlns:a16="http://schemas.microsoft.com/office/drawing/2014/main" id="{47C937A8-9901-B0D6-CA1C-1A3D4007CF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948B527B-87FD-C513-F66F-1383370349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BCD44521-4031-DDDC-9F5F-CF2A174D7D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F5ED93FC-EC4A-BB5C-A925-4CAFF8958D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18">
                    <a:extLst>
                      <a:ext uri="{FF2B5EF4-FFF2-40B4-BE49-F238E27FC236}">
                        <a16:creationId xmlns:a16="http://schemas.microsoft.com/office/drawing/2014/main" id="{0BA382F8-5D42-332A-BC7C-429503D08A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6" name="Rectangle 19">
                      <a:extLst>
                        <a:ext uri="{FF2B5EF4-FFF2-40B4-BE49-F238E27FC236}">
                          <a16:creationId xmlns:a16="http://schemas.microsoft.com/office/drawing/2014/main" id="{B05C926A-E7D0-DF94-4481-AF32B4A999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20">
                      <a:extLst>
                        <a:ext uri="{FF2B5EF4-FFF2-40B4-BE49-F238E27FC236}">
                          <a16:creationId xmlns:a16="http://schemas.microsoft.com/office/drawing/2014/main" id="{51FF8698-1770-C8F1-9526-A7E906A1F5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1564819A-5AA5-6066-3560-A6A45F4155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23A1603-D942-AA99-D5A7-3F40824B4C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5CD61763-C719-A6F1-1D16-759337B209DA}"/>
              </a:ext>
            </a:extLst>
          </p:cNvPr>
          <p:cNvSpPr/>
          <p:nvPr/>
        </p:nvSpPr>
        <p:spPr bwMode="auto">
          <a:xfrm>
            <a:off x="4343400" y="3485522"/>
            <a:ext cx="2263116" cy="1064672"/>
          </a:xfrm>
          <a:prstGeom prst="ellipse">
            <a:avLst/>
          </a:prstGeom>
          <a:noFill/>
          <a:ln w="47625" cap="flat" cmpd="sng" algn="ctr">
            <a:solidFill>
              <a:srgbClr val="0070C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127D970-B2B8-FC1C-4846-98BC0C2492A5}"/>
              </a:ext>
            </a:extLst>
          </p:cNvPr>
          <p:cNvCxnSpPr>
            <a:cxnSpLocks/>
          </p:cNvCxnSpPr>
          <p:nvPr/>
        </p:nvCxnSpPr>
        <p:spPr bwMode="auto">
          <a:xfrm>
            <a:off x="2427955" y="3276600"/>
            <a:ext cx="1305845" cy="1752600"/>
          </a:xfrm>
          <a:prstGeom prst="straightConnector1">
            <a:avLst/>
          </a:prstGeom>
          <a:solidFill>
            <a:schemeClr val="accent1"/>
          </a:solidFill>
          <a:ln w="666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AF55171C-2E77-ECD2-5BDC-BFE0C8BB9592}"/>
              </a:ext>
            </a:extLst>
          </p:cNvPr>
          <p:cNvSpPr/>
          <p:nvPr/>
        </p:nvSpPr>
        <p:spPr bwMode="auto">
          <a:xfrm>
            <a:off x="1377243" y="1349101"/>
            <a:ext cx="832557" cy="430557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1462ABE-C67C-C857-FD49-C7FDD0D49E4F}"/>
              </a:ext>
            </a:extLst>
          </p:cNvPr>
          <p:cNvGrpSpPr/>
          <p:nvPr/>
        </p:nvGrpSpPr>
        <p:grpSpPr>
          <a:xfrm>
            <a:off x="1828800" y="3962400"/>
            <a:ext cx="1676400" cy="1524000"/>
            <a:chOff x="1828800" y="3962400"/>
            <a:chExt cx="1676400" cy="1524000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E95714B8-48AC-A6CF-B173-BFEB9A70554F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828800" y="3962400"/>
              <a:ext cx="1676400" cy="1524000"/>
            </a:xfrm>
            <a:prstGeom prst="straightConnector1">
              <a:avLst/>
            </a:prstGeom>
            <a:solidFill>
              <a:schemeClr val="accent1"/>
            </a:solidFill>
            <a:ln w="66675" cap="flat" cmpd="sng" algn="ctr">
              <a:solidFill>
                <a:srgbClr val="FF0066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27A66527-87E9-3894-F3F8-6C3E67B81271}"/>
                    </a:ext>
                  </a:extLst>
                </p:cNvPr>
                <p:cNvSpPr txBox="1"/>
                <p:nvPr/>
              </p:nvSpPr>
              <p:spPr>
                <a:xfrm rot="18323581">
                  <a:off x="1947655" y="4255941"/>
                  <a:ext cx="947503" cy="4901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𝑜𝑝𝑒𝑛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27A66527-87E9-3894-F3F8-6C3E67B8127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8323581">
                  <a:off x="1947655" y="4255941"/>
                  <a:ext cx="947503" cy="490199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66CF50E-681B-1FBD-60BE-97AA59B780E1}"/>
                  </a:ext>
                </a:extLst>
              </p:cNvPr>
              <p:cNvSpPr txBox="1"/>
              <p:nvPr/>
            </p:nvSpPr>
            <p:spPr>
              <a:xfrm>
                <a:off x="1066800" y="3091201"/>
                <a:ext cx="991553" cy="4901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𝑜𝑝𝑒𝑛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66CF50E-681B-1FBD-60BE-97AA59B780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3091201"/>
                <a:ext cx="991553" cy="490199"/>
              </a:xfrm>
              <a:prstGeom prst="rect">
                <a:avLst/>
              </a:prstGeom>
              <a:blipFill>
                <a:blip r:embed="rId7"/>
                <a:stretch>
                  <a:fillRect b="-617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511DA568-659B-8765-3666-8268C8116392}"/>
              </a:ext>
            </a:extLst>
          </p:cNvPr>
          <p:cNvSpPr txBox="1"/>
          <p:nvPr/>
        </p:nvSpPr>
        <p:spPr>
          <a:xfrm>
            <a:off x="4114800" y="4648200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CG</a:t>
            </a:r>
            <a:endParaRPr lang="en-IN" i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4DD673-B465-C3BD-C13E-2CFF64BFC620}"/>
              </a:ext>
            </a:extLst>
          </p:cNvPr>
          <p:cNvSpPr txBox="1"/>
          <p:nvPr/>
        </p:nvSpPr>
        <p:spPr>
          <a:xfrm>
            <a:off x="3810000" y="5024735"/>
            <a:ext cx="577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chemeClr val="accent1"/>
                </a:solidFill>
              </a:rPr>
              <a:t>CP</a:t>
            </a:r>
            <a:endParaRPr lang="en-IN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399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0D7C-30E4-52C8-E973-0F3357C58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152400"/>
            <a:ext cx="5916378" cy="990600"/>
          </a:xfrm>
        </p:spPr>
        <p:txBody>
          <a:bodyPr/>
          <a:lstStyle/>
          <a:p>
            <a:r>
              <a:rPr lang="en-US" sz="2800" dirty="0"/>
              <a:t>Enhancement of Operational Ease for  Gates in A Fluid Reservoir</a:t>
            </a:r>
            <a:endParaRPr lang="en-IN" sz="2800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2B9BF59-9F10-4D38-F59D-A2CF631A5D21}"/>
              </a:ext>
            </a:extLst>
          </p:cNvPr>
          <p:cNvGrpSpPr/>
          <p:nvPr/>
        </p:nvGrpSpPr>
        <p:grpSpPr>
          <a:xfrm>
            <a:off x="152400" y="1261236"/>
            <a:ext cx="5979594" cy="5342001"/>
            <a:chOff x="1524000" y="1261236"/>
            <a:chExt cx="5979594" cy="5342001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84A3BACA-38A1-9599-D323-3F4AC59D35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24000" y="1261236"/>
              <a:ext cx="5979594" cy="5342001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79499C81-0DBE-729F-E4B9-63B285E0EF7E}"/>
                    </a:ext>
                  </a:extLst>
                </p:cNvPr>
                <p:cNvSpPr txBox="1"/>
                <p:nvPr/>
              </p:nvSpPr>
              <p:spPr>
                <a:xfrm>
                  <a:off x="5311116" y="3853201"/>
                  <a:ext cx="1394484" cy="4901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𝑝𝑟𝑒𝑠𝑠𝑢𝑟𝑒</m:t>
                            </m:r>
                          </m:sub>
                        </m:sSub>
                      </m:oMath>
                    </m:oMathPara>
                  </a14:m>
                  <a:endParaRPr lang="en-IN" dirty="0">
                    <a:solidFill>
                      <a:srgbClr val="00B050"/>
                    </a:solidFill>
                  </a:endParaRPr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79499C81-0DBE-729F-E4B9-63B285E0EF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11116" y="3853201"/>
                  <a:ext cx="1394484" cy="490199"/>
                </a:xfrm>
                <a:prstGeom prst="rect">
                  <a:avLst/>
                </a:prstGeom>
                <a:blipFill>
                  <a:blip r:embed="rId4"/>
                  <a:stretch>
                    <a:fillRect b="-6173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27EE7BB-250E-BEB0-C7B0-37208DBD7EC3}"/>
              </a:ext>
            </a:extLst>
          </p:cNvPr>
          <p:cNvGrpSpPr/>
          <p:nvPr/>
        </p:nvGrpSpPr>
        <p:grpSpPr>
          <a:xfrm>
            <a:off x="4334674" y="801955"/>
            <a:ext cx="2728701" cy="4460439"/>
            <a:chOff x="4334674" y="801955"/>
            <a:chExt cx="2728701" cy="4460439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DCEE378-8662-679C-B427-2D6074F265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914485">
              <a:off x="3468805" y="1667824"/>
              <a:ext cx="4460439" cy="2728701"/>
            </a:xfrm>
            <a:prstGeom prst="rect">
              <a:avLst/>
            </a:prstGeom>
          </p:spPr>
        </p:pic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432E9CAB-F21A-79CC-8F63-EA48E47EB124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677032" y="3239721"/>
              <a:ext cx="1710550" cy="1493707"/>
            </a:xfrm>
            <a:prstGeom prst="straightConnector1">
              <a:avLst/>
            </a:prstGeom>
            <a:solidFill>
              <a:schemeClr val="accent1"/>
            </a:solidFill>
            <a:ln w="444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8DEDD6CD-45B6-758F-5DB5-6DD3DC2CC33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0CCC1BD6-EA47-F7C5-4572-CCAF8ED06D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16BCE95E-8F7A-E420-6D72-810E2D3AE2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737A7E03-800E-2FCF-AE66-FC55B6B0FE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C6D3F58E-EF40-5B88-7D92-1C8E5D0B28F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F9E1F8D3-5FD1-D191-1BEF-610A2FAD85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3" name="Rectangle 10">
                      <a:extLst>
                        <a:ext uri="{FF2B5EF4-FFF2-40B4-BE49-F238E27FC236}">
                          <a16:creationId xmlns:a16="http://schemas.microsoft.com/office/drawing/2014/main" id="{3EA02810-4264-8473-A502-BC0D7028C1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4" name="Rectangle 11">
                      <a:extLst>
                        <a:ext uri="{FF2B5EF4-FFF2-40B4-BE49-F238E27FC236}">
                          <a16:creationId xmlns:a16="http://schemas.microsoft.com/office/drawing/2014/main" id="{398AA4B6-EA5C-0AEA-93DE-BA0B5A676C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3E51DA3F-2C86-BB8F-3A45-2D92BF2299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1" name="Rectangle 13">
                      <a:extLst>
                        <a:ext uri="{FF2B5EF4-FFF2-40B4-BE49-F238E27FC236}">
                          <a16:creationId xmlns:a16="http://schemas.microsoft.com/office/drawing/2014/main" id="{5CAA492D-E2B0-376B-251B-AA3061C595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4">
                      <a:extLst>
                        <a:ext uri="{FF2B5EF4-FFF2-40B4-BE49-F238E27FC236}">
                          <a16:creationId xmlns:a16="http://schemas.microsoft.com/office/drawing/2014/main" id="{5AB075EE-4064-6DEA-CF7A-ECCDAEF927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34">
                    <a:extLst>
                      <a:ext uri="{FF2B5EF4-FFF2-40B4-BE49-F238E27FC236}">
                        <a16:creationId xmlns:a16="http://schemas.microsoft.com/office/drawing/2014/main" id="{79416940-DA57-A80B-29E0-B048301DBE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BB5B15D7-8DFE-E1BB-4B21-7FB4FF0BBC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39">
                      <a:extLst>
                        <a:ext uri="{FF2B5EF4-FFF2-40B4-BE49-F238E27FC236}">
                          <a16:creationId xmlns:a16="http://schemas.microsoft.com/office/drawing/2014/main" id="{EA719B01-FEDE-7E94-9450-A70658B24B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6" name="Group 18">
                    <a:extLst>
                      <a:ext uri="{FF2B5EF4-FFF2-40B4-BE49-F238E27FC236}">
                        <a16:creationId xmlns:a16="http://schemas.microsoft.com/office/drawing/2014/main" id="{0FB761D5-72B4-2E81-FD93-76738AB49D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7" name="Rectangle 19">
                      <a:extLst>
                        <a:ext uri="{FF2B5EF4-FFF2-40B4-BE49-F238E27FC236}">
                          <a16:creationId xmlns:a16="http://schemas.microsoft.com/office/drawing/2014/main" id="{EE79F64F-804B-C5FD-FD67-34D9F2AE02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20">
                      <a:extLst>
                        <a:ext uri="{FF2B5EF4-FFF2-40B4-BE49-F238E27FC236}">
                          <a16:creationId xmlns:a16="http://schemas.microsoft.com/office/drawing/2014/main" id="{40E161CD-0234-4799-B744-403DAD678D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6507CEE4-1C6F-60C7-05FE-CDEE489E8C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F138EB4-3532-F86B-734E-0D423530A0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75534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C27396-89D2-7D38-6605-94AFBD9BA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5500" y="325818"/>
            <a:ext cx="6864100" cy="796163"/>
          </a:xfrm>
        </p:spPr>
        <p:txBody>
          <a:bodyPr/>
          <a:lstStyle/>
          <a:p>
            <a:r>
              <a:rPr lang="en-US" sz="2800" dirty="0"/>
              <a:t>Curved Gates for Operational Comfort</a:t>
            </a:r>
            <a:endParaRPr lang="en-IN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6B5C2-C669-242E-BEDF-C98504ACA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025" y="1752600"/>
            <a:ext cx="3965709" cy="341871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BDE32368-662B-0744-B2D7-A81BF956B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900" y="1743075"/>
            <a:ext cx="3467100" cy="3438525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9D4D2EB-2502-6485-BEB9-5740BAB330D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F46DBB85-3319-1FDC-FD3A-290702BB29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E8A26D59-EB87-6A0D-5F72-5EACAB5393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2C120B09-2A7A-5670-2AB1-EEA35AC067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1FF7FE84-DD9D-E0FE-EDEF-14B0E00D5A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88E3B6D7-3E10-F9EC-EE38-2DAAC83CE3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9" name="Rectangle 10">
                      <a:extLst>
                        <a:ext uri="{FF2B5EF4-FFF2-40B4-BE49-F238E27FC236}">
                          <a16:creationId xmlns:a16="http://schemas.microsoft.com/office/drawing/2014/main" id="{247EA9F1-F214-ECC5-0FFF-22B00495A6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1">
                      <a:extLst>
                        <a:ext uri="{FF2B5EF4-FFF2-40B4-BE49-F238E27FC236}">
                          <a16:creationId xmlns:a16="http://schemas.microsoft.com/office/drawing/2014/main" id="{B1B9CA6E-04DA-C331-1CAC-0D346E72CA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8D9A7115-76F3-FE80-49B9-35DF500A7CB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" name="Rectangle 13">
                      <a:extLst>
                        <a:ext uri="{FF2B5EF4-FFF2-40B4-BE49-F238E27FC236}">
                          <a16:creationId xmlns:a16="http://schemas.microsoft.com/office/drawing/2014/main" id="{6E22B42B-E433-15D7-12E5-58FA91FACEF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4">
                      <a:extLst>
                        <a:ext uri="{FF2B5EF4-FFF2-40B4-BE49-F238E27FC236}">
                          <a16:creationId xmlns:a16="http://schemas.microsoft.com/office/drawing/2014/main" id="{8CBC8170-B620-97C3-6433-6DA0290B05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2E66D413-6202-9D9F-DAA2-67B75B6F54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8EDFB753-A8FC-54DC-3802-0A1BCEA4C5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390A304A-FAC0-E331-C7FC-DBD30719C1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18">
                    <a:extLst>
                      <a:ext uri="{FF2B5EF4-FFF2-40B4-BE49-F238E27FC236}">
                        <a16:creationId xmlns:a16="http://schemas.microsoft.com/office/drawing/2014/main" id="{97C3CFA9-1D07-2D3F-BC01-20FEACBA2FF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3" name="Rectangle 19">
                      <a:extLst>
                        <a:ext uri="{FF2B5EF4-FFF2-40B4-BE49-F238E27FC236}">
                          <a16:creationId xmlns:a16="http://schemas.microsoft.com/office/drawing/2014/main" id="{B5157B12-183E-A834-A32B-13646B7515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20">
                      <a:extLst>
                        <a:ext uri="{FF2B5EF4-FFF2-40B4-BE49-F238E27FC236}">
                          <a16:creationId xmlns:a16="http://schemas.microsoft.com/office/drawing/2014/main" id="{64A08399-13E6-7895-F733-FAA7B5086A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D3B81B9F-9BC2-0EAC-636F-3EA99C0B75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D88C13A-9368-20E3-E6EE-3B9592D2055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788017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A8D01-EE7A-A6E0-1B58-EC9118E42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0290" y="304799"/>
            <a:ext cx="5298822" cy="944381"/>
          </a:xfrm>
        </p:spPr>
        <p:txBody>
          <a:bodyPr/>
          <a:lstStyle/>
          <a:p>
            <a:r>
              <a:rPr lang="en-US" sz="2800" dirty="0"/>
              <a:t>Parallel to Fan type Pressure Forces on Gates</a:t>
            </a:r>
            <a:endParaRPr lang="en-IN" sz="2800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44B43637-BAC6-8D34-613F-B4BD0A2DCB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60" y="1874227"/>
            <a:ext cx="3968402" cy="2819669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50D872CF-F35F-C57D-F189-1998E6519A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0411" y="1194043"/>
            <a:ext cx="4501590" cy="3372478"/>
          </a:xfrm>
          <a:prstGeom prst="rect">
            <a:avLst/>
          </a:prstGeom>
        </p:spPr>
      </p:pic>
      <p:grpSp>
        <p:nvGrpSpPr>
          <p:cNvPr id="91" name="Group 90">
            <a:extLst>
              <a:ext uri="{FF2B5EF4-FFF2-40B4-BE49-F238E27FC236}">
                <a16:creationId xmlns:a16="http://schemas.microsoft.com/office/drawing/2014/main" id="{4E2A7DCC-F56D-1921-3A78-CF7A2435ACFC}"/>
              </a:ext>
            </a:extLst>
          </p:cNvPr>
          <p:cNvGrpSpPr/>
          <p:nvPr/>
        </p:nvGrpSpPr>
        <p:grpSpPr>
          <a:xfrm>
            <a:off x="4943364" y="2133600"/>
            <a:ext cx="2195748" cy="3969565"/>
            <a:chOff x="4943364" y="2133600"/>
            <a:chExt cx="2195748" cy="4044462"/>
          </a:xfrm>
        </p:grpSpPr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D3047942-F30F-A094-F3A5-3EF48DB7376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970652" y="3008472"/>
              <a:ext cx="907180" cy="289482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rgbClr val="000099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3994B8A5-DEA8-574F-E0D7-0EBB7B10D7D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6025662" y="4393215"/>
              <a:ext cx="1113450" cy="1724993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rgbClr val="000099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B5043361-5E2B-29AC-4949-2716080594DE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943364" y="2148154"/>
              <a:ext cx="743787" cy="30246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rgbClr val="000099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64E7C2DC-66BC-F5D3-4A0D-1D73659591D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687151" y="4168383"/>
              <a:ext cx="1070787" cy="1223351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rgbClr val="000099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230569C1-F89E-AD8F-4344-AE1B6114AC4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257800" y="3639384"/>
              <a:ext cx="917225" cy="528999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rgbClr val="000099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22ED3CA8-CD66-88C1-0774-1ACC910C838C}"/>
                </a:ext>
              </a:extLst>
            </p:cNvPr>
            <p:cNvCxnSpPr>
              <a:cxnSpLocks/>
              <a:stCxn id="85" idx="1"/>
            </p:cNvCxnSpPr>
            <p:nvPr/>
          </p:nvCxnSpPr>
          <p:spPr bwMode="auto">
            <a:xfrm flipV="1">
              <a:off x="4970585" y="2540314"/>
              <a:ext cx="876177" cy="167717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rgbClr val="000099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BFC37800-89F1-72E4-96AF-E9B0E16ABE59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076126" y="3287823"/>
              <a:ext cx="938608" cy="477556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rgbClr val="000099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402E3129-D47A-4CC9-43A4-1F190BA09A1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409446" y="3921944"/>
              <a:ext cx="1018978" cy="762971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rgbClr val="000099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406FD029-658A-5AB4-B138-C1089F24CEE0}"/>
                </a:ext>
              </a:extLst>
            </p:cNvPr>
            <p:cNvSpPr/>
            <p:nvPr/>
          </p:nvSpPr>
          <p:spPr bwMode="auto">
            <a:xfrm>
              <a:off x="4954225" y="2133600"/>
              <a:ext cx="1071437" cy="4044462"/>
            </a:xfrm>
            <a:custGeom>
              <a:avLst/>
              <a:gdLst>
                <a:gd name="connsiteX0" fmla="*/ 28083 w 1071437"/>
                <a:gd name="connsiteY0" fmla="*/ 0 h 4044462"/>
                <a:gd name="connsiteX1" fmla="*/ 16360 w 1071437"/>
                <a:gd name="connsiteY1" fmla="*/ 574431 h 4044462"/>
                <a:gd name="connsiteX2" fmla="*/ 39806 w 1071437"/>
                <a:gd name="connsiteY2" fmla="*/ 1324708 h 4044462"/>
                <a:gd name="connsiteX3" fmla="*/ 461837 w 1071437"/>
                <a:gd name="connsiteY3" fmla="*/ 2602523 h 4044462"/>
                <a:gd name="connsiteX4" fmla="*/ 754913 w 1071437"/>
                <a:gd name="connsiteY4" fmla="*/ 3247292 h 4044462"/>
                <a:gd name="connsiteX5" fmla="*/ 1071437 w 1071437"/>
                <a:gd name="connsiteY5" fmla="*/ 4044462 h 4044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71437" h="4044462">
                  <a:moveTo>
                    <a:pt x="28083" y="0"/>
                  </a:moveTo>
                  <a:cubicBezTo>
                    <a:pt x="21244" y="176823"/>
                    <a:pt x="14406" y="353646"/>
                    <a:pt x="16360" y="574431"/>
                  </a:cubicBezTo>
                  <a:cubicBezTo>
                    <a:pt x="18314" y="795216"/>
                    <a:pt x="-34440" y="986693"/>
                    <a:pt x="39806" y="1324708"/>
                  </a:cubicBezTo>
                  <a:cubicBezTo>
                    <a:pt x="114052" y="1662723"/>
                    <a:pt x="342653" y="2282092"/>
                    <a:pt x="461837" y="2602523"/>
                  </a:cubicBezTo>
                  <a:cubicBezTo>
                    <a:pt x="581022" y="2922954"/>
                    <a:pt x="653313" y="3006969"/>
                    <a:pt x="754913" y="3247292"/>
                  </a:cubicBezTo>
                  <a:cubicBezTo>
                    <a:pt x="856513" y="3487615"/>
                    <a:pt x="963975" y="3766038"/>
                    <a:pt x="1071437" y="4044462"/>
                  </a:cubicBezTo>
                </a:path>
              </a:pathLst>
            </a:custGeom>
            <a:noFill/>
            <a:ln w="222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IN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903762D-3991-5A54-3C94-666FEA7A46F9}"/>
                  </a:ext>
                </a:extLst>
              </p:cNvPr>
              <p:cNvSpPr txBox="1"/>
              <p:nvPr/>
            </p:nvSpPr>
            <p:spPr>
              <a:xfrm>
                <a:off x="3990632" y="1726672"/>
                <a:ext cx="160210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903762D-3991-5A54-3C94-666FEA7A46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0632" y="1726672"/>
                <a:ext cx="1602105" cy="461665"/>
              </a:xfrm>
              <a:prstGeom prst="rect">
                <a:avLst/>
              </a:prstGeom>
              <a:blipFill>
                <a:blip r:embed="rId5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CBBF9097-BE5C-83D6-0EB3-A59636A80877}"/>
                  </a:ext>
                </a:extLst>
              </p:cNvPr>
              <p:cNvSpPr txBox="1"/>
              <p:nvPr/>
            </p:nvSpPr>
            <p:spPr>
              <a:xfrm>
                <a:off x="4478831" y="5907203"/>
                <a:ext cx="163737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CBBF9097-BE5C-83D6-0EB3-A59636A808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8831" y="5907203"/>
                <a:ext cx="1637371" cy="461665"/>
              </a:xfrm>
              <a:prstGeom prst="rect">
                <a:avLst/>
              </a:prstGeom>
              <a:blipFill>
                <a:blip r:embed="rId7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C5084CCA-E5C5-110C-A35E-1CE24DD3E5C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4567F04E-1CFC-B423-1189-DF596310718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6129710E-5B6B-13E7-9866-75DA2F3CC5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61BAE770-4029-6B76-8C81-757AFB3CD0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E34D9AFD-0431-190C-F118-6DDD76DCCD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8983DC59-2FCD-8AE5-4B02-BC6FFF27B7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7" name="Rectangle 10">
                      <a:extLst>
                        <a:ext uri="{FF2B5EF4-FFF2-40B4-BE49-F238E27FC236}">
                          <a16:creationId xmlns:a16="http://schemas.microsoft.com/office/drawing/2014/main" id="{6459A430-914C-C4D8-9432-78DD568717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1">
                      <a:extLst>
                        <a:ext uri="{FF2B5EF4-FFF2-40B4-BE49-F238E27FC236}">
                          <a16:creationId xmlns:a16="http://schemas.microsoft.com/office/drawing/2014/main" id="{A6117878-1A42-CBD2-ECCE-1F5DC701E6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49E549FA-A90A-72C5-102A-6CF2F952B2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5" name="Rectangle 13">
                      <a:extLst>
                        <a:ext uri="{FF2B5EF4-FFF2-40B4-BE49-F238E27FC236}">
                          <a16:creationId xmlns:a16="http://schemas.microsoft.com/office/drawing/2014/main" id="{2398F055-4927-48FF-34F8-A5EFBBB41A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14">
                      <a:extLst>
                        <a:ext uri="{FF2B5EF4-FFF2-40B4-BE49-F238E27FC236}">
                          <a16:creationId xmlns:a16="http://schemas.microsoft.com/office/drawing/2014/main" id="{10253C24-13E8-7560-4C52-64130171D52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00700ABA-1925-F4E5-1ACB-8AE423847A2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3A7D1FC5-C422-2EB1-C647-08F8DBE131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A3D6F895-8987-420A-EAF4-BE4A75424E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27ECF15B-8BF5-1549-877E-81D1F36978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3425170A-E368-D686-E6F0-41F9878570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2" name="Rectangle 20">
                      <a:extLst>
                        <a:ext uri="{FF2B5EF4-FFF2-40B4-BE49-F238E27FC236}">
                          <a16:creationId xmlns:a16="http://schemas.microsoft.com/office/drawing/2014/main" id="{74BACB1F-300F-9F99-E260-AB876C6B50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86A57D41-91E0-914F-DD88-746A8F4A12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33DAF72-3E17-997F-ABAF-2B923C0476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223999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9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A8D01-EE7A-A6E0-1B58-EC9118E42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9690" y="328246"/>
            <a:ext cx="6998910" cy="662354"/>
          </a:xfrm>
        </p:spPr>
        <p:txBody>
          <a:bodyPr/>
          <a:lstStyle/>
          <a:p>
            <a:r>
              <a:rPr lang="en-US" sz="2800" dirty="0"/>
              <a:t>Analysis of Curved Gates</a:t>
            </a:r>
            <a:endParaRPr lang="en-IN" sz="2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02492D4-9902-1F87-8C7A-0CC6221FF7AA}"/>
              </a:ext>
            </a:extLst>
          </p:cNvPr>
          <p:cNvSpPr txBox="1"/>
          <p:nvPr/>
        </p:nvSpPr>
        <p:spPr>
          <a:xfrm>
            <a:off x="381000" y="1199431"/>
            <a:ext cx="85344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The resultant pressure force on a curved surface is most easily computed by separating it into horizontal and vertical components.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Consider the arbitrary curved surface </a:t>
            </a:r>
            <a:r>
              <a:rPr lang="en-IN" sz="2400" b="0" i="0" u="none" strike="noStrike" baseline="0" dirty="0">
                <a:latin typeface="Times-Roman"/>
              </a:rPr>
              <a:t>sketched in Figure.</a:t>
            </a:r>
            <a:endParaRPr lang="en-IN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09C9E22-A58A-2987-6D2B-00D33D5F0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0100" y="3400059"/>
            <a:ext cx="3943900" cy="261974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555B21A-C472-1990-B310-929C488E0936}"/>
              </a:ext>
            </a:extLst>
          </p:cNvPr>
          <p:cNvSpPr txBox="1"/>
          <p:nvPr/>
        </p:nvSpPr>
        <p:spPr>
          <a:xfrm>
            <a:off x="304800" y="3090208"/>
            <a:ext cx="5181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The incremental pressure forces</a:t>
            </a:r>
            <a:r>
              <a:rPr lang="en-US" dirty="0">
                <a:latin typeface="Times-Roman"/>
              </a:rPr>
              <a:t> are</a:t>
            </a:r>
            <a:r>
              <a:rPr lang="en-US" sz="2400" b="0" i="0" u="none" strike="noStrike" baseline="0" dirty="0">
                <a:latin typeface="Times-Roman"/>
              </a:rPr>
              <a:t> normal to the local area element.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The</a:t>
            </a:r>
            <a:r>
              <a:rPr lang="en-US" sz="2400" b="0" i="0" u="none" strike="noStrike" dirty="0">
                <a:latin typeface="Times-Roman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direction of local force will vary along the surface and thus simple addition</a:t>
            </a:r>
            <a:r>
              <a:rPr lang="en-US" sz="2400" b="0" i="0" u="none" strike="noStrike" dirty="0">
                <a:latin typeface="Times-Roman"/>
              </a:rPr>
              <a:t> is not valid</a:t>
            </a:r>
            <a:r>
              <a:rPr lang="en-US" sz="2400" b="0" i="0" u="none" strike="noStrike" baseline="0" dirty="0">
                <a:latin typeface="Times-Roman"/>
              </a:rPr>
              <a:t>. 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481C712-5589-941F-57EA-338D775A9D1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3" name="Picture 42" descr="Logo usage Guidelines">
              <a:extLst>
                <a:ext uri="{FF2B5EF4-FFF2-40B4-BE49-F238E27FC236}">
                  <a16:creationId xmlns:a16="http://schemas.microsoft.com/office/drawing/2014/main" id="{B35CC0CB-9949-AFC8-E3AD-996274EF1A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4" name="Group 38">
              <a:extLst>
                <a:ext uri="{FF2B5EF4-FFF2-40B4-BE49-F238E27FC236}">
                  <a16:creationId xmlns:a16="http://schemas.microsoft.com/office/drawing/2014/main" id="{FF41F745-C238-A363-B584-406773AA06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5" name="Group 19">
                <a:extLst>
                  <a:ext uri="{FF2B5EF4-FFF2-40B4-BE49-F238E27FC236}">
                    <a16:creationId xmlns:a16="http://schemas.microsoft.com/office/drawing/2014/main" id="{A42513F1-A72E-FBE8-6E90-BA0203861DA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47" name="Group 46">
                  <a:extLst>
                    <a:ext uri="{FF2B5EF4-FFF2-40B4-BE49-F238E27FC236}">
                      <a16:creationId xmlns:a16="http://schemas.microsoft.com/office/drawing/2014/main" id="{9D51D80C-DF88-B9CD-DFA9-DDDD635BCC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C3BF7011-125B-346F-BDA3-9E17CAF555A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59" name="Rectangle 10">
                      <a:extLst>
                        <a:ext uri="{FF2B5EF4-FFF2-40B4-BE49-F238E27FC236}">
                          <a16:creationId xmlns:a16="http://schemas.microsoft.com/office/drawing/2014/main" id="{2D493A4D-D767-945F-B1D0-D8010174905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0" name="Rectangle 11">
                      <a:extLst>
                        <a:ext uri="{FF2B5EF4-FFF2-40B4-BE49-F238E27FC236}">
                          <a16:creationId xmlns:a16="http://schemas.microsoft.com/office/drawing/2014/main" id="{40D72E21-4B2D-4B01-6278-961263DCD3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0" name="Group 49">
                    <a:extLst>
                      <a:ext uri="{FF2B5EF4-FFF2-40B4-BE49-F238E27FC236}">
                        <a16:creationId xmlns:a16="http://schemas.microsoft.com/office/drawing/2014/main" id="{8A531559-6329-9D5D-E23A-CF64F58940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57" name="Rectangle 13">
                      <a:extLst>
                        <a:ext uri="{FF2B5EF4-FFF2-40B4-BE49-F238E27FC236}">
                          <a16:creationId xmlns:a16="http://schemas.microsoft.com/office/drawing/2014/main" id="{A01117FA-F325-EBA4-1E22-C6FFEF6C28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8" name="Rectangle 14">
                      <a:extLst>
                        <a:ext uri="{FF2B5EF4-FFF2-40B4-BE49-F238E27FC236}">
                          <a16:creationId xmlns:a16="http://schemas.microsoft.com/office/drawing/2014/main" id="{468235BF-FB92-7DD7-88FA-0F2A1B302D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1" name="Group 50">
                    <a:extLst>
                      <a:ext uri="{FF2B5EF4-FFF2-40B4-BE49-F238E27FC236}">
                        <a16:creationId xmlns:a16="http://schemas.microsoft.com/office/drawing/2014/main" id="{BDE1EB17-B8E5-DE5F-8207-83DF4053F4B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55" name="Rectangle 54">
                      <a:extLst>
                        <a:ext uri="{FF2B5EF4-FFF2-40B4-BE49-F238E27FC236}">
                          <a16:creationId xmlns:a16="http://schemas.microsoft.com/office/drawing/2014/main" id="{65B9FFB6-4BAC-2F9D-B2FB-D19B8F019F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6" name="Rectangle 55">
                      <a:extLst>
                        <a:ext uri="{FF2B5EF4-FFF2-40B4-BE49-F238E27FC236}">
                          <a16:creationId xmlns:a16="http://schemas.microsoft.com/office/drawing/2014/main" id="{10C045C8-3E47-A873-A514-B9441D6C95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52" name="Group 18">
                    <a:extLst>
                      <a:ext uri="{FF2B5EF4-FFF2-40B4-BE49-F238E27FC236}">
                        <a16:creationId xmlns:a16="http://schemas.microsoft.com/office/drawing/2014/main" id="{59473591-7A28-2FF7-EA26-F833A3C5E94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53" name="Rectangle 19">
                      <a:extLst>
                        <a:ext uri="{FF2B5EF4-FFF2-40B4-BE49-F238E27FC236}">
                          <a16:creationId xmlns:a16="http://schemas.microsoft.com/office/drawing/2014/main" id="{3C53D304-ACB7-F056-4778-554EAF4A39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54" name="Rectangle 20">
                      <a:extLst>
                        <a:ext uri="{FF2B5EF4-FFF2-40B4-BE49-F238E27FC236}">
                          <a16:creationId xmlns:a16="http://schemas.microsoft.com/office/drawing/2014/main" id="{44ADB5BC-3B8E-8A63-FC29-8AA6DC372A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48" name="Rectangle 21">
                  <a:extLst>
                    <a:ext uri="{FF2B5EF4-FFF2-40B4-BE49-F238E27FC236}">
                      <a16:creationId xmlns:a16="http://schemas.microsoft.com/office/drawing/2014/main" id="{AAEF06FC-2891-8B4A-DB01-678EDE407B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4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9DE2BC94-3B07-0064-E142-C8E0C84C91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458108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25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A8D01-EE7A-A6E0-1B58-EC9118E42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890" y="328246"/>
            <a:ext cx="6998910" cy="662354"/>
          </a:xfrm>
        </p:spPr>
        <p:txBody>
          <a:bodyPr/>
          <a:lstStyle/>
          <a:p>
            <a:r>
              <a:rPr lang="en-US" sz="2800" dirty="0"/>
              <a:t>Simplified Analysis of Curved Gates</a:t>
            </a:r>
            <a:endParaRPr lang="en-IN" sz="28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409C9E22-A58A-2987-6D2B-00D33D5F0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1981200"/>
            <a:ext cx="3943900" cy="261974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555B21A-C472-1990-B310-929C488E0936}"/>
              </a:ext>
            </a:extLst>
          </p:cNvPr>
          <p:cNvSpPr txBox="1"/>
          <p:nvPr/>
        </p:nvSpPr>
        <p:spPr>
          <a:xfrm>
            <a:off x="304800" y="2609671"/>
            <a:ext cx="5181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Simplification of analysis is possible by identification of three different zones of elemental pressure forces.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FB6AC11-5254-EF30-9203-D0DD093D342C}"/>
              </a:ext>
            </a:extLst>
          </p:cNvPr>
          <p:cNvSpPr txBox="1"/>
          <p:nvPr/>
        </p:nvSpPr>
        <p:spPr>
          <a:xfrm>
            <a:off x="314195" y="4791624"/>
            <a:ext cx="72589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However, a laborious three-way integration need to be carried out for complete analysis.</a:t>
            </a:r>
            <a:endParaRPr lang="en-IN" dirty="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9E9264E-6DF6-1E48-4054-795308156F5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17173303-9E8D-5DFB-BDC5-91E2FDC1F7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DFDA943E-9406-F4CE-2A01-94389077AE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F1B897BB-A4E0-80DC-A81F-7C19789A59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830FDE4F-1488-1A81-82A4-41E2ABDA648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25B522A1-CC77-4FE5-E4B7-76380E5A5E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1" name="Rectangle 10">
                      <a:extLst>
                        <a:ext uri="{FF2B5EF4-FFF2-40B4-BE49-F238E27FC236}">
                          <a16:creationId xmlns:a16="http://schemas.microsoft.com/office/drawing/2014/main" id="{80F0CB45-E617-65CD-3F32-05B6855EE3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1">
                      <a:extLst>
                        <a:ext uri="{FF2B5EF4-FFF2-40B4-BE49-F238E27FC236}">
                          <a16:creationId xmlns:a16="http://schemas.microsoft.com/office/drawing/2014/main" id="{21A82AFE-1023-9A3B-3DA9-5BFCDBF61F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631E2123-D846-7698-586E-EE11B0A67A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9" name="Rectangle 13">
                      <a:extLst>
                        <a:ext uri="{FF2B5EF4-FFF2-40B4-BE49-F238E27FC236}">
                          <a16:creationId xmlns:a16="http://schemas.microsoft.com/office/drawing/2014/main" id="{BBA9A8A7-5314-8CBC-C380-90938707C8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4">
                      <a:extLst>
                        <a:ext uri="{FF2B5EF4-FFF2-40B4-BE49-F238E27FC236}">
                          <a16:creationId xmlns:a16="http://schemas.microsoft.com/office/drawing/2014/main" id="{8CBFE9DB-18CC-2FB4-8B74-F04D594BCE1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4855F7D8-44D5-97C6-AE15-1E45B2B91B1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874D6989-8CFB-AD01-4650-F40081F1C4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F57FB36E-AD1D-B260-2909-E283D63DCC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18">
                    <a:extLst>
                      <a:ext uri="{FF2B5EF4-FFF2-40B4-BE49-F238E27FC236}">
                        <a16:creationId xmlns:a16="http://schemas.microsoft.com/office/drawing/2014/main" id="{FCC2E669-7420-5E38-ABA0-EEC7D4E83F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5" name="Rectangle 19">
                      <a:extLst>
                        <a:ext uri="{FF2B5EF4-FFF2-40B4-BE49-F238E27FC236}">
                          <a16:creationId xmlns:a16="http://schemas.microsoft.com/office/drawing/2014/main" id="{9065F4B8-2444-112A-3B82-B8A0D989DB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20">
                      <a:extLst>
                        <a:ext uri="{FF2B5EF4-FFF2-40B4-BE49-F238E27FC236}">
                          <a16:creationId xmlns:a16="http://schemas.microsoft.com/office/drawing/2014/main" id="{CFA3A131-4DF1-0D15-FBB8-077DB56FC0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459C68A3-1025-EE29-A60B-15D16B0EB1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CE3DFEC-75F7-297D-85F2-06661E3869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137675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A8D01-EE7A-A6E0-1B58-EC9118E42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0290" y="328245"/>
            <a:ext cx="6068634" cy="920935"/>
          </a:xfrm>
        </p:spPr>
        <p:txBody>
          <a:bodyPr/>
          <a:lstStyle/>
          <a:p>
            <a:r>
              <a:rPr lang="en-US" sz="2800" dirty="0"/>
              <a:t>Identification of Different Elemental Pressure Force Zones</a:t>
            </a:r>
            <a:endParaRPr lang="en-IN" sz="28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C2EF9B7-2EFA-26A8-E469-885753F17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5877" y="1702598"/>
            <a:ext cx="3245723" cy="438910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BEE3343-21B8-F54C-482B-57C2D76D8731}"/>
              </a:ext>
            </a:extLst>
          </p:cNvPr>
          <p:cNvSpPr txBox="1"/>
          <p:nvPr/>
        </p:nvSpPr>
        <p:spPr>
          <a:xfrm>
            <a:off x="304800" y="1526752"/>
            <a:ext cx="5318125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Consider a free-body diagram of the column of fluid contained in the vertical projection above the curved surface.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The desired forces </a:t>
            </a:r>
            <a:r>
              <a:rPr lang="en-US" sz="2400" b="0" i="1" u="none" strike="noStrike" baseline="0" dirty="0">
                <a:latin typeface="Times-Italic"/>
              </a:rPr>
              <a:t>F</a:t>
            </a:r>
            <a:r>
              <a:rPr lang="en-US" sz="800" b="0" i="1" u="none" strike="noStrike" baseline="0" dirty="0">
                <a:latin typeface="Times-Italic"/>
              </a:rPr>
              <a:t>H </a:t>
            </a:r>
            <a:r>
              <a:rPr lang="en-US" sz="2400" b="0" i="0" u="none" strike="noStrike" baseline="0" dirty="0">
                <a:latin typeface="Times-Roman"/>
              </a:rPr>
              <a:t>and </a:t>
            </a:r>
            <a:r>
              <a:rPr lang="en-US" sz="2400" b="0" i="1" u="none" strike="noStrike" baseline="0" dirty="0">
                <a:latin typeface="Times-Italic"/>
              </a:rPr>
              <a:t>F</a:t>
            </a:r>
            <a:r>
              <a:rPr lang="en-US" sz="800" b="0" i="1" u="none" strike="noStrike" baseline="0" dirty="0">
                <a:latin typeface="Times-Italic"/>
              </a:rPr>
              <a:t>V </a:t>
            </a:r>
            <a:r>
              <a:rPr lang="en-US" sz="2400" b="0" i="0" u="none" strike="noStrike" baseline="0" dirty="0">
                <a:latin typeface="Times-Roman"/>
              </a:rPr>
              <a:t>are exerted by the surface on the fluid column.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Other forces are shown due to fluid weight and horizontal pressure on the vertical sides of this column.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The column of fluid must be in static equilibrium. 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B67B66A-07B1-DB0B-542C-2AA0309547C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3EA4A204-F870-D37F-E629-B112DC338D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06F1AB95-604D-3B63-DB9D-67AFE0621A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7B463D6A-2E78-EF4A-1334-55540F5AFE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B14EADFD-42B6-2720-2F5B-4CF0491CC7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8A190D2D-8289-F51C-9B33-8F16206502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9" name="Rectangle 10">
                      <a:extLst>
                        <a:ext uri="{FF2B5EF4-FFF2-40B4-BE49-F238E27FC236}">
                          <a16:creationId xmlns:a16="http://schemas.microsoft.com/office/drawing/2014/main" id="{60FB31CE-03D8-680F-A89E-8926444507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1">
                      <a:extLst>
                        <a:ext uri="{FF2B5EF4-FFF2-40B4-BE49-F238E27FC236}">
                          <a16:creationId xmlns:a16="http://schemas.microsoft.com/office/drawing/2014/main" id="{89E75AF7-4A46-CF34-D868-81F3182412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9B3B9EAF-BC8A-261B-3E82-80F283A2A0F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" name="Rectangle 13">
                      <a:extLst>
                        <a:ext uri="{FF2B5EF4-FFF2-40B4-BE49-F238E27FC236}">
                          <a16:creationId xmlns:a16="http://schemas.microsoft.com/office/drawing/2014/main" id="{616ECC6F-6B9D-F33F-6C9A-ECFEAA8655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4">
                      <a:extLst>
                        <a:ext uri="{FF2B5EF4-FFF2-40B4-BE49-F238E27FC236}">
                          <a16:creationId xmlns:a16="http://schemas.microsoft.com/office/drawing/2014/main" id="{2D1A279E-460D-1612-923C-7E6F8267CB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307966EA-5B02-D075-BD88-40E27A0D66F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EEA8058D-4B6C-FC5F-1ABB-1566CA6022F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F3B98488-43F2-9A25-16C0-866C0E0A6A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18">
                    <a:extLst>
                      <a:ext uri="{FF2B5EF4-FFF2-40B4-BE49-F238E27FC236}">
                        <a16:creationId xmlns:a16="http://schemas.microsoft.com/office/drawing/2014/main" id="{6BE0FBA5-4D15-79BB-B158-1E20A8931F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3" name="Rectangle 19">
                      <a:extLst>
                        <a:ext uri="{FF2B5EF4-FFF2-40B4-BE49-F238E27FC236}">
                          <a16:creationId xmlns:a16="http://schemas.microsoft.com/office/drawing/2014/main" id="{71F52E99-72D2-8E70-4BA7-77F397434C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20">
                      <a:extLst>
                        <a:ext uri="{FF2B5EF4-FFF2-40B4-BE49-F238E27FC236}">
                          <a16:creationId xmlns:a16="http://schemas.microsoft.com/office/drawing/2014/main" id="{13B2110F-47B1-A452-E0C2-3D4A0F5CFA6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253B6CF6-9457-E601-4133-CE64BA5792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03B6370-DCCB-AB6B-D6E4-B7613E80B03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500382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A8D01-EE7A-A6E0-1B58-EC9118E42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328246"/>
            <a:ext cx="6998910" cy="662354"/>
          </a:xfrm>
        </p:spPr>
        <p:txBody>
          <a:bodyPr/>
          <a:lstStyle/>
          <a:p>
            <a:r>
              <a:rPr lang="en-US" sz="2800" dirty="0"/>
              <a:t>Zonal Analysis of Curved Gates</a:t>
            </a:r>
            <a:endParaRPr lang="en-IN" sz="28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C2EF9B7-2EFA-26A8-E469-885753F17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677" y="1676400"/>
            <a:ext cx="3245723" cy="438910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BEE3343-21B8-F54C-482B-57C2D76D8731}"/>
              </a:ext>
            </a:extLst>
          </p:cNvPr>
          <p:cNvSpPr txBox="1"/>
          <p:nvPr/>
        </p:nvSpPr>
        <p:spPr>
          <a:xfrm>
            <a:off x="228600" y="1254369"/>
            <a:ext cx="556259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In</a:t>
            </a:r>
            <a:r>
              <a:rPr lang="en-US" sz="2400" b="0" i="0" u="none" strike="noStrike" dirty="0">
                <a:latin typeface="Times-Roman"/>
              </a:rPr>
              <a:t> t</a:t>
            </a:r>
            <a:r>
              <a:rPr lang="en-US" sz="2400" b="0" i="0" u="none" strike="noStrike" baseline="0" dirty="0">
                <a:latin typeface="Times-Roman"/>
              </a:rPr>
              <a:t>he symmetric column </a:t>
            </a:r>
            <a:r>
              <a:rPr lang="en-US" sz="2400" b="0" i="1" u="none" strike="noStrike" baseline="0" dirty="0" err="1">
                <a:latin typeface="Times-Italic"/>
              </a:rPr>
              <a:t>bcde</a:t>
            </a:r>
            <a:r>
              <a:rPr lang="en-US" sz="2400" b="0" i="0" u="none" strike="noStrike" baseline="0" dirty="0">
                <a:latin typeface="Times-Roman"/>
              </a:rPr>
              <a:t>, the horizontal components </a:t>
            </a:r>
            <a:r>
              <a:rPr lang="en-US" i="1" dirty="0">
                <a:latin typeface="Times-Italic"/>
              </a:rPr>
              <a:t>F</a:t>
            </a:r>
            <a:r>
              <a:rPr lang="en-US" i="1" baseline="-25000" dirty="0">
                <a:latin typeface="Times-Italic"/>
              </a:rPr>
              <a:t>1 </a:t>
            </a:r>
            <a:r>
              <a:rPr lang="en-US" sz="2400" b="0" i="0" u="none" strike="noStrike" baseline="0" dirty="0">
                <a:latin typeface="Times-Roman"/>
              </a:rPr>
              <a:t>exactly balance and are not relevant to the discussion.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In the lower, </a:t>
            </a:r>
            <a:r>
              <a:rPr lang="en-US" dirty="0">
                <a:latin typeface="Times-Roman"/>
              </a:rPr>
              <a:t>asymmetric</a:t>
            </a:r>
            <a:r>
              <a:rPr lang="en-US" sz="2400" b="0" i="0" u="none" strike="noStrike" baseline="0" dirty="0">
                <a:latin typeface="Times-Roman"/>
              </a:rPr>
              <a:t> portion of fluid </a:t>
            </a:r>
            <a:r>
              <a:rPr lang="en-US" sz="2400" b="0" i="1" u="none" strike="noStrike" baseline="0" dirty="0" err="1">
                <a:latin typeface="Times-Italic"/>
              </a:rPr>
              <a:t>abc</a:t>
            </a:r>
            <a:r>
              <a:rPr lang="en-US" sz="2400" b="0" i="1" u="none" strike="noStrike" baseline="0" dirty="0">
                <a:latin typeface="Times-Italic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adjoining the curved gate,</a:t>
            </a:r>
            <a:r>
              <a:rPr lang="en-US" sz="2400" b="0" i="0" u="none" strike="noStrike" dirty="0">
                <a:latin typeface="Times-Roman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 summation of horizontal forces shows that the desired force </a:t>
            </a:r>
            <a:r>
              <a:rPr lang="en-US" i="1" dirty="0">
                <a:latin typeface="Times-Italic"/>
              </a:rPr>
              <a:t>F</a:t>
            </a:r>
            <a:r>
              <a:rPr lang="en-US" i="1" baseline="-25000" dirty="0">
                <a:latin typeface="Times-Italic"/>
              </a:rPr>
              <a:t>H  </a:t>
            </a:r>
            <a:r>
              <a:rPr lang="en-US" sz="2400" b="0" i="0" u="none" strike="noStrike" baseline="0" dirty="0">
                <a:latin typeface="Times-Roman"/>
              </a:rPr>
              <a:t>due to the curved surface is exactly equal to the force </a:t>
            </a:r>
            <a:r>
              <a:rPr lang="en-US" i="1" dirty="0">
                <a:latin typeface="Times-Italic"/>
              </a:rPr>
              <a:t>F</a:t>
            </a:r>
            <a:r>
              <a:rPr lang="en-US" i="1" baseline="-25000" dirty="0">
                <a:latin typeface="Times-Italic"/>
              </a:rPr>
              <a:t>H</a:t>
            </a:r>
            <a:r>
              <a:rPr lang="en-US" sz="800" b="0" i="1" u="none" strike="noStrike" baseline="0" dirty="0">
                <a:latin typeface="Times-Italic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on the vertical left side of the fluid column.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This left-side force can be computed by the plane surface formula</a:t>
            </a:r>
            <a:r>
              <a:rPr lang="en-US" dirty="0">
                <a:latin typeface="Times-Roman"/>
              </a:rPr>
              <a:t>.</a:t>
            </a:r>
            <a:endParaRPr lang="en-IN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19E45E6-6CD6-D351-89EF-3279AF0577D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573498BB-D3EE-9234-51CB-7FCE76A555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8D5ED6DB-2CA2-BAD5-9110-511A96FE43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6ECE008B-A5E8-F8D6-EC67-F47EBBB429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E3E454CF-2C1B-6A32-887F-169B5D9DA82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083F435E-A6E4-6B03-09DE-43FB6F2E2C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9" name="Rectangle 10">
                      <a:extLst>
                        <a:ext uri="{FF2B5EF4-FFF2-40B4-BE49-F238E27FC236}">
                          <a16:creationId xmlns:a16="http://schemas.microsoft.com/office/drawing/2014/main" id="{ACCC7535-EAF7-8421-7675-4C0F9E191E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0" name="Rectangle 11">
                      <a:extLst>
                        <a:ext uri="{FF2B5EF4-FFF2-40B4-BE49-F238E27FC236}">
                          <a16:creationId xmlns:a16="http://schemas.microsoft.com/office/drawing/2014/main" id="{3CE7D957-F69D-21DE-52C6-26520DEE13A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543EBF09-417D-E017-C96A-BBBEB28CD03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" name="Rectangle 13">
                      <a:extLst>
                        <a:ext uri="{FF2B5EF4-FFF2-40B4-BE49-F238E27FC236}">
                          <a16:creationId xmlns:a16="http://schemas.microsoft.com/office/drawing/2014/main" id="{0DD04476-B99E-5DD1-65F2-6EB5414621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8" name="Rectangle 14">
                      <a:extLst>
                        <a:ext uri="{FF2B5EF4-FFF2-40B4-BE49-F238E27FC236}">
                          <a16:creationId xmlns:a16="http://schemas.microsoft.com/office/drawing/2014/main" id="{5AE7E040-A877-5251-88B5-463C1D180C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64325E2E-4235-65E5-A462-BD1E1FCD98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990595A3-D4BD-59AE-16B2-2F3E9908E0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3600495A-5D29-E87D-445B-634DB95281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18">
                    <a:extLst>
                      <a:ext uri="{FF2B5EF4-FFF2-40B4-BE49-F238E27FC236}">
                        <a16:creationId xmlns:a16="http://schemas.microsoft.com/office/drawing/2014/main" id="{07E796B7-46F7-3A73-47E1-35092F2DDC7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3" name="Rectangle 19">
                      <a:extLst>
                        <a:ext uri="{FF2B5EF4-FFF2-40B4-BE49-F238E27FC236}">
                          <a16:creationId xmlns:a16="http://schemas.microsoft.com/office/drawing/2014/main" id="{F79042B4-A939-68BF-5AE3-4690445054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20">
                      <a:extLst>
                        <a:ext uri="{FF2B5EF4-FFF2-40B4-BE49-F238E27FC236}">
                          <a16:creationId xmlns:a16="http://schemas.microsoft.com/office/drawing/2014/main" id="{F09D28AF-C6C9-321B-FACA-41767B2536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5C63DDF4-B1FA-6CFF-943E-995F10AB14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5ED6694-CE4E-5F86-7ADB-990FFD5CD8C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2A18DC9-AD63-FB62-6B66-E0B0AFEC5039}"/>
                  </a:ext>
                </a:extLst>
              </p14:cNvPr>
              <p14:cNvContentPartPr/>
              <p14:nvPr/>
            </p14:nvContentPartPr>
            <p14:xfrm>
              <a:off x="5435280" y="3994200"/>
              <a:ext cx="1234080" cy="14742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2A18DC9-AD63-FB62-6B66-E0B0AFEC503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425920" y="3984840"/>
                <a:ext cx="1252800" cy="149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07668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A8D01-EE7A-A6E0-1B58-EC9118E42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490" y="328246"/>
            <a:ext cx="6998910" cy="662354"/>
          </a:xfrm>
        </p:spPr>
        <p:txBody>
          <a:bodyPr/>
          <a:lstStyle/>
          <a:p>
            <a:r>
              <a:rPr lang="en-US" sz="2800" dirty="0"/>
              <a:t>Zonal Analysis of Curved Gates</a:t>
            </a:r>
            <a:endParaRPr lang="en-IN" sz="28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C2EF9B7-2EFA-26A8-E469-885753F17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3477" y="1702598"/>
            <a:ext cx="3245723" cy="438910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BEE3343-21B8-F54C-482B-57C2D76D8731}"/>
              </a:ext>
            </a:extLst>
          </p:cNvPr>
          <p:cNvSpPr txBox="1"/>
          <p:nvPr/>
        </p:nvSpPr>
        <p:spPr>
          <a:xfrm>
            <a:off x="308952" y="1489447"/>
            <a:ext cx="55625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based on a vertical projection of the area of the curved surface.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This is a general rule and simplifies </a:t>
            </a:r>
            <a:r>
              <a:rPr lang="en-IN" sz="2400" b="0" i="0" u="none" strike="noStrike" baseline="0" dirty="0">
                <a:latin typeface="Times-Roman"/>
              </a:rPr>
              <a:t>the analysis:</a:t>
            </a:r>
            <a:endParaRPr lang="en-IN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B3619B-22AE-E43B-3E4A-3E39903458F9}"/>
              </a:ext>
            </a:extLst>
          </p:cNvPr>
          <p:cNvSpPr txBox="1"/>
          <p:nvPr/>
        </p:nvSpPr>
        <p:spPr>
          <a:xfrm>
            <a:off x="473075" y="3180625"/>
            <a:ext cx="539847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i="0" u="none" strike="noStrike" baseline="0" dirty="0">
                <a:solidFill>
                  <a:srgbClr val="0070C0"/>
                </a:solidFill>
                <a:latin typeface="Times-Roman"/>
              </a:rPr>
              <a:t>The horizontal component of force on a curved surface equals the force on the</a:t>
            </a:r>
          </a:p>
          <a:p>
            <a:pPr algn="ctr"/>
            <a:r>
              <a:rPr lang="en-US" sz="2400" b="0" i="0" u="none" strike="noStrike" baseline="0" dirty="0">
                <a:solidFill>
                  <a:srgbClr val="0070C0"/>
                </a:solidFill>
                <a:latin typeface="Times-Roman"/>
              </a:rPr>
              <a:t>plane area formed by the projection of the curved surface onto a vertical plane normal </a:t>
            </a:r>
            <a:r>
              <a:rPr lang="en-IN" sz="2400" b="0" i="0" u="none" strike="noStrike" baseline="0" dirty="0">
                <a:solidFill>
                  <a:srgbClr val="0070C0"/>
                </a:solidFill>
                <a:latin typeface="Times-Roman"/>
              </a:rPr>
              <a:t>to the component.</a:t>
            </a:r>
            <a:endParaRPr lang="en-IN" dirty="0">
              <a:solidFill>
                <a:srgbClr val="0070C0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58956A14-0252-4B7E-5733-E92945A9BC1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B3721B0F-BD0C-3CE0-4710-6B25A488AC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0D4AD60D-EFE2-5428-BBDA-9D03BEF16E3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428B2A11-6FB1-0771-FD16-F3C9004DCC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4E8DD769-28DC-5530-E834-3F681726AAD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1DA3BC71-A52B-5243-08CD-EDEBDEA4E6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0" name="Rectangle 10">
                      <a:extLst>
                        <a:ext uri="{FF2B5EF4-FFF2-40B4-BE49-F238E27FC236}">
                          <a16:creationId xmlns:a16="http://schemas.microsoft.com/office/drawing/2014/main" id="{7C0D7023-FFC0-4D7A-C791-8F1066C49A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1">
                      <a:extLst>
                        <a:ext uri="{FF2B5EF4-FFF2-40B4-BE49-F238E27FC236}">
                          <a16:creationId xmlns:a16="http://schemas.microsoft.com/office/drawing/2014/main" id="{E9D9F7DD-3D22-4083-211B-56C19F4F55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E8E9CFD8-C361-1C0F-F627-6961BDE5D14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8" name="Rectangle 13">
                      <a:extLst>
                        <a:ext uri="{FF2B5EF4-FFF2-40B4-BE49-F238E27FC236}">
                          <a16:creationId xmlns:a16="http://schemas.microsoft.com/office/drawing/2014/main" id="{3E23951E-12BD-65FD-1BBE-3313CF4183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4">
                      <a:extLst>
                        <a:ext uri="{FF2B5EF4-FFF2-40B4-BE49-F238E27FC236}">
                          <a16:creationId xmlns:a16="http://schemas.microsoft.com/office/drawing/2014/main" id="{4B365978-F93C-3CE6-0AFD-C3FF08C12BA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6FD9FD9D-E966-F902-153D-497DC043DC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6" name="Rectangle 35">
                      <a:extLst>
                        <a:ext uri="{FF2B5EF4-FFF2-40B4-BE49-F238E27FC236}">
                          <a16:creationId xmlns:a16="http://schemas.microsoft.com/office/drawing/2014/main" id="{BBDAB1C7-0DD4-CEEF-2D5F-E2F6DB75B2D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36">
                      <a:extLst>
                        <a:ext uri="{FF2B5EF4-FFF2-40B4-BE49-F238E27FC236}">
                          <a16:creationId xmlns:a16="http://schemas.microsoft.com/office/drawing/2014/main" id="{7B0F0ED9-F7FA-F614-E7F6-EC2EBA3620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18">
                    <a:extLst>
                      <a:ext uri="{FF2B5EF4-FFF2-40B4-BE49-F238E27FC236}">
                        <a16:creationId xmlns:a16="http://schemas.microsoft.com/office/drawing/2014/main" id="{0C4C29F2-6925-6756-CB9B-12DEED58D0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4" name="Rectangle 19">
                      <a:extLst>
                        <a:ext uri="{FF2B5EF4-FFF2-40B4-BE49-F238E27FC236}">
                          <a16:creationId xmlns:a16="http://schemas.microsoft.com/office/drawing/2014/main" id="{82E3D326-F644-1031-AFEB-D59CAF6D52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20">
                      <a:extLst>
                        <a:ext uri="{FF2B5EF4-FFF2-40B4-BE49-F238E27FC236}">
                          <a16:creationId xmlns:a16="http://schemas.microsoft.com/office/drawing/2014/main" id="{12280A78-0096-C2B9-A625-35B00B20D7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847EF9DD-7F90-1C54-6E5E-9244DF3AA7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531B139-C785-693B-5010-2E359E6543E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3762266-8E25-D670-A190-6A5EF2C3061D}"/>
                  </a:ext>
                </a:extLst>
              </p14:cNvPr>
              <p14:cNvContentPartPr/>
              <p14:nvPr/>
            </p14:nvContentPartPr>
            <p14:xfrm>
              <a:off x="4677840" y="2773800"/>
              <a:ext cx="1243800" cy="19548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3762266-8E25-D670-A190-6A5EF2C3061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68480" y="2764440"/>
                <a:ext cx="1262520" cy="197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81485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2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A8D01-EE7A-A6E0-1B58-EC9118E42B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28246"/>
            <a:ext cx="6998910" cy="662354"/>
          </a:xfrm>
        </p:spPr>
        <p:txBody>
          <a:bodyPr/>
          <a:lstStyle/>
          <a:p>
            <a:r>
              <a:rPr lang="en-US" sz="2800" dirty="0"/>
              <a:t>Zonal Analysis</a:t>
            </a:r>
            <a:endParaRPr lang="en-IN" sz="2800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C2EF9B7-2EFA-26A8-E469-885753F171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9343" y="1053374"/>
            <a:ext cx="3245723" cy="438910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BEE3343-21B8-F54C-482B-57C2D76D8731}"/>
              </a:ext>
            </a:extLst>
          </p:cNvPr>
          <p:cNvSpPr txBox="1"/>
          <p:nvPr/>
        </p:nvSpPr>
        <p:spPr>
          <a:xfrm>
            <a:off x="304801" y="1302603"/>
            <a:ext cx="556259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i="0" u="none" strike="noStrike" baseline="0" dirty="0">
                <a:latin typeface="Times-Roman"/>
              </a:rPr>
              <a:t>Summation of vertical forces on the fluid free body then shows that</a:t>
            </a:r>
            <a:endParaRPr lang="en-IN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7B3619B-22AE-E43B-3E4A-3E39903458F9}"/>
              </a:ext>
            </a:extLst>
          </p:cNvPr>
          <p:cNvSpPr txBox="1"/>
          <p:nvPr/>
        </p:nvSpPr>
        <p:spPr>
          <a:xfrm>
            <a:off x="304800" y="3202210"/>
            <a:ext cx="556259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u="none" strike="noStrike" baseline="0" dirty="0">
                <a:solidFill>
                  <a:srgbClr val="0070C0"/>
                </a:solidFill>
                <a:latin typeface="Times-Roman"/>
              </a:rPr>
              <a:t>The vertical component of pressure force on a curved surface equals in magnitude and direction the weight of the entire column of fluid, both liquid and atmosphere, </a:t>
            </a:r>
            <a:r>
              <a:rPr lang="en-IN" b="0" i="0" u="none" strike="noStrike" baseline="0" dirty="0">
                <a:solidFill>
                  <a:srgbClr val="0070C0"/>
                </a:solidFill>
                <a:latin typeface="Times-Roman"/>
              </a:rPr>
              <a:t>above the curved surface.</a:t>
            </a:r>
            <a:endParaRPr lang="en-IN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81423AB-57B1-8AD4-A942-68426B40C5CA}"/>
                  </a:ext>
                </a:extLst>
              </p:cNvPr>
              <p:cNvSpPr txBox="1"/>
              <p:nvPr/>
            </p:nvSpPr>
            <p:spPr>
              <a:xfrm>
                <a:off x="682290" y="2641906"/>
                <a:ext cx="4376070" cy="4901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𝑝𝑟𝑒𝑠𝑠𝑢𝑟𝑒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𝑎𝑖𝑟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A81423AB-57B1-8AD4-A942-68426B40C5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290" y="2641906"/>
                <a:ext cx="4376070" cy="490199"/>
              </a:xfrm>
              <a:prstGeom prst="rect">
                <a:avLst/>
              </a:prstGeom>
              <a:blipFill>
                <a:blip r:embed="rId4"/>
                <a:stretch>
                  <a:fillRect b="-617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17FDB8B1-02B0-7026-1505-FAFB3274BA1C}"/>
              </a:ext>
            </a:extLst>
          </p:cNvPr>
          <p:cNvSpPr txBox="1"/>
          <p:nvPr/>
        </p:nvSpPr>
        <p:spPr>
          <a:xfrm>
            <a:off x="304800" y="5267592"/>
            <a:ext cx="87026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Times-Roman"/>
              </a:rPr>
              <a:t>T</a:t>
            </a:r>
            <a:r>
              <a:rPr lang="en-US" sz="2400" b="0" i="0" u="none" strike="noStrike" baseline="0" dirty="0">
                <a:latin typeface="Times-Roman"/>
              </a:rPr>
              <a:t>he calculation of </a:t>
            </a:r>
            <a:r>
              <a:rPr lang="en-US" sz="2400" b="0" i="1" u="none" strike="noStrike" baseline="0" dirty="0">
                <a:latin typeface="Times-Italic"/>
              </a:rPr>
              <a:t>F</a:t>
            </a:r>
            <a:r>
              <a:rPr lang="en-US" sz="800" b="0" i="1" u="none" strike="noStrike" baseline="0" dirty="0">
                <a:latin typeface="Times-Italic"/>
              </a:rPr>
              <a:t>V </a:t>
            </a:r>
            <a:r>
              <a:rPr lang="en-US" sz="2400" b="0" i="0" u="none" strike="noStrike" baseline="0" dirty="0">
                <a:latin typeface="Times-Roman"/>
              </a:rPr>
              <a:t>involves little more than finding centers of mass of a column of fluid.</a:t>
            </a:r>
            <a:endParaRPr lang="en-US" dirty="0">
              <a:latin typeface="Times-Roman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An integration of the lower portion </a:t>
            </a:r>
            <a:r>
              <a:rPr lang="en-US" sz="2400" b="0" i="1" u="none" strike="noStrike" baseline="0" dirty="0" err="1">
                <a:latin typeface="Times-Italic"/>
              </a:rPr>
              <a:t>abc</a:t>
            </a:r>
            <a:r>
              <a:rPr lang="en-US" sz="2400" b="0" i="1" u="none" strike="noStrike" baseline="0" dirty="0">
                <a:latin typeface="Times-Italic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in Figure</a:t>
            </a:r>
            <a:r>
              <a:rPr lang="en-US" sz="2400" b="0" i="1" u="none" strike="noStrike" baseline="0" dirty="0">
                <a:latin typeface="Times-Italic"/>
              </a:rPr>
              <a:t> </a:t>
            </a:r>
            <a:r>
              <a:rPr lang="en-US" sz="2400" b="0" i="0" u="none" strike="noStrike" baseline="0" dirty="0">
                <a:latin typeface="Times-Roman"/>
              </a:rPr>
              <a:t>has </a:t>
            </a:r>
            <a:r>
              <a:rPr lang="en-IN" sz="2400" b="0" i="0" u="none" strike="noStrike" baseline="0" dirty="0">
                <a:latin typeface="Times-Roman"/>
              </a:rPr>
              <a:t>a particularly </a:t>
            </a:r>
            <a:r>
              <a:rPr lang="en-IN" sz="2400" b="0" i="0" u="none" strike="noStrike" baseline="0" dirty="0" err="1">
                <a:latin typeface="Times-Roman"/>
              </a:rPr>
              <a:t>convexing</a:t>
            </a:r>
            <a:r>
              <a:rPr lang="en-IN" sz="2400" b="0" i="0" u="none" strike="noStrike" baseline="0" dirty="0">
                <a:latin typeface="Times-Roman"/>
              </a:rPr>
              <a:t> shape.</a:t>
            </a:r>
            <a:endParaRPr lang="en-IN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655512B-E363-E5DB-FFE3-A905D8C838E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6" name="Picture 25" descr="Logo usage Guidelines">
              <a:extLst>
                <a:ext uri="{FF2B5EF4-FFF2-40B4-BE49-F238E27FC236}">
                  <a16:creationId xmlns:a16="http://schemas.microsoft.com/office/drawing/2014/main" id="{555AE2AE-8C7D-FD79-CE14-3BEC304319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7" name="Group 38">
              <a:extLst>
                <a:ext uri="{FF2B5EF4-FFF2-40B4-BE49-F238E27FC236}">
                  <a16:creationId xmlns:a16="http://schemas.microsoft.com/office/drawing/2014/main" id="{08818CEC-D0A4-46E8-9769-79C6E2E4D8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19">
                <a:extLst>
                  <a:ext uri="{FF2B5EF4-FFF2-40B4-BE49-F238E27FC236}">
                    <a16:creationId xmlns:a16="http://schemas.microsoft.com/office/drawing/2014/main" id="{2DBE8554-69BB-156D-F8AE-2D0C7C8958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C12AF925-DDDD-8050-456B-F19C33389A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2" name="Group 31">
                    <a:extLst>
                      <a:ext uri="{FF2B5EF4-FFF2-40B4-BE49-F238E27FC236}">
                        <a16:creationId xmlns:a16="http://schemas.microsoft.com/office/drawing/2014/main" id="{C1C357A1-0B0D-D513-29F6-F703A6D0B6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2" name="Rectangle 10">
                      <a:extLst>
                        <a:ext uri="{FF2B5EF4-FFF2-40B4-BE49-F238E27FC236}">
                          <a16:creationId xmlns:a16="http://schemas.microsoft.com/office/drawing/2014/main" id="{C720461E-F046-EB9D-EFBC-F67843A693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3" name="Rectangle 11">
                      <a:extLst>
                        <a:ext uri="{FF2B5EF4-FFF2-40B4-BE49-F238E27FC236}">
                          <a16:creationId xmlns:a16="http://schemas.microsoft.com/office/drawing/2014/main" id="{CD1D1AA7-9EB6-4B70-511C-9428A0A514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3" name="Group 32">
                    <a:extLst>
                      <a:ext uri="{FF2B5EF4-FFF2-40B4-BE49-F238E27FC236}">
                        <a16:creationId xmlns:a16="http://schemas.microsoft.com/office/drawing/2014/main" id="{DF6C9009-003B-D71C-D6A5-2E6D0594D1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40" name="Rectangle 13">
                      <a:extLst>
                        <a:ext uri="{FF2B5EF4-FFF2-40B4-BE49-F238E27FC236}">
                          <a16:creationId xmlns:a16="http://schemas.microsoft.com/office/drawing/2014/main" id="{4C165BB6-1BF4-309C-623B-93DC1A0506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4">
                      <a:extLst>
                        <a:ext uri="{FF2B5EF4-FFF2-40B4-BE49-F238E27FC236}">
                          <a16:creationId xmlns:a16="http://schemas.microsoft.com/office/drawing/2014/main" id="{C84342C4-A11A-9892-C7B0-338B635369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4" name="Group 33">
                    <a:extLst>
                      <a:ext uri="{FF2B5EF4-FFF2-40B4-BE49-F238E27FC236}">
                        <a16:creationId xmlns:a16="http://schemas.microsoft.com/office/drawing/2014/main" id="{2C2A6ECB-94BD-96D1-4977-E46B5CDB9D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8" name="Rectangle 37">
                      <a:extLst>
                        <a:ext uri="{FF2B5EF4-FFF2-40B4-BE49-F238E27FC236}">
                          <a16:creationId xmlns:a16="http://schemas.microsoft.com/office/drawing/2014/main" id="{16ADD2F9-DE2E-AE12-78D9-D7DF86CC6B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38">
                      <a:extLst>
                        <a:ext uri="{FF2B5EF4-FFF2-40B4-BE49-F238E27FC236}">
                          <a16:creationId xmlns:a16="http://schemas.microsoft.com/office/drawing/2014/main" id="{5DFD7D2A-3EBA-86B4-1C84-3F363CA29B7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5" name="Group 18">
                    <a:extLst>
                      <a:ext uri="{FF2B5EF4-FFF2-40B4-BE49-F238E27FC236}">
                        <a16:creationId xmlns:a16="http://schemas.microsoft.com/office/drawing/2014/main" id="{5E175D00-682D-2E7C-A70E-0AC17C039E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6" name="Rectangle 19">
                      <a:extLst>
                        <a:ext uri="{FF2B5EF4-FFF2-40B4-BE49-F238E27FC236}">
                          <a16:creationId xmlns:a16="http://schemas.microsoft.com/office/drawing/2014/main" id="{B9659F29-AA01-46AC-B097-468A2D8A94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20">
                      <a:extLst>
                        <a:ext uri="{FF2B5EF4-FFF2-40B4-BE49-F238E27FC236}">
                          <a16:creationId xmlns:a16="http://schemas.microsoft.com/office/drawing/2014/main" id="{1C7C8687-6FCB-5877-D26E-0BC9262B4E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1" name="Rectangle 21">
                  <a:extLst>
                    <a:ext uri="{FF2B5EF4-FFF2-40B4-BE49-F238E27FC236}">
                      <a16:creationId xmlns:a16="http://schemas.microsoft.com/office/drawing/2014/main" id="{3236966B-13F0-51BA-BC8B-40328A0C25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6B5E6C2-6E27-5DE1-5C93-59D7E6B09CC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334393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2" grpId="0"/>
      <p:bldP spid="20" grpId="0"/>
      <p:bldP spid="25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7772400" cy="1143000"/>
          </a:xfrm>
        </p:spPr>
        <p:txBody>
          <a:bodyPr/>
          <a:lstStyle/>
          <a:p>
            <a:r>
              <a:rPr lang="en-US" sz="2800" dirty="0"/>
              <a:t>Visualization of Force</a:t>
            </a:r>
            <a:endParaRPr lang="en-IN" sz="2800" dirty="0"/>
          </a:p>
        </p:txBody>
      </p:sp>
      <p:pic>
        <p:nvPicPr>
          <p:cNvPr id="36" name="Content Placeholder 35">
            <a:extLst>
              <a:ext uri="{FF2B5EF4-FFF2-40B4-BE49-F238E27FC236}">
                <a16:creationId xmlns:a16="http://schemas.microsoft.com/office/drawing/2014/main" id="{4EB81BC9-BDCD-2693-4626-162BDAA13D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30569"/>
            <a:ext cx="5981966" cy="3551525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D00A183-172B-9946-4742-6A1B878B6DC8}"/>
                  </a:ext>
                </a:extLst>
              </p:cNvPr>
              <p:cNvSpPr txBox="1"/>
              <p:nvPr/>
            </p:nvSpPr>
            <p:spPr>
              <a:xfrm>
                <a:off x="4267200" y="1295400"/>
                <a:ext cx="2378600" cy="4901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𝑝𝑟𝑒𝑠𝑠𝑢𝑟𝑒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𝐶𝐺</m:t>
                        </m:r>
                      </m:sub>
                    </m:sSub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D00A183-172B-9946-4742-6A1B878B6D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1295400"/>
                <a:ext cx="2378600" cy="490199"/>
              </a:xfrm>
              <a:prstGeom prst="rect">
                <a:avLst/>
              </a:prstGeom>
              <a:blipFill>
                <a:blip r:embed="rId4"/>
                <a:stretch>
                  <a:fillRect l="-513" t="-10000" b="-2125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55EE3E14-6F8D-6B0A-89FB-A1D44EB95B76}"/>
              </a:ext>
            </a:extLst>
          </p:cNvPr>
          <p:cNvSpPr txBox="1"/>
          <p:nvPr/>
        </p:nvSpPr>
        <p:spPr>
          <a:xfrm>
            <a:off x="400072" y="4882094"/>
            <a:ext cx="821052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Force Equation can be visualized physically in this Figure as the resultant of a linear stress distribution over the plate area.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This simulates combined compression and bending of a gate (as beam of the same cross section). </a:t>
            </a:r>
            <a:endParaRPr lang="en-I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474A704-A2AA-461F-1A44-A6E98956A38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D1FAE4D4-C160-0182-B224-64CB10CC0A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F0EDE600-3047-1B70-B099-EA521B9ED9E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5331DC35-83F5-E34B-EE1C-83D0A2C807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542D9C83-54C4-E15D-7C51-21568E9344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A31B0B07-6D5C-6F7C-D20A-61EF6EE6FE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9" name="Rectangle 10">
                      <a:extLst>
                        <a:ext uri="{FF2B5EF4-FFF2-40B4-BE49-F238E27FC236}">
                          <a16:creationId xmlns:a16="http://schemas.microsoft.com/office/drawing/2014/main" id="{4DC6520E-DB51-0500-846A-D8BCBF8772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1" name="Rectangle 11">
                      <a:extLst>
                        <a:ext uri="{FF2B5EF4-FFF2-40B4-BE49-F238E27FC236}">
                          <a16:creationId xmlns:a16="http://schemas.microsoft.com/office/drawing/2014/main" id="{0B164934-78A3-8FD6-F3C8-4F48706B33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D9F919DA-7715-B6D0-183A-94E9487AD28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5" name="Rectangle 13">
                      <a:extLst>
                        <a:ext uri="{FF2B5EF4-FFF2-40B4-BE49-F238E27FC236}">
                          <a16:creationId xmlns:a16="http://schemas.microsoft.com/office/drawing/2014/main" id="{63228A1C-04BA-A4AE-4E56-6B79BEFC48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BC86996C-9216-ED49-BDF8-56A2FA706EE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40EDCB4E-CBDD-9916-6586-35C02099D9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3" name="Rectangle 32">
                      <a:extLst>
                        <a:ext uri="{FF2B5EF4-FFF2-40B4-BE49-F238E27FC236}">
                          <a16:creationId xmlns:a16="http://schemas.microsoft.com/office/drawing/2014/main" id="{7D231F76-0236-7827-03DD-B63DA82FF3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D5E92D5E-343E-0932-FABE-0BBE44E5BA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600B8CB1-80E8-4D71-2E31-F7EEDAFAE4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F7A87E16-BF8A-2C43-EC7E-659DFEA39E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2" name="Rectangle 20">
                      <a:extLst>
                        <a:ext uri="{FF2B5EF4-FFF2-40B4-BE49-F238E27FC236}">
                          <a16:creationId xmlns:a16="http://schemas.microsoft.com/office/drawing/2014/main" id="{85F04329-61C6-84B9-741C-27E41528ADA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221EA397-56E2-C159-D3B7-6B1A447439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B5CF82B-1F79-AC9E-0098-0057C9A7018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46231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0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DD4-FF00-A0D5-9288-A6EE2D0C6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7800" y="152400"/>
            <a:ext cx="6781800" cy="1143000"/>
          </a:xfrm>
        </p:spPr>
        <p:txBody>
          <a:bodyPr/>
          <a:lstStyle/>
          <a:p>
            <a:r>
              <a:rPr lang="en-US" sz="2800" dirty="0"/>
              <a:t>The Mechanical Stresses in the Gate</a:t>
            </a:r>
            <a:endParaRPr lang="en-IN" sz="2800" dirty="0"/>
          </a:p>
        </p:txBody>
      </p:sp>
      <p:pic>
        <p:nvPicPr>
          <p:cNvPr id="36" name="Content Placeholder 35">
            <a:extLst>
              <a:ext uri="{FF2B5EF4-FFF2-40B4-BE49-F238E27FC236}">
                <a16:creationId xmlns:a16="http://schemas.microsoft.com/office/drawing/2014/main" id="{4EB81BC9-BDCD-2693-4626-162BDAA13D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6678" y="2045823"/>
            <a:ext cx="3638669" cy="2160297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D00A183-172B-9946-4742-6A1B878B6DC8}"/>
                  </a:ext>
                </a:extLst>
              </p:cNvPr>
              <p:cNvSpPr txBox="1"/>
              <p:nvPr/>
            </p:nvSpPr>
            <p:spPr>
              <a:xfrm>
                <a:off x="2895600" y="1335034"/>
                <a:ext cx="2378600" cy="4901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</a:rPr>
                          <m:t>𝑝𝑟𝑒𝑠𝑠𝑢𝑟𝑒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rgbClr val="00B050"/>
                    </a:solidFill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𝐶𝐺</m:t>
                        </m:r>
                      </m:sub>
                    </m:sSub>
                    <m:r>
                      <a:rPr lang="en-US" i="1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𝐴</m:t>
                    </m:r>
                  </m:oMath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D00A183-172B-9946-4742-6A1B878B6D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5600" y="1335034"/>
                <a:ext cx="2378600" cy="490199"/>
              </a:xfrm>
              <a:prstGeom prst="rect">
                <a:avLst/>
              </a:prstGeom>
              <a:blipFill>
                <a:blip r:embed="rId4"/>
                <a:stretch>
                  <a:fillRect l="-513" t="-10000" b="-225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55EE3E14-6F8D-6B0A-89FB-A1D44EB95B76}"/>
              </a:ext>
            </a:extLst>
          </p:cNvPr>
          <p:cNvSpPr txBox="1"/>
          <p:nvPr/>
        </p:nvSpPr>
        <p:spPr>
          <a:xfrm>
            <a:off x="304800" y="4993508"/>
            <a:ext cx="874392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latin typeface="Times-Roman"/>
              </a:rPr>
              <a:t>T</a:t>
            </a:r>
            <a:r>
              <a:rPr lang="en-US" sz="2400" b="0" i="0" u="none" strike="noStrike" baseline="0" dirty="0">
                <a:latin typeface="Times-Roman"/>
              </a:rPr>
              <a:t>he “bending” portion of the stress causes no force if its “neutral axis” passes through the plate centroid of area.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u="none" strike="noStrike" baseline="0" dirty="0">
                <a:latin typeface="Times-Roman"/>
              </a:rPr>
              <a:t>The “compression” part must equal the centroid stress times the </a:t>
            </a:r>
            <a:r>
              <a:rPr lang="en-IN" sz="2400" b="0" i="0" u="none" strike="noStrike" baseline="0" dirty="0">
                <a:latin typeface="Times-Roman"/>
              </a:rPr>
              <a:t>plate area.</a:t>
            </a:r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9DF442-A3A2-FE58-1335-53D34B780C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7800" y="1224332"/>
            <a:ext cx="3317797" cy="3574739"/>
          </a:xfrm>
          <a:prstGeom prst="rect">
            <a:avLst/>
          </a:prstGeom>
          <a:effectLst>
            <a:softEdge rad="165100"/>
          </a:effectLst>
          <a:scene3d>
            <a:camera prst="orthographicFront">
              <a:rot lat="0" lon="10800000" rev="0"/>
            </a:camera>
            <a:lightRig rig="threePt" dir="t"/>
          </a:scene3d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4CF90A0B-E74F-41A1-C3AD-ACB1330BE56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A1DA5F2C-2ECB-6225-D038-889567601D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8090D610-B6F9-FC2A-CCC7-27F16DC4BB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4252BC02-650D-347C-EF02-74F2454292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A21792A9-3AB7-A399-7C17-A3808EF5D1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AE5EBEC8-673F-F295-3922-0A8B9F7DFF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41" name="Rectangle 10">
                      <a:extLst>
                        <a:ext uri="{FF2B5EF4-FFF2-40B4-BE49-F238E27FC236}">
                          <a16:creationId xmlns:a16="http://schemas.microsoft.com/office/drawing/2014/main" id="{F7A0EA88-9519-74E6-E9DB-3668C199CD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42" name="Rectangle 11">
                      <a:extLst>
                        <a:ext uri="{FF2B5EF4-FFF2-40B4-BE49-F238E27FC236}">
                          <a16:creationId xmlns:a16="http://schemas.microsoft.com/office/drawing/2014/main" id="{66432E1A-6864-2A10-A45C-A3E9D0CC26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007B76FE-203B-2E04-272C-829AED1CC1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7" name="Rectangle 13">
                      <a:extLst>
                        <a:ext uri="{FF2B5EF4-FFF2-40B4-BE49-F238E27FC236}">
                          <a16:creationId xmlns:a16="http://schemas.microsoft.com/office/drawing/2014/main" id="{8AA19FD0-E5DA-AE33-8A34-8E27398720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4">
                      <a:extLst>
                        <a:ext uri="{FF2B5EF4-FFF2-40B4-BE49-F238E27FC236}">
                          <a16:creationId xmlns:a16="http://schemas.microsoft.com/office/drawing/2014/main" id="{FEE5B174-BFB8-D295-E3A5-F412F8E847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C1D8E77B-3397-3F4F-A2C6-C87AEAF16C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33">
                      <a:extLst>
                        <a:ext uri="{FF2B5EF4-FFF2-40B4-BE49-F238E27FC236}">
                          <a16:creationId xmlns:a16="http://schemas.microsoft.com/office/drawing/2014/main" id="{25C95269-E66E-01E6-6E47-902D0F3C2C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34">
                      <a:extLst>
                        <a:ext uri="{FF2B5EF4-FFF2-40B4-BE49-F238E27FC236}">
                          <a16:creationId xmlns:a16="http://schemas.microsoft.com/office/drawing/2014/main" id="{ADC51826-BCA3-9E9B-49CC-99AD2B54F2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685B58F1-CA0F-F094-0FF8-EEA8030B6C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891601C4-74C8-436B-9383-10C763860C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D078423E-335A-5940-4AFA-5254DF5DC4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8ADDF982-F643-DEB5-3656-8A0D64AE87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5AADAD0-BEAA-14A6-9A0B-C58C8EA4724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87719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5365</TotalTime>
  <Words>1522</Words>
  <Application>Microsoft Office PowerPoint</Application>
  <PresentationFormat>On-screen Show (4:3)</PresentationFormat>
  <Paragraphs>238</Paragraphs>
  <Slides>33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7" baseType="lpstr">
      <vt:lpstr>Arial</vt:lpstr>
      <vt:lpstr>Calibri</vt:lpstr>
      <vt:lpstr>Cambria Math</vt:lpstr>
      <vt:lpstr>CommercialScript BT</vt:lpstr>
      <vt:lpstr>MathematicalPi-One</vt:lpstr>
      <vt:lpstr>MathematicalPi-Three</vt:lpstr>
      <vt:lpstr>MathPiOneItalic</vt:lpstr>
      <vt:lpstr>Script MT Bold</vt:lpstr>
      <vt:lpstr>Symbol</vt:lpstr>
      <vt:lpstr>Tempus Sans ITC</vt:lpstr>
      <vt:lpstr>Times New Roman</vt:lpstr>
      <vt:lpstr>Times-Italic</vt:lpstr>
      <vt:lpstr>Times-Roman</vt:lpstr>
      <vt:lpstr>Blank Presentation</vt:lpstr>
      <vt:lpstr>Analysis of Forces on Gates used in Fluid Reservoirs</vt:lpstr>
      <vt:lpstr>Geometrical Details of a General Inclined Gate</vt:lpstr>
      <vt:lpstr>The Line of Action for Pressure Force</vt:lpstr>
      <vt:lpstr>Gate Shape Vs Pressure Force</vt:lpstr>
      <vt:lpstr>Centroid of the Gate</vt:lpstr>
      <vt:lpstr>An Intrinsic Coordinate System</vt:lpstr>
      <vt:lpstr>Total Hydrostatic Force in Intrinsic Coordinate System</vt:lpstr>
      <vt:lpstr>Force Equation in Intrinsic Coordinate Systems</vt:lpstr>
      <vt:lpstr>The Force on the Gate in Intrinsic Coordinate System</vt:lpstr>
      <vt:lpstr>Key Factors in Reservoir Density Variation</vt:lpstr>
      <vt:lpstr>Estimation of Pressure Force: Linear variation of Density</vt:lpstr>
      <vt:lpstr>Estimation of Pressure Force: Constant Density Model</vt:lpstr>
      <vt:lpstr>The Force on the Gate: Constant Density</vt:lpstr>
      <vt:lpstr>Force on the Gate in Pascal’s Coordinates: Constant Density</vt:lpstr>
      <vt:lpstr>The Force on Gate Constant Density</vt:lpstr>
      <vt:lpstr>Coordinates of Centre of Pressure</vt:lpstr>
      <vt:lpstr>Y-coordinate of CP</vt:lpstr>
      <vt:lpstr>Y-coordinate of CP</vt:lpstr>
      <vt:lpstr>Mechanical Equilibrium of the Gate</vt:lpstr>
      <vt:lpstr>X-location of CP</vt:lpstr>
      <vt:lpstr>Important Notes on Location of CP</vt:lpstr>
      <vt:lpstr>Operation of Gate in A reservoir</vt:lpstr>
      <vt:lpstr>Enhancement of Operational Ease for  Gates in A Fluid Reservoir</vt:lpstr>
      <vt:lpstr>Curved Gates for Operational Comfort</vt:lpstr>
      <vt:lpstr>Parallel to Fan type Pressure Forces on Gates</vt:lpstr>
      <vt:lpstr>Analysis of Curved Gates</vt:lpstr>
      <vt:lpstr>Simplified Analysis of Curved Gates</vt:lpstr>
      <vt:lpstr>Identification of Different Elemental Pressure Force Zones</vt:lpstr>
      <vt:lpstr>Zonal Analysis of Curved Gates</vt:lpstr>
      <vt:lpstr>Zonal Analysis of Curved Gates</vt:lpstr>
      <vt:lpstr>Zonal Analysis</vt:lpstr>
      <vt:lpstr>Visualization of Force</vt:lpstr>
      <vt:lpstr>The Mechanical Stresses in the Gate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495</cp:revision>
  <cp:lastPrinted>2002-07-26T02:11:33Z</cp:lastPrinted>
  <dcterms:created xsi:type="dcterms:W3CDTF">2002-07-26T01:39:54Z</dcterms:created>
  <dcterms:modified xsi:type="dcterms:W3CDTF">2025-09-01T00:05:50Z</dcterms:modified>
</cp:coreProperties>
</file>