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6"/>
  </p:notesMasterIdLst>
  <p:sldIdLst>
    <p:sldId id="1277" r:id="rId2"/>
    <p:sldId id="1278" r:id="rId3"/>
    <p:sldId id="1218" r:id="rId4"/>
    <p:sldId id="1280" r:id="rId5"/>
    <p:sldId id="1273" r:id="rId6"/>
    <p:sldId id="1275" r:id="rId7"/>
    <p:sldId id="1281" r:id="rId8"/>
    <p:sldId id="1276" r:id="rId9"/>
    <p:sldId id="1231" r:id="rId10"/>
    <p:sldId id="1181" r:id="rId11"/>
    <p:sldId id="1254" r:id="rId12"/>
    <p:sldId id="1262" r:id="rId13"/>
    <p:sldId id="1279" r:id="rId14"/>
    <p:sldId id="605" r:id="rId15"/>
    <p:sldId id="602" r:id="rId16"/>
    <p:sldId id="599" r:id="rId17"/>
    <p:sldId id="566" r:id="rId18"/>
    <p:sldId id="567" r:id="rId19"/>
    <p:sldId id="568" r:id="rId20"/>
    <p:sldId id="569" r:id="rId21"/>
    <p:sldId id="1258" r:id="rId22"/>
    <p:sldId id="570" r:id="rId23"/>
    <p:sldId id="571" r:id="rId24"/>
    <p:sldId id="592" r:id="rId25"/>
    <p:sldId id="1260" r:id="rId26"/>
    <p:sldId id="1261" r:id="rId27"/>
    <p:sldId id="1259" r:id="rId28"/>
    <p:sldId id="573" r:id="rId29"/>
    <p:sldId id="1230" r:id="rId30"/>
    <p:sldId id="1219" r:id="rId31"/>
    <p:sldId id="1220" r:id="rId32"/>
    <p:sldId id="1232" r:id="rId33"/>
    <p:sldId id="1233" r:id="rId34"/>
    <p:sldId id="1221" r:id="rId3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FF0066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0" d="100"/>
          <a:sy n="70" d="100"/>
        </p:scale>
        <p:origin x="52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17T07:13:09.1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4-4,'0'0,"0"0,0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17T07:13:09.18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4-4,'0'0,"0"0,0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19T04:23:05.7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7897 7692 211 0,'-1'-5'13'0,"1"0"-33"0,0-1 70 0,-2-4 19 0,0 2-3 0,2 0 8 0,4 0-15 0,-1 0-16 0,-4 1 8 0,4 1-11 16,0 0-20-16,-7-2 24 0,6 0-19 0,0 0 25 15,-2 2-2-15,6-2-22 0,-3 0 14 0,-3 2-18 16,5 1-2-16,-2-1 10 0,2 3-19 0,-2 0 16 0,-3 0-8 15,0 3-12-15,0 0 5 0,0 0-9 0,0 0-2 16,0 0 8-16,0 0-7 0,0 0 7 0,-4-5 1 0,3 5-4 16,1 2 9-16,0 1-9 0,1-2-2 0,-4 2 21 15,2 1-6-15,-2 0 11 0,1 1-5 0,1 1-1 16,-5 2 6-16,6 0-5 0,0 3-8 0,-3-1 16 16,4 5-17-16,-1-1 19 0,-1 0-6 0,2 5-9 15,1 0 11-15,-1 2-12 0,2 3-3 0,1 1 16 16,3 2-14-16,-2-1 15 0,4 0-12 0,-6-4-3 15,2 0 4-15,0-2-4 0,0-1-3 0,4-2-15 16,-1 0 5-16,-1-1-5 0,2-3 12 0,-3-3-8 0,2-3 4 16,0-1-6-16,0-2 2 0,1-4 4 0,3-2 3 15,-3-5 1-15,3-1-3 0,0-3-3 0,0-3-5 16,-1-1 3-16,-1-2-5 0,-2 1-4 0,2-1-2 0,-3 0 2 16,0 1 5-16,-2-1-4 0,-2 2 1 0,2 4-3 15,-3 2 6-15,0 3-13 0,-2 6 14 0,0 0-13 16,0 0 4-16,9 6 6 0,-5 1-9 0,-2 5 10 15,-1 0-15-15,-1 0 21 0,0 2-4 0,0 0 11 16,2 0-7-16,1 2 2 0,-1-1 0 0,4 0 2 16,-4 0 2-16,4-1-10 0,-1-2 6 0,0-2-6 15,4-1 14-15,0-2-5 0,1-1 6 0,1-5-5 16,-2-1 8-16,0-4-1 0,-1-4-1 0,3-1 0 16,1-3-9-16,-3-3 7 0,2-2-5 0,0-4 7 0,3 1-6 0,2-4-2 15,3 0-1-15,-5-7 1 0,-1-2 4 0,-4-1-1 16,2-2 5-16,-2 2-3 0,-2 1 8 15,-1 4-14-15,-6 0 1 0,2 6-5 0,-1 0 3 16,-1 7-1-16,0 2 6 0,-2 4-4 0,-4 2 10 0,0 2-9 16,0 2 3-16,-4 3-4 0,4 1 1 0,-3 2-3 15,1 3-6-15,0 1 3 0,-1 0 1 0,2 2-8 16,1 0 3-16,4 0-9 0,-2 2-12 0,4 0-47 16,1 2-38-16,3 0-6 0,6 1-129 0,1-1-174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395A62-E2DE-010B-783C-6129428675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35BED-12C7-7EFB-5B1C-633CFE3AC1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0E2737-CBD4-4956-A631-804966D1485D}" type="datetimeFigureOut">
              <a:rPr lang="en-US"/>
              <a:pPr>
                <a:defRPr/>
              </a:pPr>
              <a:t>8/19/2025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8084D6-1EAA-5A7A-6CB2-EE2726D99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6E3660-3F20-8F9C-7538-8EAAEA7EE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B53E9-C4B2-764B-9774-4D9F386C27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BC59-AABA-4A82-4C5F-6C730A408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8FB438-C308-4B20-B78C-66CCABE62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CBB418-926D-A670-BCBC-472C4A5ED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0D52EA-777B-D1A3-C0A4-629CDFC71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E358A8-5ADB-C504-0704-4AFBE4FACC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1D525-8FC7-4659-B5E0-D4BBC8D6A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2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DBD2F-808D-FC43-2DCA-37D6FFEB5D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91188F-EC89-77A9-09D2-33A4741D0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F6D0BB-8AA3-48EC-739D-CB32FA1692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E29AE-7D68-4670-B4F7-B805758BC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94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363A1B-9E84-F1EC-E639-53D810D5F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56FFD4-963D-4FE8-4D80-3F0E4F1EF1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1D3EB9-D757-A51A-0BAA-978357B2F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C317E-099C-47AD-9781-29CCEBF75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45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4FCA9-742A-5887-2872-E6E10FFCF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31FDD-B124-52DB-A112-EFBEC14A6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A75EE-05E0-208F-44CA-7E6FD8F6C7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A110-90C3-4F51-B0A9-59353F27D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1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08FA95-6963-5A04-BE5E-BC8830A64C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E2CBD6-6AF5-E46D-E4A4-5E9526C783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6AA268-79D0-730E-BA4D-1C7664F5B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3B438-BF2F-4AC8-BC66-C7C4C25C8D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72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E80C09-D003-E32F-CDF7-4598E5E25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9BDC7D-265B-1D07-DA75-3A8EF3B4A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05F91-A844-7A90-7484-869F37668E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0ECA7-FAFB-4A42-B998-08FB6AE191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02652-9178-AB24-60FC-8E3FC4355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CD9E019-A7C7-FF5C-9B12-7E68D235E6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E5023F-0CFF-C79D-E7CE-C4F08A417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0FD6-CC50-4896-B4AA-23A9C52F1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AECD71-A88D-E6B4-812F-589E03C90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772C6-6AEC-75DB-9693-C72C75D06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34342-36AE-2744-3646-C4D224B57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B29CF-23FB-4A09-AE20-748A1744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12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59FB7-F1D7-ECC3-4434-8FA2A463B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A555F0-00A7-6869-CE16-E5663BEDF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5A694-8C61-5FFD-B12E-96A168511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A620-98E7-4778-8A76-58094506D9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92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9A91AF-B12E-FAA0-5754-9CDBAB2B6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AB6DF3-0930-4C26-006E-21B796469F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67FFD-534A-B4B7-589E-64E86E39A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3A9D-F3AB-4539-B4BA-609DF02E9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6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4F8B99-020C-F780-ED36-D8D92F8D5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D8E082-4886-66E9-3AE0-AFFE8C397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A48268-94CE-64AC-A8B1-4BDA88AB9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51AFA-B8FE-4DF0-8CF1-48ACBDAB6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5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4D7507-A860-0962-5C34-FCA5F4F7F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626B91-7439-F2EB-6D70-5A4A93D92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B37BA5-DB0A-0925-C94B-F56D31E8B9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6D695F-965E-B9D8-DD7E-79D7735232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9C2BB9-75A3-F0B8-B488-1D80A05C82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53DDFB-CC1D-4F7B-9F07-0779CC01C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FgbUx1GdxM?feature=oembed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00.png"/><Relationship Id="rId7" Type="http://schemas.openxmlformats.org/officeDocument/2006/relationships/image" Target="../media/image50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5" Type="http://schemas.openxmlformats.org/officeDocument/2006/relationships/customXml" Target="../ink/ink1.xml"/><Relationship Id="rId4" Type="http://schemas.openxmlformats.org/officeDocument/2006/relationships/image" Target="../media/image28.jpe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60.png"/><Relationship Id="rId3" Type="http://schemas.openxmlformats.org/officeDocument/2006/relationships/customXml" Target="../ink/ink2.xml"/><Relationship Id="rId7" Type="http://schemas.openxmlformats.org/officeDocument/2006/relationships/image" Target="../media/image500.png"/><Relationship Id="rId12" Type="http://schemas.openxmlformats.org/officeDocument/2006/relationships/image" Target="../media/image25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40.png"/><Relationship Id="rId10" Type="http://schemas.openxmlformats.org/officeDocument/2006/relationships/image" Target="../media/image230.png"/><Relationship Id="rId9" Type="http://schemas.openxmlformats.org/officeDocument/2006/relationships/image" Target="../media/image3.png"/><Relationship Id="rId1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2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7" Type="http://schemas.openxmlformats.org/officeDocument/2006/relationships/image" Target="../media/image36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0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customXml" Target="../ink/ink3.xm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Creation &amp; Modeling of Trajectories for Fluid Parcels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34000"/>
            <a:ext cx="8610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>
                <a:solidFill>
                  <a:srgbClr val="0070C0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Trajectories Responsible for  Creation Exotic Fluid dynamic Devices…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5241" y="106181"/>
            <a:ext cx="5486400" cy="1143000"/>
          </a:xfrm>
        </p:spPr>
        <p:txBody>
          <a:bodyPr/>
          <a:lstStyle/>
          <a:p>
            <a:r>
              <a:rPr lang="en-US" altLang="en-US" sz="2800" dirty="0"/>
              <a:t>Trajectories or Displacement of Fluid Parcels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29155"/>
            <a:ext cx="7149855" cy="4453764"/>
          </a:xfrm>
        </p:spPr>
        <p:txBody>
          <a:bodyPr/>
          <a:lstStyle/>
          <a:p>
            <a:r>
              <a:rPr lang="en-US" sz="2400" dirty="0"/>
              <a:t>A general unsteady flow in a Eulerian perspective defines three types of trajectories/ displacement functions for fluid parcels: </a:t>
            </a:r>
          </a:p>
          <a:p>
            <a:r>
              <a:rPr lang="en-US" sz="2400" dirty="0">
                <a:solidFill>
                  <a:schemeClr val="accent6"/>
                </a:solidFill>
              </a:rPr>
              <a:t>Streamlines </a:t>
            </a:r>
          </a:p>
          <a:p>
            <a:r>
              <a:rPr lang="en-US" sz="2400" dirty="0" err="1"/>
              <a:t>Pathlines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Streaklines</a:t>
            </a:r>
            <a:r>
              <a:rPr lang="en-US" sz="2400" dirty="0"/>
              <a:t>. </a:t>
            </a:r>
          </a:p>
          <a:p>
            <a:r>
              <a:rPr lang="en-US" sz="2400" dirty="0"/>
              <a:t>They are all equivalent for steady flows but differ conceptually for unsteady flows.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24C831A-A02B-C658-6191-3974B72F5BC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EAF73E4-1D9F-A801-7577-A3717A002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60ADC24-58EB-DEB3-77D0-F47FC93179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CA840B7-65C1-ED5D-E8E3-19A199F192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4D69F89-0B94-4A38-B97F-68A79F84B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4FC72D8-6E30-24F9-E7F8-D5831E1347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4BC2060-250A-D780-D941-A19E86893A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D21AB69-6C91-D6CD-23AB-9EF94F453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076BEDB-CC99-DAAE-B65F-4731D0E74A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3A060AE-D03D-3AAB-997F-E068A3F25F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1C32AC3-2D84-15FF-2A01-872D104B6F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BFE5645-5F48-A75D-05F3-6C7CCCCF06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9CAB689-1107-BD12-D8A0-DF35726D34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B44A85C-6815-AC90-DE3F-FFB5F16EF0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EB0716D-FD88-1798-8A37-3EB25746F3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0B89699C-7977-A2D7-F125-8C949966B2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8E32E49-124A-B46D-F524-27DAB134DA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83FC096-1EC2-FCD8-2AD1-79C1BEAB51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C75468D-10E3-92DA-4C19-8989769DA4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95401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0905BD8-E6D1-CEB4-9413-9915BF551D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4" y="1890346"/>
            <a:ext cx="8081019" cy="359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114300"/>
            <a:ext cx="5339212" cy="1143000"/>
          </a:xfrm>
        </p:spPr>
        <p:txBody>
          <a:bodyPr/>
          <a:lstStyle/>
          <a:p>
            <a:r>
              <a:rPr lang="en-US" altLang="en-US" sz="2800" dirty="0"/>
              <a:t>Creation of Hardware to Modify the Streamlines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1BB246-81AE-6AF1-C82E-5FB6DC6B1C5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CB54D93-0B92-9E11-39FE-F154ADFA6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8541129-05BB-A9DE-1111-454B6524C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F1D2E82-3F8C-912E-2A28-C989B774A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18782BE-1E0B-3C01-F580-26D823597D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D9A55FA-128A-E449-78AD-ED0C90AF81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8FCAE741-33DC-8FCA-BCA2-F02EC0BD1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FBB7B627-B6AD-70F7-D884-8C13E00CBC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8B9040F-D8B9-F830-0BEA-C93A60E5D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B16B6D6-0E2F-A116-6A7A-3D9E66A1A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6C0B0893-9739-4228-DA6F-A89AD116B0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C1FA00E-FF60-60FC-9AFA-1E90A083B5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B246818-C2D4-A53F-03A4-8F34D2636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C8F11A4-C472-DE7A-F79C-70D2A3EF7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67AA5791-EA3D-2566-29DF-3EE1BC0923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C550E61-5367-B699-C042-417F8B9B4E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FAB0DC86-7C19-0F57-E526-C62CEE708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3DB8CE3-A191-71E2-57EC-F4885DCDBF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9B3E3-1861-1052-5D33-D6CA2EBD9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0736" name="Group 30735">
            <a:extLst>
              <a:ext uri="{FF2B5EF4-FFF2-40B4-BE49-F238E27FC236}">
                <a16:creationId xmlns:a16="http://schemas.microsoft.com/office/drawing/2014/main" id="{D1BF1DC4-21F2-64B9-458F-84E785C64AEE}"/>
              </a:ext>
            </a:extLst>
          </p:cNvPr>
          <p:cNvGrpSpPr/>
          <p:nvPr/>
        </p:nvGrpSpPr>
        <p:grpSpPr>
          <a:xfrm>
            <a:off x="609600" y="2438400"/>
            <a:ext cx="7924800" cy="2667000"/>
            <a:chOff x="609600" y="2438400"/>
            <a:chExt cx="7924800" cy="2667000"/>
          </a:xfrm>
        </p:grpSpPr>
        <p:cxnSp>
          <p:nvCxnSpPr>
            <p:cNvPr id="30724" name="Straight Arrow Connector 30723">
              <a:extLst>
                <a:ext uri="{FF2B5EF4-FFF2-40B4-BE49-F238E27FC236}">
                  <a16:creationId xmlns:a16="http://schemas.microsoft.com/office/drawing/2014/main" id="{D28AB915-C87C-F972-F62C-9DDFC36D96FE}"/>
                </a:ext>
              </a:extLst>
            </p:cNvPr>
            <p:cNvCxnSpPr/>
            <p:nvPr/>
          </p:nvCxnSpPr>
          <p:spPr bwMode="auto">
            <a:xfrm>
              <a:off x="625474" y="24384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5" name="Straight Arrow Connector 30724">
              <a:extLst>
                <a:ext uri="{FF2B5EF4-FFF2-40B4-BE49-F238E27FC236}">
                  <a16:creationId xmlns:a16="http://schemas.microsoft.com/office/drawing/2014/main" id="{30252698-658E-309A-CC6B-006422415202}"/>
                </a:ext>
              </a:extLst>
            </p:cNvPr>
            <p:cNvCxnSpPr/>
            <p:nvPr/>
          </p:nvCxnSpPr>
          <p:spPr bwMode="auto">
            <a:xfrm>
              <a:off x="625474" y="26670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6" name="Straight Arrow Connector 30725">
              <a:extLst>
                <a:ext uri="{FF2B5EF4-FFF2-40B4-BE49-F238E27FC236}">
                  <a16:creationId xmlns:a16="http://schemas.microsoft.com/office/drawing/2014/main" id="{526E2E62-88F4-26EC-B6D9-9AF59170F590}"/>
                </a:ext>
              </a:extLst>
            </p:cNvPr>
            <p:cNvCxnSpPr/>
            <p:nvPr/>
          </p:nvCxnSpPr>
          <p:spPr bwMode="auto">
            <a:xfrm>
              <a:off x="609600" y="28956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7" name="Straight Arrow Connector 30726">
              <a:extLst>
                <a:ext uri="{FF2B5EF4-FFF2-40B4-BE49-F238E27FC236}">
                  <a16:creationId xmlns:a16="http://schemas.microsoft.com/office/drawing/2014/main" id="{C09300BD-CD18-D783-5AC2-8D7A11F40E8B}"/>
                </a:ext>
              </a:extLst>
            </p:cNvPr>
            <p:cNvCxnSpPr/>
            <p:nvPr/>
          </p:nvCxnSpPr>
          <p:spPr bwMode="auto">
            <a:xfrm>
              <a:off x="625474" y="31242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8" name="Straight Arrow Connector 30727">
              <a:extLst>
                <a:ext uri="{FF2B5EF4-FFF2-40B4-BE49-F238E27FC236}">
                  <a16:creationId xmlns:a16="http://schemas.microsoft.com/office/drawing/2014/main" id="{DC0CB7C2-3F7C-6BDA-E0EA-BE4623B81045}"/>
                </a:ext>
              </a:extLst>
            </p:cNvPr>
            <p:cNvCxnSpPr/>
            <p:nvPr/>
          </p:nvCxnSpPr>
          <p:spPr bwMode="auto">
            <a:xfrm>
              <a:off x="609600" y="34290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29" name="Straight Arrow Connector 30728">
              <a:extLst>
                <a:ext uri="{FF2B5EF4-FFF2-40B4-BE49-F238E27FC236}">
                  <a16:creationId xmlns:a16="http://schemas.microsoft.com/office/drawing/2014/main" id="{3AE753A1-7084-1175-1534-F4B5498E717E}"/>
                </a:ext>
              </a:extLst>
            </p:cNvPr>
            <p:cNvCxnSpPr/>
            <p:nvPr/>
          </p:nvCxnSpPr>
          <p:spPr bwMode="auto">
            <a:xfrm>
              <a:off x="609600" y="36576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0" name="Straight Arrow Connector 30729">
              <a:extLst>
                <a:ext uri="{FF2B5EF4-FFF2-40B4-BE49-F238E27FC236}">
                  <a16:creationId xmlns:a16="http://schemas.microsoft.com/office/drawing/2014/main" id="{AE65F2F0-2527-D82D-27BD-6282FE138B72}"/>
                </a:ext>
              </a:extLst>
            </p:cNvPr>
            <p:cNvCxnSpPr/>
            <p:nvPr/>
          </p:nvCxnSpPr>
          <p:spPr bwMode="auto">
            <a:xfrm>
              <a:off x="609600" y="38862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1" name="Straight Arrow Connector 30730">
              <a:extLst>
                <a:ext uri="{FF2B5EF4-FFF2-40B4-BE49-F238E27FC236}">
                  <a16:creationId xmlns:a16="http://schemas.microsoft.com/office/drawing/2014/main" id="{AEA90355-6C6F-566C-7EB9-D73D4E1DD298}"/>
                </a:ext>
              </a:extLst>
            </p:cNvPr>
            <p:cNvCxnSpPr/>
            <p:nvPr/>
          </p:nvCxnSpPr>
          <p:spPr bwMode="auto">
            <a:xfrm>
              <a:off x="609600" y="41148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2" name="Straight Arrow Connector 30731">
              <a:extLst>
                <a:ext uri="{FF2B5EF4-FFF2-40B4-BE49-F238E27FC236}">
                  <a16:creationId xmlns:a16="http://schemas.microsoft.com/office/drawing/2014/main" id="{ECA781C1-2BB2-EE1F-4983-4EB84EB92A6E}"/>
                </a:ext>
              </a:extLst>
            </p:cNvPr>
            <p:cNvCxnSpPr/>
            <p:nvPr/>
          </p:nvCxnSpPr>
          <p:spPr bwMode="auto">
            <a:xfrm>
              <a:off x="609600" y="44196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3" name="Straight Arrow Connector 30732">
              <a:extLst>
                <a:ext uri="{FF2B5EF4-FFF2-40B4-BE49-F238E27FC236}">
                  <a16:creationId xmlns:a16="http://schemas.microsoft.com/office/drawing/2014/main" id="{3A2A36CA-CDE8-CD89-AD37-0A5FF3C97526}"/>
                </a:ext>
              </a:extLst>
            </p:cNvPr>
            <p:cNvCxnSpPr/>
            <p:nvPr/>
          </p:nvCxnSpPr>
          <p:spPr bwMode="auto">
            <a:xfrm>
              <a:off x="609600" y="46482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4" name="Straight Arrow Connector 30733">
              <a:extLst>
                <a:ext uri="{FF2B5EF4-FFF2-40B4-BE49-F238E27FC236}">
                  <a16:creationId xmlns:a16="http://schemas.microsoft.com/office/drawing/2014/main" id="{6D078F3E-AB66-615F-C747-B25181339CB1}"/>
                </a:ext>
              </a:extLst>
            </p:cNvPr>
            <p:cNvCxnSpPr/>
            <p:nvPr/>
          </p:nvCxnSpPr>
          <p:spPr bwMode="auto">
            <a:xfrm>
              <a:off x="609600" y="48768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735" name="Straight Arrow Connector 30734">
              <a:extLst>
                <a:ext uri="{FF2B5EF4-FFF2-40B4-BE49-F238E27FC236}">
                  <a16:creationId xmlns:a16="http://schemas.microsoft.com/office/drawing/2014/main" id="{DED224AE-A879-1104-85A5-A98FEBEB5946}"/>
                </a:ext>
              </a:extLst>
            </p:cNvPr>
            <p:cNvCxnSpPr/>
            <p:nvPr/>
          </p:nvCxnSpPr>
          <p:spPr bwMode="auto">
            <a:xfrm>
              <a:off x="609600" y="5105400"/>
              <a:ext cx="7908926" cy="0"/>
            </a:xfrm>
            <a:prstGeom prst="straightConnector1">
              <a:avLst/>
            </a:prstGeom>
            <a:solidFill>
              <a:schemeClr val="accent1"/>
            </a:solidFill>
            <a:ln w="539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2854234-3882-93A3-4204-91EFCD7C4A12}"/>
              </a:ext>
            </a:extLst>
          </p:cNvPr>
          <p:cNvSpPr txBox="1"/>
          <p:nvPr/>
        </p:nvSpPr>
        <p:spPr>
          <a:xfrm>
            <a:off x="320674" y="1219200"/>
            <a:ext cx="6537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The Invention of Wright Brothers: An Airfoil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8FDA72C2-5775-2C46-9097-26495F2C61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6732" y="1524001"/>
                <a:ext cx="4199761" cy="1311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kern="0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kern="0" smtClean="0">
                            <a:latin typeface="Cambria Math" panose="02040503050406030204" pitchFamily="18" charset="0"/>
                          </a:rPr>
                          <m:t>𝑢</m:t>
                        </m:r>
                      </m:den>
                    </m:f>
                    <m:r>
                      <a:rPr lang="en-US" sz="2800" b="0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ker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kern="0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b="0" i="1" kern="0" smtClean="0">
                            <a:latin typeface="Cambria Math" panose="02040503050406030204" pitchFamily="18" charset="0"/>
                          </a:rPr>
                          <m:t>𝑣</m:t>
                        </m:r>
                      </m:den>
                    </m:f>
                    <m:r>
                      <a:rPr lang="en-US" sz="2800" b="0" i="0" kern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kern="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ker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kern="0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b="0" i="1" kern="0" smtClean="0">
                            <a:latin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US" sz="2800" kern="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ker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sz="28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kern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num>
                      <m:den>
                        <m:acc>
                          <m:accPr>
                            <m:chr m:val="⃗"/>
                            <m:ctrlPr>
                              <a:rPr lang="en-US" sz="28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kern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acc>
                      </m:den>
                    </m:f>
                  </m:oMath>
                </a14:m>
                <a:endParaRPr lang="en-US" sz="2800" kern="0" dirty="0"/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8FDA72C2-5775-2C46-9097-26495F2C6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6732" y="1524001"/>
                <a:ext cx="4199761" cy="13112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703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60636-A786-6ABB-A608-134B5F3A2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DDF85728-7B2C-5AF6-D78C-7DCF360AF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114300"/>
            <a:ext cx="5339212" cy="1143000"/>
          </a:xfrm>
        </p:spPr>
        <p:txBody>
          <a:bodyPr/>
          <a:lstStyle/>
          <a:p>
            <a:r>
              <a:rPr lang="en-US" altLang="en-US" sz="2800" dirty="0"/>
              <a:t>Fuselage of an Aircraft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31D1565-F766-D1F1-225C-F9DC9433AAA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9EE1588-DE86-52F9-7FB6-277355121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0F1A333-DDE5-E065-C621-FA6EF749A4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B91822AF-2F65-3D01-AA2A-8B87D2FE15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3E259AF-DC61-D2D4-F647-40999D8C4A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C20644B-7F0A-FDAC-7C88-83824FB8A5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031912E5-6BA2-35CF-1AC3-480D235FB6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FCBBB044-0648-3F84-B2AF-D911E9DEA7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FED8389-C6F8-5836-108A-B420C0A8F0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283BDECB-83BE-0B23-69E1-3B8B12162F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7EC64105-FA26-A028-A6E7-3873522C80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7A8C9C3-F54A-C2EA-A5CB-08C3AD2A12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659C91C-2157-A89B-FA38-7716A432B9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8484EA71-064D-BFC6-DB08-CA78AD3A96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017AF761-6889-2A32-8565-79D88820A7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8615FE0B-FDCB-5F99-B1CA-90FEC51F1E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C773F826-15FC-E659-01BA-4D552667E9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C5F773C-836D-3002-9B87-DC4F9C0EBE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3531E71-FB1C-63FA-31F9-A9A95D2736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DC4F25E7-95FA-5C6C-6419-2B0A79F59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09600" y="1524000"/>
            <a:ext cx="821319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5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114300"/>
            <a:ext cx="5339212" cy="1143000"/>
          </a:xfrm>
        </p:spPr>
        <p:txBody>
          <a:bodyPr/>
          <a:lstStyle/>
          <a:p>
            <a:r>
              <a:rPr lang="en-US" altLang="en-US" sz="2800" dirty="0"/>
              <a:t>Airfoil as Aircraft Wing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1BB246-81AE-6AF1-C82E-5FB6DC6B1C5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CB54D93-0B92-9E11-39FE-F154ADFA6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8541129-05BB-A9DE-1111-454B6524C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F1D2E82-3F8C-912E-2A28-C989B774A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18782BE-1E0B-3C01-F580-26D823597D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D9A55FA-128A-E449-78AD-ED0C90AF81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8FCAE741-33DC-8FCA-BCA2-F02EC0BD1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FBB7B627-B6AD-70F7-D884-8C13E00CBC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8B9040F-D8B9-F830-0BEA-C93A60E5D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B16B6D6-0E2F-A116-6A7A-3D9E66A1A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6C0B0893-9739-4228-DA6F-A89AD116B0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C1FA00E-FF60-60FC-9AFA-1E90A083B5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B246818-C2D4-A53F-03A4-8F34D2636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C8F11A4-C472-DE7A-F79C-70D2A3EF7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67AA5791-EA3D-2566-29DF-3EE1BC0923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C550E61-5367-B699-C042-417F8B9B4E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FAB0DC86-7C19-0F57-E526-C62CEE708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3DB8CE3-A191-71E2-57EC-F4885DCDBF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9B3E3-1861-1052-5D33-D6CA2EBD9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5A19EE76-EA7A-B3DD-4806-BFB96BEA1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26895" y="1934179"/>
            <a:ext cx="7863090" cy="4063613"/>
          </a:xfrm>
          <a:scene3d>
            <a:camera prst="orthographicFront">
              <a:rot lat="1200000" lon="0" rev="0"/>
            </a:camera>
            <a:lightRig rig="threePt" dir="t"/>
          </a:scene3d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B8B8346-CCED-770C-05C4-DD656CF2E85C}"/>
              </a:ext>
            </a:extLst>
          </p:cNvPr>
          <p:cNvGrpSpPr/>
          <p:nvPr/>
        </p:nvGrpSpPr>
        <p:grpSpPr>
          <a:xfrm>
            <a:off x="152400" y="1685082"/>
            <a:ext cx="8777143" cy="4178968"/>
            <a:chOff x="152400" y="1685082"/>
            <a:chExt cx="8777143" cy="4178968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4C4029C-1DD9-B48E-2B98-FF2F7BAB5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400" y="1685082"/>
              <a:ext cx="8777143" cy="4178968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5438B8A-E1CB-1362-166B-953668F6749B}"/>
                </a:ext>
              </a:extLst>
            </p:cNvPr>
            <p:cNvSpPr txBox="1"/>
            <p:nvPr/>
          </p:nvSpPr>
          <p:spPr>
            <a:xfrm>
              <a:off x="5257800" y="5188364"/>
              <a:ext cx="2005934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Engine Weight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4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114300"/>
            <a:ext cx="5339212" cy="1143000"/>
          </a:xfrm>
        </p:spPr>
        <p:txBody>
          <a:bodyPr/>
          <a:lstStyle/>
          <a:p>
            <a:r>
              <a:rPr lang="en-US" altLang="en-US" sz="2800" dirty="0"/>
              <a:t>The Invention of Wright Brothers: An Airfoil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1BB246-81AE-6AF1-C82E-5FB6DC6B1C5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CB54D93-0B92-9E11-39FE-F154ADFA6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8541129-05BB-A9DE-1111-454B6524C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F1D2E82-3F8C-912E-2A28-C989B774A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18782BE-1E0B-3C01-F580-26D823597D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D9A55FA-128A-E449-78AD-ED0C90AF81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8FCAE741-33DC-8FCA-BCA2-F02EC0BD1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FBB7B627-B6AD-70F7-D884-8C13E00CBC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8B9040F-D8B9-F830-0BEA-C93A60E5D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B16B6D6-0E2F-A116-6A7A-3D9E66A1A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6C0B0893-9739-4228-DA6F-A89AD116B0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C1FA00E-FF60-60FC-9AFA-1E90A083B5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B246818-C2D4-A53F-03A4-8F34D2636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C8F11A4-C472-DE7A-F79C-70D2A3EF7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67AA5791-EA3D-2566-29DF-3EE1BC0923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C550E61-5367-B699-C042-417F8B9B4E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FAB0DC86-7C19-0F57-E526-C62CEE708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3DB8CE3-A191-71E2-57EC-F4885DCDBF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9B3E3-1861-1052-5D33-D6CA2EBD9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0721" name="Group 30720">
            <a:extLst>
              <a:ext uri="{FF2B5EF4-FFF2-40B4-BE49-F238E27FC236}">
                <a16:creationId xmlns:a16="http://schemas.microsoft.com/office/drawing/2014/main" id="{AC8B6E2E-ECA7-0157-713F-1BBB53BB5431}"/>
              </a:ext>
            </a:extLst>
          </p:cNvPr>
          <p:cNvGrpSpPr/>
          <p:nvPr/>
        </p:nvGrpSpPr>
        <p:grpSpPr>
          <a:xfrm>
            <a:off x="847732" y="1718714"/>
            <a:ext cx="7458068" cy="4758286"/>
            <a:chOff x="1511183" y="2152210"/>
            <a:chExt cx="7458068" cy="475828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68967AD-DD92-F036-CE75-45E5D6214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1183" y="2152210"/>
              <a:ext cx="7458068" cy="4758286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7198C4F-46E9-4B84-D201-D2BB359AA687}"/>
                </a:ext>
              </a:extLst>
            </p:cNvPr>
            <p:cNvSpPr txBox="1"/>
            <p:nvPr/>
          </p:nvSpPr>
          <p:spPr>
            <a:xfrm rot="19803310">
              <a:off x="3513479" y="2230353"/>
              <a:ext cx="297709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Curling of Streamlines</a:t>
              </a:r>
              <a:endParaRPr lang="en-IN" dirty="0"/>
            </a:p>
          </p:txBody>
        </p:sp>
        <p:sp>
          <p:nvSpPr>
            <p:cNvPr id="30720" name="TextBox 30719">
              <a:extLst>
                <a:ext uri="{FF2B5EF4-FFF2-40B4-BE49-F238E27FC236}">
                  <a16:creationId xmlns:a16="http://schemas.microsoft.com/office/drawing/2014/main" id="{D443B62F-AF29-70F7-E1DA-059F65E4A72A}"/>
                </a:ext>
              </a:extLst>
            </p:cNvPr>
            <p:cNvSpPr txBox="1"/>
            <p:nvPr/>
          </p:nvSpPr>
          <p:spPr>
            <a:xfrm rot="19803310">
              <a:off x="5864333" y="4418107"/>
              <a:ext cx="297709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Curling of Streamlines</a:t>
              </a:r>
              <a:endParaRPr lang="en-IN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72614093-CAE8-A900-C8A3-EC6E14F31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9568" y="2501227"/>
            <a:ext cx="5594007" cy="374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94A57-D811-0592-7836-FB3D6E8CE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4D481135-256C-E5A3-37C6-945F0DA72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114300"/>
            <a:ext cx="5339212" cy="1143000"/>
          </a:xfrm>
        </p:spPr>
        <p:txBody>
          <a:bodyPr/>
          <a:lstStyle/>
          <a:p>
            <a:r>
              <a:rPr lang="en-US" altLang="en-US" sz="2800" dirty="0"/>
              <a:t>The Invention of Wright Brothers: An Airfoil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ED76B79-000E-BB95-4507-56F2168D75D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4ED87D1-637C-4FFE-F6D9-D33B907B44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83AADDA-3A9D-C8D3-6F94-F20C723874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9CC8E03-F113-838E-B599-CB6CFB7146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1967FA9-048A-F2E4-3087-89780DD82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1B35632-34E6-1436-03A1-05E5594C98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AA94FF7A-6B26-0EE6-A229-CE4F1018AC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770476E1-E3C4-A38B-40B0-29A66E9FDE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0918A72-D75F-F011-78AD-F5310CFE0C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A9302230-2360-86B8-79E8-AAA27793E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B7B7B048-31D7-A2FA-16A0-81110BD518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515B9A6-F76C-1B05-A985-9069CFFF60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24F245D-488A-D0C3-5EA8-7C7FB05661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EC0A5C3-1589-E6DE-905A-1B6545CE66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498814D2-23F8-3D4D-AAF5-9743AE9616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F61D96CB-0184-2CE2-6980-57CE8DF16A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6EA21786-9C76-D132-EFBF-2CBB7C3984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DCAB33A-B2B9-D788-7EF0-A090AE0634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CC3B3CC-872D-182E-1050-4BFD97ACC6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" name="Online Media 3" title="Wingtip Vortices | Pilot Tutorial">
            <a:hlinkClick r:id="" action="ppaction://media"/>
            <a:extLst>
              <a:ext uri="{FF2B5EF4-FFF2-40B4-BE49-F238E27FC236}">
                <a16:creationId xmlns:a16="http://schemas.microsoft.com/office/drawing/2014/main" id="{91269A79-6F31-DD36-8EDE-D63D3A0479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81000" y="1481397"/>
            <a:ext cx="8303327" cy="469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3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0463" y="114300"/>
            <a:ext cx="5339212" cy="1143000"/>
          </a:xfrm>
        </p:spPr>
        <p:txBody>
          <a:bodyPr/>
          <a:lstStyle/>
          <a:p>
            <a:r>
              <a:rPr lang="en-US" altLang="en-US" sz="2800" dirty="0"/>
              <a:t>The Invention of Wright Brothers: An Airfoil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1BB246-81AE-6AF1-C82E-5FB6DC6B1C5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CB54D93-0B92-9E11-39FE-F154ADFA6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8541129-05BB-A9DE-1111-454B6524C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F1D2E82-3F8C-912E-2A28-C989B774AF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18782BE-1E0B-3C01-F580-26D823597D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D9A55FA-128A-E449-78AD-ED0C90AF81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8FCAE741-33DC-8FCA-BCA2-F02EC0BD1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FBB7B627-B6AD-70F7-D884-8C13E00CBC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8B9040F-D8B9-F830-0BEA-C93A60E5D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B16B6D6-0E2F-A116-6A7A-3D9E66A1A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6C0B0893-9739-4228-DA6F-A89AD116B0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C1FA00E-FF60-60FC-9AFA-1E90A083B5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B246818-C2D4-A53F-03A4-8F34D2636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C8F11A4-C472-DE7A-F79C-70D2A3EF7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67AA5791-EA3D-2566-29DF-3EE1BC0923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C550E61-5367-B699-C042-417F8B9B4E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FAB0DC86-7C19-0F57-E526-C62CEE708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3DB8CE3-A191-71E2-57EC-F4885DCDBF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9B3E3-1861-1052-5D33-D6CA2EBD97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FA3EA98C-A8AC-5967-44F0-45EDB4B13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881" y="2895600"/>
            <a:ext cx="3812319" cy="348301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4" descr="Aerospace 07 00139 g016">
            <a:extLst>
              <a:ext uri="{FF2B5EF4-FFF2-40B4-BE49-F238E27FC236}">
                <a16:creationId xmlns:a16="http://schemas.microsoft.com/office/drawing/2014/main" id="{2405B6C1-076A-94D5-E442-B9F70C114B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10" y="1524000"/>
            <a:ext cx="595739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11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726" y="152400"/>
            <a:ext cx="6169192" cy="1143000"/>
          </a:xfrm>
        </p:spPr>
        <p:txBody>
          <a:bodyPr/>
          <a:lstStyle/>
          <a:p>
            <a:r>
              <a:rPr lang="en-US" sz="2800" dirty="0"/>
              <a:t>Aerodynamic Design of Formula 1 Car :</a:t>
            </a:r>
            <a:br>
              <a:rPr lang="en-US" sz="2800" dirty="0"/>
            </a:br>
            <a:r>
              <a:rPr lang="en-US" sz="2800" dirty="0"/>
              <a:t> Anti-Aircraft</a:t>
            </a:r>
            <a:endParaRPr lang="en-IN" sz="28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C269AFD-68B6-F849-3FF8-4273D9EBD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86" y="1254308"/>
            <a:ext cx="8169275" cy="40846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3418AF2-41FB-1CE8-AFBB-D29F034B5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86" y="2109865"/>
            <a:ext cx="8371731" cy="38133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FC004E-AB12-94B8-6A68-65D4B6023C72}"/>
              </a:ext>
            </a:extLst>
          </p:cNvPr>
          <p:cNvSpPr txBox="1"/>
          <p:nvPr/>
        </p:nvSpPr>
        <p:spPr>
          <a:xfrm>
            <a:off x="588240" y="6091535"/>
            <a:ext cx="7869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0" u="none" strike="noStrike" baseline="0" dirty="0">
                <a:solidFill>
                  <a:srgbClr val="FF0000"/>
                </a:solidFill>
                <a:latin typeface="URWPalladioL-Bold"/>
              </a:rPr>
              <a:t>Aerodynamic Study of the Wake Effects on </a:t>
            </a:r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 Formula 1 Car</a:t>
            </a:r>
          </a:p>
          <a:p>
            <a:pPr algn="l"/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Alex Guerrero and Robert Castilla *</a:t>
            </a:r>
            <a:endParaRPr lang="en-IN" sz="1200" dirty="0">
              <a:solidFill>
                <a:srgbClr val="FF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4908F3C-44B0-272F-7669-64A18339E0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87DC8CAB-B1D7-7C8B-56D5-696EC7F546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4AD3534D-5C9C-C52E-ABBA-D7400C2DE9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DF3F319-AC31-1FCC-5FEA-F3FAFBA24C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B4CBA05-0952-5EF6-8E6B-6237113F9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E1B9BDE-09ED-EFEE-F443-188FA2C288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EF0AFD50-0C0E-FB16-866E-8E998808A3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743210EF-6F66-8513-CA18-288E817A0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F805920-6499-2BF5-A044-123DDFBEB8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1C4C8B98-5488-B2D2-EDDB-5F0B8E86D2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7707652F-F0D3-1C1B-6D4C-FDE9E1DC1F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CCEFD566-F585-36D2-8BB1-507AA30B50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9F088FBF-305C-00A1-D58D-96C05FC875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6EC65EF9-8E48-7146-1B31-43ED3F117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4D5B4EDB-9F02-C959-2AE0-7E57EC464C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28A1A50C-690B-5379-ABC0-4E4DED03E3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F08C7ABD-14EF-0D9E-3712-78951498D9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9A24EA70-5B40-99CD-60CD-66025CB9A9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B254FC3-F6A0-A976-F592-DC61E56ECA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2845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Distribution of Downforce &amp; Drag</a:t>
            </a:r>
            <a:endParaRPr lang="en-IN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5479BE-466A-5614-DFAD-1AA38B5AD3B1}"/>
              </a:ext>
            </a:extLst>
          </p:cNvPr>
          <p:cNvSpPr txBox="1"/>
          <p:nvPr/>
        </p:nvSpPr>
        <p:spPr>
          <a:xfrm>
            <a:off x="588240" y="6091535"/>
            <a:ext cx="7869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0" u="none" strike="noStrike" baseline="0" dirty="0">
                <a:solidFill>
                  <a:srgbClr val="FF0000"/>
                </a:solidFill>
                <a:latin typeface="URWPalladioL-Bold"/>
              </a:rPr>
              <a:t>Aerodynamic Study of the Wake Effects on </a:t>
            </a:r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 Formula 1 Car</a:t>
            </a:r>
          </a:p>
          <a:p>
            <a:pPr algn="l"/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Alex Guerrero and Robert Castilla *</a:t>
            </a:r>
            <a:endParaRPr lang="en-IN" sz="1200" dirty="0">
              <a:solidFill>
                <a:srgbClr val="FF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16EC0BE-3305-FCFB-6021-AB033C3504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A7C7E8C6-54CA-B335-2157-DB2B7975EB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CC72B6FD-56C1-F483-D187-AEE6838773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0F1144E0-33C1-BFB1-4DA5-9E358935C0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AE42338-00F3-DF67-A4A3-820C54C70A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E9E6C733-3D9D-0209-964C-53EF38F939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963CDB56-D83F-4D68-87C7-09D1A901BD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40E81AA1-AB54-0F5E-8DD5-DCA70FC395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BF58A04-0B13-7789-EB38-12344832A8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C6ADF49F-94E1-D87A-A109-7AE76282B9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88DD820F-D91C-0904-97BA-7E5C179E0E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9C19AE4-4FD9-40E1-E953-29A8C60CF2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CD44000F-2FDC-AC92-F570-8FE3E7D870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11DDDE0D-4323-E729-BD19-992E4CEF22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B78171B3-CAE2-90F0-7139-55AFDA3E9A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A6A190A9-F5EB-B894-95B1-FB27674413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ED192286-1425-6BFA-681A-98DFE7D123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5599323F-8577-F86B-3EC7-9326391412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A173BC-8246-C246-ACF7-991FCE1712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BFCAE99-0289-D150-A0D2-8AA61F529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75" y="1456763"/>
            <a:ext cx="6826497" cy="446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71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Surface Pressure Distribution.</a:t>
            </a:r>
            <a:endParaRPr lang="en-IN" sz="28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D822249-45A1-D5A9-D203-B2FE5A2AB23C}"/>
              </a:ext>
            </a:extLst>
          </p:cNvPr>
          <p:cNvGrpSpPr/>
          <p:nvPr/>
        </p:nvGrpSpPr>
        <p:grpSpPr>
          <a:xfrm>
            <a:off x="381000" y="1182495"/>
            <a:ext cx="4140863" cy="2779905"/>
            <a:chOff x="523875" y="1182495"/>
            <a:chExt cx="4140863" cy="2779905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39C2BC4-6917-49B8-955E-7D6AB44AC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3875" y="1552037"/>
              <a:ext cx="4140863" cy="241036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62F96B-10FB-92ED-0536-78E5FD29BCD0}"/>
                </a:ext>
              </a:extLst>
            </p:cNvPr>
            <p:cNvSpPr txBox="1"/>
            <p:nvPr/>
          </p:nvSpPr>
          <p:spPr>
            <a:xfrm>
              <a:off x="1183359" y="1182495"/>
              <a:ext cx="28218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Top Surface</a:t>
              </a:r>
              <a:endParaRPr lang="en-IN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8E30B1-F980-F9EB-69D6-CE578CBCEE52}"/>
              </a:ext>
            </a:extLst>
          </p:cNvPr>
          <p:cNvGrpSpPr/>
          <p:nvPr/>
        </p:nvGrpSpPr>
        <p:grpSpPr>
          <a:xfrm>
            <a:off x="4511816" y="3950677"/>
            <a:ext cx="4418937" cy="2712887"/>
            <a:chOff x="4511816" y="3950677"/>
            <a:chExt cx="4418937" cy="2712887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5D1136F-F2E2-1CDC-3DD4-7C133A9C9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1816" y="3950677"/>
              <a:ext cx="4418937" cy="251651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536D2D4-D778-B92F-E84A-3004ACD98C00}"/>
                </a:ext>
              </a:extLst>
            </p:cNvPr>
            <p:cNvSpPr txBox="1"/>
            <p:nvPr/>
          </p:nvSpPr>
          <p:spPr>
            <a:xfrm>
              <a:off x="5636307" y="6201899"/>
              <a:ext cx="28218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Bottom Surface</a:t>
              </a:r>
              <a:endParaRPr lang="en-IN" dirty="0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5B9CAF9-C730-3F91-EF9E-B813F0578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72" y="1438135"/>
            <a:ext cx="4217528" cy="9240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154211-EFD3-4995-F3BD-02999AF61147}"/>
              </a:ext>
            </a:extLst>
          </p:cNvPr>
          <p:cNvSpPr txBox="1"/>
          <p:nvPr/>
        </p:nvSpPr>
        <p:spPr>
          <a:xfrm>
            <a:off x="588240" y="6320135"/>
            <a:ext cx="7869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0" u="none" strike="noStrike" baseline="0" dirty="0">
                <a:solidFill>
                  <a:srgbClr val="FF0000"/>
                </a:solidFill>
                <a:latin typeface="URWPalladioL-Bold"/>
              </a:rPr>
              <a:t>Aerodynamic Study of the Wake Effects on </a:t>
            </a:r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 Formula 1 Car</a:t>
            </a:r>
          </a:p>
          <a:p>
            <a:pPr algn="l"/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Alex Guerrero and Robert Castilla *</a:t>
            </a:r>
            <a:endParaRPr lang="en-IN" sz="1200" dirty="0">
              <a:solidFill>
                <a:srgbClr val="FF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225D03-7865-4282-25A7-9A5AF9CD532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5DB08050-77BB-32A9-3A54-3EC384D2FA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F7034A2B-E718-1AF2-E2A2-7677E17895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2685AEB2-591A-D67C-FFBA-64BB5BB7CB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F8136FB3-8373-5905-3146-238015527C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89DA4CC3-3285-A0E2-4A6C-E8429A3F0F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5" name="Rectangle 10">
                      <a:extLst>
                        <a:ext uri="{FF2B5EF4-FFF2-40B4-BE49-F238E27FC236}">
                          <a16:creationId xmlns:a16="http://schemas.microsoft.com/office/drawing/2014/main" id="{5C66FDDE-F3C1-2295-D61A-F705E71ACD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1443D2B2-3B68-0F1B-A764-879FA51DBA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F6BFD0FB-223E-1C8F-C293-00585E40F4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" name="Rectangle 13">
                      <a:extLst>
                        <a:ext uri="{FF2B5EF4-FFF2-40B4-BE49-F238E27FC236}">
                          <a16:creationId xmlns:a16="http://schemas.microsoft.com/office/drawing/2014/main" id="{4A07B1E6-E7AC-CB8D-8446-58958F4510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4">
                      <a:extLst>
                        <a:ext uri="{FF2B5EF4-FFF2-40B4-BE49-F238E27FC236}">
                          <a16:creationId xmlns:a16="http://schemas.microsoft.com/office/drawing/2014/main" id="{ACD6A420-2037-9CE6-D0AC-A90FE1B548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F05A124F-EE2B-1209-4B90-F1FB916CE7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2D557CDD-09DD-A867-0895-202AD10F7A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379AA9DA-1446-0C92-C00D-FD11F64A2E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18">
                    <a:extLst>
                      <a:ext uri="{FF2B5EF4-FFF2-40B4-BE49-F238E27FC236}">
                        <a16:creationId xmlns:a16="http://schemas.microsoft.com/office/drawing/2014/main" id="{32C778BE-30C7-1942-C83C-492AA7144C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9" name="Rectangle 19">
                      <a:extLst>
                        <a:ext uri="{FF2B5EF4-FFF2-40B4-BE49-F238E27FC236}">
                          <a16:creationId xmlns:a16="http://schemas.microsoft.com/office/drawing/2014/main" id="{707BA9CB-0A99-9197-46E6-3E298245E8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20">
                      <a:extLst>
                        <a:ext uri="{FF2B5EF4-FFF2-40B4-BE49-F238E27FC236}">
                          <a16:creationId xmlns:a16="http://schemas.microsoft.com/office/drawing/2014/main" id="{668DB5E8-D697-65F6-E0EE-67F151DEF0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4" name="Rectangle 21">
                  <a:extLst>
                    <a:ext uri="{FF2B5EF4-FFF2-40B4-BE49-F238E27FC236}">
                      <a16:creationId xmlns:a16="http://schemas.microsoft.com/office/drawing/2014/main" id="{70C8A516-8B71-AB3A-7A3F-EF331D99AF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A75D24-4FFA-C409-2CCA-31DB442A0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9AA417D-36A0-DCF9-CF06-B07D7FA66F48}"/>
              </a:ext>
            </a:extLst>
          </p:cNvPr>
          <p:cNvSpPr/>
          <p:nvPr/>
        </p:nvSpPr>
        <p:spPr bwMode="auto">
          <a:xfrm>
            <a:off x="524892" y="1715457"/>
            <a:ext cx="618107" cy="941820"/>
          </a:xfrm>
          <a:custGeom>
            <a:avLst/>
            <a:gdLst>
              <a:gd name="connsiteX0" fmla="*/ 48545 w 618107"/>
              <a:gd name="connsiteY0" fmla="*/ 20353 h 941820"/>
              <a:gd name="connsiteX1" fmla="*/ 559989 w 618107"/>
              <a:gd name="connsiteY1" fmla="*/ 20353 h 941820"/>
              <a:gd name="connsiteX2" fmla="*/ 606484 w 618107"/>
              <a:gd name="connsiteY2" fmla="*/ 190835 h 941820"/>
              <a:gd name="connsiteX3" fmla="*/ 606484 w 618107"/>
              <a:gd name="connsiteY3" fmla="*/ 190835 h 941820"/>
              <a:gd name="connsiteX4" fmla="*/ 482498 w 618107"/>
              <a:gd name="connsiteY4" fmla="*/ 609289 h 941820"/>
              <a:gd name="connsiteX5" fmla="*/ 389508 w 618107"/>
              <a:gd name="connsiteY5" fmla="*/ 841763 h 941820"/>
              <a:gd name="connsiteX6" fmla="*/ 312016 w 618107"/>
              <a:gd name="connsiteY6" fmla="*/ 903757 h 941820"/>
              <a:gd name="connsiteX7" fmla="*/ 172532 w 618107"/>
              <a:gd name="connsiteY7" fmla="*/ 934753 h 941820"/>
              <a:gd name="connsiteX8" fmla="*/ 48545 w 618107"/>
              <a:gd name="connsiteY8" fmla="*/ 934753 h 941820"/>
              <a:gd name="connsiteX9" fmla="*/ 17549 w 618107"/>
              <a:gd name="connsiteY9" fmla="*/ 857262 h 941820"/>
              <a:gd name="connsiteX10" fmla="*/ 17549 w 618107"/>
              <a:gd name="connsiteY10" fmla="*/ 547296 h 941820"/>
              <a:gd name="connsiteX11" fmla="*/ 17549 w 618107"/>
              <a:gd name="connsiteY11" fmla="*/ 175336 h 941820"/>
              <a:gd name="connsiteX12" fmla="*/ 48545 w 618107"/>
              <a:gd name="connsiteY12" fmla="*/ 20353 h 94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107" h="941820">
                <a:moveTo>
                  <a:pt x="48545" y="20353"/>
                </a:moveTo>
                <a:cubicBezTo>
                  <a:pt x="138952" y="-5478"/>
                  <a:pt x="466999" y="-8061"/>
                  <a:pt x="559989" y="20353"/>
                </a:cubicBezTo>
                <a:cubicBezTo>
                  <a:pt x="652979" y="48767"/>
                  <a:pt x="606484" y="190835"/>
                  <a:pt x="606484" y="190835"/>
                </a:cubicBezTo>
                <a:lnTo>
                  <a:pt x="606484" y="190835"/>
                </a:lnTo>
                <a:cubicBezTo>
                  <a:pt x="585820" y="260577"/>
                  <a:pt x="518661" y="500801"/>
                  <a:pt x="482498" y="609289"/>
                </a:cubicBezTo>
                <a:cubicBezTo>
                  <a:pt x="446335" y="717777"/>
                  <a:pt x="417922" y="792685"/>
                  <a:pt x="389508" y="841763"/>
                </a:cubicBezTo>
                <a:cubicBezTo>
                  <a:pt x="361094" y="890841"/>
                  <a:pt x="348179" y="888259"/>
                  <a:pt x="312016" y="903757"/>
                </a:cubicBezTo>
                <a:cubicBezTo>
                  <a:pt x="275853" y="919255"/>
                  <a:pt x="216444" y="929587"/>
                  <a:pt x="172532" y="934753"/>
                </a:cubicBezTo>
                <a:cubicBezTo>
                  <a:pt x="128620" y="939919"/>
                  <a:pt x="74376" y="947668"/>
                  <a:pt x="48545" y="934753"/>
                </a:cubicBezTo>
                <a:cubicBezTo>
                  <a:pt x="22714" y="921838"/>
                  <a:pt x="22715" y="921838"/>
                  <a:pt x="17549" y="857262"/>
                </a:cubicBezTo>
                <a:cubicBezTo>
                  <a:pt x="12383" y="792686"/>
                  <a:pt x="17549" y="547296"/>
                  <a:pt x="17549" y="547296"/>
                </a:cubicBezTo>
                <a:cubicBezTo>
                  <a:pt x="17549" y="433642"/>
                  <a:pt x="12383" y="263160"/>
                  <a:pt x="17549" y="175336"/>
                </a:cubicBezTo>
                <a:cubicBezTo>
                  <a:pt x="22715" y="87512"/>
                  <a:pt x="-41862" y="46184"/>
                  <a:pt x="48545" y="2035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40C4C76-2E9F-F4DA-3E3E-CD379DC748FD}"/>
              </a:ext>
            </a:extLst>
          </p:cNvPr>
          <p:cNvSpPr/>
          <p:nvPr/>
        </p:nvSpPr>
        <p:spPr bwMode="auto">
          <a:xfrm rot="9333590">
            <a:off x="319543" y="2934907"/>
            <a:ext cx="618107" cy="941820"/>
          </a:xfrm>
          <a:custGeom>
            <a:avLst/>
            <a:gdLst>
              <a:gd name="connsiteX0" fmla="*/ 48545 w 618107"/>
              <a:gd name="connsiteY0" fmla="*/ 20353 h 941820"/>
              <a:gd name="connsiteX1" fmla="*/ 559989 w 618107"/>
              <a:gd name="connsiteY1" fmla="*/ 20353 h 941820"/>
              <a:gd name="connsiteX2" fmla="*/ 606484 w 618107"/>
              <a:gd name="connsiteY2" fmla="*/ 190835 h 941820"/>
              <a:gd name="connsiteX3" fmla="*/ 606484 w 618107"/>
              <a:gd name="connsiteY3" fmla="*/ 190835 h 941820"/>
              <a:gd name="connsiteX4" fmla="*/ 482498 w 618107"/>
              <a:gd name="connsiteY4" fmla="*/ 609289 h 941820"/>
              <a:gd name="connsiteX5" fmla="*/ 389508 w 618107"/>
              <a:gd name="connsiteY5" fmla="*/ 841763 h 941820"/>
              <a:gd name="connsiteX6" fmla="*/ 312016 w 618107"/>
              <a:gd name="connsiteY6" fmla="*/ 903757 h 941820"/>
              <a:gd name="connsiteX7" fmla="*/ 172532 w 618107"/>
              <a:gd name="connsiteY7" fmla="*/ 934753 h 941820"/>
              <a:gd name="connsiteX8" fmla="*/ 48545 w 618107"/>
              <a:gd name="connsiteY8" fmla="*/ 934753 h 941820"/>
              <a:gd name="connsiteX9" fmla="*/ 17549 w 618107"/>
              <a:gd name="connsiteY9" fmla="*/ 857262 h 941820"/>
              <a:gd name="connsiteX10" fmla="*/ 17549 w 618107"/>
              <a:gd name="connsiteY10" fmla="*/ 547296 h 941820"/>
              <a:gd name="connsiteX11" fmla="*/ 17549 w 618107"/>
              <a:gd name="connsiteY11" fmla="*/ 175336 h 941820"/>
              <a:gd name="connsiteX12" fmla="*/ 48545 w 618107"/>
              <a:gd name="connsiteY12" fmla="*/ 20353 h 94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107" h="941820">
                <a:moveTo>
                  <a:pt x="48545" y="20353"/>
                </a:moveTo>
                <a:cubicBezTo>
                  <a:pt x="138952" y="-5478"/>
                  <a:pt x="466999" y="-8061"/>
                  <a:pt x="559989" y="20353"/>
                </a:cubicBezTo>
                <a:cubicBezTo>
                  <a:pt x="652979" y="48767"/>
                  <a:pt x="606484" y="190835"/>
                  <a:pt x="606484" y="190835"/>
                </a:cubicBezTo>
                <a:lnTo>
                  <a:pt x="606484" y="190835"/>
                </a:lnTo>
                <a:cubicBezTo>
                  <a:pt x="585820" y="260577"/>
                  <a:pt x="518661" y="500801"/>
                  <a:pt x="482498" y="609289"/>
                </a:cubicBezTo>
                <a:cubicBezTo>
                  <a:pt x="446335" y="717777"/>
                  <a:pt x="417922" y="792685"/>
                  <a:pt x="389508" y="841763"/>
                </a:cubicBezTo>
                <a:cubicBezTo>
                  <a:pt x="361094" y="890841"/>
                  <a:pt x="348179" y="888259"/>
                  <a:pt x="312016" y="903757"/>
                </a:cubicBezTo>
                <a:cubicBezTo>
                  <a:pt x="275853" y="919255"/>
                  <a:pt x="216444" y="929587"/>
                  <a:pt x="172532" y="934753"/>
                </a:cubicBezTo>
                <a:cubicBezTo>
                  <a:pt x="128620" y="939919"/>
                  <a:pt x="74376" y="947668"/>
                  <a:pt x="48545" y="934753"/>
                </a:cubicBezTo>
                <a:cubicBezTo>
                  <a:pt x="22714" y="921838"/>
                  <a:pt x="22715" y="921838"/>
                  <a:pt x="17549" y="857262"/>
                </a:cubicBezTo>
                <a:cubicBezTo>
                  <a:pt x="12383" y="792686"/>
                  <a:pt x="17549" y="547296"/>
                  <a:pt x="17549" y="547296"/>
                </a:cubicBezTo>
                <a:cubicBezTo>
                  <a:pt x="17549" y="433642"/>
                  <a:pt x="12383" y="263160"/>
                  <a:pt x="17549" y="175336"/>
                </a:cubicBezTo>
                <a:cubicBezTo>
                  <a:pt x="22715" y="87512"/>
                  <a:pt x="-41862" y="46184"/>
                  <a:pt x="48545" y="2035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A8CE13-A59B-186C-DD5B-8F88F7EAFC27}"/>
              </a:ext>
            </a:extLst>
          </p:cNvPr>
          <p:cNvSpPr/>
          <p:nvPr/>
        </p:nvSpPr>
        <p:spPr bwMode="auto">
          <a:xfrm>
            <a:off x="4611483" y="4114800"/>
            <a:ext cx="618107" cy="941820"/>
          </a:xfrm>
          <a:custGeom>
            <a:avLst/>
            <a:gdLst>
              <a:gd name="connsiteX0" fmla="*/ 48545 w 618107"/>
              <a:gd name="connsiteY0" fmla="*/ 20353 h 941820"/>
              <a:gd name="connsiteX1" fmla="*/ 559989 w 618107"/>
              <a:gd name="connsiteY1" fmla="*/ 20353 h 941820"/>
              <a:gd name="connsiteX2" fmla="*/ 606484 w 618107"/>
              <a:gd name="connsiteY2" fmla="*/ 190835 h 941820"/>
              <a:gd name="connsiteX3" fmla="*/ 606484 w 618107"/>
              <a:gd name="connsiteY3" fmla="*/ 190835 h 941820"/>
              <a:gd name="connsiteX4" fmla="*/ 482498 w 618107"/>
              <a:gd name="connsiteY4" fmla="*/ 609289 h 941820"/>
              <a:gd name="connsiteX5" fmla="*/ 389508 w 618107"/>
              <a:gd name="connsiteY5" fmla="*/ 841763 h 941820"/>
              <a:gd name="connsiteX6" fmla="*/ 312016 w 618107"/>
              <a:gd name="connsiteY6" fmla="*/ 903757 h 941820"/>
              <a:gd name="connsiteX7" fmla="*/ 172532 w 618107"/>
              <a:gd name="connsiteY7" fmla="*/ 934753 h 941820"/>
              <a:gd name="connsiteX8" fmla="*/ 48545 w 618107"/>
              <a:gd name="connsiteY8" fmla="*/ 934753 h 941820"/>
              <a:gd name="connsiteX9" fmla="*/ 17549 w 618107"/>
              <a:gd name="connsiteY9" fmla="*/ 857262 h 941820"/>
              <a:gd name="connsiteX10" fmla="*/ 17549 w 618107"/>
              <a:gd name="connsiteY10" fmla="*/ 547296 h 941820"/>
              <a:gd name="connsiteX11" fmla="*/ 17549 w 618107"/>
              <a:gd name="connsiteY11" fmla="*/ 175336 h 941820"/>
              <a:gd name="connsiteX12" fmla="*/ 48545 w 618107"/>
              <a:gd name="connsiteY12" fmla="*/ 20353 h 94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107" h="941820">
                <a:moveTo>
                  <a:pt x="48545" y="20353"/>
                </a:moveTo>
                <a:cubicBezTo>
                  <a:pt x="138952" y="-5478"/>
                  <a:pt x="466999" y="-8061"/>
                  <a:pt x="559989" y="20353"/>
                </a:cubicBezTo>
                <a:cubicBezTo>
                  <a:pt x="652979" y="48767"/>
                  <a:pt x="606484" y="190835"/>
                  <a:pt x="606484" y="190835"/>
                </a:cubicBezTo>
                <a:lnTo>
                  <a:pt x="606484" y="190835"/>
                </a:lnTo>
                <a:cubicBezTo>
                  <a:pt x="585820" y="260577"/>
                  <a:pt x="518661" y="500801"/>
                  <a:pt x="482498" y="609289"/>
                </a:cubicBezTo>
                <a:cubicBezTo>
                  <a:pt x="446335" y="717777"/>
                  <a:pt x="417922" y="792685"/>
                  <a:pt x="389508" y="841763"/>
                </a:cubicBezTo>
                <a:cubicBezTo>
                  <a:pt x="361094" y="890841"/>
                  <a:pt x="348179" y="888259"/>
                  <a:pt x="312016" y="903757"/>
                </a:cubicBezTo>
                <a:cubicBezTo>
                  <a:pt x="275853" y="919255"/>
                  <a:pt x="216444" y="929587"/>
                  <a:pt x="172532" y="934753"/>
                </a:cubicBezTo>
                <a:cubicBezTo>
                  <a:pt x="128620" y="939919"/>
                  <a:pt x="74376" y="947668"/>
                  <a:pt x="48545" y="934753"/>
                </a:cubicBezTo>
                <a:cubicBezTo>
                  <a:pt x="22714" y="921838"/>
                  <a:pt x="22715" y="921838"/>
                  <a:pt x="17549" y="857262"/>
                </a:cubicBezTo>
                <a:cubicBezTo>
                  <a:pt x="12383" y="792686"/>
                  <a:pt x="17549" y="547296"/>
                  <a:pt x="17549" y="547296"/>
                </a:cubicBezTo>
                <a:cubicBezTo>
                  <a:pt x="17549" y="433642"/>
                  <a:pt x="12383" y="263160"/>
                  <a:pt x="17549" y="175336"/>
                </a:cubicBezTo>
                <a:cubicBezTo>
                  <a:pt x="22715" y="87512"/>
                  <a:pt x="-41862" y="46184"/>
                  <a:pt x="48545" y="2035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428654A-5760-67D6-836A-DEA74EAA679A}"/>
              </a:ext>
            </a:extLst>
          </p:cNvPr>
          <p:cNvSpPr/>
          <p:nvPr/>
        </p:nvSpPr>
        <p:spPr bwMode="auto">
          <a:xfrm rot="9780252">
            <a:off x="4467551" y="5389209"/>
            <a:ext cx="618107" cy="941820"/>
          </a:xfrm>
          <a:custGeom>
            <a:avLst/>
            <a:gdLst>
              <a:gd name="connsiteX0" fmla="*/ 48545 w 618107"/>
              <a:gd name="connsiteY0" fmla="*/ 20353 h 941820"/>
              <a:gd name="connsiteX1" fmla="*/ 559989 w 618107"/>
              <a:gd name="connsiteY1" fmla="*/ 20353 h 941820"/>
              <a:gd name="connsiteX2" fmla="*/ 606484 w 618107"/>
              <a:gd name="connsiteY2" fmla="*/ 190835 h 941820"/>
              <a:gd name="connsiteX3" fmla="*/ 606484 w 618107"/>
              <a:gd name="connsiteY3" fmla="*/ 190835 h 941820"/>
              <a:gd name="connsiteX4" fmla="*/ 482498 w 618107"/>
              <a:gd name="connsiteY4" fmla="*/ 609289 h 941820"/>
              <a:gd name="connsiteX5" fmla="*/ 389508 w 618107"/>
              <a:gd name="connsiteY5" fmla="*/ 841763 h 941820"/>
              <a:gd name="connsiteX6" fmla="*/ 312016 w 618107"/>
              <a:gd name="connsiteY6" fmla="*/ 903757 h 941820"/>
              <a:gd name="connsiteX7" fmla="*/ 172532 w 618107"/>
              <a:gd name="connsiteY7" fmla="*/ 934753 h 941820"/>
              <a:gd name="connsiteX8" fmla="*/ 48545 w 618107"/>
              <a:gd name="connsiteY8" fmla="*/ 934753 h 941820"/>
              <a:gd name="connsiteX9" fmla="*/ 17549 w 618107"/>
              <a:gd name="connsiteY9" fmla="*/ 857262 h 941820"/>
              <a:gd name="connsiteX10" fmla="*/ 17549 w 618107"/>
              <a:gd name="connsiteY10" fmla="*/ 547296 h 941820"/>
              <a:gd name="connsiteX11" fmla="*/ 17549 w 618107"/>
              <a:gd name="connsiteY11" fmla="*/ 175336 h 941820"/>
              <a:gd name="connsiteX12" fmla="*/ 48545 w 618107"/>
              <a:gd name="connsiteY12" fmla="*/ 20353 h 941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8107" h="941820">
                <a:moveTo>
                  <a:pt x="48545" y="20353"/>
                </a:moveTo>
                <a:cubicBezTo>
                  <a:pt x="138952" y="-5478"/>
                  <a:pt x="466999" y="-8061"/>
                  <a:pt x="559989" y="20353"/>
                </a:cubicBezTo>
                <a:cubicBezTo>
                  <a:pt x="652979" y="48767"/>
                  <a:pt x="606484" y="190835"/>
                  <a:pt x="606484" y="190835"/>
                </a:cubicBezTo>
                <a:lnTo>
                  <a:pt x="606484" y="190835"/>
                </a:lnTo>
                <a:cubicBezTo>
                  <a:pt x="585820" y="260577"/>
                  <a:pt x="518661" y="500801"/>
                  <a:pt x="482498" y="609289"/>
                </a:cubicBezTo>
                <a:cubicBezTo>
                  <a:pt x="446335" y="717777"/>
                  <a:pt x="417922" y="792685"/>
                  <a:pt x="389508" y="841763"/>
                </a:cubicBezTo>
                <a:cubicBezTo>
                  <a:pt x="361094" y="890841"/>
                  <a:pt x="348179" y="888259"/>
                  <a:pt x="312016" y="903757"/>
                </a:cubicBezTo>
                <a:cubicBezTo>
                  <a:pt x="275853" y="919255"/>
                  <a:pt x="216444" y="929587"/>
                  <a:pt x="172532" y="934753"/>
                </a:cubicBezTo>
                <a:cubicBezTo>
                  <a:pt x="128620" y="939919"/>
                  <a:pt x="74376" y="947668"/>
                  <a:pt x="48545" y="934753"/>
                </a:cubicBezTo>
                <a:cubicBezTo>
                  <a:pt x="22714" y="921838"/>
                  <a:pt x="22715" y="921838"/>
                  <a:pt x="17549" y="857262"/>
                </a:cubicBezTo>
                <a:cubicBezTo>
                  <a:pt x="12383" y="792686"/>
                  <a:pt x="17549" y="547296"/>
                  <a:pt x="17549" y="547296"/>
                </a:cubicBezTo>
                <a:cubicBezTo>
                  <a:pt x="17549" y="433642"/>
                  <a:pt x="12383" y="263160"/>
                  <a:pt x="17549" y="175336"/>
                </a:cubicBezTo>
                <a:cubicBezTo>
                  <a:pt x="22715" y="87512"/>
                  <a:pt x="-41862" y="46184"/>
                  <a:pt x="48545" y="2035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0C6C7F-3DC3-BA40-AF4E-7CB8BFA981A8}"/>
              </a:ext>
            </a:extLst>
          </p:cNvPr>
          <p:cNvSpPr/>
          <p:nvPr/>
        </p:nvSpPr>
        <p:spPr bwMode="auto">
          <a:xfrm>
            <a:off x="4011765" y="2140481"/>
            <a:ext cx="583103" cy="1236589"/>
          </a:xfrm>
          <a:custGeom>
            <a:avLst/>
            <a:gdLst>
              <a:gd name="connsiteX0" fmla="*/ 544737 w 583103"/>
              <a:gd name="connsiteY0" fmla="*/ 1222651 h 1236589"/>
              <a:gd name="connsiteX1" fmla="*/ 157279 w 583103"/>
              <a:gd name="connsiteY1" fmla="*/ 1222651 h 1236589"/>
              <a:gd name="connsiteX2" fmla="*/ 33293 w 583103"/>
              <a:gd name="connsiteY2" fmla="*/ 1176156 h 1236589"/>
              <a:gd name="connsiteX3" fmla="*/ 2296 w 583103"/>
              <a:gd name="connsiteY3" fmla="*/ 587221 h 1236589"/>
              <a:gd name="connsiteX4" fmla="*/ 2296 w 583103"/>
              <a:gd name="connsiteY4" fmla="*/ 13783 h 1236589"/>
              <a:gd name="connsiteX5" fmla="*/ 2296 w 583103"/>
              <a:gd name="connsiteY5" fmla="*/ 13783 h 1236589"/>
              <a:gd name="connsiteX6" fmla="*/ 343259 w 583103"/>
              <a:gd name="connsiteY6" fmla="*/ 29282 h 1236589"/>
              <a:gd name="connsiteX7" fmla="*/ 544737 w 583103"/>
              <a:gd name="connsiteY7" fmla="*/ 29282 h 1236589"/>
              <a:gd name="connsiteX8" fmla="*/ 467245 w 583103"/>
              <a:gd name="connsiteY8" fmla="*/ 432238 h 1236589"/>
              <a:gd name="connsiteX9" fmla="*/ 560235 w 583103"/>
              <a:gd name="connsiteY9" fmla="*/ 1098665 h 1236589"/>
              <a:gd name="connsiteX10" fmla="*/ 544737 w 583103"/>
              <a:gd name="connsiteY10" fmla="*/ 1222651 h 123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3103" h="1236589">
                <a:moveTo>
                  <a:pt x="544737" y="1222651"/>
                </a:moveTo>
                <a:cubicBezTo>
                  <a:pt x="477578" y="1243315"/>
                  <a:pt x="242520" y="1230400"/>
                  <a:pt x="157279" y="1222651"/>
                </a:cubicBezTo>
                <a:cubicBezTo>
                  <a:pt x="72038" y="1214902"/>
                  <a:pt x="59123" y="1282061"/>
                  <a:pt x="33293" y="1176156"/>
                </a:cubicBezTo>
                <a:cubicBezTo>
                  <a:pt x="7463" y="1070251"/>
                  <a:pt x="7462" y="780950"/>
                  <a:pt x="2296" y="587221"/>
                </a:cubicBezTo>
                <a:cubicBezTo>
                  <a:pt x="-2870" y="393492"/>
                  <a:pt x="2296" y="13783"/>
                  <a:pt x="2296" y="13783"/>
                </a:cubicBezTo>
                <a:lnTo>
                  <a:pt x="2296" y="13783"/>
                </a:lnTo>
                <a:lnTo>
                  <a:pt x="343259" y="29282"/>
                </a:lnTo>
                <a:cubicBezTo>
                  <a:pt x="433666" y="31865"/>
                  <a:pt x="524073" y="-37877"/>
                  <a:pt x="544737" y="29282"/>
                </a:cubicBezTo>
                <a:cubicBezTo>
                  <a:pt x="565401" y="96441"/>
                  <a:pt x="464662" y="254008"/>
                  <a:pt x="467245" y="432238"/>
                </a:cubicBezTo>
                <a:cubicBezTo>
                  <a:pt x="469828" y="610468"/>
                  <a:pt x="547320" y="972096"/>
                  <a:pt x="560235" y="1098665"/>
                </a:cubicBezTo>
                <a:cubicBezTo>
                  <a:pt x="573150" y="1225234"/>
                  <a:pt x="611896" y="1201987"/>
                  <a:pt x="544737" y="1222651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A18359-C1CA-4C43-EDCC-D4817EE948D6}"/>
              </a:ext>
            </a:extLst>
          </p:cNvPr>
          <p:cNvSpPr/>
          <p:nvPr/>
        </p:nvSpPr>
        <p:spPr bwMode="auto">
          <a:xfrm>
            <a:off x="8256097" y="4648200"/>
            <a:ext cx="583103" cy="1236589"/>
          </a:xfrm>
          <a:custGeom>
            <a:avLst/>
            <a:gdLst>
              <a:gd name="connsiteX0" fmla="*/ 544737 w 583103"/>
              <a:gd name="connsiteY0" fmla="*/ 1222651 h 1236589"/>
              <a:gd name="connsiteX1" fmla="*/ 157279 w 583103"/>
              <a:gd name="connsiteY1" fmla="*/ 1222651 h 1236589"/>
              <a:gd name="connsiteX2" fmla="*/ 33293 w 583103"/>
              <a:gd name="connsiteY2" fmla="*/ 1176156 h 1236589"/>
              <a:gd name="connsiteX3" fmla="*/ 2296 w 583103"/>
              <a:gd name="connsiteY3" fmla="*/ 587221 h 1236589"/>
              <a:gd name="connsiteX4" fmla="*/ 2296 w 583103"/>
              <a:gd name="connsiteY4" fmla="*/ 13783 h 1236589"/>
              <a:gd name="connsiteX5" fmla="*/ 2296 w 583103"/>
              <a:gd name="connsiteY5" fmla="*/ 13783 h 1236589"/>
              <a:gd name="connsiteX6" fmla="*/ 343259 w 583103"/>
              <a:gd name="connsiteY6" fmla="*/ 29282 h 1236589"/>
              <a:gd name="connsiteX7" fmla="*/ 544737 w 583103"/>
              <a:gd name="connsiteY7" fmla="*/ 29282 h 1236589"/>
              <a:gd name="connsiteX8" fmla="*/ 467245 w 583103"/>
              <a:gd name="connsiteY8" fmla="*/ 432238 h 1236589"/>
              <a:gd name="connsiteX9" fmla="*/ 560235 w 583103"/>
              <a:gd name="connsiteY9" fmla="*/ 1098665 h 1236589"/>
              <a:gd name="connsiteX10" fmla="*/ 544737 w 583103"/>
              <a:gd name="connsiteY10" fmla="*/ 1222651 h 123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3103" h="1236589">
                <a:moveTo>
                  <a:pt x="544737" y="1222651"/>
                </a:moveTo>
                <a:cubicBezTo>
                  <a:pt x="477578" y="1243315"/>
                  <a:pt x="242520" y="1230400"/>
                  <a:pt x="157279" y="1222651"/>
                </a:cubicBezTo>
                <a:cubicBezTo>
                  <a:pt x="72038" y="1214902"/>
                  <a:pt x="59123" y="1282061"/>
                  <a:pt x="33293" y="1176156"/>
                </a:cubicBezTo>
                <a:cubicBezTo>
                  <a:pt x="7463" y="1070251"/>
                  <a:pt x="7462" y="780950"/>
                  <a:pt x="2296" y="587221"/>
                </a:cubicBezTo>
                <a:cubicBezTo>
                  <a:pt x="-2870" y="393492"/>
                  <a:pt x="2296" y="13783"/>
                  <a:pt x="2296" y="13783"/>
                </a:cubicBezTo>
                <a:lnTo>
                  <a:pt x="2296" y="13783"/>
                </a:lnTo>
                <a:lnTo>
                  <a:pt x="343259" y="29282"/>
                </a:lnTo>
                <a:cubicBezTo>
                  <a:pt x="433666" y="31865"/>
                  <a:pt x="524073" y="-37877"/>
                  <a:pt x="544737" y="29282"/>
                </a:cubicBezTo>
                <a:cubicBezTo>
                  <a:pt x="565401" y="96441"/>
                  <a:pt x="464662" y="254008"/>
                  <a:pt x="467245" y="432238"/>
                </a:cubicBezTo>
                <a:cubicBezTo>
                  <a:pt x="469828" y="610468"/>
                  <a:pt x="547320" y="972096"/>
                  <a:pt x="560235" y="1098665"/>
                </a:cubicBezTo>
                <a:cubicBezTo>
                  <a:pt x="573150" y="1225234"/>
                  <a:pt x="611896" y="1201987"/>
                  <a:pt x="544737" y="1222651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6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90DBB91-AA80-42CE-862F-E12C253CF1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7400" y="304800"/>
            <a:ext cx="5715000" cy="838200"/>
          </a:xfrm>
        </p:spPr>
        <p:txBody>
          <a:bodyPr/>
          <a:lstStyle/>
          <a:p>
            <a:pPr algn="l" fontAlgn="base"/>
            <a:r>
              <a:rPr lang="en-US" sz="2800" i="0" dirty="0">
                <a:solidFill>
                  <a:srgbClr val="000000"/>
                </a:solidFill>
                <a:effectLst/>
              </a:rPr>
              <a:t>How common is the noun </a:t>
            </a:r>
            <a:r>
              <a:rPr lang="en-US" sz="2800" i="1" dirty="0">
                <a:solidFill>
                  <a:srgbClr val="000000"/>
                </a:solidFill>
                <a:effectLst/>
              </a:rPr>
              <a:t>streamline</a:t>
            </a:r>
            <a:r>
              <a:rPr lang="en-US" sz="2800" i="0" dirty="0">
                <a:solidFill>
                  <a:srgbClr val="000000"/>
                </a:solidFill>
                <a:effectLst/>
              </a:rPr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186E03-C727-7E5F-EE63-559D4565AD4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6D60460-F813-E155-1545-C52485D783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F3A0AA2-8380-96AD-1437-3A14F12CC5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5BAE14E-F09A-1026-8D24-1AF2FC33CB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360A5E6-6BA5-7DE6-5FBF-946482F189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0E24033-9C91-8137-0EB9-A179D4A9F9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38E6207-9C95-6EE3-01B7-F66A683847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FF3B6B7-6D59-3B63-2E06-4D0C35BF3A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67C907F-26CD-EBD9-01CA-EE070EAA09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8E58D69-1852-0D1A-E8E4-8DA5673A3B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F58946B-98DA-D7E5-527F-65AF54AB10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42CF49E-6CFA-6839-0026-AF691DD41D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D9EB10F-45CE-3502-7273-34260B90B9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F5A9610-64D3-9B35-D230-179B255D3D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C0F3554-6645-B9E6-01A9-7DE7158715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F9B3D48-AD26-79CA-18E6-71BE3FC350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2743B44-E75A-32A2-2EA4-7109B5A492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FC6AA0B-0724-92B4-9EC0-AC7D6F7F5F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F78B862-17A4-5EB7-75E3-E09FE992A3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3532CC-AE83-D442-A6AC-B4BCE7E2E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8000"/>
                    </a14:imgEffect>
                    <a14:imgEffect>
                      <a14:brightnessContrast bright="-43000"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40" y="1793874"/>
            <a:ext cx="7994652" cy="399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A0E66F2-308A-2C1E-1F24-59A2E01B6275}"/>
              </a:ext>
            </a:extLst>
          </p:cNvPr>
          <p:cNvSpPr/>
          <p:nvPr/>
        </p:nvSpPr>
        <p:spPr bwMode="auto">
          <a:xfrm>
            <a:off x="1100380" y="1865461"/>
            <a:ext cx="7051728" cy="2572317"/>
          </a:xfrm>
          <a:custGeom>
            <a:avLst/>
            <a:gdLst>
              <a:gd name="connsiteX0" fmla="*/ 0 w 7051728"/>
              <a:gd name="connsiteY0" fmla="*/ 2536058 h 2572317"/>
              <a:gd name="connsiteX1" fmla="*/ 480447 w 7051728"/>
              <a:gd name="connsiteY1" fmla="*/ 2536058 h 2572317"/>
              <a:gd name="connsiteX2" fmla="*/ 1332854 w 7051728"/>
              <a:gd name="connsiteY2" fmla="*/ 2567054 h 2572317"/>
              <a:gd name="connsiteX3" fmla="*/ 1627322 w 7051728"/>
              <a:gd name="connsiteY3" fmla="*/ 2412071 h 2572317"/>
              <a:gd name="connsiteX4" fmla="*/ 2030278 w 7051728"/>
              <a:gd name="connsiteY4" fmla="*/ 2210593 h 2572317"/>
              <a:gd name="connsiteX5" fmla="*/ 2324745 w 7051728"/>
              <a:gd name="connsiteY5" fmla="*/ 1931624 h 2572317"/>
              <a:gd name="connsiteX6" fmla="*/ 2851688 w 7051728"/>
              <a:gd name="connsiteY6" fmla="*/ 1265197 h 2572317"/>
              <a:gd name="connsiteX7" fmla="*/ 3285640 w 7051728"/>
              <a:gd name="connsiteY7" fmla="*/ 815746 h 2572317"/>
              <a:gd name="connsiteX8" fmla="*/ 3673098 w 7051728"/>
              <a:gd name="connsiteY8" fmla="*/ 381793 h 2572317"/>
              <a:gd name="connsiteX9" fmla="*/ 4138047 w 7051728"/>
              <a:gd name="connsiteY9" fmla="*/ 164817 h 2572317"/>
              <a:gd name="connsiteX10" fmla="*/ 4541003 w 7051728"/>
              <a:gd name="connsiteY10" fmla="*/ 9834 h 2572317"/>
              <a:gd name="connsiteX11" fmla="*/ 4897464 w 7051728"/>
              <a:gd name="connsiteY11" fmla="*/ 25332 h 2572317"/>
              <a:gd name="connsiteX12" fmla="*/ 5160935 w 7051728"/>
              <a:gd name="connsiteY12" fmla="*/ 102824 h 2572317"/>
              <a:gd name="connsiteX13" fmla="*/ 5408908 w 7051728"/>
              <a:gd name="connsiteY13" fmla="*/ 350797 h 2572317"/>
              <a:gd name="connsiteX14" fmla="*/ 5687878 w 7051728"/>
              <a:gd name="connsiteY14" fmla="*/ 536776 h 2572317"/>
              <a:gd name="connsiteX15" fmla="*/ 5935851 w 7051728"/>
              <a:gd name="connsiteY15" fmla="*/ 629766 h 2572317"/>
              <a:gd name="connsiteX16" fmla="*/ 6121830 w 7051728"/>
              <a:gd name="connsiteY16" fmla="*/ 691759 h 2572317"/>
              <a:gd name="connsiteX17" fmla="*/ 6354305 w 7051728"/>
              <a:gd name="connsiteY17" fmla="*/ 691759 h 2572317"/>
              <a:gd name="connsiteX18" fmla="*/ 7051728 w 7051728"/>
              <a:gd name="connsiteY18" fmla="*/ 722756 h 2572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051728" h="2572317">
                <a:moveTo>
                  <a:pt x="0" y="2536058"/>
                </a:moveTo>
                <a:cubicBezTo>
                  <a:pt x="129152" y="2533475"/>
                  <a:pt x="258305" y="2530892"/>
                  <a:pt x="480447" y="2536058"/>
                </a:cubicBezTo>
                <a:cubicBezTo>
                  <a:pt x="702589" y="2541224"/>
                  <a:pt x="1141708" y="2587718"/>
                  <a:pt x="1332854" y="2567054"/>
                </a:cubicBezTo>
                <a:cubicBezTo>
                  <a:pt x="1524000" y="2546390"/>
                  <a:pt x="1511085" y="2471481"/>
                  <a:pt x="1627322" y="2412071"/>
                </a:cubicBezTo>
                <a:cubicBezTo>
                  <a:pt x="1743559" y="2352661"/>
                  <a:pt x="1914041" y="2290667"/>
                  <a:pt x="2030278" y="2210593"/>
                </a:cubicBezTo>
                <a:cubicBezTo>
                  <a:pt x="2146515" y="2130519"/>
                  <a:pt x="2187843" y="2089190"/>
                  <a:pt x="2324745" y="1931624"/>
                </a:cubicBezTo>
                <a:cubicBezTo>
                  <a:pt x="2461647" y="1774058"/>
                  <a:pt x="2691539" y="1451177"/>
                  <a:pt x="2851688" y="1265197"/>
                </a:cubicBezTo>
                <a:cubicBezTo>
                  <a:pt x="3011837" y="1079217"/>
                  <a:pt x="3148738" y="962980"/>
                  <a:pt x="3285640" y="815746"/>
                </a:cubicBezTo>
                <a:cubicBezTo>
                  <a:pt x="3422542" y="668512"/>
                  <a:pt x="3531030" y="490281"/>
                  <a:pt x="3673098" y="381793"/>
                </a:cubicBezTo>
                <a:cubicBezTo>
                  <a:pt x="3815166" y="273305"/>
                  <a:pt x="3993396" y="226810"/>
                  <a:pt x="4138047" y="164817"/>
                </a:cubicBezTo>
                <a:cubicBezTo>
                  <a:pt x="4282698" y="102824"/>
                  <a:pt x="4414434" y="33081"/>
                  <a:pt x="4541003" y="9834"/>
                </a:cubicBezTo>
                <a:cubicBezTo>
                  <a:pt x="4667572" y="-13413"/>
                  <a:pt x="4794142" y="9834"/>
                  <a:pt x="4897464" y="25332"/>
                </a:cubicBezTo>
                <a:cubicBezTo>
                  <a:pt x="5000786" y="40830"/>
                  <a:pt x="5075694" y="48580"/>
                  <a:pt x="5160935" y="102824"/>
                </a:cubicBezTo>
                <a:cubicBezTo>
                  <a:pt x="5246176" y="157068"/>
                  <a:pt x="5321084" y="278472"/>
                  <a:pt x="5408908" y="350797"/>
                </a:cubicBezTo>
                <a:cubicBezTo>
                  <a:pt x="5496732" y="423122"/>
                  <a:pt x="5600054" y="490281"/>
                  <a:pt x="5687878" y="536776"/>
                </a:cubicBezTo>
                <a:cubicBezTo>
                  <a:pt x="5775702" y="583271"/>
                  <a:pt x="5863526" y="603935"/>
                  <a:pt x="5935851" y="629766"/>
                </a:cubicBezTo>
                <a:cubicBezTo>
                  <a:pt x="6008176" y="655596"/>
                  <a:pt x="6052088" y="681427"/>
                  <a:pt x="6121830" y="691759"/>
                </a:cubicBezTo>
                <a:cubicBezTo>
                  <a:pt x="6191572" y="702091"/>
                  <a:pt x="6199322" y="686593"/>
                  <a:pt x="6354305" y="691759"/>
                </a:cubicBezTo>
                <a:cubicBezTo>
                  <a:pt x="6509288" y="696925"/>
                  <a:pt x="6780508" y="709840"/>
                  <a:pt x="7051728" y="722756"/>
                </a:cubicBezTo>
              </a:path>
            </a:pathLst>
          </a:custGeom>
          <a:noFill/>
          <a:ln w="412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EA4E6D-A36E-3271-8884-893C156D72A4}"/>
              </a:ext>
            </a:extLst>
          </p:cNvPr>
          <p:cNvSpPr txBox="1"/>
          <p:nvPr/>
        </p:nvSpPr>
        <p:spPr>
          <a:xfrm>
            <a:off x="2372440" y="272467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545D7E"/>
                </a:solidFill>
                <a:effectLst/>
                <a:highlight>
                  <a:srgbClr val="FFFFFF"/>
                </a:highlight>
                <a:latin typeface="Google Sans"/>
              </a:rPr>
              <a:t>1868 in the writing of W. J. Rankine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D36191-8D51-D002-C7C2-E3B1D233C61B}"/>
              </a:ext>
            </a:extLst>
          </p:cNvPr>
          <p:cNvSpPr txBox="1"/>
          <p:nvPr/>
        </p:nvSpPr>
        <p:spPr>
          <a:xfrm>
            <a:off x="1371600" y="1447800"/>
            <a:ext cx="5486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Scottish physicist and engineer </a:t>
            </a:r>
            <a:r>
              <a:rPr lang="en-US" dirty="0"/>
              <a:t>William John </a:t>
            </a:r>
            <a:r>
              <a:rPr lang="en-US" dirty="0" err="1"/>
              <a:t>Macquorn</a:t>
            </a:r>
            <a:r>
              <a:rPr lang="en-US" dirty="0"/>
              <a:t> Rankine (1820-1872)</a:t>
            </a:r>
          </a:p>
        </p:txBody>
      </p:sp>
      <p:pic>
        <p:nvPicPr>
          <p:cNvPr id="25" name="Picture 2" descr="Planar Rankine Half-Bodies">
            <a:extLst>
              <a:ext uri="{FF2B5EF4-FFF2-40B4-BE49-F238E27FC236}">
                <a16:creationId xmlns:a16="http://schemas.microsoft.com/office/drawing/2014/main" id="{10A03707-C486-437E-8961-F43811BE5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085" y="3464553"/>
            <a:ext cx="4681830" cy="2971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47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42C0F-8F23-F402-515D-4D667AA69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30AB5572-8C3F-6DF6-F12B-0406D85BDF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7400" y="304800"/>
            <a:ext cx="5715000" cy="838200"/>
          </a:xfrm>
        </p:spPr>
        <p:txBody>
          <a:bodyPr/>
          <a:lstStyle/>
          <a:p>
            <a:pPr algn="l" fontAlgn="base"/>
            <a:r>
              <a:rPr lang="en-US" sz="2800" i="0" dirty="0">
                <a:solidFill>
                  <a:srgbClr val="000000"/>
                </a:solidFill>
                <a:effectLst/>
              </a:rPr>
              <a:t>How common is the noun </a:t>
            </a:r>
            <a:r>
              <a:rPr lang="en-US" sz="2800" i="1" dirty="0">
                <a:solidFill>
                  <a:srgbClr val="000000"/>
                </a:solidFill>
                <a:effectLst/>
              </a:rPr>
              <a:t>streamline</a:t>
            </a:r>
            <a:r>
              <a:rPr lang="en-US" sz="2800" i="0" dirty="0">
                <a:solidFill>
                  <a:srgbClr val="000000"/>
                </a:solidFill>
                <a:effectLst/>
              </a:rPr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8BF356-AE81-BB77-BFC1-2639E1D6B7F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6946484-DFE3-6E24-BD3E-B04B2F5185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37D4D06-B29D-04E3-BA93-4EEE74E86A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FA23FF5E-0707-5D7B-E63B-06BEBE5DAD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9B0A7D5-6B33-2B75-C43A-A437EFE5FE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C862293-C8DE-6692-EA5C-7230691BBE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2D8BB3F-778A-278E-7DEF-0FA8471AF7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A799E0F-8C07-04FF-DB98-24FBEA4899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843F001-E409-7C27-4F55-A17F4B6346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6E237A1-99F6-036E-2223-1D49BF6F11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112BC1B-DBD5-1145-1691-79831D6B42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67AEC0D-0E08-03C9-C41D-2277776437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3F88A79-9C07-B81E-2485-85E2BCC461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3327F69-412D-068B-2F3F-790B7E5E96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B4D431F-396B-E3AA-0009-69B4A4B6F9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A151531-87DE-099F-01DD-615B09B25E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1D17EBE-24F4-9A77-C508-E0604F1D5D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B5947F3-A434-E36D-5D59-619335C51A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95ABD38-F1FA-BF7B-6F52-6B15C6335F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 descr="Bridge Pier | Types of Bridge Piers | Requirements of a Bridge Pier -  CivilDigital -">
            <a:extLst>
              <a:ext uri="{FF2B5EF4-FFF2-40B4-BE49-F238E27FC236}">
                <a16:creationId xmlns:a16="http://schemas.microsoft.com/office/drawing/2014/main" id="{F414FDD5-5DB9-79EA-01AE-FFE0503EF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819" y="1696723"/>
            <a:ext cx="5922158" cy="445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lanar Rankine Half-Bodies">
            <a:extLst>
              <a:ext uri="{FF2B5EF4-FFF2-40B4-BE49-F238E27FC236}">
                <a16:creationId xmlns:a16="http://schemas.microsoft.com/office/drawing/2014/main" id="{D9AD0AFD-3E77-B811-7902-86FB23CCA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4" y="1078548"/>
            <a:ext cx="4681830" cy="2971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8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EFF6CA57-B579-6EF3-68A9-F8A4B1A527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71662" y="304800"/>
            <a:ext cx="5748338" cy="838200"/>
          </a:xfrm>
        </p:spPr>
        <p:txBody>
          <a:bodyPr/>
          <a:lstStyle/>
          <a:p>
            <a:r>
              <a:rPr lang="en-US" altLang="en-US" sz="2800" dirty="0"/>
              <a:t>The Strange Natural Geniuses : The Wright Brothers</a:t>
            </a:r>
          </a:p>
        </p:txBody>
      </p:sp>
      <p:pic>
        <p:nvPicPr>
          <p:cNvPr id="6148" name="Picture 1">
            <a:extLst>
              <a:ext uri="{FF2B5EF4-FFF2-40B4-BE49-F238E27FC236}">
                <a16:creationId xmlns:a16="http://schemas.microsoft.com/office/drawing/2014/main" id="{D5315126-0491-6198-197A-59BC9D42A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28775"/>
            <a:ext cx="1584325" cy="40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8F76C1-96C9-82F2-2354-E8A8315C7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863" y="1479550"/>
            <a:ext cx="717867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1" dirty="0"/>
              <a:t>Wilbur Wright on Their Flying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"</a:t>
            </a:r>
            <a:r>
              <a:rPr lang="en-IN" altLang="en-US" sz="2400" dirty="0">
                <a:solidFill>
                  <a:srgbClr val="C00000"/>
                </a:solidFill>
                <a:latin typeface="Segoe Script" panose="030B0504020000000003" pitchFamily="66" charset="0"/>
              </a:rPr>
              <a:t>The fact that the great scientist believed in flying machines was the one thing that encouraged us to begin our studies</a:t>
            </a:r>
            <a:r>
              <a:rPr lang="en-IN" altLang="en-US" sz="2400" dirty="0"/>
              <a:t>.“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None/>
            </a:pPr>
            <a:r>
              <a:rPr lang="en-IN" altLang="en-US" sz="2400" dirty="0"/>
              <a:t>"</a:t>
            </a:r>
            <a:r>
              <a:rPr lang="en-IN" altLang="en-US" sz="2400" dirty="0">
                <a:solidFill>
                  <a:srgbClr val="00B050"/>
                </a:solidFill>
                <a:latin typeface="Segoe Script" panose="030B0504020000000003" pitchFamily="66" charset="0"/>
              </a:rPr>
              <a:t>I confess that in 1901, I said to my brother Orville that man would not fly for 50 years</a:t>
            </a:r>
            <a:r>
              <a:rPr lang="en-IN" altLang="en-US" sz="2400" dirty="0"/>
              <a:t>.“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"</a:t>
            </a:r>
            <a:r>
              <a:rPr lang="en-IN" altLang="en-US" sz="2400" dirty="0">
                <a:solidFill>
                  <a:srgbClr val="7030A0"/>
                </a:solidFill>
                <a:latin typeface="Segoe Script" panose="030B0504020000000003" pitchFamily="66" charset="0"/>
              </a:rPr>
              <a:t>We could hardly wait to get up in the morning</a:t>
            </a:r>
            <a:r>
              <a:rPr lang="en-IN" altLang="en-US" sz="2400" dirty="0"/>
              <a:t>.“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C691E33-F41D-775F-4A60-E4717C1ECD1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1279827-2371-1940-C128-E936D9869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D92FD79-7E4A-315D-186D-94703EDDEB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8E95EC5-D21F-C73E-6810-FA65708965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6556060-3B23-545F-3879-1CE6519EC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A9443E9-D0B0-1CF6-6D1E-0E9C9DF0F6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62E4887-047B-4347-7696-C31866A399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2F03861-1D40-6C36-6E88-F7439C3CD6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E69E561-BE2A-39E6-AA69-F373274FBE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D25F883-CD79-A50A-A720-57614E0763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64F6479-AAC1-77DA-6971-9D142B422F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CF376BC-FD81-4DE1-DB0C-E993D0880A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E1E9903-3D71-9335-75BC-B4AF25A444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1F4B5B0-B9D4-9B1C-0E4B-96854C6C2B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9030A1F-7D15-0BFD-D94E-750BF12B7D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F12B6C6-E627-F850-EBD5-09E6049511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81E073E-2B41-439E-E2F5-972D51CA56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C6F1A7F-366B-4CB6-44FF-AC8EA93CE3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72FB12A-7A75-B16F-7747-28770DD664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B1E157-A7BC-0BD9-2031-EC9C03321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975" y="1062038"/>
            <a:ext cx="8458200" cy="2060575"/>
          </a:xfrm>
        </p:spPr>
        <p:txBody>
          <a:bodyPr/>
          <a:lstStyle/>
          <a:p>
            <a:r>
              <a:rPr lang="en-IN" altLang="en-US" sz="2800" b="1">
                <a:solidFill>
                  <a:srgbClr val="FF0000"/>
                </a:solidFill>
                <a:latin typeface="Curlz MT" panose="04040404050702020202" pitchFamily="82" charset="0"/>
              </a:rPr>
              <a:t>The term “potential theory” arises from the fact that, in 19th century physics, the fundamental forces of nature were believed to be derived from potentials which satisfied</a:t>
            </a:r>
            <a:br>
              <a:rPr lang="en-IN" altLang="en-US" sz="2800" b="1">
                <a:solidFill>
                  <a:srgbClr val="FF0000"/>
                </a:solidFill>
                <a:latin typeface="Curlz MT" panose="04040404050702020202" pitchFamily="82" charset="0"/>
              </a:rPr>
            </a:br>
            <a:r>
              <a:rPr lang="en-IN" altLang="en-US" sz="2800" b="1">
                <a:solidFill>
                  <a:srgbClr val="FF0000"/>
                </a:solidFill>
                <a:latin typeface="Curlz MT" panose="04040404050702020202" pitchFamily="82" charset="0"/>
              </a:rPr>
              <a:t>Laplace’s equation.</a:t>
            </a:r>
          </a:p>
        </p:txBody>
      </p:sp>
      <p:pic>
        <p:nvPicPr>
          <p:cNvPr id="16388" name="Picture 2" descr="http://ipath.blogs.com/.a/6a00d8341d277753ef015435e6a7d8970c-pi">
            <a:extLst>
              <a:ext uri="{FF2B5EF4-FFF2-40B4-BE49-F238E27FC236}">
                <a16:creationId xmlns:a16="http://schemas.microsoft.com/office/drawing/2014/main" id="{523A8344-4451-876B-0F9E-4E8E7F2E3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3105150"/>
            <a:ext cx="5475287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57C95B8-89AB-8E9C-46FD-0296EEFF90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7DD7B56-7080-EB2A-E0D1-AF769516B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8AD7F81-E076-5448-D359-DA91FEA7C8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6AC4AB2-D845-DE59-1BA0-95781AA7D9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35B7AA4-0DD5-7CF2-7EDF-775B78C83F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8A5C866-B4C7-9F25-2DF2-493FD61425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677416A-E7B3-9D9F-DF41-71DE542971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661C0A4-A5FE-B37D-6896-8F4BBFBAE4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60B85C1-905B-82C8-AB48-125DB23149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1A8FAA9-20FE-44CF-9DEB-4F4B929BA7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F27FBD6-541C-FD3B-270E-0D7DB7410F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0B727DA-7565-FBD3-3ABC-0A4F72B0AE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8EBA37B-4C14-0656-F914-E95F1A98AE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1604FF2-63B8-326D-8C95-B5FD8F691D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6AD7C90-A13D-72B9-AD42-E6ED6E7956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E886FD0-6A35-BCA7-F526-5EB8404843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0E0CA5B-8062-B995-7B85-7CDD034DC0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2DD782FD-A92C-F0A7-ECF9-96CA7D4954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04EF33-B5D7-AECB-C51B-FF83A6A64C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2FA53D-79C7-949F-AA27-D660AC3D9741}"/>
              </a:ext>
            </a:extLst>
          </p:cNvPr>
          <p:cNvSpPr txBox="1"/>
          <p:nvPr/>
        </p:nvSpPr>
        <p:spPr>
          <a:xfrm>
            <a:off x="2438068" y="500718"/>
            <a:ext cx="510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The Potential (Ideal) Flow Theory</a:t>
            </a:r>
            <a:endParaRPr lang="en-IN" sz="28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9EEC32A-045F-C876-07F6-790857BF2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338" y="1249181"/>
            <a:ext cx="5129899" cy="5495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937DBDC9-ED20-1AF1-FA76-36E7520537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61866" y="330994"/>
            <a:ext cx="6461372" cy="862012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An Ultimate Streamline : </a:t>
            </a:r>
            <a:b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The Frozen </a:t>
            </a:r>
            <a:r>
              <a:rPr lang="en-US" altLang="en-US" sz="2800" i="1" dirty="0">
                <a:solidFill>
                  <a:srgbClr val="000000"/>
                </a:solidFill>
                <a:cs typeface="Times New Roman" panose="02020603050405020304" pitchFamily="18" charset="0"/>
              </a:rPr>
              <a:t>C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Device</a:t>
            </a:r>
            <a:endParaRPr lang="en-US" altLang="en-US" sz="2800" dirty="0"/>
          </a:p>
        </p:txBody>
      </p:sp>
      <p:pic>
        <p:nvPicPr>
          <p:cNvPr id="94211" name="Picture 3">
            <a:extLst>
              <a:ext uri="{FF2B5EF4-FFF2-40B4-BE49-F238E27FC236}">
                <a16:creationId xmlns:a16="http://schemas.microsoft.com/office/drawing/2014/main" id="{C72011D3-C3A3-14B4-8A9F-9B5DD4AC1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34" y="1253363"/>
            <a:ext cx="70516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3" name="Picture 5" descr="http://www.imaph.tu-bs.de/lehre/99/irro/static/airfoil.gif">
            <a:extLst>
              <a:ext uri="{FF2B5EF4-FFF2-40B4-BE49-F238E27FC236}">
                <a16:creationId xmlns:a16="http://schemas.microsoft.com/office/drawing/2014/main" id="{1E034459-79C9-2CAC-F17F-71055D84B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57150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B43E075-64F1-5A05-D25A-E4BFB5B1230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09041FA-A91B-BE0A-7360-06CE12EFE4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FB42A50-A485-67D2-DB80-2ECE829B90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91368E3-99C3-AA55-92EE-A590D15563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C27A2F8-76BB-13D4-82C8-02EDC7533D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115C705-E193-40F0-0625-D0C3CBA6BC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F5327ED-564D-0BC9-58C7-A0A65F5A36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F1B9392-0A1B-B7CE-829B-652A81EDC7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F5FAD58-71AA-E589-2327-994D7D33F2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2EDDDB6-2BB0-7059-B0EB-86168F7A28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DAD56D1-C0C9-570B-9071-77B8517B9E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56A871D-AEF6-7AD6-AC15-1BBF5D3CF1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EFEEDF0-C231-1530-BA8C-59455EDB27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B062D46-5C79-DE4A-E3B8-63CA32ADD2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F6CA785-797D-EAE0-A970-A63F458035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D5905CE-D077-9BDD-DEDA-228D78CB19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E533750-15EE-4316-7535-1F6FC3EB67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DFC3927-DB19-95D3-E660-CAB545977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B647289-E192-B55B-C1D5-EDC215838D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11991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42BDF0B-F107-7011-531A-1344795A92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84325" y="304800"/>
            <a:ext cx="6645275" cy="936625"/>
          </a:xfrm>
        </p:spPr>
        <p:txBody>
          <a:bodyPr/>
          <a:lstStyle/>
          <a:p>
            <a:r>
              <a:rPr lang="en-US" altLang="en-US" sz="2800" dirty="0"/>
              <a:t>The Complex Potential : Model for  Streamlines of Simple Flows</a:t>
            </a:r>
          </a:p>
        </p:txBody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9274171E-C4EC-78F6-AF2E-752077E452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04006" y="1371600"/>
            <a:ext cx="8535987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Ideal (Inviscid) Flow field and force generating solid(s) can be invented as a complex potential.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 complex potential is defined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948" name="Object 2">
                <a:extLst>
                  <a:ext uri="{FF2B5EF4-FFF2-40B4-BE49-F238E27FC236}">
                    <a16:creationId xmlns:a16="http://schemas.microsoft.com/office/drawing/2014/main" id="{4F95E218-DEA8-DD1E-AAFE-BED975C9EE46}"/>
                  </a:ext>
                </a:extLst>
              </p:cNvPr>
              <p:cNvSpPr txBox="1"/>
              <p:nvPr/>
            </p:nvSpPr>
            <p:spPr bwMode="auto">
              <a:xfrm>
                <a:off x="3505200" y="2603502"/>
                <a:ext cx="3060700" cy="5968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38948" name="Object 2">
                <a:extLst>
                  <a:ext uri="{FF2B5EF4-FFF2-40B4-BE49-F238E27FC236}">
                    <a16:creationId xmlns:a16="http://schemas.microsoft.com/office/drawing/2014/main" id="{4F95E218-DEA8-DD1E-AAFE-BED975C9E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2603502"/>
                <a:ext cx="3060700" cy="5968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949" name="Rectangle 5">
            <a:extLst>
              <a:ext uri="{FF2B5EF4-FFF2-40B4-BE49-F238E27FC236}">
                <a16:creationId xmlns:a16="http://schemas.microsoft.com/office/drawing/2014/main" id="{BB63D290-7104-DA30-7C2C-593B55AB7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167063"/>
            <a:ext cx="800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In the complex plane every point is associated with a complex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950" name="Object 3">
                <a:extLst>
                  <a:ext uri="{FF2B5EF4-FFF2-40B4-BE49-F238E27FC236}">
                    <a16:creationId xmlns:a16="http://schemas.microsoft.com/office/drawing/2014/main" id="{C44E27C4-1658-D840-92B1-FA296EE238CB}"/>
                  </a:ext>
                </a:extLst>
              </p:cNvPr>
              <p:cNvSpPr txBox="1"/>
              <p:nvPr/>
            </p:nvSpPr>
            <p:spPr bwMode="auto">
              <a:xfrm>
                <a:off x="2895600" y="3817939"/>
                <a:ext cx="3352800" cy="83026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𝑖𝑦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38950" name="Object 3">
                <a:extLst>
                  <a:ext uri="{FF2B5EF4-FFF2-40B4-BE49-F238E27FC236}">
                    <a16:creationId xmlns:a16="http://schemas.microsoft.com/office/drawing/2014/main" id="{C44E27C4-1658-D840-92B1-FA296EE2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3817939"/>
                <a:ext cx="3352800" cy="8302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8951" name="Rectangle 7">
            <a:extLst>
              <a:ext uri="{FF2B5EF4-FFF2-40B4-BE49-F238E27FC236}">
                <a16:creationId xmlns:a16="http://schemas.microsoft.com/office/drawing/2014/main" id="{5ACC85BD-B62E-12AE-33F2-D690BA302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3" y="4783138"/>
            <a:ext cx="708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In general, we can then write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952" name="Object 4">
                <a:extLst>
                  <a:ext uri="{FF2B5EF4-FFF2-40B4-BE49-F238E27FC236}">
                    <a16:creationId xmlns:a16="http://schemas.microsoft.com/office/drawing/2014/main" id="{A1B557A2-1960-15EE-C15D-7FE45B7A9637}"/>
                  </a:ext>
                </a:extLst>
              </p:cNvPr>
              <p:cNvSpPr txBox="1"/>
              <p:nvPr/>
            </p:nvSpPr>
            <p:spPr bwMode="auto">
              <a:xfrm>
                <a:off x="1690230" y="5391280"/>
                <a:ext cx="5091570" cy="102539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38952" name="Object 4">
                <a:extLst>
                  <a:ext uri="{FF2B5EF4-FFF2-40B4-BE49-F238E27FC236}">
                    <a16:creationId xmlns:a16="http://schemas.microsoft.com/office/drawing/2014/main" id="{A1B557A2-1960-15EE-C15D-7FE45B7A9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0230" y="5391280"/>
                <a:ext cx="5091570" cy="10253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1B38E46-7B1B-BC3A-56A6-B5D8DA618C7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AFB92BA-6D74-6256-D7C1-EF8EC6C907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11E9811-88E7-C52F-398B-86938DA02D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F4733B8-282D-1588-AAD6-CB7CBEC523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B1F4143-3235-9C9C-0C3F-7E57223316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B8DB3B7-BAA7-6158-5606-A0587F79B4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5A8A5A7-BC2C-54D6-9C91-8FCA060579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0D0712D-33E6-6717-287B-82639130BB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06653B3-2109-B400-B979-56E576B9CA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768A230-AA63-E43A-DB08-9595D815CA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AE425DF-0583-78B7-B94D-98B8A8DEB1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AD8F270-2C79-F66B-3686-2F84BF494C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C54BB76-EE4D-9868-50B6-84C86B9B57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F675B29-159F-20E2-DF82-6EFDD6F7D1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D33E1F2-40DC-63D7-6304-5020DE8C8A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EC2F7B3-8FC0-060A-BFF8-46A7332C19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479E6D8-0B5B-E355-AA9C-78B358E128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9F24A2E-97A1-2E3C-67EF-110A882D0C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3FA6684-E20A-520C-75F9-DF72B5D356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7F494D4-9F1F-3E63-0FA6-BF222B139174}"/>
              </a:ext>
            </a:extLst>
          </p:cNvPr>
          <p:cNvCxnSpPr/>
          <p:nvPr/>
        </p:nvCxnSpPr>
        <p:spPr bwMode="auto">
          <a:xfrm flipV="1">
            <a:off x="4953000" y="4648200"/>
            <a:ext cx="990600" cy="743080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F348628-AFB3-D0BC-B03A-829E72AF78F2}"/>
              </a:ext>
            </a:extLst>
          </p:cNvPr>
          <p:cNvSpPr txBox="1"/>
          <p:nvPr/>
        </p:nvSpPr>
        <p:spPr>
          <a:xfrm>
            <a:off x="5513133" y="4342735"/>
            <a:ext cx="3575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Mathematical Model for streamlines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36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7" grpId="0" build="p" autoUpdateAnimBg="0"/>
      <p:bldP spid="338948" grpId="0"/>
      <p:bldP spid="338949" grpId="0" autoUpdateAnimBg="0"/>
      <p:bldP spid="338950" grpId="0"/>
      <p:bldP spid="338951" grpId="0" autoUpdateAnimBg="0"/>
      <p:bldP spid="33895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1B467843-E5F2-A225-60C2-D09925B5C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908" y="1303338"/>
            <a:ext cx="8534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If the function </a:t>
            </a:r>
            <a:r>
              <a:rPr lang="en-US" i="1" dirty="0">
                <a:latin typeface="+mn-lt"/>
              </a:rPr>
              <a:t>f</a:t>
            </a:r>
            <a:r>
              <a:rPr lang="en-US" dirty="0">
                <a:latin typeface="+mn-lt"/>
              </a:rPr>
              <a:t> is analytic, this implies that it is also differentiable, meaning that the limit </a:t>
            </a:r>
          </a:p>
        </p:txBody>
      </p:sp>
      <p:sp>
        <p:nvSpPr>
          <p:cNvPr id="339975" name="Rectangle 7">
            <a:extLst>
              <a:ext uri="{FF2B5EF4-FFF2-40B4-BE49-F238E27FC236}">
                <a16:creationId xmlns:a16="http://schemas.microsoft.com/office/drawing/2014/main" id="{E9503025-8317-6589-F3F5-4F5CB4B56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4549775"/>
            <a:ext cx="8153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so that the derivative of the complex potential </a:t>
            </a:r>
            <a:r>
              <a:rPr lang="en-US" i="1" dirty="0">
                <a:latin typeface="+mn-lt"/>
              </a:rPr>
              <a:t>W</a:t>
            </a:r>
            <a:r>
              <a:rPr lang="en-US" dirty="0">
                <a:latin typeface="+mn-lt"/>
              </a:rPr>
              <a:t> in the complex </a:t>
            </a:r>
            <a:r>
              <a:rPr lang="en-US" i="1" dirty="0">
                <a:latin typeface="+mn-lt"/>
              </a:rPr>
              <a:t>z</a:t>
            </a:r>
            <a:r>
              <a:rPr lang="en-US" dirty="0">
                <a:latin typeface="+mn-lt"/>
              </a:rPr>
              <a:t> plane gives the complex conjugate of the velocity. </a:t>
            </a:r>
          </a:p>
          <a:p>
            <a:pPr eaLnBrk="1" hangingPunct="1">
              <a:defRPr/>
            </a:pPr>
            <a:endParaRPr lang="en-US" dirty="0">
              <a:latin typeface="+mn-lt"/>
            </a:endParaRPr>
          </a:p>
          <a:p>
            <a:pPr eaLnBrk="1" hangingPunct="1">
              <a:defRPr/>
            </a:pPr>
            <a:r>
              <a:rPr lang="en-US" dirty="0">
                <a:latin typeface="+mn-lt"/>
              </a:rPr>
              <a:t>Thus, knowledge of the complex potential as a complex function of </a:t>
            </a:r>
            <a:r>
              <a:rPr lang="en-US" i="1" dirty="0">
                <a:latin typeface="+mn-lt"/>
              </a:rPr>
              <a:t>z</a:t>
            </a:r>
            <a:r>
              <a:rPr lang="en-US" dirty="0">
                <a:latin typeface="+mn-lt"/>
              </a:rPr>
              <a:t> leads to the velocity field through a simple derivative.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952" name="Object 4">
                <a:extLst>
                  <a:ext uri="{FF2B5EF4-FFF2-40B4-BE49-F238E27FC236}">
                    <a16:creationId xmlns:a16="http://schemas.microsoft.com/office/drawing/2014/main" id="{F943D073-1DA1-4F4C-EFC9-C0DE9127C8B2}"/>
                  </a:ext>
                </a:extLst>
              </p:cNvPr>
              <p:cNvSpPr txBox="1"/>
              <p:nvPr/>
            </p:nvSpPr>
            <p:spPr bwMode="auto">
              <a:xfrm>
                <a:off x="2164595" y="2248528"/>
                <a:ext cx="4899025" cy="1216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8952" name="Object 4">
                <a:extLst>
                  <a:ext uri="{FF2B5EF4-FFF2-40B4-BE49-F238E27FC236}">
                    <a16:creationId xmlns:a16="http://schemas.microsoft.com/office/drawing/2014/main" id="{F943D073-1DA1-4F4C-EFC9-C0DE9127C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64595" y="2248528"/>
                <a:ext cx="4899025" cy="12160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35A4784-E243-76BD-8C30-52E08FB1F709}"/>
                  </a:ext>
                </a:extLst>
              </p:cNvPr>
              <p:cNvSpPr txBox="1"/>
              <p:nvPr/>
            </p:nvSpPr>
            <p:spPr bwMode="auto">
              <a:xfrm>
                <a:off x="706438" y="3319463"/>
                <a:ext cx="1863725" cy="947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𝑖𝑣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335A4784-E243-76BD-8C30-52E08FB1F7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6438" y="3319463"/>
                <a:ext cx="1863725" cy="9477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86" name="Title 2">
            <a:extLst>
              <a:ext uri="{FF2B5EF4-FFF2-40B4-BE49-F238E27FC236}">
                <a16:creationId xmlns:a16="http://schemas.microsoft.com/office/drawing/2014/main" id="{4C5162CE-8A23-EC43-B9D4-5D8833ED9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325" y="274638"/>
            <a:ext cx="6416675" cy="792162"/>
          </a:xfrm>
        </p:spPr>
        <p:txBody>
          <a:bodyPr/>
          <a:lstStyle/>
          <a:p>
            <a:r>
              <a:rPr lang="en-IN" altLang="en-US" sz="2800"/>
              <a:t>Derivatives of Complex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C9BCB6F2-B8AA-A4C2-C2A8-1560CE9A82FE}"/>
                  </a:ext>
                </a:extLst>
              </p:cNvPr>
              <p:cNvSpPr txBox="1"/>
              <p:nvPr/>
            </p:nvSpPr>
            <p:spPr bwMode="auto">
              <a:xfrm>
                <a:off x="2971800" y="3314700"/>
                <a:ext cx="2047875" cy="94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C9BCB6F2-B8AA-A4C2-C2A8-1560CE9A8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3314700"/>
                <a:ext cx="2047875" cy="947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CCEEE6B5-8AC9-4364-2F76-9C4A15B88E88}"/>
                  </a:ext>
                </a:extLst>
              </p:cNvPr>
              <p:cNvSpPr txBox="1"/>
              <p:nvPr/>
            </p:nvSpPr>
            <p:spPr bwMode="auto">
              <a:xfrm>
                <a:off x="5748338" y="3319463"/>
                <a:ext cx="2262187" cy="947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CCEEE6B5-8AC9-4364-2F76-9C4A15B88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48338" y="3319463"/>
                <a:ext cx="2262187" cy="9477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BA34CF7E-30FC-32F2-3205-41792D1102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7BEBCA03-9627-59C3-953F-64621F53E0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18C49E2-2447-4D22-A473-33CA589973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C07D9F4-678E-75E1-27CD-6CF8C943A4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908D781-A7AD-0FC9-B2AD-42E08301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C6837A7-9C17-7BF6-952A-675A1B9D6F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23BFB22-DC6B-79DF-C03B-AB89BE10E5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3951A2E2-6570-6D14-954A-8D7A8DAF5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F6F9130-D9D0-318C-F559-0D188A12BC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C52150D-ECB1-D731-C003-2A33B0B372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CB70B1B-142C-F867-9D65-5D372A4615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9CE3AB0-3ED6-1F25-ED7F-57DC681098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3C4E9CA-A3F6-39B6-C0A5-6FB657075E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66C0FC9-1764-5E9C-1509-1FE861EF8C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7A05642F-187D-7E5F-241B-E5C0BA4C34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CED539A-98CB-B0A5-72F0-FBA519A6EC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E118ADA-10B6-1017-A3AB-639F25E998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FFB5D36C-E0EB-331B-902E-AB0785ED5E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E2D53E5-7C70-B5E4-D36B-DD8105B0DE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1232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9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9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99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99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0" grpId="0" autoUpdateAnimBg="0"/>
      <p:bldP spid="339975" grpId="0" build="p" autoUpdateAnimBg="0"/>
      <p:bldP spid="338952" grpId="0"/>
      <p:bldP spid="2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E13B21A-A52B-1D76-9795-6B9B44FB6D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1100" y="325142"/>
            <a:ext cx="7086600" cy="685800"/>
          </a:xfrm>
        </p:spPr>
        <p:txBody>
          <a:bodyPr/>
          <a:lstStyle/>
          <a:p>
            <a:r>
              <a:rPr lang="en-US" altLang="en-US" sz="2800" dirty="0"/>
              <a:t>Functions for Elementary Ideal Flows</a:t>
            </a:r>
          </a:p>
        </p:txBody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ED546EE1-A01F-C2DD-C2E7-AAED7D864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9027" y="1807277"/>
            <a:ext cx="8382000" cy="2840922"/>
          </a:xfrm>
        </p:spPr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To Create </a:t>
            </a:r>
            <a:r>
              <a:rPr lang="en-US" altLang="en-US" sz="2400" b="1" dirty="0">
                <a:cs typeface="Times New Roman" panose="02020603050405020304" pitchFamily="18" charset="0"/>
              </a:rPr>
              <a:t>IRROTATIONAL PLANE FLOWS</a:t>
            </a:r>
            <a:endParaRPr lang="en-US" alt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altLang="en-US" sz="2400" dirty="0">
                <a:cs typeface="Times New Roman" panose="02020603050405020304" pitchFamily="18" charset="0"/>
              </a:rPr>
              <a:t>The uniform flow function</a:t>
            </a:r>
          </a:p>
          <a:p>
            <a:r>
              <a:rPr lang="en-US" altLang="en-US" sz="2400" dirty="0">
                <a:cs typeface="Times New Roman" panose="02020603050405020304" pitchFamily="18" charset="0"/>
              </a:rPr>
              <a:t>The perturbation Functions</a:t>
            </a:r>
          </a:p>
          <a:p>
            <a:pPr lvl="1"/>
            <a:r>
              <a:rPr lang="en-US" altLang="en-US" sz="2400" dirty="0">
                <a:cs typeface="Times New Roman" panose="02020603050405020304" pitchFamily="18" charset="0"/>
              </a:rPr>
              <a:t>The source/sink function</a:t>
            </a:r>
          </a:p>
          <a:p>
            <a:pPr lvl="1"/>
            <a:r>
              <a:rPr lang="en-US" altLang="en-US" sz="2400" dirty="0">
                <a:cs typeface="Times New Roman" panose="02020603050405020304" pitchFamily="18" charset="0"/>
              </a:rPr>
              <a:t>The vortex function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3A161C-5404-5F8A-9C63-1ED3F9CF7EB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831A3BC-54AC-4A54-C485-A242522E1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9D92D19-E7F9-C191-2B53-D44D72B496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D55F03C-4AF1-B380-83FD-074B61A07B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17DD3F9-E89F-8612-B806-776C8D59D9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76C6DBF-41D9-75BD-45AF-E216097042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356113A-B14E-9B72-8EF8-39176010F5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F737338-94BB-E0E2-F1C7-5036D02A6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F63EA1D-7131-1388-2E6E-5A456D7B62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253E9AE-E32D-8CE6-88C9-CD598713DC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B731BA2-5781-249C-5C5F-F42A9C78D7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9AFF155-FA04-DC10-F918-58D39FC938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2C87E53-821D-1836-4DC5-BBA9286B95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AFF4853-F781-1085-6EC0-C4AC1448F3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3B7F79D-68D1-4882-9131-2BD9872186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CB6041F-63B4-59EA-E786-54CE662FAC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13AA883-25D4-F21A-B243-C1E22FF45E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BC1DD7F-03B7-7D3C-D400-FD6BF7DF0C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F8660EF-FEB8-75D2-A947-A7753D950D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64B514F-DD9E-2719-221D-FD4C7F88D02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20875" y="338138"/>
            <a:ext cx="6842125" cy="804862"/>
          </a:xfrm>
        </p:spPr>
        <p:txBody>
          <a:bodyPr/>
          <a:lstStyle/>
          <a:p>
            <a:r>
              <a:rPr lang="en-US" altLang="en-US" sz="2800" dirty="0"/>
              <a:t>THE UNIFORM FLOW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2019" name="Rectangle 3">
                <a:extLst>
                  <a:ext uri="{FF2B5EF4-FFF2-40B4-BE49-F238E27FC236}">
                    <a16:creationId xmlns:a16="http://schemas.microsoft.com/office/drawing/2014/main" id="{EEEBB8AC-861B-296B-60FD-114E00CEF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550" y="1295400"/>
                <a:ext cx="8147050" cy="3091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A uniform flow is described as a velocity field where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dirty="0">
                    <a:latin typeface="+mn-lt"/>
                  </a:rPr>
                  <a:t> is a constant.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In 2-D, this velocity field is specified either by the freestream velocity components </a:t>
                </a:r>
                <a:r>
                  <a:rPr lang="en-US" i="1" dirty="0">
                    <a:latin typeface="+mn-lt"/>
                  </a:rPr>
                  <a:t>u</a:t>
                </a:r>
                <a:r>
                  <a:rPr lang="en-US" i="1" baseline="-25000" dirty="0">
                    <a:latin typeface="+mn-lt"/>
                    <a:sym typeface="Symbol" panose="05050102010706020507" pitchFamily="18" charset="2"/>
                  </a:rPr>
                  <a:t></a:t>
                </a:r>
                <a:r>
                  <a:rPr lang="en-US" i="1" dirty="0">
                    <a:latin typeface="+mn-lt"/>
                  </a:rPr>
                  <a:t>, v</a:t>
                </a:r>
                <a:r>
                  <a:rPr lang="en-US" i="1" baseline="-25000" dirty="0">
                    <a:sym typeface="Symbol" panose="05050102010706020507" pitchFamily="18" charset="2"/>
                  </a:rPr>
                  <a:t></a:t>
                </a:r>
                <a:r>
                  <a:rPr lang="en-US" i="1" dirty="0">
                    <a:latin typeface="+mn-lt"/>
                  </a:rPr>
                  <a:t>,</a:t>
                </a:r>
                <a:r>
                  <a:rPr lang="en-US" dirty="0">
                    <a:latin typeface="+mn-lt"/>
                  </a:rPr>
                  <a:t> or by the freestream speed </a:t>
                </a:r>
                <a:r>
                  <a:rPr lang="en-US" i="1" dirty="0">
                    <a:latin typeface="+mn-lt"/>
                  </a:rPr>
                  <a:t>V</a:t>
                </a:r>
                <a:r>
                  <a:rPr lang="en-US" i="1" baseline="-25000" dirty="0">
                    <a:sym typeface="Symbol" panose="05050102010706020507" pitchFamily="18" charset="2"/>
                  </a:rPr>
                  <a:t></a:t>
                </a:r>
                <a:r>
                  <a:rPr lang="en-US" dirty="0">
                    <a:latin typeface="+mn-lt"/>
                  </a:rPr>
                  <a:t> and flow angle α.</a:t>
                </a:r>
              </a:p>
              <a:p>
                <a:pPr marL="342900" indent="-342900" eaLnBrk="1" hangingPunct="1">
                  <a:buFont typeface="Arial" panose="020B0604020202020204" pitchFamily="34" charset="0"/>
                  <a:buChar char="•"/>
                  <a:defRPr/>
                </a:pPr>
                <a:r>
                  <a:rPr lang="en-US" dirty="0">
                    <a:latin typeface="+mn-lt"/>
                  </a:rPr>
                  <a:t>The stream function for a Uniform flow is the first and simplest function is that of a uniform flow with speed </a:t>
                </a:r>
                <a:r>
                  <a:rPr lang="en-US" i="1" dirty="0"/>
                  <a:t>V</a:t>
                </a:r>
                <a:r>
                  <a:rPr lang="en-US" i="1" baseline="-25000" dirty="0">
                    <a:sym typeface="Symbol" panose="05050102010706020507" pitchFamily="18" charset="2"/>
                  </a:rPr>
                  <a:t> </a:t>
                </a:r>
                <a:r>
                  <a:rPr lang="en-US" dirty="0">
                    <a:latin typeface="+mn-lt"/>
                  </a:rPr>
                  <a:t>directed at an angle </a:t>
                </a:r>
                <a:r>
                  <a:rPr lang="en-US" i="1" dirty="0">
                    <a:latin typeface="+mn-lt"/>
                    <a:sym typeface="Symbol" panose="05050102010706020507" pitchFamily="18" charset="2"/>
                  </a:rPr>
                  <a:t> </a:t>
                </a:r>
                <a:r>
                  <a:rPr lang="en-US" dirty="0">
                    <a:latin typeface="+mn-lt"/>
                    <a:sym typeface="Symbol" panose="05050102010706020507" pitchFamily="18" charset="2"/>
                  </a:rPr>
                  <a:t> </a:t>
                </a:r>
                <a:r>
                  <a:rPr lang="en-US" dirty="0" err="1">
                    <a:latin typeface="+mn-lt"/>
                    <a:sym typeface="Symbol" panose="05050102010706020507" pitchFamily="18" charset="2"/>
                  </a:rPr>
                  <a:t>wrt</a:t>
                </a:r>
                <a:r>
                  <a:rPr lang="en-US" dirty="0">
                    <a:latin typeface="+mn-lt"/>
                  </a:rPr>
                  <a:t> the </a:t>
                </a:r>
                <a:r>
                  <a:rPr lang="en-US" i="1" dirty="0">
                    <a:latin typeface="+mn-lt"/>
                  </a:rPr>
                  <a:t>x</a:t>
                </a:r>
                <a:r>
                  <a:rPr lang="en-US" dirty="0">
                    <a:latin typeface="+mn-lt"/>
                  </a:rPr>
                  <a:t> axis. </a:t>
                </a:r>
              </a:p>
            </p:txBody>
          </p:sp>
        </mc:Choice>
        <mc:Fallback xmlns="">
          <p:sp>
            <p:nvSpPr>
              <p:cNvPr id="342019" name="Rectangle 3">
                <a:extLst>
                  <a:ext uri="{FF2B5EF4-FFF2-40B4-BE49-F238E27FC236}">
                    <a16:creationId xmlns:a16="http://schemas.microsoft.com/office/drawing/2014/main" id="{EEEBB8AC-861B-296B-60FD-114E00CEF0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550" y="1295400"/>
                <a:ext cx="8147050" cy="3091744"/>
              </a:xfrm>
              <a:prstGeom prst="rect">
                <a:avLst/>
              </a:prstGeom>
              <a:blipFill>
                <a:blip r:embed="rId2"/>
                <a:stretch>
                  <a:fillRect l="-972" r="-2094" b="-35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2871" name="Rectangle 7">
            <a:extLst>
              <a:ext uri="{FF2B5EF4-FFF2-40B4-BE49-F238E27FC236}">
                <a16:creationId xmlns:a16="http://schemas.microsoft.com/office/drawing/2014/main" id="{7CC2CB11-7289-6E37-ECE0-6E2CD4178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443" y="4495800"/>
            <a:ext cx="4665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  <a:cs typeface="Times New Roman" panose="02020603050405020304" pitchFamily="18" charset="0"/>
              </a:rPr>
              <a:t>In this case the complex potential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2872" name="Object 2">
                <a:extLst>
                  <a:ext uri="{FF2B5EF4-FFF2-40B4-BE49-F238E27FC236}">
                    <a16:creationId xmlns:a16="http://schemas.microsoft.com/office/drawing/2014/main" id="{7F37FB10-BEA2-C67E-F15B-84089E5D794F}"/>
                  </a:ext>
                </a:extLst>
              </p:cNvPr>
              <p:cNvSpPr txBox="1"/>
              <p:nvPr/>
            </p:nvSpPr>
            <p:spPr bwMode="auto">
              <a:xfrm>
                <a:off x="2324100" y="5638800"/>
                <a:ext cx="37719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2872" name="Object 2">
                <a:extLst>
                  <a:ext uri="{FF2B5EF4-FFF2-40B4-BE49-F238E27FC236}">
                    <a16:creationId xmlns:a16="http://schemas.microsoft.com/office/drawing/2014/main" id="{7F37FB10-BEA2-C67E-F15B-84089E5D7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4100" y="5638800"/>
                <a:ext cx="3771900" cy="685800"/>
              </a:xfrm>
              <a:prstGeom prst="rect">
                <a:avLst/>
              </a:prstGeom>
              <a:blipFill>
                <a:blip r:embed="rId3"/>
                <a:stretch>
                  <a:fillRect l="-32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83" name="Picture 11" descr="http://upload.wikimedia.org/wikipedia/commons/d/df/The_Zambezi_River_flows.jpg">
            <a:extLst>
              <a:ext uri="{FF2B5EF4-FFF2-40B4-BE49-F238E27FC236}">
                <a16:creationId xmlns:a16="http://schemas.microsoft.com/office/drawing/2014/main" id="{974A0918-5812-74EA-168A-DC4A8F1C0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1454150"/>
            <a:ext cx="619125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219" name="Ink 10">
                <a:extLst>
                  <a:ext uri="{FF2B5EF4-FFF2-40B4-BE49-F238E27FC236}">
                    <a16:creationId xmlns:a16="http://schemas.microsoft.com/office/drawing/2014/main" id="{3ECA8752-7695-6C6A-168F-5B1A72A8BD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12138" y="6181725"/>
              <a:ext cx="1587" cy="1588"/>
            </p14:xfrm>
          </p:contentPart>
        </mc:Choice>
        <mc:Fallback xmlns="">
          <p:pic>
            <p:nvPicPr>
              <p:cNvPr id="9219" name="Ink 10">
                <a:extLst>
                  <a:ext uri="{FF2B5EF4-FFF2-40B4-BE49-F238E27FC236}">
                    <a16:creationId xmlns:a16="http://schemas.microsoft.com/office/drawing/2014/main" id="{3ECA8752-7695-6C6A-168F-5B1A72A8BD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70876" y="614043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57D59B5-3E6F-FD60-CB92-29FFB28F467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7F18BEC-E554-946A-CE30-2C009FC625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BC1B339-81DC-5506-7093-98B487FAE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959678B-DDD5-BE4E-0C91-D1CCEAAF02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AB93C0E-310F-889C-95BB-2D433D3B7C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4575034-ACF9-01A7-E6CE-F0D8BADB30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7BA3D00-B888-FCEF-1E3E-07F0823ED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74477F7-E29C-F735-786B-4F362CDB44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B389E08-95E8-63BE-8C54-89A936BA16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C407C5D-468F-CD91-838A-77EB184358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8B08AED-60EC-55D5-7720-86A18CA76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E1FF994-0B3F-8F09-8ACA-BF5343CCE8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5B74247-DB9C-0B3F-28D3-BCAF1F8ACB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6D73973-1014-C219-91F0-C4E315A62A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6D71DB5-36B7-BA50-F337-E7DF0F87D2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F706E68-5CD8-8F4D-F8A6-E8DAB01E86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7E8C581-F268-066A-F0FF-DF3BCDABB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D268BF7-9E98-A338-385C-EEB6B877D0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3AB92D-07EF-FCE8-FC21-F2DEBBAC17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2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2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/>
      <p:bldP spid="292871" grpId="0" autoUpdateAnimBg="0"/>
      <p:bldP spid="2928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64B514F-DD9E-2719-221D-FD4C7F88D02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20875" y="338138"/>
            <a:ext cx="6842125" cy="804862"/>
          </a:xfrm>
        </p:spPr>
        <p:txBody>
          <a:bodyPr/>
          <a:lstStyle/>
          <a:p>
            <a:r>
              <a:rPr lang="en-US" altLang="en-US" sz="2800" dirty="0"/>
              <a:t>THE UNIFORM FLOW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2872" name="Object 2">
                <a:extLst>
                  <a:ext uri="{FF2B5EF4-FFF2-40B4-BE49-F238E27FC236}">
                    <a16:creationId xmlns:a16="http://schemas.microsoft.com/office/drawing/2014/main" id="{7F37FB10-BEA2-C67E-F15B-84089E5D794F}"/>
                  </a:ext>
                </a:extLst>
              </p:cNvPr>
              <p:cNvSpPr txBox="1"/>
              <p:nvPr/>
            </p:nvSpPr>
            <p:spPr bwMode="auto">
              <a:xfrm>
                <a:off x="952500" y="1447800"/>
                <a:ext cx="377190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2872" name="Object 2">
                <a:extLst>
                  <a:ext uri="{FF2B5EF4-FFF2-40B4-BE49-F238E27FC236}">
                    <a16:creationId xmlns:a16="http://schemas.microsoft.com/office/drawing/2014/main" id="{7F37FB10-BEA2-C67E-F15B-84089E5D7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500" y="1447800"/>
                <a:ext cx="3771900" cy="685800"/>
              </a:xfrm>
              <a:prstGeom prst="rect">
                <a:avLst/>
              </a:prstGeom>
              <a:blipFill>
                <a:blip r:embed="rId2"/>
                <a:stretch>
                  <a:fillRect l="-32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219" name="Ink 10">
                <a:extLst>
                  <a:ext uri="{FF2B5EF4-FFF2-40B4-BE49-F238E27FC236}">
                    <a16:creationId xmlns:a16="http://schemas.microsoft.com/office/drawing/2014/main" id="{3ECA8752-7695-6C6A-168F-5B1A72A8BD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12138" y="6181725"/>
              <a:ext cx="1587" cy="1588"/>
            </p14:xfrm>
          </p:contentPart>
        </mc:Choice>
        <mc:Fallback xmlns="">
          <p:pic>
            <p:nvPicPr>
              <p:cNvPr id="9219" name="Ink 10">
                <a:extLst>
                  <a:ext uri="{FF2B5EF4-FFF2-40B4-BE49-F238E27FC236}">
                    <a16:creationId xmlns:a16="http://schemas.microsoft.com/office/drawing/2014/main" id="{3ECA8752-7695-6C6A-168F-5B1A72A8BD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70876" y="614043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57D59B5-3E6F-FD60-CB92-29FFB28F467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7F18BEC-E554-946A-CE30-2C009FC625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BC1B339-81DC-5506-7093-98B487FAE7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959678B-DDD5-BE4E-0C91-D1CCEAAF02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AB93C0E-310F-889C-95BB-2D433D3B7C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4575034-ACF9-01A7-E6CE-F0D8BADB30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7BA3D00-B888-FCEF-1E3E-07F0823ED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74477F7-E29C-F735-786B-4F362CDB44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B389E08-95E8-63BE-8C54-89A936BA16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C407C5D-468F-CD91-838A-77EB184358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8B08AED-60EC-55D5-7720-86A18CA76A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E1FF994-0B3F-8F09-8ACA-BF5343CCE8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5B74247-DB9C-0B3F-28D3-BCAF1F8ACB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6D73973-1014-C219-91F0-C4E315A62A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6D71DB5-36B7-BA50-F337-E7DF0F87D2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F706E68-5CD8-8F4D-F8A6-E8DAB01E86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7E8C581-F268-066A-F0FF-DF3BCDABB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D268BF7-9E98-A338-385C-EEB6B877D0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3AB92D-07EF-FCE8-FC21-F2DEBBAC17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D512C18A-B2C9-A443-E2C8-252AAA106E9E}"/>
                  </a:ext>
                </a:extLst>
              </p:cNvPr>
              <p:cNvSpPr txBox="1"/>
              <p:nvPr/>
            </p:nvSpPr>
            <p:spPr bwMode="auto">
              <a:xfrm>
                <a:off x="381000" y="2895600"/>
                <a:ext cx="5118532" cy="8778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d>
                        <m:d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D512C18A-B2C9-A443-E2C8-252AAA106E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895600"/>
                <a:ext cx="5118532" cy="87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B124535C-F4C9-1BB3-1A13-B1EE8CA8B884}"/>
                  </a:ext>
                </a:extLst>
              </p:cNvPr>
              <p:cNvSpPr txBox="1"/>
              <p:nvPr/>
            </p:nvSpPr>
            <p:spPr bwMode="auto">
              <a:xfrm>
                <a:off x="685800" y="3619500"/>
                <a:ext cx="1600200" cy="94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B124535C-F4C9-1BB3-1A13-B1EE8CA8B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619500"/>
                <a:ext cx="1600200" cy="9477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33BB3490-5FBE-CD80-A46C-1E53676F578F}"/>
                  </a:ext>
                </a:extLst>
              </p:cNvPr>
              <p:cNvSpPr txBox="1"/>
              <p:nvPr/>
            </p:nvSpPr>
            <p:spPr bwMode="auto">
              <a:xfrm>
                <a:off x="2514600" y="3624263"/>
                <a:ext cx="2262187" cy="947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33BB3490-5FBE-CD80-A46C-1E53676F5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3624263"/>
                <a:ext cx="2262187" cy="94773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F5F4EB69-98D0-66C8-56FD-84E7535065EF}"/>
                  </a:ext>
                </a:extLst>
              </p:cNvPr>
              <p:cNvSpPr txBox="1"/>
              <p:nvPr/>
            </p:nvSpPr>
            <p:spPr bwMode="auto">
              <a:xfrm>
                <a:off x="654844" y="5522914"/>
                <a:ext cx="7110412" cy="8778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acc>
                            <m:accPr>
                              <m:chr m:val="̂"/>
                              <m:ctrlPr>
                                <a:rPr lang="en-IN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d>
                        <m:d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m:rPr>
                              <m:nor/>
                            </m:rPr>
                            <a:rPr lang="en-IN" sz="2800" dirty="0">
                              <a:solidFill>
                                <a:srgbClr val="000000"/>
                              </a:solidFill>
                              <a:ea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m:rPr>
                              <m:nor/>
                            </m:rPr>
                            <a:rPr lang="en-IN" sz="2800" dirty="0">
                              <a:solidFill>
                                <a:srgbClr val="000000"/>
                              </a:solidFill>
                              <a:ea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F5F4EB69-98D0-66C8-56FD-84E753506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844" y="5522914"/>
                <a:ext cx="7110412" cy="87788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9CDF79CF-CE6F-FD8F-593B-BE53BEF08A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05386" y="2286000"/>
            <a:ext cx="3956089" cy="296404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BB7742C-9924-C963-4D6F-C8FC6876D49B}"/>
              </a:ext>
            </a:extLst>
          </p:cNvPr>
          <p:cNvSpPr txBox="1"/>
          <p:nvPr/>
        </p:nvSpPr>
        <p:spPr>
          <a:xfrm>
            <a:off x="457200" y="2209800"/>
            <a:ext cx="6357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function for streamlines (Stream Function) is </a:t>
            </a:r>
            <a:endParaRPr lang="en-IN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53B586-F718-52D6-D2F4-71E98238088D}"/>
              </a:ext>
            </a:extLst>
          </p:cNvPr>
          <p:cNvSpPr txBox="1"/>
          <p:nvPr/>
        </p:nvSpPr>
        <p:spPr>
          <a:xfrm>
            <a:off x="304800" y="4872335"/>
            <a:ext cx="53319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function for uniform velocity field is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597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/>
      <p:bldP spid="24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B744D79-9871-B883-AD55-86C5BA4BB98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44577" y="331788"/>
            <a:ext cx="5640563" cy="847725"/>
          </a:xfrm>
        </p:spPr>
        <p:txBody>
          <a:bodyPr/>
          <a:lstStyle/>
          <a:p>
            <a:r>
              <a:rPr lang="en-US" altLang="en-US" sz="2800" dirty="0"/>
              <a:t>THE SOURCE OR SINK Functions </a:t>
            </a:r>
          </a:p>
        </p:txBody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7018285B-A4C8-CA20-9F7C-3B0DC62BB02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42900" y="1235075"/>
            <a:ext cx="8229600" cy="533400"/>
          </a:xfrm>
        </p:spPr>
        <p:txBody>
          <a:bodyPr/>
          <a:lstStyle/>
          <a:p>
            <a:r>
              <a:rPr lang="en-US" altLang="en-US" sz="2400"/>
              <a:t>Source (or sink), the complex potential of which is </a:t>
            </a:r>
          </a:p>
        </p:txBody>
      </p:sp>
      <p:sp>
        <p:nvSpPr>
          <p:cNvPr id="343045" name="Rectangle 5">
            <a:extLst>
              <a:ext uri="{FF2B5EF4-FFF2-40B4-BE49-F238E27FC236}">
                <a16:creationId xmlns:a16="http://schemas.microsoft.com/office/drawing/2014/main" id="{5539E1C4-7FB9-8043-4956-4C65ED680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3232151"/>
            <a:ext cx="7620000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This is a pure radial flow, in which all the streamlines converge at the origin, where there is a singularity due to the fact that continuity can not be satisfied.</a:t>
            </a:r>
          </a:p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 At the origin there is a source, </a:t>
            </a:r>
            <a:r>
              <a:rPr lang="en-US" i="1" dirty="0">
                <a:latin typeface="+mn-lt"/>
              </a:rPr>
              <a:t>m</a:t>
            </a:r>
            <a:r>
              <a:rPr lang="en-US" dirty="0">
                <a:latin typeface="+mn-lt"/>
              </a:rPr>
              <a:t> &gt; 0 or sink, </a:t>
            </a:r>
            <a:r>
              <a:rPr lang="en-US" i="1" dirty="0">
                <a:latin typeface="+mn-lt"/>
              </a:rPr>
              <a:t>m</a:t>
            </a:r>
            <a:r>
              <a:rPr lang="en-US" dirty="0">
                <a:latin typeface="+mn-lt"/>
              </a:rPr>
              <a:t> &lt; 0 of fluid.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3894" name="Object 2">
                <a:extLst>
                  <a:ext uri="{FF2B5EF4-FFF2-40B4-BE49-F238E27FC236}">
                    <a16:creationId xmlns:a16="http://schemas.microsoft.com/office/drawing/2014/main" id="{600D49C8-9A9C-1CCF-41F9-E9E1792FAB93}"/>
                  </a:ext>
                </a:extLst>
              </p:cNvPr>
              <p:cNvSpPr txBox="1"/>
              <p:nvPr/>
            </p:nvSpPr>
            <p:spPr bwMode="auto">
              <a:xfrm>
                <a:off x="2438068" y="2012950"/>
                <a:ext cx="3694113" cy="1111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3894" name="Object 2">
                <a:extLst>
                  <a:ext uri="{FF2B5EF4-FFF2-40B4-BE49-F238E27FC236}">
                    <a16:creationId xmlns:a16="http://schemas.microsoft.com/office/drawing/2014/main" id="{600D49C8-9A9C-1CCF-41F9-E9E1792FA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068" y="2012950"/>
                <a:ext cx="3694113" cy="11112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0E10A383-EE04-C425-FEE9-E089C7180B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86606CA-314A-3B79-B26C-91671FFB8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FB29CCD-2BD9-7ACD-2D81-1EA067BA02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21B6BE5-2D6A-C8B3-DA36-74730AF9DB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18F004F-A633-9D46-F8A9-7FBAEB4852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7EF6F70-D596-5E68-63C4-A2CB864737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C66B9C5-0938-21A6-211E-330BFB51AC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02853D8-FEDC-B09D-9CF3-62029AEB23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A39DA43-4C9E-4C11-07D4-0E45C541B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5BE993E-B5D9-C645-A38F-40D6CDD45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6578581-4F5A-1AC4-A85F-F1D834E69A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EE27952-A01C-400F-BB4F-F1022117ED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BB229D1-DBD9-999F-2A13-F140113BB9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26A0238-FF4F-C6E5-6BF2-8C719A1F00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96552FB-1FBD-5D8E-1586-A6C1778A10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32F9BE5-BF99-391E-9268-45BBA96693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C3F37B5-EE04-468F-26F4-F9CB09A865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70B34C0-61B8-3475-CD37-C108001236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005FC2-AD11-6F08-DE46-C40EA531BD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3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3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3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3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build="p" autoUpdateAnimBg="0"/>
      <p:bldP spid="343045" grpId="0" build="p" autoUpdateAnimBg="0"/>
      <p:bldP spid="29389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939CE08F-B89B-216B-3770-CA52A919E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31151"/>
            <a:ext cx="4014061" cy="3656983"/>
          </a:xfrm>
          <a:prstGeom prst="rect">
            <a:avLst/>
          </a:prstGeom>
        </p:spPr>
      </p:pic>
      <p:sp>
        <p:nvSpPr>
          <p:cNvPr id="344067" name="Rectangle 3">
            <a:extLst>
              <a:ext uri="{FF2B5EF4-FFF2-40B4-BE49-F238E27FC236}">
                <a16:creationId xmlns:a16="http://schemas.microsoft.com/office/drawing/2014/main" id="{57A441A6-70E8-3CEE-1860-853931AB1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276850"/>
            <a:ext cx="853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v"/>
              <a:defRPr/>
            </a:pPr>
            <a:r>
              <a:rPr lang="en-US" dirty="0">
                <a:latin typeface="+mn-lt"/>
              </a:rPr>
              <a:t>The flow field is uniquely determined upon deriving the complex potential </a:t>
            </a:r>
            <a:r>
              <a:rPr lang="en-US" i="1" dirty="0">
                <a:latin typeface="+mn-lt"/>
              </a:rPr>
              <a:t>W</a:t>
            </a:r>
            <a:r>
              <a:rPr lang="en-US" dirty="0">
                <a:latin typeface="+mn-lt"/>
              </a:rPr>
              <a:t> with respect to </a:t>
            </a:r>
            <a:r>
              <a:rPr lang="en-US" i="1" dirty="0">
                <a:latin typeface="+mn-lt"/>
              </a:rPr>
              <a:t>z</a:t>
            </a:r>
            <a:r>
              <a:rPr lang="en-US" dirty="0">
                <a:latin typeface="+mn-lt"/>
              </a:rPr>
              <a:t>. </a:t>
            </a:r>
          </a:p>
          <a:p>
            <a:pPr eaLnBrk="1" hangingPunct="1">
              <a:buFont typeface="Wingdings" panose="05000000000000000000" pitchFamily="2" charset="2"/>
              <a:buChar char="v"/>
              <a:defRPr/>
            </a:pPr>
            <a:endParaRPr lang="en-US" dirty="0">
              <a:latin typeface="+mn-lt"/>
            </a:endParaRPr>
          </a:p>
        </p:txBody>
      </p:sp>
      <p:sp>
        <p:nvSpPr>
          <p:cNvPr id="294916" name="Text Box 4">
            <a:extLst>
              <a:ext uri="{FF2B5EF4-FFF2-40B4-BE49-F238E27FC236}">
                <a16:creationId xmlns:a16="http://schemas.microsoft.com/office/drawing/2014/main" id="{C01F9576-206C-C4F6-0480-C5CE68965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343400"/>
            <a:ext cx="1603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</a:rPr>
              <a:t>Iso </a:t>
            </a:r>
            <a:r>
              <a:rPr lang="en-US" altLang="en-US" sz="2400" dirty="0">
                <a:solidFill>
                  <a:srgbClr val="0070C0"/>
                </a:solidFill>
                <a:latin typeface="Symbol" panose="05050102010706020507" pitchFamily="18" charset="2"/>
                <a:ea typeface="Batang" panose="02030600000101010101" pitchFamily="18" charset="-127"/>
              </a:rPr>
              <a:t>y </a:t>
            </a: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  <a:ea typeface="Batang" panose="02030600000101010101" pitchFamily="18" charset="-127"/>
              </a:rPr>
              <a:t>lines</a:t>
            </a:r>
            <a:endParaRPr lang="en-US" altLang="en-US" sz="24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94917" name="Line 5">
            <a:extLst>
              <a:ext uri="{FF2B5EF4-FFF2-40B4-BE49-F238E27FC236}">
                <a16:creationId xmlns:a16="http://schemas.microsoft.com/office/drawing/2014/main" id="{B5F63257-5C1D-25C9-88D7-5AC62023E71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444" y="3810000"/>
            <a:ext cx="1838049" cy="7620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4920" name="Object 2">
                <a:extLst>
                  <a:ext uri="{FF2B5EF4-FFF2-40B4-BE49-F238E27FC236}">
                    <a16:creationId xmlns:a16="http://schemas.microsoft.com/office/drawing/2014/main" id="{EE9D36C7-8CF4-3B9A-2C7B-B69B0798D399}"/>
                  </a:ext>
                </a:extLst>
              </p:cNvPr>
              <p:cNvSpPr txBox="1"/>
              <p:nvPr/>
            </p:nvSpPr>
            <p:spPr bwMode="auto">
              <a:xfrm>
                <a:off x="3962400" y="5594350"/>
                <a:ext cx="3692525" cy="1111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4920" name="Object 2">
                <a:extLst>
                  <a:ext uri="{FF2B5EF4-FFF2-40B4-BE49-F238E27FC236}">
                    <a16:creationId xmlns:a16="http://schemas.microsoft.com/office/drawing/2014/main" id="{EE9D36C7-8CF4-3B9A-2C7B-B69B0798D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5594350"/>
                <a:ext cx="3692525" cy="11112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5" name="Title 1">
            <a:extLst>
              <a:ext uri="{FF2B5EF4-FFF2-40B4-BE49-F238E27FC236}">
                <a16:creationId xmlns:a16="http://schemas.microsoft.com/office/drawing/2014/main" id="{921615E3-2575-A818-1111-C86989BC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263" y="244475"/>
            <a:ext cx="6459537" cy="746125"/>
          </a:xfrm>
        </p:spPr>
        <p:txBody>
          <a:bodyPr/>
          <a:lstStyle/>
          <a:p>
            <a:r>
              <a:rPr lang="en-IN" altLang="en-US" sz="2800" dirty="0"/>
              <a:t>Diagnosis of Source Function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A5028D-706B-A344-9770-BE9805E1B5C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A36672C-7276-C673-30F8-2C59C60046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9E7E41D-448B-C273-D830-BA6FC29AF4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E068CDE-DD63-B3C0-6E10-023CA9763A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D52B99B-9CC8-2B2F-2FFB-64011B183E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42D3FB0-9FD9-9B46-DBA3-3C5A4D8842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7438055-E056-49B0-CFAF-17EEBBE5C5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16D4AA4-40E1-D864-89A2-A6E7E1D639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BCB05FE-D0A2-C700-64FB-3297BA6BB9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AA5777D-45F7-94F7-3BC3-60C3258961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3D37684-CBC4-2B3A-570F-8466E92C4C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52FF22B-E648-E6B5-4529-F42F5CC477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BA86309-E40C-C3C2-4710-4209310F41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1892731-FE23-B069-1808-4DC50A1896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C6E1632-1B9E-29EE-0996-C0E0BE5B60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CEB3899-D178-2FBF-BA32-76E80B31A0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FF8B8BB-FA2C-0675-CA70-4B2664EB4E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73D410C-FD4C-5E3D-5592-C78550AD0B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4A2E975-8B5E-6C2B-B547-D3561F922A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36EC4F6D-4FEB-E271-F8BC-F11C7B4982C9}"/>
                  </a:ext>
                </a:extLst>
              </p:cNvPr>
              <p:cNvSpPr txBox="1"/>
              <p:nvPr/>
            </p:nvSpPr>
            <p:spPr bwMode="auto">
              <a:xfrm>
                <a:off x="4647537" y="2551114"/>
                <a:ext cx="3659620" cy="87788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𝑎𝑟𝑐𝑡𝑎𝑛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IN" dirty="0"/>
                  <a:t> </a:t>
                </a:r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36EC4F6D-4FEB-E271-F8BC-F11C7B498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7537" y="2551114"/>
                <a:ext cx="3659620" cy="87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B49E418F-F583-52CC-AFDC-DFF0338FD197}"/>
              </a:ext>
            </a:extLst>
          </p:cNvPr>
          <p:cNvSpPr txBox="1"/>
          <p:nvPr/>
        </p:nvSpPr>
        <p:spPr>
          <a:xfrm>
            <a:off x="4242661" y="1446487"/>
            <a:ext cx="4605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function for streamlines (Stream Function) is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9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4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4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/>
      <p:bldP spid="294916" grpId="0"/>
      <p:bldP spid="294920" grpId="0"/>
      <p:bldP spid="2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7B0FEFA-4426-5546-E297-557AD11C50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03238"/>
            <a:ext cx="8229600" cy="487362"/>
          </a:xfrm>
        </p:spPr>
        <p:txBody>
          <a:bodyPr/>
          <a:lstStyle/>
          <a:p>
            <a:r>
              <a:rPr lang="en-US" altLang="en-US" sz="2800" b="1"/>
              <a:t>THE VORTEX FUNCTION </a:t>
            </a:r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2ED8553F-7624-885A-61AE-A667CB2F620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95400"/>
            <a:ext cx="8229600" cy="533400"/>
          </a:xfrm>
        </p:spPr>
        <p:txBody>
          <a:bodyPr/>
          <a:lstStyle/>
          <a:p>
            <a:r>
              <a:rPr lang="en-US" altLang="en-US" sz="2400"/>
              <a:t>In the case of a vortex, the flow field is purely tangential. </a:t>
            </a:r>
          </a:p>
        </p:txBody>
      </p:sp>
      <p:sp>
        <p:nvSpPr>
          <p:cNvPr id="345093" name="Rectangle 5">
            <a:extLst>
              <a:ext uri="{FF2B5EF4-FFF2-40B4-BE49-F238E27FC236}">
                <a16:creationId xmlns:a16="http://schemas.microsoft.com/office/drawing/2014/main" id="{06FC2607-87CC-2889-E527-880F09547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1783140"/>
            <a:ext cx="57086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The complex potential is </a:t>
            </a:r>
          </a:p>
        </p:txBody>
      </p:sp>
      <p:sp>
        <p:nvSpPr>
          <p:cNvPr id="345095" name="Rectangle 7">
            <a:extLst>
              <a:ext uri="{FF2B5EF4-FFF2-40B4-BE49-F238E27FC236}">
                <a16:creationId xmlns:a16="http://schemas.microsoft.com/office/drawing/2014/main" id="{0BDDCF3A-DC35-5898-738B-F5A5E51E4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572000"/>
            <a:ext cx="8686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There is again a singularity at the origin, this time associated to the fact that the circulation along any closed curve including the origin is nonzero and equal to </a:t>
            </a:r>
            <a:r>
              <a:rPr lang="en-US" i="1" dirty="0">
                <a:latin typeface="+mn-lt"/>
                <a:sym typeface="Symbol" panose="05050102010706020507" pitchFamily="18" charset="2"/>
              </a:rPr>
              <a:t></a:t>
            </a:r>
            <a:r>
              <a:rPr lang="en-US" dirty="0">
                <a:latin typeface="+mn-lt"/>
              </a:rPr>
              <a:t>. </a:t>
            </a:r>
          </a:p>
          <a:p>
            <a:pPr eaLnBrk="1" hangingPunct="1">
              <a:defRPr/>
            </a:pPr>
            <a:r>
              <a:rPr lang="en-US" dirty="0">
                <a:latin typeface="+mn-lt"/>
              </a:rPr>
              <a:t>If the closed curve does not include the origin, the circulation will be zero.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5945" name="Object 2">
                <a:extLst>
                  <a:ext uri="{FF2B5EF4-FFF2-40B4-BE49-F238E27FC236}">
                    <a16:creationId xmlns:a16="http://schemas.microsoft.com/office/drawing/2014/main" id="{E0B13DCA-720B-0828-C550-CB66BD1B56DB}"/>
                  </a:ext>
                </a:extLst>
              </p:cNvPr>
              <p:cNvSpPr txBox="1"/>
              <p:nvPr/>
            </p:nvSpPr>
            <p:spPr bwMode="auto">
              <a:xfrm>
                <a:off x="973137" y="2362200"/>
                <a:ext cx="3370263" cy="9667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5945" name="Object 2">
                <a:extLst>
                  <a:ext uri="{FF2B5EF4-FFF2-40B4-BE49-F238E27FC236}">
                    <a16:creationId xmlns:a16="http://schemas.microsoft.com/office/drawing/2014/main" id="{E0B13DCA-720B-0828-C550-CB66BD1B5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3137" y="2362200"/>
                <a:ext cx="3370263" cy="9667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DCE2C521-2E3F-827B-BFAB-60A3636B6FDD}"/>
                  </a:ext>
                </a:extLst>
              </p:cNvPr>
              <p:cNvSpPr txBox="1"/>
              <p:nvPr/>
            </p:nvSpPr>
            <p:spPr bwMode="auto">
              <a:xfrm>
                <a:off x="1430337" y="3429000"/>
                <a:ext cx="3370263" cy="10239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DCE2C521-2E3F-827B-BFAB-60A3636B6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0337" y="3429000"/>
                <a:ext cx="3370263" cy="1023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9B2B5DC-3377-F885-8E9F-665C51D8D4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8BE224C-FC61-D2BD-0369-1ACF3E42AF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4B3C05-8B70-989A-03C1-B2B9959F90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7A07A41-B003-F581-EFC0-8A4F422B50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AB6FBFB-9E2C-9A8D-5B74-6ED077DF67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C184951-B120-E46F-6913-57071BDBB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42DE1A0-AA3B-CBF1-470A-2B5A58DD76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C79576E-4A24-433E-C9E2-DEF185761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8FFB36B-C3FC-8FF5-F966-5B5751BDC7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1BC4EFA-269B-CF26-D71C-589CC9292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FE77573-3061-09C5-2148-AD3445FAC1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C1F52AE-932A-FAE9-D20E-91CED2AFDB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69E802D-E104-0EE2-437A-F6A3173B4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8AAFF9E-EF07-A1D0-49DD-1E1CF3C3F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2AE615F-A159-E8FA-0EE9-91A3B45821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3F31660-C67C-9919-FA2C-5CEF0EABBF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0D9B4F8-F5E7-C8D6-66B2-D7F878AD19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A6F5860-63AF-91BE-A9A1-AFA814A17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292F2DD-7268-73BB-A1D3-CF8B8F06B3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10CD029-6716-4F04-DCFF-43A9552BBC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1828800"/>
            <a:ext cx="3249237" cy="2693987"/>
          </a:xfrm>
          <a:prstGeom prst="rect">
            <a:avLst/>
          </a:prstGeom>
        </p:spPr>
      </p:pic>
      <p:pic>
        <p:nvPicPr>
          <p:cNvPr id="1026" name="Picture 2" descr="The BIGGEST Whirlpools Of All Time">
            <a:extLst>
              <a:ext uri="{FF2B5EF4-FFF2-40B4-BE49-F238E27FC236}">
                <a16:creationId xmlns:a16="http://schemas.microsoft.com/office/drawing/2014/main" id="{7A873765-9504-B5A3-BD35-330BA4785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17" y="1664494"/>
            <a:ext cx="8094133" cy="45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5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5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5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5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50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50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 autoUpdateAnimBg="0"/>
      <p:bldP spid="345093" grpId="0" build="p" autoUpdateAnimBg="0"/>
      <p:bldP spid="345095" grpId="0" build="p" autoUpdateAnimBg="0"/>
      <p:bldP spid="295945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7B0FEFA-4426-5546-E297-557AD11C50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03238"/>
            <a:ext cx="8229600" cy="487362"/>
          </a:xfrm>
        </p:spPr>
        <p:txBody>
          <a:bodyPr/>
          <a:lstStyle/>
          <a:p>
            <a:r>
              <a:rPr lang="en-US" altLang="en-US" sz="2800" dirty="0"/>
              <a:t>Algebra of Basic Flow Functions</a:t>
            </a:r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2ED8553F-7624-885A-61AE-A667CB2F620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71600"/>
            <a:ext cx="7840741" cy="4724400"/>
          </a:xfrm>
        </p:spPr>
        <p:txBody>
          <a:bodyPr/>
          <a:lstStyle/>
          <a:p>
            <a:r>
              <a:rPr lang="en-US" altLang="en-US" sz="2400" dirty="0"/>
              <a:t>The potential functions can be directly added to get new flow functions.</a:t>
            </a:r>
          </a:p>
          <a:p>
            <a:r>
              <a:rPr lang="en-US" altLang="en-US" sz="2400" dirty="0"/>
              <a:t>This is known as superposition of basic functions.</a:t>
            </a:r>
          </a:p>
          <a:p>
            <a:r>
              <a:rPr lang="en-US" altLang="en-US" sz="2400" dirty="0"/>
              <a:t>Popular superpositions are:</a:t>
            </a:r>
          </a:p>
          <a:p>
            <a:r>
              <a:rPr lang="en-US" sz="2400" dirty="0"/>
              <a:t>Uniform Flow with Source</a:t>
            </a:r>
          </a:p>
          <a:p>
            <a:r>
              <a:rPr lang="en-US" sz="2400" dirty="0"/>
              <a:t>Uniform Flow with Source and Sink</a:t>
            </a:r>
          </a:p>
          <a:p>
            <a:r>
              <a:rPr lang="en-US" altLang="en-US" sz="2400" dirty="0"/>
              <a:t>Doublet</a:t>
            </a:r>
          </a:p>
          <a:p>
            <a:r>
              <a:rPr lang="en-US" altLang="en-US" sz="2400" dirty="0"/>
              <a:t>Uniform flow with Doublet</a:t>
            </a:r>
          </a:p>
          <a:p>
            <a:r>
              <a:rPr lang="en-US" altLang="en-US" sz="2400" dirty="0"/>
              <a:t>Uniform flow with Doublet and Vortex</a:t>
            </a:r>
          </a:p>
          <a:p>
            <a:r>
              <a:rPr lang="en-US" altLang="en-US" sz="2400" dirty="0"/>
              <a:t>Any superposition which generates a zero-value streamline is important for engineering flow devices.</a:t>
            </a:r>
          </a:p>
        </p:txBody>
      </p:sp>
      <p:pic>
        <p:nvPicPr>
          <p:cNvPr id="11271" name="Picture 8" descr="tex2html_wrap_inline102">
            <a:extLst>
              <a:ext uri="{FF2B5EF4-FFF2-40B4-BE49-F238E27FC236}">
                <a16:creationId xmlns:a16="http://schemas.microsoft.com/office/drawing/2014/main" id="{06AB0628-9C41-1929-A1AE-B36F5E1D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4050" y="3292475"/>
            <a:ext cx="11430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9B2B5DC-3377-F885-8E9F-665C51D8D4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8BE224C-FC61-D2BD-0369-1ACF3E42AF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4B3C05-8B70-989A-03C1-B2B9959F90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7A07A41-B003-F581-EFC0-8A4F422B50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AB6FBFB-9E2C-9A8D-5B74-6ED077DF67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C184951-B120-E46F-6913-57071BDBB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42DE1A0-AA3B-CBF1-470A-2B5A58DD76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C79576E-4A24-433E-C9E2-DEF185761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8FFB36B-C3FC-8FF5-F966-5B5751BDC7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1BC4EFA-269B-CF26-D71C-589CC9292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FE77573-3061-09C5-2148-AD3445FAC1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C1F52AE-932A-FAE9-D20E-91CED2AFDB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69E802D-E104-0EE2-437A-F6A3173B4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8AAFF9E-EF07-A1D0-49DD-1E1CF3C3F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2AE615F-A159-E8FA-0EE9-91A3B45821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3F31660-C67C-9919-FA2C-5CEF0EABBF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0D9B4F8-F5E7-C8D6-66B2-D7F878AD19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A6F5860-63AF-91BE-A9A1-AFA814A17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292F2DD-7268-73BB-A1D3-CF8B8F06B3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5406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5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5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5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7B0FEFA-4426-5546-E297-557AD11C50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03238"/>
            <a:ext cx="8229600" cy="487362"/>
          </a:xfrm>
        </p:spPr>
        <p:txBody>
          <a:bodyPr/>
          <a:lstStyle/>
          <a:p>
            <a:r>
              <a:rPr lang="en-US" sz="2800" b="0" i="0" u="none" strike="noStrike" baseline="0" dirty="0"/>
              <a:t>Uniform Flow with Source and Sink</a:t>
            </a:r>
            <a:endParaRPr lang="en-US" altLang="en-US" sz="2800" dirty="0"/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2ED8553F-7624-885A-61AE-A667CB2F620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95400"/>
            <a:ext cx="8550275" cy="1656722"/>
          </a:xfrm>
        </p:spPr>
        <p:txBody>
          <a:bodyPr/>
          <a:lstStyle/>
          <a:p>
            <a:r>
              <a:rPr lang="en-US" sz="2400" dirty="0"/>
              <a:t>Consider  superimposition of a uniform flow in the x-direction, with a source located at (−</a:t>
            </a:r>
            <a:r>
              <a:rPr lang="en-US" sz="2400" i="1" dirty="0"/>
              <a:t>l</a:t>
            </a:r>
            <a:r>
              <a:rPr lang="en-US" sz="2400" dirty="0"/>
              <a:t>/2, 0), and a sink of equal and opposite strength located at (+</a:t>
            </a:r>
            <a:r>
              <a:rPr lang="en-US" sz="2400" i="1" dirty="0"/>
              <a:t>l</a:t>
            </a:r>
            <a:r>
              <a:rPr lang="en-US" sz="2400" dirty="0"/>
              <a:t>/2, 0).</a:t>
            </a:r>
            <a:endParaRPr lang="en-US" altLang="en-US" sz="2400" dirty="0"/>
          </a:p>
        </p:txBody>
      </p:sp>
      <p:pic>
        <p:nvPicPr>
          <p:cNvPr id="11271" name="Picture 8" descr="tex2html_wrap_inline102">
            <a:extLst>
              <a:ext uri="{FF2B5EF4-FFF2-40B4-BE49-F238E27FC236}">
                <a16:creationId xmlns:a16="http://schemas.microsoft.com/office/drawing/2014/main" id="{06AB0628-9C41-1929-A1AE-B36F5E1D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4050" y="3292475"/>
            <a:ext cx="11430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9B2B5DC-3377-F885-8E9F-665C51D8D4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8BE224C-FC61-D2BD-0369-1ACF3E42AF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4B3C05-8B70-989A-03C1-B2B9959F90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7A07A41-B003-F581-EFC0-8A4F422B50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AB6FBFB-9E2C-9A8D-5B74-6ED077DF67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C184951-B120-E46F-6913-57071BDBB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42DE1A0-AA3B-CBF1-470A-2B5A58DD76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C79576E-4A24-433E-C9E2-DEF1857614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8FFB36B-C3FC-8FF5-F966-5B5751BDC7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1BC4EFA-269B-CF26-D71C-589CC9292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FE77573-3061-09C5-2148-AD3445FAC1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C1F52AE-932A-FAE9-D20E-91CED2AFDB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69E802D-E104-0EE2-437A-F6A3173B4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8AAFF9E-EF07-A1D0-49DD-1E1CF3C3F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2AE615F-A159-E8FA-0EE9-91A3B45821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3F31660-C67C-9919-FA2C-5CEF0EABBF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0D9B4F8-F5E7-C8D6-66B2-D7F878AD19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A6F5860-63AF-91BE-A9A1-AFA814A17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292F2DD-7268-73BB-A1D3-CF8B8F06B3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6EE2130-5C4E-8824-DD69-8B62561A1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49" y="2708072"/>
            <a:ext cx="3799426" cy="3708603"/>
          </a:xfrm>
          <a:prstGeom prst="rect">
            <a:avLst/>
          </a:prstGeom>
        </p:spPr>
      </p:pic>
      <p:sp>
        <p:nvSpPr>
          <p:cNvPr id="23" name="Text Box 4">
            <a:extLst>
              <a:ext uri="{FF2B5EF4-FFF2-40B4-BE49-F238E27FC236}">
                <a16:creationId xmlns:a16="http://schemas.microsoft.com/office/drawing/2014/main" id="{41DA939C-0F89-E42D-D3A1-4C70B7BAB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0876" y="3962400"/>
            <a:ext cx="1603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</a:rPr>
              <a:t>Iso </a:t>
            </a:r>
            <a:r>
              <a:rPr lang="en-US" altLang="en-US" sz="2400" dirty="0">
                <a:solidFill>
                  <a:srgbClr val="0070C0"/>
                </a:solidFill>
                <a:latin typeface="Symbol" panose="05050102010706020507" pitchFamily="18" charset="2"/>
                <a:ea typeface="Batang" panose="02030600000101010101" pitchFamily="18" charset="-127"/>
              </a:rPr>
              <a:t>y </a:t>
            </a: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  <a:ea typeface="Batang" panose="02030600000101010101" pitchFamily="18" charset="-127"/>
              </a:rPr>
              <a:t>lines</a:t>
            </a:r>
            <a:endParaRPr lang="en-US" altLang="en-US" sz="24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4" name="Line 5">
            <a:extLst>
              <a:ext uri="{FF2B5EF4-FFF2-40B4-BE49-F238E27FC236}">
                <a16:creationId xmlns:a16="http://schemas.microsoft.com/office/drawing/2014/main" id="{AF7DC7FA-48F2-8253-AADD-A115DA40356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37720" y="3429000"/>
            <a:ext cx="1838049" cy="7620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5" name="Text Box 4">
            <a:extLst>
              <a:ext uri="{FF2B5EF4-FFF2-40B4-BE49-F238E27FC236}">
                <a16:creationId xmlns:a16="http://schemas.microsoft.com/office/drawing/2014/main" id="{EC622C07-1B40-C50E-C329-0331AB030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4556" y="5177135"/>
            <a:ext cx="8883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</a:rPr>
              <a:t>I </a:t>
            </a:r>
            <a:r>
              <a:rPr lang="en-US" altLang="en-US" sz="2400" dirty="0">
                <a:solidFill>
                  <a:srgbClr val="0070C0"/>
                </a:solidFill>
                <a:latin typeface="Symbol" panose="05050102010706020507" pitchFamily="18" charset="2"/>
                <a:ea typeface="Batang" panose="02030600000101010101" pitchFamily="18" charset="-127"/>
              </a:rPr>
              <a:t>y=0</a:t>
            </a:r>
            <a:endParaRPr lang="en-US" altLang="en-US" sz="24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26" name="Line 5">
            <a:extLst>
              <a:ext uri="{FF2B5EF4-FFF2-40B4-BE49-F238E27FC236}">
                <a16:creationId xmlns:a16="http://schemas.microsoft.com/office/drawing/2014/main" id="{189BEE3A-3235-AEA3-B650-3F258FB7B36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81400" y="4643735"/>
            <a:ext cx="1838049" cy="7620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80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 autoUpdateAnimBg="0"/>
      <p:bldP spid="23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7E5AB956-4E1A-7279-6568-1D49D4038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583" y="1295400"/>
            <a:ext cx="4420217" cy="3591426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8182C9E1-E849-F82F-D82F-C16F8C73F30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03238"/>
            <a:ext cx="8229600" cy="411162"/>
          </a:xfrm>
        </p:spPr>
        <p:txBody>
          <a:bodyPr/>
          <a:lstStyle/>
          <a:p>
            <a:r>
              <a:rPr lang="en-US" altLang="en-US" sz="2800" b="1"/>
              <a:t>THE DOUBLET </a:t>
            </a:r>
          </a:p>
        </p:txBody>
      </p:sp>
      <p:sp>
        <p:nvSpPr>
          <p:cNvPr id="347139" name="Rectangle 3">
            <a:extLst>
              <a:ext uri="{FF2B5EF4-FFF2-40B4-BE49-F238E27FC236}">
                <a16:creationId xmlns:a16="http://schemas.microsoft.com/office/drawing/2014/main" id="{E20CF498-F4DD-5CB2-C0BC-24FCFC51155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436687"/>
            <a:ext cx="5562600" cy="1001713"/>
          </a:xfrm>
        </p:spPr>
        <p:txBody>
          <a:bodyPr/>
          <a:lstStyle/>
          <a:p>
            <a:r>
              <a:rPr lang="en-IN" altLang="en-US" sz="2400" dirty="0"/>
              <a:t>Consider a source-sink pair with strengths ±</a:t>
            </a:r>
            <a:r>
              <a:rPr lang="en-IN" altLang="en-US" sz="2400" i="1" dirty="0"/>
              <a:t>m</a:t>
            </a:r>
            <a:r>
              <a:rPr lang="en-IN" altLang="en-US" sz="2400" dirty="0"/>
              <a:t>, located at (∓</a:t>
            </a:r>
            <a:r>
              <a:rPr lang="en-IN" altLang="en-US" sz="2400" i="1" dirty="0"/>
              <a:t>l</a:t>
            </a:r>
            <a:r>
              <a:rPr lang="en-IN" altLang="en-US" sz="2400" dirty="0"/>
              <a:t>/2, 0).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546B57-25F2-8309-31B2-D34F994A35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601A301-D1DD-5D22-D9B8-22DEB7927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018B79D-18AF-361E-DF7A-1D7B33DFAD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40F065E-4844-81EC-E4B2-CC10059CBE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8038C43-8972-4649-B2DA-6927089EB1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791A176-1B3F-A2C9-0397-4741413EAC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0309963-9663-74BA-A92F-FF87D97911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DFEBFF8-3DFE-A629-D02D-859644D788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29F7368-1008-A352-5FE6-2DF23C0E8C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D105FBE-5FE2-B9F7-AFAF-B471F24211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E57FA71-5D59-31F0-256C-AEEDA8581B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E30D9BE-C2AA-B307-65DE-DC38D84253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DE39C82-5F50-8B2A-1E10-C36AF74ABE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A2712B7-87EE-A891-7B77-34E068674C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F3E0792-182F-697D-B284-E0F64690A2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87C1DAF-E22D-555B-D346-8B38C77C5E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FC283C4-50EE-8BAA-1D2A-B2DC1A04AA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05055CD-1B46-C388-94EC-343988453E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E0CF14E-05D3-8C07-8234-6D06E0B3B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Rectangle 3">
            <a:extLst>
              <a:ext uri="{FF2B5EF4-FFF2-40B4-BE49-F238E27FC236}">
                <a16:creationId xmlns:a16="http://schemas.microsoft.com/office/drawing/2014/main" id="{64B7EE6F-FC33-E0D4-1BC8-FCEF7866E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430638"/>
            <a:ext cx="4757954" cy="337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altLang="en-US" sz="2400" kern="0" dirty="0"/>
              <a:t>Let the separation distance </a:t>
            </a:r>
            <a:r>
              <a:rPr lang="en-IN" altLang="en-US" sz="2400" i="1" kern="0" dirty="0"/>
              <a:t>l</a:t>
            </a:r>
            <a:r>
              <a:rPr lang="en-IN" altLang="en-US" sz="2400" kern="0" dirty="0"/>
              <a:t> approach zero, while simultaneously increasing the source and sink strengths such that the product </a:t>
            </a:r>
            <a:r>
              <a:rPr lang="en-IN" altLang="en-US" sz="2400" i="1" kern="0" dirty="0"/>
              <a:t>m</a:t>
            </a:r>
            <a:r>
              <a:rPr lang="en-IN" altLang="en-US" sz="2400" kern="0" dirty="0"/>
              <a:t> </a:t>
            </a:r>
            <a:r>
              <a:rPr lang="en-IN" altLang="en-US" sz="2400" kern="0" dirty="0">
                <a:sym typeface="Symbol" panose="05050102010706020507" pitchFamily="18" charset="2"/>
              </a:rPr>
              <a:t></a:t>
            </a:r>
            <a:r>
              <a:rPr lang="en-IN" altLang="en-US" sz="2400" kern="0" dirty="0"/>
              <a:t> </a:t>
            </a:r>
            <a:r>
              <a:rPr lang="en-IN" altLang="en-US" sz="2400" i="1" kern="0" dirty="0"/>
              <a:t>l</a:t>
            </a:r>
            <a:r>
              <a:rPr lang="en-IN" altLang="en-US" sz="2400" kern="0" dirty="0"/>
              <a:t> remains constant.</a:t>
            </a:r>
          </a:p>
          <a:p>
            <a:r>
              <a:rPr lang="en-IN" altLang="en-US" sz="2400" kern="0" dirty="0"/>
              <a:t>The resulting flow is a doublet with strength, </a:t>
            </a:r>
            <a:r>
              <a:rPr lang="en-IN" altLang="en-US" sz="2400" i="1" kern="0" dirty="0">
                <a:sym typeface="Symbol" panose="05050102010706020507" pitchFamily="18" charset="2"/>
              </a:rPr>
              <a:t></a:t>
            </a:r>
            <a:endParaRPr lang="en-US" altLang="en-US" sz="2400" i="1" kern="0" dirty="0"/>
          </a:p>
        </p:txBody>
      </p:sp>
    </p:spTree>
    <p:extLst>
      <p:ext uri="{BB962C8B-B14F-4D97-AF65-F5344CB8AC3E}">
        <p14:creationId xmlns:p14="http://schemas.microsoft.com/office/powerpoint/2010/main" val="128938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build="p" autoUpdateAnimBg="0"/>
      <p:bldP spid="2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182C9E1-E849-F82F-D82F-C16F8C73F30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03238"/>
            <a:ext cx="8229600" cy="411162"/>
          </a:xfrm>
        </p:spPr>
        <p:txBody>
          <a:bodyPr/>
          <a:lstStyle/>
          <a:p>
            <a:r>
              <a:rPr lang="en-US" altLang="en-US" sz="2800" b="1"/>
              <a:t>THE DOUBLET </a:t>
            </a:r>
          </a:p>
        </p:txBody>
      </p:sp>
      <p:sp>
        <p:nvSpPr>
          <p:cNvPr id="347139" name="Rectangle 3">
            <a:extLst>
              <a:ext uri="{FF2B5EF4-FFF2-40B4-BE49-F238E27FC236}">
                <a16:creationId xmlns:a16="http://schemas.microsoft.com/office/drawing/2014/main" id="{E20CF498-F4DD-5CB2-C0BC-24FCFC51155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1180" y="1371600"/>
            <a:ext cx="8670925" cy="599575"/>
          </a:xfrm>
        </p:spPr>
        <p:txBody>
          <a:bodyPr/>
          <a:lstStyle/>
          <a:p>
            <a:r>
              <a:rPr lang="en-IN" altLang="en-US" sz="2400" dirty="0"/>
              <a:t>The resulting flow is a doublet with strength, </a:t>
            </a:r>
            <a:r>
              <a:rPr lang="en-IN" altLang="en-US" sz="2400" i="1" dirty="0">
                <a:sym typeface="Symbol" panose="05050102010706020507" pitchFamily="18" charset="2"/>
              </a:rPr>
              <a:t>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801" name="Object 9">
                <a:extLst>
                  <a:ext uri="{FF2B5EF4-FFF2-40B4-BE49-F238E27FC236}">
                    <a16:creationId xmlns:a16="http://schemas.microsoft.com/office/drawing/2014/main" id="{B0E6FAF1-CDFA-06DC-A067-A973B1E819C7}"/>
                  </a:ext>
                </a:extLst>
              </p:cNvPr>
              <p:cNvSpPr txBox="1"/>
              <p:nvPr/>
            </p:nvSpPr>
            <p:spPr bwMode="auto">
              <a:xfrm>
                <a:off x="914400" y="1905000"/>
                <a:ext cx="1550988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801" name="Object 9">
                <a:extLst>
                  <a:ext uri="{FF2B5EF4-FFF2-40B4-BE49-F238E27FC236}">
                    <a16:creationId xmlns:a16="http://schemas.microsoft.com/office/drawing/2014/main" id="{B0E6FAF1-CDFA-06DC-A067-A973B1E81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905000"/>
                <a:ext cx="1550988" cy="1066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2455" name="Object 10">
                <a:extLst>
                  <a:ext uri="{FF2B5EF4-FFF2-40B4-BE49-F238E27FC236}">
                    <a16:creationId xmlns:a16="http://schemas.microsoft.com/office/drawing/2014/main" id="{36F93559-D936-DECB-3C1A-48E0EDE160C6}"/>
                  </a:ext>
                </a:extLst>
              </p:cNvPr>
              <p:cNvSpPr txBox="1"/>
              <p:nvPr/>
            </p:nvSpPr>
            <p:spPr bwMode="auto">
              <a:xfrm>
                <a:off x="2847975" y="1981200"/>
                <a:ext cx="1800225" cy="6524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2455" name="Object 10">
                <a:extLst>
                  <a:ext uri="{FF2B5EF4-FFF2-40B4-BE49-F238E27FC236}">
                    <a16:creationId xmlns:a16="http://schemas.microsoft.com/office/drawing/2014/main" id="{36F93559-D936-DECB-3C1A-48E0EDE16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975" y="1981200"/>
                <a:ext cx="1800225" cy="652462"/>
              </a:xfrm>
              <a:prstGeom prst="rect">
                <a:avLst/>
              </a:prstGeom>
              <a:blipFill>
                <a:blip r:embed="rId3"/>
                <a:stretch>
                  <a:fillRect l="-6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D950A268-BF47-29C9-1EC2-87785731CFD4}"/>
                  </a:ext>
                </a:extLst>
              </p:cNvPr>
              <p:cNvSpPr txBox="1"/>
              <p:nvPr/>
            </p:nvSpPr>
            <p:spPr bwMode="auto">
              <a:xfrm>
                <a:off x="1112837" y="2895600"/>
                <a:ext cx="3154363" cy="1111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D950A268-BF47-29C9-1EC2-87785731C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2837" y="2895600"/>
                <a:ext cx="3154363" cy="11112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9546B57-25F2-8309-31B2-D34F994A35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601A301-D1DD-5D22-D9B8-22DEB79276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018B79D-18AF-361E-DF7A-1D7B33DFAD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40F065E-4844-81EC-E4B2-CC10059CBE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8038C43-8972-4649-B2DA-6927089EB1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791A176-1B3F-A2C9-0397-4741413EAC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0309963-9663-74BA-A92F-FF87D97911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DFEBFF8-3DFE-A629-D02D-859644D788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29F7368-1008-A352-5FE6-2DF23C0E8C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D105FBE-5FE2-B9F7-AFAF-B471F24211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E57FA71-5D59-31F0-256C-AEEDA8581B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E30D9BE-C2AA-B307-65DE-DC38D84253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DE39C82-5F50-8B2A-1E10-C36AF74ABE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A2712B7-87EE-A891-7B77-34E068674C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F3E0792-182F-697D-B284-E0F64690A2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87C1DAF-E22D-555B-D346-8B38C77C5E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FC283C4-50EE-8BAA-1D2A-B2DC1A04AA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05055CD-1B46-C388-94EC-343988453E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E0CF14E-05D3-8C07-8234-6D06E0B3BD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0473B8B-06DE-D160-F6F9-6285BE14DC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5042" y="2867291"/>
            <a:ext cx="3565297" cy="3165231"/>
          </a:xfrm>
          <a:prstGeom prst="rect">
            <a:avLst/>
          </a:prstGeom>
        </p:spPr>
      </p:pic>
      <p:sp>
        <p:nvSpPr>
          <p:cNvPr id="31" name="Text Box 4">
            <a:extLst>
              <a:ext uri="{FF2B5EF4-FFF2-40B4-BE49-F238E27FC236}">
                <a16:creationId xmlns:a16="http://schemas.microsoft.com/office/drawing/2014/main" id="{667CF2B7-B243-01FF-F986-F64C6F01E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3476" y="3200400"/>
            <a:ext cx="16033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</a:rPr>
              <a:t>Iso </a:t>
            </a:r>
            <a:r>
              <a:rPr lang="en-US" altLang="en-US" sz="2400" dirty="0">
                <a:solidFill>
                  <a:srgbClr val="0070C0"/>
                </a:solidFill>
                <a:latin typeface="Symbol" panose="05050102010706020507" pitchFamily="18" charset="2"/>
                <a:ea typeface="Batang" panose="02030600000101010101" pitchFamily="18" charset="-127"/>
              </a:rPr>
              <a:t>y </a:t>
            </a:r>
            <a:r>
              <a:rPr lang="en-US" altLang="en-US" sz="2400" dirty="0">
                <a:solidFill>
                  <a:srgbClr val="0070C0"/>
                </a:solidFill>
                <a:latin typeface="Arial" panose="020B0604020202020204" pitchFamily="34" charset="0"/>
                <a:ea typeface="Batang" panose="02030600000101010101" pitchFamily="18" charset="-127"/>
              </a:rPr>
              <a:t>lines</a:t>
            </a:r>
            <a:endParaRPr lang="en-US" altLang="en-US" sz="24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096" name="Line 5">
            <a:extLst>
              <a:ext uri="{FF2B5EF4-FFF2-40B4-BE49-F238E27FC236}">
                <a16:creationId xmlns:a16="http://schemas.microsoft.com/office/drawing/2014/main" id="{60EEE325-6B4D-6F8D-3723-D0A673B24F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95768" y="3535506"/>
            <a:ext cx="759293" cy="9144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292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1" grpId="0"/>
      <p:bldP spid="232455" grpId="0"/>
      <p:bldP spid="22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4461" y="172169"/>
            <a:ext cx="5562600" cy="1143000"/>
          </a:xfrm>
        </p:spPr>
        <p:txBody>
          <a:bodyPr/>
          <a:lstStyle/>
          <a:p>
            <a:r>
              <a:rPr lang="en-US" altLang="en-US" sz="2800" dirty="0"/>
              <a:t>Eulerian Trajectory of Fluid Parcel: </a:t>
            </a:r>
            <a:r>
              <a:rPr lang="en-US" altLang="en-US" sz="2800" dirty="0" err="1"/>
              <a:t>Pathline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1434" y="1619669"/>
            <a:ext cx="7989166" cy="4933531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dirty="0" err="1"/>
              <a:t>pathline</a:t>
            </a:r>
            <a:r>
              <a:rPr lang="en-US" sz="2400" dirty="0"/>
              <a:t> of a fluid element A is simply the path it takes through space as a function of time. </a:t>
            </a:r>
          </a:p>
          <a:p>
            <a:r>
              <a:rPr lang="en-US" sz="2400" dirty="0"/>
              <a:t>An example of a </a:t>
            </a:r>
            <a:r>
              <a:rPr lang="en-US" sz="2400" dirty="0" err="1"/>
              <a:t>pathline</a:t>
            </a:r>
            <a:r>
              <a:rPr lang="en-US" sz="2400" dirty="0"/>
              <a:t> is the trajectory taken by one puff of smoke which is carried by the steady or unsteady wind. </a:t>
            </a:r>
          </a:p>
          <a:p>
            <a:r>
              <a:rPr lang="en-US" sz="2400" dirty="0"/>
              <a:t>This path is fully described by the three position functions </a:t>
            </a:r>
            <a:r>
              <a:rPr lang="en-US" sz="2400" i="1" dirty="0" err="1"/>
              <a:t>x</a:t>
            </a:r>
            <a:r>
              <a:rPr lang="en-US" sz="2400" i="1" baseline="-25000" dirty="0" err="1"/>
              <a:t>A</a:t>
            </a:r>
            <a:r>
              <a:rPr lang="en-US" sz="2400" i="1" dirty="0"/>
              <a:t>(t),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A</a:t>
            </a:r>
            <a:r>
              <a:rPr lang="en-US" sz="2400" i="1" dirty="0"/>
              <a:t>(t), </a:t>
            </a:r>
            <a:r>
              <a:rPr lang="en-US" sz="2400" i="1" dirty="0" err="1"/>
              <a:t>z</a:t>
            </a:r>
            <a:r>
              <a:rPr lang="en-US" sz="2400" i="1" baseline="-25000" dirty="0" err="1"/>
              <a:t>A</a:t>
            </a:r>
            <a:r>
              <a:rPr lang="en-US" sz="2400" i="1" dirty="0"/>
              <a:t>(t)</a:t>
            </a:r>
            <a:r>
              <a:rPr lang="en-US" sz="2400" dirty="0"/>
              <a:t>.</a:t>
            </a:r>
          </a:p>
          <a:p>
            <a:r>
              <a:rPr lang="en-US" sz="2400" dirty="0"/>
              <a:t>These position functions are to be computed by integrating the three velocity-field components </a:t>
            </a:r>
            <a:r>
              <a:rPr lang="en-US" sz="2400" i="1" dirty="0"/>
              <a:t>u(x, y, z, t), v(x, y, z, t), w(x, y, z, t)</a:t>
            </a:r>
            <a:r>
              <a:rPr lang="en-US" sz="2400" dirty="0"/>
              <a:t> along the path. </a:t>
            </a:r>
          </a:p>
          <a:p>
            <a:r>
              <a:rPr lang="en-US" sz="2400" dirty="0"/>
              <a:t>The integration is started at time </a:t>
            </a:r>
            <a:r>
              <a:rPr lang="en-US" sz="2400" i="1" dirty="0"/>
              <a:t>t</a:t>
            </a:r>
            <a:r>
              <a:rPr lang="en-US" sz="2400" i="1" baseline="-25000" dirty="0"/>
              <a:t>o</a:t>
            </a:r>
            <a:r>
              <a:rPr lang="en-US" sz="2400" dirty="0"/>
              <a:t>, from the element’s initial position </a:t>
            </a:r>
            <a:r>
              <a:rPr lang="en-US" sz="2400" i="1" dirty="0"/>
              <a:t>x</a:t>
            </a:r>
            <a:r>
              <a:rPr lang="en-US" sz="2400" i="1" baseline="-25000" dirty="0"/>
              <a:t>o</a:t>
            </a:r>
            <a:r>
              <a:rPr lang="en-US" sz="2400" i="1" dirty="0"/>
              <a:t>, 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o</a:t>
            </a:r>
            <a:r>
              <a:rPr lang="en-US" sz="2400" i="1" dirty="0"/>
              <a:t>, z</a:t>
            </a:r>
            <a:r>
              <a:rPr lang="en-US" sz="2400" i="1" baseline="-25000" dirty="0"/>
              <a:t>o</a:t>
            </a:r>
            <a:r>
              <a:rPr lang="en-US" sz="2400" dirty="0"/>
              <a:t>, and proceeds to some later time </a:t>
            </a:r>
            <a:r>
              <a:rPr lang="en-US" sz="2400" i="1" dirty="0"/>
              <a:t>t</a:t>
            </a:r>
            <a:r>
              <a:rPr lang="en-US" sz="2400" dirty="0"/>
              <a:t>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B0ABEF0-E3D0-04A7-DF18-49BB81E8C8B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3269DFC-80D5-4062-C74F-12B2B7CFE2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442C1C7-75E9-2310-B498-4914E2657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26D778F-A420-8816-F755-140EB6F307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92E346C-530F-6D8B-5355-BF4CB63F1B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340A5E3-C2C4-937A-5D88-DAF40B97A2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7E38BEC-988A-7159-2C3F-FC0B023B86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BC69C29-135F-029B-CD58-39F70A045E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99AD2AC-BACE-FD8F-5259-7229816208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5E8EDBC-9E38-F3A5-DB9E-58B5871344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24657DA-B120-4A80-D9CA-1B25BC9F69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FC7B539-379F-46BA-AF34-83DC0FE703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F1E216A-A0B5-958E-7C20-FC9FBDDA2E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E914126-A9AB-0A8A-A762-220CCE6ACC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4FA58A1-0606-FAED-85DA-11213B3A1F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26E02E9-A3B2-F4D2-95A7-C7E7F981D7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3A6FA20-9A2B-804C-FA33-60DC1450E4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92CF5AA-8CFA-EB4C-901B-4A68044684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826E931-2095-52B7-12AB-6F48031BCC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3147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altLang="en-US" sz="2800" dirty="0" err="1"/>
              <a:t>Pathlines</a:t>
            </a:r>
            <a:r>
              <a:rPr lang="en-US" altLang="en-US" sz="2800" dirty="0"/>
              <a:t> and Major Applications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986A55-7771-89B5-0EA9-65695779A43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1179879"/>
                <a:ext cx="8686800" cy="2172921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sub>
                      <m:sup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altLang="en-US" sz="24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altLang="en-US" sz="24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sub>
                      <m:sup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alt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d>
                      <m:d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altLang="en-US" sz="24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sub>
                      <m:sup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  <m:d>
                              <m:dPr>
                                <m:begChr m:val="{"/>
                                <m:endChr m:val="}"/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alt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altLang="en-US" sz="2400" dirty="0"/>
              </a:p>
              <a:p>
                <a:endParaRPr lang="en-US" altLang="en-US" sz="2400" dirty="0"/>
              </a:p>
              <a:p>
                <a:endParaRPr lang="en-US" alt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986A55-7771-89B5-0EA9-65695779A4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179879"/>
                <a:ext cx="8686800" cy="217292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C640E38B-4F63-F644-C410-06E6D8C8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39721"/>
            <a:ext cx="7376082" cy="340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queezing through the microcirculation: survival adaptations of circulating  tumour cells to seed metastasis | British Journal of Cancer">
            <a:extLst>
              <a:ext uri="{FF2B5EF4-FFF2-40B4-BE49-F238E27FC236}">
                <a16:creationId xmlns:a16="http://schemas.microsoft.com/office/drawing/2014/main" id="{EFBCB30A-6DD7-8B89-5001-5D9E55A89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98" y="1412631"/>
            <a:ext cx="7374772" cy="369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524EF47-9376-4DE1-04D5-00DCBCB312F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D77AD5E9-6755-AD23-5254-C1F6E2A97F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D0E4478-47D2-9806-0ADC-3981B3A395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FC0A30B-DDC6-CDA4-8A2C-537403DED7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78BF88A-E454-0B25-9285-206CE9BC91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34DB7B4-B879-3944-EB05-086363145D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B7BC93A-A248-C0AF-1AD5-9D2B74D92E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E944DCB-6921-2420-1AD2-AE0498320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A7ADE47-965B-78C4-DCB4-9BDD1951E0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3469536-9734-B3CD-1A2F-68A2ABFDCF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F5870BF-B6FB-54C5-94D7-7A53155363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E672EBC-7C51-E321-632D-BBBD1A5691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8A917A3-7B71-AA15-8207-A6D7559515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D0290E3-3814-BCCF-2CBB-143EF8A21A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3769664-5B4F-9782-8726-8BB8690D1F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588EA319-A97A-8AC9-0F25-2ECE9B1091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4A43561C-2489-A425-6C64-C547214D0F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3DBCD03-FD86-5755-84D4-21810D8B32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AB0758-893A-31A6-C390-93237CE558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F4EF666-F311-9AC4-2FA4-90A130BB413B}"/>
                  </a:ext>
                </a:extLst>
              </p14:cNvPr>
              <p14:cNvContentPartPr/>
              <p14:nvPr/>
            </p14:nvContentPartPr>
            <p14:xfrm>
              <a:off x="2841120" y="2700360"/>
              <a:ext cx="198360" cy="18684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F4EF666-F311-9AC4-2FA4-90A130BB413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31760" y="2691000"/>
                <a:ext cx="217080" cy="20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798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76200"/>
            <a:ext cx="6553200" cy="1143000"/>
          </a:xfrm>
        </p:spPr>
        <p:txBody>
          <a:bodyPr/>
          <a:lstStyle/>
          <a:p>
            <a:r>
              <a:rPr lang="en-US" altLang="en-US" sz="2800" dirty="0"/>
              <a:t>Eulerian Trajectory of Fluid Parcel: </a:t>
            </a:r>
            <a:r>
              <a:rPr lang="en-US" altLang="en-US" sz="2800" dirty="0" err="1"/>
              <a:t>Streakline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86A55-7771-89B5-0EA9-65695779A4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00150"/>
            <a:ext cx="8686800" cy="4286250"/>
          </a:xfrm>
        </p:spPr>
        <p:txBody>
          <a:bodyPr/>
          <a:lstStyle/>
          <a:p>
            <a:r>
              <a:rPr lang="en-US" sz="2400" dirty="0"/>
              <a:t>A </a:t>
            </a:r>
            <a:r>
              <a:rPr lang="en-US" sz="2400" dirty="0" err="1"/>
              <a:t>streakline</a:t>
            </a:r>
            <a:r>
              <a:rPr lang="en-US" sz="2400" dirty="0"/>
              <a:t> is associated with a particular point </a:t>
            </a:r>
            <a:r>
              <a:rPr lang="en-US" sz="2400" i="1" dirty="0"/>
              <a:t>P</a:t>
            </a:r>
            <a:r>
              <a:rPr lang="en-US" sz="2400" dirty="0"/>
              <a:t> in space which has the fluid parcels moving past it. </a:t>
            </a:r>
          </a:p>
          <a:p>
            <a:r>
              <a:rPr lang="en-US" sz="2400" dirty="0"/>
              <a:t>All fluid parcels which pass(ed) through this point are said to form the </a:t>
            </a:r>
            <a:r>
              <a:rPr lang="en-US" sz="2400" dirty="0" err="1"/>
              <a:t>streakline</a:t>
            </a:r>
            <a:r>
              <a:rPr lang="en-US" sz="2400" dirty="0"/>
              <a:t> of point </a:t>
            </a:r>
            <a:r>
              <a:rPr lang="en-US" sz="2400" i="1" dirty="0"/>
              <a:t>P</a:t>
            </a:r>
            <a:r>
              <a:rPr lang="en-US" sz="2400" dirty="0"/>
              <a:t>. </a:t>
            </a:r>
          </a:p>
          <a:p>
            <a:r>
              <a:rPr lang="en-US" sz="2400" dirty="0"/>
              <a:t>Unlike a </a:t>
            </a:r>
            <a:r>
              <a:rPr lang="en-US" sz="2400" dirty="0" err="1"/>
              <a:t>pathline</a:t>
            </a:r>
            <a:r>
              <a:rPr lang="en-US" sz="2400" dirty="0"/>
              <a:t>, which involves the motion of only one fluid element </a:t>
            </a:r>
            <a:r>
              <a:rPr lang="en-US" sz="2400" i="1" dirty="0"/>
              <a:t>A</a:t>
            </a:r>
            <a:r>
              <a:rPr lang="en-US" sz="2400" dirty="0"/>
              <a:t> in time, a </a:t>
            </a:r>
            <a:r>
              <a:rPr lang="en-US" sz="2400" dirty="0" err="1"/>
              <a:t>streakline</a:t>
            </a:r>
            <a:r>
              <a:rPr lang="en-US" sz="2400" dirty="0"/>
              <a:t> involves the motion of all the fluid elements along its length. </a:t>
            </a:r>
          </a:p>
          <a:p>
            <a:r>
              <a:rPr lang="en-US" sz="2400" dirty="0"/>
              <a:t>The trajectory equations for a </a:t>
            </a:r>
            <a:r>
              <a:rPr lang="en-US" sz="2400" dirty="0" err="1"/>
              <a:t>pathline</a:t>
            </a:r>
            <a:r>
              <a:rPr lang="en-US" sz="2400" dirty="0"/>
              <a:t> are applied to all the fluid elements defining the </a:t>
            </a:r>
            <a:r>
              <a:rPr lang="en-US" sz="2400" dirty="0" err="1"/>
              <a:t>streakline</a:t>
            </a:r>
            <a:r>
              <a:rPr lang="en-US" sz="2400" dirty="0"/>
              <a:t>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6640E1-FCB6-254E-0ACB-2D8F32FE1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77" y="4714875"/>
            <a:ext cx="421005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801D5B4-ED23-D59A-2785-472812FB0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693" y="4662726"/>
            <a:ext cx="4113429" cy="189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423BB5-8B76-C4A5-7BAA-BAF2F9658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075" y="1752600"/>
            <a:ext cx="6087325" cy="411537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FA30896-1695-BCA9-2841-6D2E2958721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DECDAC62-2654-C131-95C4-E05E3E796E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C2243B20-66C5-CAB0-E64A-2507B6473C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AA84E787-ECBF-F39A-57BE-B4DF17365C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32E4412-0DE7-51F0-E64F-759BDF2553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6790AAD-D674-43E0-B5CA-EF395B570D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5502448E-1842-7E12-3C14-114AFCACF6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73D33332-760D-1BC6-5204-44DB981506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97B42FC-B42A-9BBD-F401-7173522778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9F86DC5D-65B1-F3C3-5C1C-D3206D3F5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E6007F36-223D-9BB4-C3E7-A2DF135E4E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91046FB2-2CAB-9C13-99EA-C0E5B86CCC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16B368F-E0F3-1B04-7CFD-C28566BD44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2A5ED4C-467B-67A7-F9FB-38B2A78B75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B42DC0FB-F0C5-C23A-7793-BE6372ABFE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6A66EC56-2BF1-6BE6-0E96-8CCD954792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13F0E0D6-F449-AF8B-4C12-4158D563A8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79A46B5-3843-A1E5-DC93-55E90F4B45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140298C-3809-91A9-1056-B65A877715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4680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D0CF-F198-A001-74D8-0CD5468C8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0"/>
            <a:ext cx="6400800" cy="1143000"/>
          </a:xfrm>
        </p:spPr>
        <p:txBody>
          <a:bodyPr/>
          <a:lstStyle/>
          <a:p>
            <a:r>
              <a:rPr lang="en-US" sz="2800" dirty="0" err="1"/>
              <a:t>Streaklines</a:t>
            </a:r>
            <a:r>
              <a:rPr lang="en-US" sz="2800" dirty="0"/>
              <a:t> &amp; Singing Telephone Wires </a:t>
            </a:r>
            <a:endParaRPr lang="en-IN" sz="2800" dirty="0"/>
          </a:p>
        </p:txBody>
      </p:sp>
      <p:pic>
        <p:nvPicPr>
          <p:cNvPr id="3074" name="Picture 2" descr="Alexander Graham Bell">
            <a:extLst>
              <a:ext uri="{FF2B5EF4-FFF2-40B4-BE49-F238E27FC236}">
                <a16:creationId xmlns:a16="http://schemas.microsoft.com/office/drawing/2014/main" id="{491C67C5-2DF3-F666-55FB-37288F43F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88" y="1395549"/>
            <a:ext cx="4282412" cy="26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Visualization of air flow">
            <a:extLst>
              <a:ext uri="{FF2B5EF4-FFF2-40B4-BE49-F238E27FC236}">
                <a16:creationId xmlns:a16="http://schemas.microsoft.com/office/drawing/2014/main" id="{26E726E1-A455-CEC2-DD7B-A39E117E01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566" y="2806699"/>
            <a:ext cx="5478834" cy="383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5F837204-582A-CA24-1976-91F274DD487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82" name="Picture 22" descr="Logo usage Guidelines">
              <a:extLst>
                <a:ext uri="{FF2B5EF4-FFF2-40B4-BE49-F238E27FC236}">
                  <a16:creationId xmlns:a16="http://schemas.microsoft.com/office/drawing/2014/main" id="{19AFE251-D3CE-AFF0-E5BB-15369F146A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83" name="Group 38">
              <a:extLst>
                <a:ext uri="{FF2B5EF4-FFF2-40B4-BE49-F238E27FC236}">
                  <a16:creationId xmlns:a16="http://schemas.microsoft.com/office/drawing/2014/main" id="{31C45E2A-8C9D-6E53-B040-F96E42257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84" name="Group 19">
                <a:extLst>
                  <a:ext uri="{FF2B5EF4-FFF2-40B4-BE49-F238E27FC236}">
                    <a16:creationId xmlns:a16="http://schemas.microsoft.com/office/drawing/2014/main" id="{FE6778CD-8C26-5025-E379-052E9F013B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86" name="Group 3085">
                  <a:extLst>
                    <a:ext uri="{FF2B5EF4-FFF2-40B4-BE49-F238E27FC236}">
                      <a16:creationId xmlns:a16="http://schemas.microsoft.com/office/drawing/2014/main" id="{5DC7839F-62E7-12FC-7E57-B6138D2246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88" name="Group 3087">
                    <a:extLst>
                      <a:ext uri="{FF2B5EF4-FFF2-40B4-BE49-F238E27FC236}">
                        <a16:creationId xmlns:a16="http://schemas.microsoft.com/office/drawing/2014/main" id="{8CF6DBF2-B626-1626-C95D-57376255D8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98" name="Rectangle 10">
                      <a:extLst>
                        <a:ext uri="{FF2B5EF4-FFF2-40B4-BE49-F238E27FC236}">
                          <a16:creationId xmlns:a16="http://schemas.microsoft.com/office/drawing/2014/main" id="{84E3A11A-A646-5792-0280-C05CF98142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99" name="Rectangle 11">
                      <a:extLst>
                        <a:ext uri="{FF2B5EF4-FFF2-40B4-BE49-F238E27FC236}">
                          <a16:creationId xmlns:a16="http://schemas.microsoft.com/office/drawing/2014/main" id="{86C75119-4919-076B-A69A-59EB56169A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89" name="Group 3088">
                    <a:extLst>
                      <a:ext uri="{FF2B5EF4-FFF2-40B4-BE49-F238E27FC236}">
                        <a16:creationId xmlns:a16="http://schemas.microsoft.com/office/drawing/2014/main" id="{38BB0256-C7D8-C671-F355-D33649025B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96" name="Rectangle 13">
                      <a:extLst>
                        <a:ext uri="{FF2B5EF4-FFF2-40B4-BE49-F238E27FC236}">
                          <a16:creationId xmlns:a16="http://schemas.microsoft.com/office/drawing/2014/main" id="{80D478E0-BC86-99C8-B46D-F54BBC70E1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97" name="Rectangle 14">
                      <a:extLst>
                        <a:ext uri="{FF2B5EF4-FFF2-40B4-BE49-F238E27FC236}">
                          <a16:creationId xmlns:a16="http://schemas.microsoft.com/office/drawing/2014/main" id="{413EB855-1972-8313-B66F-F814A5A396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90" name="Group 3089">
                    <a:extLst>
                      <a:ext uri="{FF2B5EF4-FFF2-40B4-BE49-F238E27FC236}">
                        <a16:creationId xmlns:a16="http://schemas.microsoft.com/office/drawing/2014/main" id="{5356B7B5-B827-7E93-50E2-8486A15884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94" name="Rectangle 3093">
                      <a:extLst>
                        <a:ext uri="{FF2B5EF4-FFF2-40B4-BE49-F238E27FC236}">
                          <a16:creationId xmlns:a16="http://schemas.microsoft.com/office/drawing/2014/main" id="{6A9A4508-CF40-A4BB-5AE7-A41CBDC319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95" name="Rectangle 3094">
                      <a:extLst>
                        <a:ext uri="{FF2B5EF4-FFF2-40B4-BE49-F238E27FC236}">
                          <a16:creationId xmlns:a16="http://schemas.microsoft.com/office/drawing/2014/main" id="{3EE95855-061A-89D9-790B-F4F65D45E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91" name="Group 18">
                    <a:extLst>
                      <a:ext uri="{FF2B5EF4-FFF2-40B4-BE49-F238E27FC236}">
                        <a16:creationId xmlns:a16="http://schemas.microsoft.com/office/drawing/2014/main" id="{A3CF1CE3-0912-C754-5409-B50E9264B0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92" name="Rectangle 19">
                      <a:extLst>
                        <a:ext uri="{FF2B5EF4-FFF2-40B4-BE49-F238E27FC236}">
                          <a16:creationId xmlns:a16="http://schemas.microsoft.com/office/drawing/2014/main" id="{E53310F0-D4B9-BDB0-DBB2-B7782C8984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93" name="Rectangle 20">
                      <a:extLst>
                        <a:ext uri="{FF2B5EF4-FFF2-40B4-BE49-F238E27FC236}">
                          <a16:creationId xmlns:a16="http://schemas.microsoft.com/office/drawing/2014/main" id="{38E6EB46-139A-EA4E-9E26-3FB4A9B9EE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87" name="Rectangle 21">
                  <a:extLst>
                    <a:ext uri="{FF2B5EF4-FFF2-40B4-BE49-F238E27FC236}">
                      <a16:creationId xmlns:a16="http://schemas.microsoft.com/office/drawing/2014/main" id="{BB8CC050-93D5-901B-48A3-193E434F82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8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0419342-B49B-778F-91CF-974482ED91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9271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4" descr="https://www.ancientportsantiques.com/wp-content/uploads/2011/07/Kyrenia2-300BC.jpg">
            <a:extLst>
              <a:ext uri="{FF2B5EF4-FFF2-40B4-BE49-F238E27FC236}">
                <a16:creationId xmlns:a16="http://schemas.microsoft.com/office/drawing/2014/main" id="{E68F5BE8-8EB8-7275-3A57-59FDD95BA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875">
            <a:off x="1778885" y="2832373"/>
            <a:ext cx="4062229" cy="286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82160" y="93426"/>
            <a:ext cx="5483596" cy="1143000"/>
          </a:xfrm>
        </p:spPr>
        <p:txBody>
          <a:bodyPr/>
          <a:lstStyle/>
          <a:p>
            <a:r>
              <a:rPr lang="en-US" altLang="en-US" sz="2800" dirty="0"/>
              <a:t>Combined View of Eulerian Trajectories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DB5B2-60B5-47C9-2546-58285857D975}"/>
              </a:ext>
            </a:extLst>
          </p:cNvPr>
          <p:cNvSpPr txBox="1"/>
          <p:nvPr/>
        </p:nvSpPr>
        <p:spPr>
          <a:xfrm>
            <a:off x="838200" y="1143000"/>
            <a:ext cx="777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a case the wind everywhere is along one particular direction.</a:t>
            </a:r>
            <a:endParaRPr lang="en-IN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820F0EB-5E7B-0806-FCAD-FCEB26E473C0}"/>
              </a:ext>
            </a:extLst>
          </p:cNvPr>
          <p:cNvGrpSpPr/>
          <p:nvPr/>
        </p:nvGrpSpPr>
        <p:grpSpPr>
          <a:xfrm>
            <a:off x="304800" y="1392106"/>
            <a:ext cx="5867400" cy="5449848"/>
            <a:chOff x="457200" y="1392106"/>
            <a:chExt cx="5867400" cy="5449848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CE80B83F-030D-2348-2B85-92CF4A8773DE}"/>
                </a:ext>
              </a:extLst>
            </p:cNvPr>
            <p:cNvCxnSpPr/>
            <p:nvPr/>
          </p:nvCxnSpPr>
          <p:spPr bwMode="auto">
            <a:xfrm flipV="1">
              <a:off x="533400" y="17453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CC3E8AC-3279-9FD1-9AD2-44420D7FEAD5}"/>
                </a:ext>
              </a:extLst>
            </p:cNvPr>
            <p:cNvCxnSpPr/>
            <p:nvPr/>
          </p:nvCxnSpPr>
          <p:spPr bwMode="auto">
            <a:xfrm flipV="1">
              <a:off x="685800" y="18977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43ED45A-220C-0D60-7DCC-09D845665CDC}"/>
                </a:ext>
              </a:extLst>
            </p:cNvPr>
            <p:cNvCxnSpPr/>
            <p:nvPr/>
          </p:nvCxnSpPr>
          <p:spPr bwMode="auto">
            <a:xfrm flipV="1">
              <a:off x="838200" y="20501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47A823B-9154-0077-8C8F-D5E7BB006F9C}"/>
                </a:ext>
              </a:extLst>
            </p:cNvPr>
            <p:cNvCxnSpPr/>
            <p:nvPr/>
          </p:nvCxnSpPr>
          <p:spPr bwMode="auto">
            <a:xfrm flipV="1">
              <a:off x="990600" y="22025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2CB046D-DC8C-737F-6030-8D2CB088A69D}"/>
                </a:ext>
              </a:extLst>
            </p:cNvPr>
            <p:cNvCxnSpPr/>
            <p:nvPr/>
          </p:nvCxnSpPr>
          <p:spPr bwMode="auto">
            <a:xfrm flipV="1">
              <a:off x="1143000" y="23549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6E64379-EA92-EEB9-2C00-503C689D3501}"/>
                </a:ext>
              </a:extLst>
            </p:cNvPr>
            <p:cNvCxnSpPr/>
            <p:nvPr/>
          </p:nvCxnSpPr>
          <p:spPr bwMode="auto">
            <a:xfrm flipV="1">
              <a:off x="1295400" y="25073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CBAB04A-0620-3730-A005-A4F0B4EE0BA0}"/>
                </a:ext>
              </a:extLst>
            </p:cNvPr>
            <p:cNvCxnSpPr/>
            <p:nvPr/>
          </p:nvCxnSpPr>
          <p:spPr bwMode="auto">
            <a:xfrm flipV="1">
              <a:off x="1447800" y="26597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9A517A0-A52E-694E-EC6E-C86370E3EBCF}"/>
                </a:ext>
              </a:extLst>
            </p:cNvPr>
            <p:cNvCxnSpPr/>
            <p:nvPr/>
          </p:nvCxnSpPr>
          <p:spPr bwMode="auto">
            <a:xfrm flipV="1">
              <a:off x="1600200" y="28121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6CF4C49-8F5B-F455-48E7-4456CA616293}"/>
                </a:ext>
              </a:extLst>
            </p:cNvPr>
            <p:cNvCxnSpPr/>
            <p:nvPr/>
          </p:nvCxnSpPr>
          <p:spPr bwMode="auto">
            <a:xfrm flipV="1">
              <a:off x="1752600" y="29645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0D16129E-EB6C-31C4-2B01-0F429D45B581}"/>
                </a:ext>
              </a:extLst>
            </p:cNvPr>
            <p:cNvCxnSpPr/>
            <p:nvPr/>
          </p:nvCxnSpPr>
          <p:spPr bwMode="auto">
            <a:xfrm flipV="1">
              <a:off x="1905000" y="3116997"/>
              <a:ext cx="3352800" cy="267420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B1D7E3C-1029-6085-27F6-EAAF279AA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5741567"/>
              <a:ext cx="2438400" cy="110038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FA3FF7B-0307-0F87-3E73-82620737D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76800" y="1392106"/>
              <a:ext cx="1447800" cy="1247775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0AB09E6-A300-1182-D59A-4A422388C602}"/>
              </a:ext>
            </a:extLst>
          </p:cNvPr>
          <p:cNvSpPr txBox="1"/>
          <p:nvPr/>
        </p:nvSpPr>
        <p:spPr>
          <a:xfrm>
            <a:off x="521184" y="2195844"/>
            <a:ext cx="227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3366FF"/>
                </a:solidFill>
              </a:rPr>
              <a:t>At time t=0</a:t>
            </a:r>
            <a:endParaRPr lang="en-IN" i="1" dirty="0">
              <a:solidFill>
                <a:srgbClr val="3366FF"/>
              </a:solidFill>
            </a:endParaRPr>
          </a:p>
        </p:txBody>
      </p:sp>
      <p:grpSp>
        <p:nvGrpSpPr>
          <p:cNvPr id="30720" name="Group 30719">
            <a:extLst>
              <a:ext uri="{FF2B5EF4-FFF2-40B4-BE49-F238E27FC236}">
                <a16:creationId xmlns:a16="http://schemas.microsoft.com/office/drawing/2014/main" id="{C4FB5996-8B7F-2BC5-190B-8E03A21DBFA3}"/>
              </a:ext>
            </a:extLst>
          </p:cNvPr>
          <p:cNvGrpSpPr/>
          <p:nvPr/>
        </p:nvGrpSpPr>
        <p:grpSpPr>
          <a:xfrm>
            <a:off x="1374868" y="2774085"/>
            <a:ext cx="6981882" cy="2636115"/>
            <a:chOff x="1374868" y="2774085"/>
            <a:chExt cx="6981882" cy="263611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0B41FD-CE9A-B3F4-2F54-122A39A5F171}"/>
                </a:ext>
              </a:extLst>
            </p:cNvPr>
            <p:cNvSpPr txBox="1"/>
            <p:nvPr/>
          </p:nvSpPr>
          <p:spPr>
            <a:xfrm>
              <a:off x="6076857" y="3321154"/>
              <a:ext cx="22798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rgbClr val="FF0000"/>
                  </a:solidFill>
                </a:rPr>
                <a:t>At time t=</a:t>
              </a:r>
              <a:r>
                <a:rPr lang="en-US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</a:t>
              </a:r>
              <a:endParaRPr lang="en-IN" i="1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A01190-0A74-8B94-3F49-E13B51C0E2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92334" y="2774085"/>
              <a:ext cx="4263932" cy="175003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7AD4FC6-CA23-2546-7B22-64AC2D338E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76400" y="3050565"/>
              <a:ext cx="4263932" cy="175003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6FA983CE-787E-2D1F-DBF7-09504B10AA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24000" y="3355365"/>
              <a:ext cx="4263932" cy="175003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EFC109E-1898-BFFF-BD38-40233952AD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74868" y="3660165"/>
              <a:ext cx="4263932" cy="175003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FDF90A3-4F9B-8C97-BB4A-9ACED3D11C7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DAFBE2BC-E6D3-90D7-1562-3FB1FE3DD3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634E603C-0DAE-F138-872F-FE15CFD726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9">
                <a:extLst>
                  <a:ext uri="{FF2B5EF4-FFF2-40B4-BE49-F238E27FC236}">
                    <a16:creationId xmlns:a16="http://schemas.microsoft.com/office/drawing/2014/main" id="{5418A182-0BF0-F828-7BE7-2A1984F116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EF056E11-1B94-8014-1DEA-DD5783B6B6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481F760-1D24-63EE-F206-3709E331B0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747" name="Rectangle 10">
                      <a:extLst>
                        <a:ext uri="{FF2B5EF4-FFF2-40B4-BE49-F238E27FC236}">
                          <a16:creationId xmlns:a16="http://schemas.microsoft.com/office/drawing/2014/main" id="{9CBABA61-9119-1772-73E8-990623D8D0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8" name="Rectangle 11">
                      <a:extLst>
                        <a:ext uri="{FF2B5EF4-FFF2-40B4-BE49-F238E27FC236}">
                          <a16:creationId xmlns:a16="http://schemas.microsoft.com/office/drawing/2014/main" id="{DA621866-48A3-BDB0-C153-AD67D0A6F0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21" name="Group 30720">
                    <a:extLst>
                      <a:ext uri="{FF2B5EF4-FFF2-40B4-BE49-F238E27FC236}">
                        <a16:creationId xmlns:a16="http://schemas.microsoft.com/office/drawing/2014/main" id="{581DAD80-361E-EB07-7E0D-9A4651B238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745" name="Rectangle 13">
                      <a:extLst>
                        <a:ext uri="{FF2B5EF4-FFF2-40B4-BE49-F238E27FC236}">
                          <a16:creationId xmlns:a16="http://schemas.microsoft.com/office/drawing/2014/main" id="{B1B15B54-8F99-0D5E-E07B-1047778DF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6" name="Rectangle 14">
                      <a:extLst>
                        <a:ext uri="{FF2B5EF4-FFF2-40B4-BE49-F238E27FC236}">
                          <a16:creationId xmlns:a16="http://schemas.microsoft.com/office/drawing/2014/main" id="{9FECE412-14D2-0125-F18B-8BF6B458DD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23" name="Group 30722">
                    <a:extLst>
                      <a:ext uri="{FF2B5EF4-FFF2-40B4-BE49-F238E27FC236}">
                        <a16:creationId xmlns:a16="http://schemas.microsoft.com/office/drawing/2014/main" id="{073F98F8-4162-163E-25F3-B0B0AB7CBD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743" name="Rectangle 30742">
                      <a:extLst>
                        <a:ext uri="{FF2B5EF4-FFF2-40B4-BE49-F238E27FC236}">
                          <a16:creationId xmlns:a16="http://schemas.microsoft.com/office/drawing/2014/main" id="{01B74E9A-0706-C68E-1DB9-AB65F30647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4" name="Rectangle 30743">
                      <a:extLst>
                        <a:ext uri="{FF2B5EF4-FFF2-40B4-BE49-F238E27FC236}">
                          <a16:creationId xmlns:a16="http://schemas.microsoft.com/office/drawing/2014/main" id="{934C5CBC-CE2E-02B5-F965-C09E6E616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28" name="Group 18">
                    <a:extLst>
                      <a:ext uri="{FF2B5EF4-FFF2-40B4-BE49-F238E27FC236}">
                        <a16:creationId xmlns:a16="http://schemas.microsoft.com/office/drawing/2014/main" id="{1F6BE29E-2F59-1B32-C6CD-0ADBA2F667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741" name="Rectangle 19">
                      <a:extLst>
                        <a:ext uri="{FF2B5EF4-FFF2-40B4-BE49-F238E27FC236}">
                          <a16:creationId xmlns:a16="http://schemas.microsoft.com/office/drawing/2014/main" id="{19FE4E2D-F6DB-5533-F791-319E5306DA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2" name="Rectangle 20">
                      <a:extLst>
                        <a:ext uri="{FF2B5EF4-FFF2-40B4-BE49-F238E27FC236}">
                          <a16:creationId xmlns:a16="http://schemas.microsoft.com/office/drawing/2014/main" id="{824ACCF9-5425-2D1A-05AA-F4F67A33CB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10B277E1-BF12-B21A-BEE0-CA920CDA42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554A0D-EC63-C287-8878-C5548337D2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5927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A60C11B7-4361-E190-C31E-59A67B15A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6" y="342900"/>
            <a:ext cx="5864348" cy="685800"/>
          </a:xfrm>
        </p:spPr>
        <p:txBody>
          <a:bodyPr/>
          <a:lstStyle/>
          <a:p>
            <a:r>
              <a:rPr lang="en-US" altLang="en-US" sz="2800" dirty="0"/>
              <a:t>Common View of Eulerian Trajectories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75EAFA-BB4C-19A8-21AD-EE7ABF117A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371601"/>
            <a:ext cx="7891725" cy="457199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CDB5B2-60B5-47C9-2546-58285857D975}"/>
              </a:ext>
            </a:extLst>
          </p:cNvPr>
          <p:cNvSpPr txBox="1"/>
          <p:nvPr/>
        </p:nvSpPr>
        <p:spPr>
          <a:xfrm>
            <a:off x="457199" y="1302603"/>
            <a:ext cx="84738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a case the wind everywhere is along one particular direction.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35E9B2-AB0D-8F5A-DD7E-7487DCFEE1DB}"/>
              </a:ext>
            </a:extLst>
          </p:cNvPr>
          <p:cNvSpPr txBox="1"/>
          <p:nvPr/>
        </p:nvSpPr>
        <p:spPr>
          <a:xfrm>
            <a:off x="364863" y="5722203"/>
            <a:ext cx="82457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3366FF"/>
                </a:solidFill>
              </a:rPr>
              <a:t>In a steady flow, streamlines, </a:t>
            </a:r>
            <a:r>
              <a:rPr lang="en-US" i="1" dirty="0" err="1">
                <a:solidFill>
                  <a:srgbClr val="3366FF"/>
                </a:solidFill>
              </a:rPr>
              <a:t>pathlines</a:t>
            </a:r>
            <a:r>
              <a:rPr lang="en-US" i="1" dirty="0">
                <a:solidFill>
                  <a:srgbClr val="3366FF"/>
                </a:solidFill>
              </a:rPr>
              <a:t>, and </a:t>
            </a:r>
            <a:r>
              <a:rPr lang="en-US" i="1" dirty="0" err="1">
                <a:solidFill>
                  <a:srgbClr val="3366FF"/>
                </a:solidFill>
              </a:rPr>
              <a:t>streaklines</a:t>
            </a:r>
            <a:r>
              <a:rPr lang="en-US" i="1" dirty="0">
                <a:solidFill>
                  <a:srgbClr val="3366FF"/>
                </a:solidFill>
              </a:rPr>
              <a:t> all coincide.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2C1C09-1364-84DB-EB85-C62FD111C41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57DF6E7-48C1-78FA-3824-83EE1418ED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63C8C7A-9FF7-9DD3-D0F2-71C1860C72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9461A5B-7D2B-A969-5C3F-ED84616385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D374C05-E6FE-A31D-63A7-9770DF3738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4451310-0346-79CF-AD05-F91089F636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244F188C-9178-13D7-4C01-A28CF9FDBB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02494CF7-083E-BD9C-F9A5-50DCE79CDD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2FF1F78-103F-864F-4CBC-8471F2A364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07260E8F-DBD9-0F46-4213-2BFA2B3F4D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34AE1E4A-A0FD-4BEB-1E12-110495626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6B5356C-681E-DEFC-E70C-F158BCC31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9608EEF-AA53-0C70-8C34-144C7B72E9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421B03A-F623-866B-E2F7-2B6A41C6EB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6DB5BA5A-1C3C-F361-F378-260BD99528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469D5692-9871-ED14-80A8-38D53358C6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BBB8F327-7C0A-EAE0-1E91-F26169E334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A7B6D8E-22A2-093A-637C-BDBA41A4C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F0C828C-615C-6E18-8184-7DE7F9F141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4960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4568</TotalTime>
  <Words>1452</Words>
  <Application>Microsoft Office PowerPoint</Application>
  <PresentationFormat>On-screen Show (4:3)</PresentationFormat>
  <Paragraphs>151</Paragraphs>
  <Slides>34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Arial</vt:lpstr>
      <vt:lpstr>Calibri</vt:lpstr>
      <vt:lpstr>Cambria Math</vt:lpstr>
      <vt:lpstr>CommercialScript BT</vt:lpstr>
      <vt:lpstr>Curlz MT</vt:lpstr>
      <vt:lpstr>Google Sans</vt:lpstr>
      <vt:lpstr>Segoe Script</vt:lpstr>
      <vt:lpstr>STLiti</vt:lpstr>
      <vt:lpstr>Symbol</vt:lpstr>
      <vt:lpstr>Tempus Sans ITC</vt:lpstr>
      <vt:lpstr>Times New Roman</vt:lpstr>
      <vt:lpstr>URWPalladioL-Bold</vt:lpstr>
      <vt:lpstr>Wingdings</vt:lpstr>
      <vt:lpstr>Blank Presentation</vt:lpstr>
      <vt:lpstr>Creation &amp; Modeling of Trajectories for Fluid Parcels</vt:lpstr>
      <vt:lpstr>Trajectories or Displacement of Fluid Parcels</vt:lpstr>
      <vt:lpstr>Creation of Hardware to Modify the Streamlines</vt:lpstr>
      <vt:lpstr>Fuselage of an Aircraft </vt:lpstr>
      <vt:lpstr>Airfoil as Aircraft Wing</vt:lpstr>
      <vt:lpstr>The Invention of Wright Brothers: An Airfoil</vt:lpstr>
      <vt:lpstr>The Invention of Wright Brothers: An Airfoil</vt:lpstr>
      <vt:lpstr>The Invention of Wright Brothers: An Airfoil</vt:lpstr>
      <vt:lpstr>Aerodynamic Design of Formula 1 Car :  Anti-Aircraft</vt:lpstr>
      <vt:lpstr>Distribution of Downforce &amp; Drag</vt:lpstr>
      <vt:lpstr>Surface Pressure Distribution.</vt:lpstr>
      <vt:lpstr>How common is the noun streamline?</vt:lpstr>
      <vt:lpstr>How common is the noun streamline?</vt:lpstr>
      <vt:lpstr>The Strange Natural Geniuses : The Wright Brothers</vt:lpstr>
      <vt:lpstr>The term “potential theory” arises from the fact that, in 19th century physics, the fundamental forces of nature were believed to be derived from potentials which satisfied Laplace’s equation.</vt:lpstr>
      <vt:lpstr>An Ultimate Streamline :  The Frozen C Device</vt:lpstr>
      <vt:lpstr>The Complex Potential : Model for  Streamlines of Simple Flows</vt:lpstr>
      <vt:lpstr>Derivatives of Complex Functions</vt:lpstr>
      <vt:lpstr>Functions for Elementary Ideal Flows</vt:lpstr>
      <vt:lpstr>THE UNIFORM FLOW Function</vt:lpstr>
      <vt:lpstr>THE UNIFORM FLOW Function</vt:lpstr>
      <vt:lpstr>THE SOURCE OR SINK Functions </vt:lpstr>
      <vt:lpstr>Diagnosis of Source Function</vt:lpstr>
      <vt:lpstr>THE VORTEX FUNCTION </vt:lpstr>
      <vt:lpstr>Algebra of Basic Flow Functions</vt:lpstr>
      <vt:lpstr>Uniform Flow with Source and Sink</vt:lpstr>
      <vt:lpstr>THE DOUBLET </vt:lpstr>
      <vt:lpstr>THE DOUBLET </vt:lpstr>
      <vt:lpstr>Eulerian Trajectory of Fluid Parcel: Pathline</vt:lpstr>
      <vt:lpstr>Pathlines and Major Applications</vt:lpstr>
      <vt:lpstr>Eulerian Trajectory of Fluid Parcel: Streakline</vt:lpstr>
      <vt:lpstr>Streaklines &amp; Singing Telephone Wires </vt:lpstr>
      <vt:lpstr>Combined View of Eulerian Trajectories</vt:lpstr>
      <vt:lpstr>Common View of Eulerian Trajectories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434</cp:revision>
  <cp:lastPrinted>2002-07-26T02:11:33Z</cp:lastPrinted>
  <dcterms:created xsi:type="dcterms:W3CDTF">2002-07-26T01:39:54Z</dcterms:created>
  <dcterms:modified xsi:type="dcterms:W3CDTF">2025-08-19T04:25:09Z</dcterms:modified>
</cp:coreProperties>
</file>