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74" r:id="rId2"/>
    <p:sldId id="777" r:id="rId3"/>
    <p:sldId id="1193" r:id="rId4"/>
    <p:sldId id="789" r:id="rId5"/>
    <p:sldId id="532" r:id="rId6"/>
    <p:sldId id="537" r:id="rId7"/>
    <p:sldId id="795" r:id="rId8"/>
    <p:sldId id="1194" r:id="rId9"/>
    <p:sldId id="1189" r:id="rId10"/>
    <p:sldId id="1003" r:id="rId11"/>
    <p:sldId id="1190" r:id="rId12"/>
    <p:sldId id="1192" r:id="rId13"/>
    <p:sldId id="1195" r:id="rId14"/>
    <p:sldId id="275" r:id="rId15"/>
    <p:sldId id="541" r:id="rId16"/>
    <p:sldId id="545" r:id="rId17"/>
    <p:sldId id="546" r:id="rId18"/>
    <p:sldId id="561" r:id="rId19"/>
    <p:sldId id="1019" r:id="rId20"/>
    <p:sldId id="782" r:id="rId21"/>
    <p:sldId id="499" r:id="rId22"/>
    <p:sldId id="500" r:id="rId23"/>
    <p:sldId id="501" r:id="rId24"/>
    <p:sldId id="502" r:id="rId25"/>
    <p:sldId id="503" r:id="rId26"/>
    <p:sldId id="504" r:id="rId27"/>
    <p:sldId id="505" r:id="rId28"/>
    <p:sldId id="778" r:id="rId2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0066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7-23T03:26:43.1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21945 12710 198 0,'18'-2'67'0,"5"3"-18"15,-5 1-92-15,1 7-33 16,7 10-1-16,-7 1-3 15,4-1 43-15,-10-7 37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467D69EF-1295-40B8-7624-1BC36EE3C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3C83BB88-22FA-67CB-1B85-28A9966F1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1B660FE7-A244-6AC8-5248-D16A5D24D3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A3E9B3C-80AF-4603-A179-45FD7C61A4EE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iitd.ac.in/~pmvs/course_MCL106.ph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n/url?sa=i&amp;rct=j&amp;q=&amp;esrc=s&amp;source=images&amp;cd=&amp;cad=rja&amp;uact=8&amp;docid=PZJQCtAbUQ_tjM&amp;tbnid=zn-X0Jxpsrp2fM:&amp;ved=0CAUQjRw&amp;url=http%3A%2F%2Fwww.couriermail.com.au%2Fnews%2Fnorth-queensland-braces-for-cyclone-anthony-as-cyclone-yasi-brews-behind-it%2Fstory-e6freon6-1225997552623&amp;ei=RNDNU4zuCcyMuASnuoCICA&amp;psig=AFQjCNGnRKfSxaFPJM7wwsJYao6ryWyyew&amp;ust=1406083376867529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ishtiias.com/eng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drishtiias.com/daily-updates/daily-news-analysis/hypersonic-technology-2" TargetMode="External"/><Relationship Id="rId4" Type="http://schemas.openxmlformats.org/officeDocument/2006/relationships/hyperlink" Target="https://www.drishtiias.com/daily-updates/daily-news-analysis/havana-syndrome-2#:~:text=Direct%20Energy%20Weapon%20(DEW)%3A,sensations%20in%20the%20human%20body.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A1AF2B1-9F95-DC7F-CBA9-231E8B4EB19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MCL 106 : Fluid Mechanics</a:t>
            </a:r>
            <a:br>
              <a:rPr lang="en-US" altLang="en-US" sz="2800" dirty="0"/>
            </a:br>
            <a:r>
              <a:rPr lang="en-US" altLang="en-US" sz="2800" dirty="0"/>
              <a:t>Introduction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FF3507-6907-738C-6D9A-F9B492C11A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E9A5F47-BB8F-4399-C962-AC4FDEE36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2135521-DCB3-D542-9B7F-693B2FE14D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9">
              <a:extLst>
                <a:ext uri="{FF2B5EF4-FFF2-40B4-BE49-F238E27FC236}">
                  <a16:creationId xmlns:a16="http://schemas.microsoft.com/office/drawing/2014/main" id="{6D7B2AA4-778D-C4A5-0642-A015B135D4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10">
                <a:extLst>
                  <a:ext uri="{FF2B5EF4-FFF2-40B4-BE49-F238E27FC236}">
                    <a16:creationId xmlns:a16="http://schemas.microsoft.com/office/drawing/2014/main" id="{848FFD68-4B29-1FB6-E3ED-48F021E628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1">
                <a:extLst>
                  <a:ext uri="{FF2B5EF4-FFF2-40B4-BE49-F238E27FC236}">
                    <a16:creationId xmlns:a16="http://schemas.microsoft.com/office/drawing/2014/main" id="{AE298054-7B00-2963-D8AC-E568A0946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>
              <a:extLst>
                <a:ext uri="{FF2B5EF4-FFF2-40B4-BE49-F238E27FC236}">
                  <a16:creationId xmlns:a16="http://schemas.microsoft.com/office/drawing/2014/main" id="{999EDF36-F15A-CDCF-B014-69CA118AA9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3">
                <a:extLst>
                  <a:ext uri="{FF2B5EF4-FFF2-40B4-BE49-F238E27FC236}">
                    <a16:creationId xmlns:a16="http://schemas.microsoft.com/office/drawing/2014/main" id="{8077AB1B-907E-E1FD-46A0-633486BC5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4">
                <a:extLst>
                  <a:ext uri="{FF2B5EF4-FFF2-40B4-BE49-F238E27FC236}">
                    <a16:creationId xmlns:a16="http://schemas.microsoft.com/office/drawing/2014/main" id="{99A63672-9296-6994-FA00-BF3C48662E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>
              <a:extLst>
                <a:ext uri="{FF2B5EF4-FFF2-40B4-BE49-F238E27FC236}">
                  <a16:creationId xmlns:a16="http://schemas.microsoft.com/office/drawing/2014/main" id="{C1E65567-4FD5-150A-51C5-F89115211E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6">
                <a:extLst>
                  <a:ext uri="{FF2B5EF4-FFF2-40B4-BE49-F238E27FC236}">
                    <a16:creationId xmlns:a16="http://schemas.microsoft.com/office/drawing/2014/main" id="{2F0ADC06-6BB1-CC92-6790-E340B6384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7">
                <a:extLst>
                  <a:ext uri="{FF2B5EF4-FFF2-40B4-BE49-F238E27FC236}">
                    <a16:creationId xmlns:a16="http://schemas.microsoft.com/office/drawing/2014/main" id="{8A3F0A79-C168-C286-F75F-44F578B9E3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8">
              <a:extLst>
                <a:ext uri="{FF2B5EF4-FFF2-40B4-BE49-F238E27FC236}">
                  <a16:creationId xmlns:a16="http://schemas.microsoft.com/office/drawing/2014/main" id="{11D0D752-F742-F598-E434-EAD0FFAAD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9">
                <a:extLst>
                  <a:ext uri="{FF2B5EF4-FFF2-40B4-BE49-F238E27FC236}">
                    <a16:creationId xmlns:a16="http://schemas.microsoft.com/office/drawing/2014/main" id="{9260E950-F101-2587-A9AD-1BF9AD1A5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20">
                <a:extLst>
                  <a:ext uri="{FF2B5EF4-FFF2-40B4-BE49-F238E27FC236}">
                    <a16:creationId xmlns:a16="http://schemas.microsoft.com/office/drawing/2014/main" id="{60D6832C-A214-48B7-4D17-5172AC504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9C058AB8-9CF2-7AF8-C1FE-D4E9CEC68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4495800"/>
            <a:ext cx="8702675" cy="225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  <a:latin typeface="Script MT Bold" panose="03040602040607080904" pitchFamily="66" charset="0"/>
              </a:rPr>
              <a:t>An Engineering Science Emerged out of </a:t>
            </a:r>
            <a:r>
              <a:rPr lang="en-US" dirty="0">
                <a:solidFill>
                  <a:schemeClr val="accent2"/>
                </a:solidFill>
                <a:latin typeface="Script MT Bold" panose="03040602040607080904" pitchFamily="66" charset="0"/>
              </a:rPr>
              <a:t> the Search for  Felicitous New Ideas by </a:t>
            </a:r>
            <a:r>
              <a:rPr lang="en-US" dirty="0">
                <a:solidFill>
                  <a:srgbClr val="FF0000"/>
                </a:solidFill>
                <a:latin typeface="Script MT Bold" panose="03040602040607080904" pitchFamily="66" charset="0"/>
              </a:rPr>
              <a:t>Ingenious</a:t>
            </a:r>
            <a:r>
              <a:rPr lang="en-US" dirty="0">
                <a:solidFill>
                  <a:schemeClr val="accent2"/>
                </a:solidFill>
                <a:latin typeface="Script MT Bold" panose="03040602040607080904" pitchFamily="66" charset="0"/>
              </a:rPr>
              <a:t>.</a:t>
            </a:r>
          </a:p>
          <a:p>
            <a:pPr algn="ctr">
              <a:buFontTx/>
              <a:buNone/>
            </a:pPr>
            <a:endParaRPr lang="en-US" dirty="0">
              <a:solidFill>
                <a:schemeClr val="accent2"/>
              </a:solidFill>
              <a:latin typeface="Script MT Bold" panose="03040602040607080904" pitchFamily="66" charset="0"/>
            </a:endParaRPr>
          </a:p>
          <a:p>
            <a:pPr algn="ctr"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  <a:latin typeface="Script MT Bold" panose="03040602040607080904" pitchFamily="66" charset="0"/>
              </a:rPr>
              <a:t>Initiated as an</a:t>
            </a:r>
            <a:r>
              <a:rPr lang="en-US" altLang="en-US" i="1" dirty="0">
                <a:solidFill>
                  <a:srgbClr val="00B050"/>
                </a:solidFill>
                <a:latin typeface="Script MT Bold" panose="03040602040607080904" pitchFamily="66" charset="0"/>
              </a:rPr>
              <a:t> </a:t>
            </a:r>
            <a:r>
              <a:rPr lang="en-US" altLang="en-US" b="1" dirty="0">
                <a:solidFill>
                  <a:srgbClr val="00B050"/>
                </a:solidFill>
                <a:latin typeface="Script MT Bold" panose="03040602040607080904" pitchFamily="66" charset="0"/>
              </a:rPr>
              <a:t>“</a:t>
            </a:r>
            <a:r>
              <a:rPr lang="en-US" altLang="en-US" i="1" dirty="0">
                <a:solidFill>
                  <a:srgbClr val="00B050"/>
                </a:solidFill>
                <a:latin typeface="Script MT Bold" panose="03040602040607080904" pitchFamily="66" charset="0"/>
              </a:rPr>
              <a:t>AHA</a:t>
            </a:r>
            <a:r>
              <a:rPr lang="en-US" altLang="en-US" b="1" dirty="0">
                <a:solidFill>
                  <a:srgbClr val="00B050"/>
                </a:solidFill>
                <a:latin typeface="Script MT Bold" panose="03040602040607080904" pitchFamily="66" charset="0"/>
              </a:rPr>
              <a:t>! ”Moment…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2BF909D-B2A4-4F9F-E97F-C5E47C893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2713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hlinkClick r:id="rId3"/>
            <a:extLst>
              <a:ext uri="{FF2B5EF4-FFF2-40B4-BE49-F238E27FC236}">
                <a16:creationId xmlns:a16="http://schemas.microsoft.com/office/drawing/2014/main" id="{DE02702B-8601-0ACC-FBB8-CDAC8BB0E476}"/>
              </a:ext>
            </a:extLst>
          </p:cNvPr>
          <p:cNvSpPr txBox="1"/>
          <p:nvPr/>
        </p:nvSpPr>
        <p:spPr>
          <a:xfrm>
            <a:off x="304799" y="3072825"/>
            <a:ext cx="870267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3200" dirty="0">
                <a:solidFill>
                  <a:srgbClr val="FF9900"/>
                </a:solidFill>
              </a:rPr>
              <a:t>https://web.iitd.ac.in/~pmvs/course_MCL106.php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EE8D70-CD0C-7232-B0B9-9F2951C536CB}"/>
                  </a:ext>
                </a:extLst>
              </p14:cNvPr>
              <p14:cNvContentPartPr/>
              <p14:nvPr/>
            </p14:nvContentPartPr>
            <p14:xfrm>
              <a:off x="7900200" y="4574880"/>
              <a:ext cx="57600" cy="29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EE8D70-CD0C-7232-B0B9-9F2951C536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90840" y="4565520"/>
                <a:ext cx="76320" cy="48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6">
            <a:extLst>
              <a:ext uri="{FF2B5EF4-FFF2-40B4-BE49-F238E27FC236}">
                <a16:creationId xmlns:a16="http://schemas.microsoft.com/office/drawing/2014/main" id="{685191E8-5AB5-1CC8-A8FD-1BE4A6CC3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3512"/>
            <a:ext cx="7467600" cy="989046"/>
          </a:xfrm>
        </p:spPr>
        <p:txBody>
          <a:bodyPr/>
          <a:lstStyle/>
          <a:p>
            <a:pPr>
              <a:defRPr/>
            </a:pPr>
            <a:r>
              <a:rPr lang="en-US" sz="2800" spc="-1" dirty="0">
                <a:solidFill>
                  <a:srgbClr val="000000"/>
                </a:solidFill>
              </a:rPr>
              <a:t>Fluid Mechanics : An </a:t>
            </a:r>
            <a:r>
              <a:rPr lang="en-US" sz="2800" spc="-1" dirty="0" err="1">
                <a:solidFill>
                  <a:srgbClr val="000000"/>
                </a:solidFill>
              </a:rPr>
              <a:t>Exaample</a:t>
            </a:r>
            <a:r>
              <a:rPr lang="en-US" sz="2800" spc="-1" dirty="0">
                <a:solidFill>
                  <a:srgbClr val="000000"/>
                </a:solidFill>
              </a:rPr>
              <a:t> of </a:t>
            </a:r>
            <a:br>
              <a:rPr lang="en-US" sz="2800" spc="-1" dirty="0">
                <a:solidFill>
                  <a:srgbClr val="000000"/>
                </a:solidFill>
              </a:rPr>
            </a:br>
            <a:r>
              <a:rPr lang="en-US" sz="2800" spc="-1" dirty="0">
                <a:solidFill>
                  <a:srgbClr val="000000"/>
                </a:solidFill>
              </a:rPr>
              <a:t>The Flammarion Engraving</a:t>
            </a:r>
            <a:endParaRPr lang="en-IN" altLang="en-US" sz="2800" dirty="0"/>
          </a:p>
        </p:txBody>
      </p:sp>
      <p:pic>
        <p:nvPicPr>
          <p:cNvPr id="21" name="Picture 2" descr="https://upload.wikimedia.org/wikipedia/commons/d/df/Flammarion_Woodcut_1888_Color_2.jpg">
            <a:extLst>
              <a:ext uri="{FF2B5EF4-FFF2-40B4-BE49-F238E27FC236}">
                <a16:creationId xmlns:a16="http://schemas.microsoft.com/office/drawing/2014/main" id="{F5111AC4-19CA-F0B8-36E5-9051CEB8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22387"/>
            <a:ext cx="5257800" cy="424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ustomShape 1">
            <a:extLst>
              <a:ext uri="{FF2B5EF4-FFF2-40B4-BE49-F238E27FC236}">
                <a16:creationId xmlns:a16="http://schemas.microsoft.com/office/drawing/2014/main" id="{4AD1F493-12FA-274B-1220-6AED78E21F53}"/>
              </a:ext>
            </a:extLst>
          </p:cNvPr>
          <p:cNvSpPr/>
          <p:nvPr/>
        </p:nvSpPr>
        <p:spPr>
          <a:xfrm>
            <a:off x="5715000" y="2590800"/>
            <a:ext cx="3276600" cy="1676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en-US" sz="2800" spc="-1" dirty="0">
                <a:solidFill>
                  <a:srgbClr val="FF0000"/>
                </a:solidFill>
                <a:latin typeface="Blackadder ITC" panose="04020505051007020D02" pitchFamily="82" charset="0"/>
              </a:rPr>
              <a:t>Depicts an </a:t>
            </a:r>
            <a:r>
              <a:rPr lang="en-US" sz="2800" spc="-1" dirty="0">
                <a:solidFill>
                  <a:srgbClr val="0070C0"/>
                </a:solidFill>
                <a:latin typeface="Blackadder ITC" panose="04020505051007020D02" pitchFamily="82" charset="0"/>
              </a:rPr>
              <a:t>Ingenious</a:t>
            </a:r>
            <a:r>
              <a:rPr lang="en-US" sz="2800" spc="-1" dirty="0">
                <a:solidFill>
                  <a:srgbClr val="FF0000"/>
                </a:solidFill>
                <a:latin typeface="Blackadder ITC" panose="04020505051007020D02" pitchFamily="82" charset="0"/>
              </a:rPr>
              <a:t> putting his head through the edge of the cosmic firmament</a:t>
            </a:r>
          </a:p>
        </p:txBody>
      </p:sp>
      <p:sp>
        <p:nvSpPr>
          <p:cNvPr id="23" name="CustomShape 1">
            <a:extLst>
              <a:ext uri="{FF2B5EF4-FFF2-40B4-BE49-F238E27FC236}">
                <a16:creationId xmlns:a16="http://schemas.microsoft.com/office/drawing/2014/main" id="{E72CDF42-39E6-CE06-9554-2CD0A5B589E7}"/>
              </a:ext>
            </a:extLst>
          </p:cNvPr>
          <p:cNvSpPr/>
          <p:nvPr/>
        </p:nvSpPr>
        <p:spPr>
          <a:xfrm>
            <a:off x="693738" y="5459413"/>
            <a:ext cx="8077200" cy="612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en-US" sz="2800" b="1" spc="-1" dirty="0">
                <a:solidFill>
                  <a:srgbClr val="0070C0"/>
                </a:solidFill>
                <a:latin typeface="Juice ITC" panose="04040403040A02020202" pitchFamily="82" charset="0"/>
              </a:rPr>
              <a:t>Symbolizes humanity’s quest for Amalgamation of scientific knowledge. </a:t>
            </a:r>
          </a:p>
        </p:txBody>
      </p:sp>
      <p:sp>
        <p:nvSpPr>
          <p:cNvPr id="24" name="CustomShape 1">
            <a:extLst>
              <a:ext uri="{FF2B5EF4-FFF2-40B4-BE49-F238E27FC236}">
                <a16:creationId xmlns:a16="http://schemas.microsoft.com/office/drawing/2014/main" id="{DBE4F672-BD3D-CA43-618E-B02954BAD129}"/>
              </a:ext>
            </a:extLst>
          </p:cNvPr>
          <p:cNvSpPr/>
          <p:nvPr/>
        </p:nvSpPr>
        <p:spPr>
          <a:xfrm>
            <a:off x="493713" y="6011863"/>
            <a:ext cx="8077200" cy="5937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en-US" sz="1800" i="1" spc="-1" dirty="0">
                <a:solidFill>
                  <a:srgbClr val="000000"/>
                </a:solidFill>
              </a:rPr>
              <a:t>Engraving from Camille Flammarion, </a:t>
            </a:r>
            <a:r>
              <a:rPr lang="en-US" sz="1800" i="1" spc="-1" dirty="0" err="1">
                <a:solidFill>
                  <a:srgbClr val="000000"/>
                </a:solidFill>
              </a:rPr>
              <a:t>L’atmosphère</a:t>
            </a:r>
            <a:r>
              <a:rPr lang="en-US" sz="1800" i="1" spc="-1" dirty="0">
                <a:solidFill>
                  <a:srgbClr val="000000"/>
                </a:solidFill>
              </a:rPr>
              <a:t>: </a:t>
            </a:r>
            <a:r>
              <a:rPr lang="en-US" sz="1800" i="1" spc="-1" dirty="0" err="1">
                <a:solidFill>
                  <a:srgbClr val="000000"/>
                </a:solidFill>
              </a:rPr>
              <a:t>météorologie</a:t>
            </a:r>
            <a:r>
              <a:rPr lang="en-US" sz="1800" i="1" spc="-1" dirty="0">
                <a:solidFill>
                  <a:srgbClr val="000000"/>
                </a:solidFill>
              </a:rPr>
              <a:t> </a:t>
            </a:r>
            <a:r>
              <a:rPr lang="en-US" sz="1800" i="1" spc="-1" dirty="0" err="1">
                <a:solidFill>
                  <a:srgbClr val="000000"/>
                </a:solidFill>
              </a:rPr>
              <a:t>populaire</a:t>
            </a:r>
            <a:r>
              <a:rPr lang="en-US" sz="1800" i="1" spc="-1" dirty="0">
                <a:solidFill>
                  <a:srgbClr val="000000"/>
                </a:solidFill>
              </a:rPr>
              <a:t>, 1888, p. 163/public domain.)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BDBF29-4E5C-7DE0-244A-B1EA922FEF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FA9638-C19C-F1FC-ECFF-F2C2ECFC1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5FC663-BA51-6F13-7D7D-A3C63B3BD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D0BC552-9B99-3E1E-C290-3543F9B3D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34C1FE2D-558D-F943-1249-357FF9D006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F5A453A9-916D-88D9-9EA4-35E5B6D569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A950CB3-BF98-B0DE-3F05-094E7E195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0A71557-E40F-B51C-7F2D-D9ACABDF7A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76FB702-B3EF-6156-6CAB-09F679CB3A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BFAE4DE-6E37-999E-C439-4537992A0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40B07BB-D578-091F-35B6-8431AD4D3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80F68E6-6F76-C40D-0049-D948F8259A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E74ABC72-CF53-2AA1-6BAF-5F9B8E89EE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D986A4CA-6B3C-989B-6645-067C28FFE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AEDACC4-6F39-BA7D-046D-771CAF7C31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484A4F0-5B08-2946-857D-8AB6322935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119F74F-7839-1601-AF21-341553C92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BB3FF8-76AD-49C5-3B1B-2BB68B50E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178198-C7AA-032B-5CEA-86C42CD55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6">
            <a:extLst>
              <a:ext uri="{FF2B5EF4-FFF2-40B4-BE49-F238E27FC236}">
                <a16:creationId xmlns:a16="http://schemas.microsoft.com/office/drawing/2014/main" id="{685191E8-5AB5-1CC8-A8FD-1BE4A6CC3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50838"/>
            <a:ext cx="74676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/>
              <a:t>My Experience With Fluid Mechanics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BDBF29-4E5C-7DE0-244A-B1EA922FEF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FA9638-C19C-F1FC-ECFF-F2C2ECFC1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5FC663-BA51-6F13-7D7D-A3C63B3BD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D0BC552-9B99-3E1E-C290-3543F9B3D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34C1FE2D-558D-F943-1249-357FF9D006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F5A453A9-916D-88D9-9EA4-35E5B6D569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A950CB3-BF98-B0DE-3F05-094E7E195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0A71557-E40F-B51C-7F2D-D9ACABDF7A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76FB702-B3EF-6156-6CAB-09F679CB3A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BFAE4DE-6E37-999E-C439-4537992A0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40B07BB-D578-091F-35B6-8431AD4D3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80F68E6-6F76-C40D-0049-D948F8259A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E74ABC72-CF53-2AA1-6BAF-5F9B8E89EE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D986A4CA-6B3C-989B-6645-067C28FFE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AEDACC4-6F39-BA7D-046D-771CAF7C31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484A4F0-5B08-2946-857D-8AB6322935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119F74F-7839-1601-AF21-341553C92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BB3FF8-76AD-49C5-3B1B-2BB68B50E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178198-C7AA-032B-5CEA-86C42CD55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3" descr="C:\WINNT\Profiles\virendra\Desktop\Ne_turbine-_idle.jpg">
            <a:extLst>
              <a:ext uri="{FF2B5EF4-FFF2-40B4-BE49-F238E27FC236}">
                <a16:creationId xmlns:a16="http://schemas.microsoft.com/office/drawing/2014/main" id="{EE85B8ED-9883-E887-9309-8DC0B0556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50473"/>
            <a:ext cx="3357538" cy="251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8B17108-B476-1B2F-FDEF-61BC4164D4E6}"/>
              </a:ext>
            </a:extLst>
          </p:cNvPr>
          <p:cNvSpPr txBox="1"/>
          <p:nvPr/>
        </p:nvSpPr>
        <p:spPr>
          <a:xfrm>
            <a:off x="3777892" y="1554540"/>
            <a:ext cx="5289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Developing a product and training technicians of NGO (HESCO) to create ~35000 self employed youth.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(2002-2005)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27" name="Picture 26" descr="http://www.intelore.com/star-war/star-wars-large.jpg">
            <a:extLst>
              <a:ext uri="{FF2B5EF4-FFF2-40B4-BE49-F238E27FC236}">
                <a16:creationId xmlns:a16="http://schemas.microsoft.com/office/drawing/2014/main" id="{6BC8BCD6-B486-A788-F153-FFFE1C16E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3814418"/>
            <a:ext cx="3063875" cy="229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A3230C0-7F25-E6E2-A758-FA5F04A90E94}"/>
              </a:ext>
            </a:extLst>
          </p:cNvPr>
          <p:cNvSpPr txBox="1"/>
          <p:nvPr/>
        </p:nvSpPr>
        <p:spPr>
          <a:xfrm>
            <a:off x="381000" y="4297740"/>
            <a:ext cx="5289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Participation in Developing Laser Weapons for Indian Army in collaboration with CHESS (DRDO)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Started on 23 March 2023</a:t>
            </a:r>
          </a:p>
        </p:txBody>
      </p:sp>
    </p:spTree>
    <p:extLst>
      <p:ext uri="{BB962C8B-B14F-4D97-AF65-F5344CB8AC3E}">
        <p14:creationId xmlns:p14="http://schemas.microsoft.com/office/powerpoint/2010/main" val="400528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>
            <a:extLst>
              <a:ext uri="{FF2B5EF4-FFF2-40B4-BE49-F238E27FC236}">
                <a16:creationId xmlns:a16="http://schemas.microsoft.com/office/drawing/2014/main" id="{344BF30B-5B93-A18D-A154-59E3278782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6324600" cy="1143000"/>
          </a:xfrm>
        </p:spPr>
        <p:txBody>
          <a:bodyPr/>
          <a:lstStyle/>
          <a:p>
            <a:r>
              <a:rPr lang="en-US" alt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Emerged as an “Aha” Moment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025A0-24AA-3681-718A-1337F51F9203}"/>
              </a:ext>
            </a:extLst>
          </p:cNvPr>
          <p:cNvSpPr txBox="1"/>
          <p:nvPr/>
        </p:nvSpPr>
        <p:spPr>
          <a:xfrm>
            <a:off x="746372" y="1219200"/>
            <a:ext cx="77118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srgbClr val="292929"/>
                </a:solidFill>
                <a:latin typeface="+mn-lt"/>
                <a:ea typeface="Calibri" panose="020F0502020204030204" pitchFamily="34" charset="0"/>
              </a:rPr>
              <a:t>Archimedes, Born in 287 BC in the city of Syracuse, Italy.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IN" dirty="0">
                <a:solidFill>
                  <a:srgbClr val="292929"/>
                </a:solidFill>
                <a:latin typeface="+mn-lt"/>
                <a:ea typeface="Calibri" panose="020F0502020204030204" pitchFamily="34" charset="0"/>
              </a:rPr>
              <a:t>He was a great Mathematician, Physicist, Engineer, Inventor, and Astronomer.</a:t>
            </a:r>
            <a:endParaRPr lang="en-IN" dirty="0">
              <a:latin typeface="+mn-lt"/>
            </a:endParaRPr>
          </a:p>
        </p:txBody>
      </p:sp>
      <p:pic>
        <p:nvPicPr>
          <p:cNvPr id="5128" name="Picture 6">
            <a:extLst>
              <a:ext uri="{FF2B5EF4-FFF2-40B4-BE49-F238E27FC236}">
                <a16:creationId xmlns:a16="http://schemas.microsoft.com/office/drawing/2014/main" id="{7EF06DF9-BA68-04C5-5304-3EC957C9C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1">
            <a:extLst>
              <a:ext uri="{FF2B5EF4-FFF2-40B4-BE49-F238E27FC236}">
                <a16:creationId xmlns:a16="http://schemas.microsoft.com/office/drawing/2014/main" id="{FDE36B2C-2753-1BA4-3F95-A0FD58647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29375"/>
            <a:ext cx="5638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200"/>
              <a:t>https://rufbuk.com/the-real-story-behind-archimedes-eureka-experiment/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7E464A-1270-F9B4-9B65-F435851EAA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CA12AFC-029D-0AE4-33DF-B0C717E72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2CB09F63-3A23-0589-7042-42FCBE8A7C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B684CC26-EB77-AE7B-C091-15857ADD15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8">
                  <a:extLst>
                    <a:ext uri="{FF2B5EF4-FFF2-40B4-BE49-F238E27FC236}">
                      <a16:creationId xmlns:a16="http://schemas.microsoft.com/office/drawing/2014/main" id="{A5FBECC0-11E8-AF16-2BC4-5A6F3269F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9">
                    <a:extLst>
                      <a:ext uri="{FF2B5EF4-FFF2-40B4-BE49-F238E27FC236}">
                        <a16:creationId xmlns:a16="http://schemas.microsoft.com/office/drawing/2014/main" id="{F138A679-A145-BF9A-A6A2-9FEF9CB161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124AD52B-FD7E-4396-CDA5-8626AC3E9A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D8942EB-751E-EC65-FCBC-6BA61315BD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ACA90B51-DD97-1009-C18E-00DCAC5DC3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16A2C95-521E-0327-51E9-E91CF45106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BCDDFCFB-574B-C2D4-39E6-1AF0DBB931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8919AF4A-4144-EFF0-82AA-695005D893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6">
                      <a:extLst>
                        <a:ext uri="{FF2B5EF4-FFF2-40B4-BE49-F238E27FC236}">
                          <a16:creationId xmlns:a16="http://schemas.microsoft.com/office/drawing/2014/main" id="{62F9BCA8-C39F-603E-D559-F8454F77C1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7">
                      <a:extLst>
                        <a:ext uri="{FF2B5EF4-FFF2-40B4-BE49-F238E27FC236}">
                          <a16:creationId xmlns:a16="http://schemas.microsoft.com/office/drawing/2014/main" id="{371D2B30-638A-61AC-BD5A-35C31E7B95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E9409C0-1038-0EC0-1602-02013F5F3F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2185409D-EEB9-9EDE-A803-253604C0B9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E5308288-D8DE-00F2-F698-F37BE54D6C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110E8F4C-DB90-48A3-2935-C6B79C77E2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36524C9-40DC-999F-D75A-7476A36C69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AC503D1-F348-4FCC-8F30-2BC0B0356B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3397249" y="2820782"/>
            <a:ext cx="3703265" cy="2910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E2FA30-C199-8210-1554-4E3698A9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037" y="2893855"/>
            <a:ext cx="8001000" cy="1924050"/>
          </a:xfrm>
        </p:spPr>
        <p:txBody>
          <a:bodyPr/>
          <a:lstStyle/>
          <a:p>
            <a:r>
              <a:rPr lang="en-US" altLang="en-US" sz="4000" dirty="0">
                <a:latin typeface="Blackadder ITC" panose="04020505051007020D02" pitchFamily="82" charset="0"/>
              </a:rPr>
              <a:t>How can a force occur without any countable finite bodies &amp; apparent contact between them?</a:t>
            </a:r>
          </a:p>
        </p:txBody>
      </p:sp>
      <p:sp>
        <p:nvSpPr>
          <p:cNvPr id="9219" name="Subtitle 4">
            <a:extLst>
              <a:ext uri="{FF2B5EF4-FFF2-40B4-BE49-F238E27FC236}">
                <a16:creationId xmlns:a16="http://schemas.microsoft.com/office/drawing/2014/main" id="{E64AF77F-1F6E-A608-E776-959E56C8C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94436"/>
            <a:ext cx="6477000" cy="948564"/>
          </a:xfrm>
        </p:spPr>
        <p:txBody>
          <a:bodyPr/>
          <a:lstStyle/>
          <a:p>
            <a:r>
              <a:rPr lang="en-US" altLang="en-US" sz="2800" dirty="0"/>
              <a:t> Fluid System: A New Source of Force Creation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7AE2CE4-97E4-D6A7-98CF-E2165F69823A}"/>
              </a:ext>
            </a:extLst>
          </p:cNvPr>
          <p:cNvSpPr txBox="1">
            <a:spLocks/>
          </p:cNvSpPr>
          <p:nvPr/>
        </p:nvSpPr>
        <p:spPr bwMode="auto">
          <a:xfrm>
            <a:off x="503237" y="5061524"/>
            <a:ext cx="830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2800" i="1" kern="0" dirty="0">
                <a:solidFill>
                  <a:srgbClr val="FF0000"/>
                </a:solidFill>
                <a:latin typeface="+mn-lt"/>
              </a:rPr>
              <a:t>“Action at a distance" has stymied Another Class of the great minds ……</a:t>
            </a:r>
          </a:p>
        </p:txBody>
      </p:sp>
      <p:pic>
        <p:nvPicPr>
          <p:cNvPr id="21" name="Picture 5" descr="http://2.bp.blogspot.com/-FzIoLJijl2Q/UOnKoAvJiyI/AAAAAAAAHrE/05r4wMuz6dk/s1600/picimg_isaacs_apple_ce681.jpg">
            <a:extLst>
              <a:ext uri="{FF2B5EF4-FFF2-40B4-BE49-F238E27FC236}">
                <a16:creationId xmlns:a16="http://schemas.microsoft.com/office/drawing/2014/main" id="{4C42876E-5FC7-5211-9A24-AB94198EE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75" y="1239187"/>
            <a:ext cx="2802370" cy="207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B1E6C12-1B92-F648-9565-3276E76084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FE1EF88B-A0C7-3638-60A9-D64CACEA6A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617C1B7-C200-049D-6111-DBB663C4A7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A308B1A4-E39C-B5C8-E4AF-1E0D736065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8">
                  <a:extLst>
                    <a:ext uri="{FF2B5EF4-FFF2-40B4-BE49-F238E27FC236}">
                      <a16:creationId xmlns:a16="http://schemas.microsoft.com/office/drawing/2014/main" id="{367F00D2-5F6E-150E-5A0D-7391F904E3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9">
                    <a:extLst>
                      <a:ext uri="{FF2B5EF4-FFF2-40B4-BE49-F238E27FC236}">
                        <a16:creationId xmlns:a16="http://schemas.microsoft.com/office/drawing/2014/main" id="{A5B40950-47DD-F0E3-B897-26CCEAACB2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763A5A42-DA59-7606-4EB2-399BAC0640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4E1AF223-36FA-0062-8C17-3A10F3059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4BFA48CD-2786-01ED-279B-F553191D37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81DC5480-FE9C-9991-CA9D-884A7A85B5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F1C30A5A-9B35-AACD-7502-00919191CB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30CF97AA-9C14-2ED1-545A-C9B46BF5C6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16">
                      <a:extLst>
                        <a:ext uri="{FF2B5EF4-FFF2-40B4-BE49-F238E27FC236}">
                          <a16:creationId xmlns:a16="http://schemas.microsoft.com/office/drawing/2014/main" id="{519D75AB-6581-5665-88A7-95A27A48C7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17">
                      <a:extLst>
                        <a:ext uri="{FF2B5EF4-FFF2-40B4-BE49-F238E27FC236}">
                          <a16:creationId xmlns:a16="http://schemas.microsoft.com/office/drawing/2014/main" id="{52B46FFF-7626-DD2C-7571-45A5DD2F18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18">
                    <a:extLst>
                      <a:ext uri="{FF2B5EF4-FFF2-40B4-BE49-F238E27FC236}">
                        <a16:creationId xmlns:a16="http://schemas.microsoft.com/office/drawing/2014/main" id="{B25C0C2E-0A90-AD3C-E80D-49E8388BF4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7" name="Rectangle 19">
                      <a:extLst>
                        <a:ext uri="{FF2B5EF4-FFF2-40B4-BE49-F238E27FC236}">
                          <a16:creationId xmlns:a16="http://schemas.microsoft.com/office/drawing/2014/main" id="{B4336C59-00C6-82EF-B77E-88E636E751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8" name="Rectangle 20">
                      <a:extLst>
                        <a:ext uri="{FF2B5EF4-FFF2-40B4-BE49-F238E27FC236}">
                          <a16:creationId xmlns:a16="http://schemas.microsoft.com/office/drawing/2014/main" id="{78D687DE-3CD0-DB6B-76A1-2707655B7E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EDD8E94-549F-4553-040B-C8E6472278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37A147-360A-2026-26AB-82E2BA98D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03C1581-5428-82F3-F368-AA81AB427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Real Fluids : A Resource of Gradients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4228838F-C56F-9E51-0893-63BEA0F11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8488363" cy="2186354"/>
          </a:xfrm>
        </p:spPr>
        <p:txBody>
          <a:bodyPr/>
          <a:lstStyle/>
          <a:p>
            <a:r>
              <a:rPr lang="en-US" altLang="en-US" sz="2400"/>
              <a:t>At the end of the 1640s, Pascal temporarily focused his experiments on the physical sciences. </a:t>
            </a:r>
          </a:p>
          <a:p>
            <a:r>
              <a:rPr lang="en-US" altLang="en-US" sz="2400"/>
              <a:t>Following in Evangelista Torricelli’s footsteps, Pascal experimented with how atmospheric pressure could be estimated in terms of weight.</a:t>
            </a:r>
          </a:p>
          <a:p>
            <a:endParaRPr lang="en-US" altLang="en-US" sz="2400"/>
          </a:p>
        </p:txBody>
      </p:sp>
      <p:pic>
        <p:nvPicPr>
          <p:cNvPr id="20" name="Picture 5" descr="http://2.bp.blogspot.com/-FzIoLJijl2Q/UOnKoAvJiyI/AAAAAAAAHrE/05r4wMuz6dk/s1600/picimg_isaacs_apple_ce681.jpg">
            <a:extLst>
              <a:ext uri="{FF2B5EF4-FFF2-40B4-BE49-F238E27FC236}">
                <a16:creationId xmlns:a16="http://schemas.microsoft.com/office/drawing/2014/main" id="{ACF59032-4AE8-F50E-5155-734FA6B6D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80" y="3610865"/>
            <a:ext cx="3890937" cy="287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Apple premium imported – Subzfresh">
            <a:extLst>
              <a:ext uri="{FF2B5EF4-FFF2-40B4-BE49-F238E27FC236}">
                <a16:creationId xmlns:a16="http://schemas.microsoft.com/office/drawing/2014/main" id="{5CDA8C6E-83DC-1F3E-0D0C-6201D4541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37" y="5696484"/>
            <a:ext cx="755650" cy="757228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mozikel.com/content/wallpapers/pascal/output/pascal_001_thumb.png">
            <a:extLst>
              <a:ext uri="{FF2B5EF4-FFF2-40B4-BE49-F238E27FC236}">
                <a16:creationId xmlns:a16="http://schemas.microsoft.com/office/drawing/2014/main" id="{77DEF30A-23F2-3A5A-291A-7341659C3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7000"/>
                    </a14:imgEffect>
                    <a14:imgEffect>
                      <a14:brightnessContrast bright="50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137" y="3666496"/>
            <a:ext cx="4496463" cy="2810504"/>
          </a:xfrm>
          <a:prstGeom prst="rect">
            <a:avLst/>
          </a:prstGeom>
          <a:noFill/>
          <a:ln>
            <a:noFill/>
          </a:ln>
          <a:effectLst>
            <a:softEdge rad="508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5F5401A-E532-764E-9D46-0D5EAB6FAB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84523ACD-AFCE-2FD3-F6F2-F4C54BED4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0734863C-2072-E84E-4758-740C8C904B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2257E165-6C38-8416-6DDF-E1A1760302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8">
                  <a:extLst>
                    <a:ext uri="{FF2B5EF4-FFF2-40B4-BE49-F238E27FC236}">
                      <a16:creationId xmlns:a16="http://schemas.microsoft.com/office/drawing/2014/main" id="{37AFD69F-2F43-2537-7247-75F398DA81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9">
                    <a:extLst>
                      <a:ext uri="{FF2B5EF4-FFF2-40B4-BE49-F238E27FC236}">
                        <a16:creationId xmlns:a16="http://schemas.microsoft.com/office/drawing/2014/main" id="{95C4F87A-9937-47D0-9E39-EC81605E89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13" name="Rectangle 10">
                      <a:extLst>
                        <a:ext uri="{FF2B5EF4-FFF2-40B4-BE49-F238E27FC236}">
                          <a16:creationId xmlns:a16="http://schemas.microsoft.com/office/drawing/2014/main" id="{448FE29E-D76F-7EC5-52BB-35A9A5AF8E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4" name="Rectangle 11">
                      <a:extLst>
                        <a:ext uri="{FF2B5EF4-FFF2-40B4-BE49-F238E27FC236}">
                          <a16:creationId xmlns:a16="http://schemas.microsoft.com/office/drawing/2014/main" id="{B90F20B8-33CF-7C3C-45A0-95EA43E640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2">
                    <a:extLst>
                      <a:ext uri="{FF2B5EF4-FFF2-40B4-BE49-F238E27FC236}">
                        <a16:creationId xmlns:a16="http://schemas.microsoft.com/office/drawing/2014/main" id="{87DB4916-CDA0-AA95-C7DD-94C5D84ED7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11" name="Rectangle 13">
                      <a:extLst>
                        <a:ext uri="{FF2B5EF4-FFF2-40B4-BE49-F238E27FC236}">
                          <a16:creationId xmlns:a16="http://schemas.microsoft.com/office/drawing/2014/main" id="{C743FC96-E9E9-88C4-DB56-27EF9DDBC6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2" name="Rectangle 14">
                      <a:extLst>
                        <a:ext uri="{FF2B5EF4-FFF2-40B4-BE49-F238E27FC236}">
                          <a16:creationId xmlns:a16="http://schemas.microsoft.com/office/drawing/2014/main" id="{31BFB149-FB64-1DEC-2065-780872413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4" name="Group 15">
                    <a:extLst>
                      <a:ext uri="{FF2B5EF4-FFF2-40B4-BE49-F238E27FC236}">
                        <a16:creationId xmlns:a16="http://schemas.microsoft.com/office/drawing/2014/main" id="{CB43CC2E-4B66-8BBD-3413-EBC32CB32B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09" name="Rectangle 16">
                      <a:extLst>
                        <a:ext uri="{FF2B5EF4-FFF2-40B4-BE49-F238E27FC236}">
                          <a16:creationId xmlns:a16="http://schemas.microsoft.com/office/drawing/2014/main" id="{B6AE3EA8-01B5-82CB-709D-7DB37FC8AF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0" name="Rectangle 17">
                      <a:extLst>
                        <a:ext uri="{FF2B5EF4-FFF2-40B4-BE49-F238E27FC236}">
                          <a16:creationId xmlns:a16="http://schemas.microsoft.com/office/drawing/2014/main" id="{77B32365-1394-AF5D-51DA-6E7CFDFB95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5" name="Group 18">
                    <a:extLst>
                      <a:ext uri="{FF2B5EF4-FFF2-40B4-BE49-F238E27FC236}">
                        <a16:creationId xmlns:a16="http://schemas.microsoft.com/office/drawing/2014/main" id="{528E42AA-6FEF-54A6-5653-77AF8DFF3D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506" name="Rectangle 19">
                      <a:extLst>
                        <a:ext uri="{FF2B5EF4-FFF2-40B4-BE49-F238E27FC236}">
                          <a16:creationId xmlns:a16="http://schemas.microsoft.com/office/drawing/2014/main" id="{F866CA78-55A1-7737-1A7E-F2A31C9014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8" name="Rectangle 20">
                      <a:extLst>
                        <a:ext uri="{FF2B5EF4-FFF2-40B4-BE49-F238E27FC236}">
                          <a16:creationId xmlns:a16="http://schemas.microsoft.com/office/drawing/2014/main" id="{83844231-EC99-9879-FD0D-D391E961E1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F98E0DA9-D015-0C37-4FCC-497344544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D89392E-71B6-8EAB-7911-A956EABB0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05B72B0-8032-4BD3-1A32-C6AC4BA9748C}"/>
              </a:ext>
            </a:extLst>
          </p:cNvPr>
          <p:cNvSpPr/>
          <p:nvPr/>
        </p:nvSpPr>
        <p:spPr bwMode="auto">
          <a:xfrm>
            <a:off x="1208062" y="4528797"/>
            <a:ext cx="2133600" cy="1938292"/>
          </a:xfrm>
          <a:prstGeom prst="rect">
            <a:avLst/>
          </a:prstGeom>
          <a:pattFill prst="pct20">
            <a:fgClr>
              <a:srgbClr val="0DCFE3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889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7E8A7666-9B5C-9512-E091-6A69594BF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6324600" cy="1143000"/>
          </a:xfrm>
        </p:spPr>
        <p:txBody>
          <a:bodyPr/>
          <a:lstStyle/>
          <a:p>
            <a:r>
              <a:rPr lang="en-US" altLang="en-US" sz="2800">
                <a:solidFill>
                  <a:srgbClr val="333333"/>
                </a:solidFill>
              </a:rPr>
              <a:t>An Obvious Choice for </a:t>
            </a:r>
            <a:r>
              <a:rPr lang="en-US" altLang="en-US" sz="2800" b="1" i="1">
                <a:solidFill>
                  <a:srgbClr val="00B050"/>
                </a:solidFill>
              </a:rPr>
              <a:t>Creation of  Civilizations</a:t>
            </a:r>
            <a:r>
              <a:rPr lang="en-US" altLang="en-US" sz="2800">
                <a:solidFill>
                  <a:srgbClr val="333333"/>
                </a:solidFill>
              </a:rPr>
              <a:t> across the planet.</a:t>
            </a:r>
            <a:endParaRPr lang="en-US" altLang="en-US" sz="2800"/>
          </a:p>
        </p:txBody>
      </p:sp>
      <p:grpSp>
        <p:nvGrpSpPr>
          <p:cNvPr id="15363" name="Group 38">
            <a:extLst>
              <a:ext uri="{FF2B5EF4-FFF2-40B4-BE49-F238E27FC236}">
                <a16:creationId xmlns:a16="http://schemas.microsoft.com/office/drawing/2014/main" id="{79DB8403-B262-1ADC-14C7-5C891B2FEE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69" name="Group 19">
              <a:extLst>
                <a:ext uri="{FF2B5EF4-FFF2-40B4-BE49-F238E27FC236}">
                  <a16:creationId xmlns:a16="http://schemas.microsoft.com/office/drawing/2014/main" id="{6ABBEBF0-3127-43BB-F923-784A644166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71" name="Group 8">
                <a:extLst>
                  <a:ext uri="{FF2B5EF4-FFF2-40B4-BE49-F238E27FC236}">
                    <a16:creationId xmlns:a16="http://schemas.microsoft.com/office/drawing/2014/main" id="{FACC4D68-B3D0-3FBA-FD11-2DDFD6AEBB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3" name="Group 9">
                  <a:extLst>
                    <a:ext uri="{FF2B5EF4-FFF2-40B4-BE49-F238E27FC236}">
                      <a16:creationId xmlns:a16="http://schemas.microsoft.com/office/drawing/2014/main" id="{BE50DDD0-6947-5FF9-8A10-5A8CC86EAC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3" name="Rectangle 10">
                    <a:extLst>
                      <a:ext uri="{FF2B5EF4-FFF2-40B4-BE49-F238E27FC236}">
                        <a16:creationId xmlns:a16="http://schemas.microsoft.com/office/drawing/2014/main" id="{797D4410-57A1-8E14-B774-9F2620B56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4" name="Rectangle 11">
                    <a:extLst>
                      <a:ext uri="{FF2B5EF4-FFF2-40B4-BE49-F238E27FC236}">
                        <a16:creationId xmlns:a16="http://schemas.microsoft.com/office/drawing/2014/main" id="{C7E58508-7FE8-FFBE-F5F5-86E5421B8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4" name="Group 12">
                  <a:extLst>
                    <a:ext uri="{FF2B5EF4-FFF2-40B4-BE49-F238E27FC236}">
                      <a16:creationId xmlns:a16="http://schemas.microsoft.com/office/drawing/2014/main" id="{519F07AA-A344-74F4-BD28-B6089F27E3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81" name="Rectangle 13">
                    <a:extLst>
                      <a:ext uri="{FF2B5EF4-FFF2-40B4-BE49-F238E27FC236}">
                        <a16:creationId xmlns:a16="http://schemas.microsoft.com/office/drawing/2014/main" id="{6484BB94-87FA-F248-185D-00E453E009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2" name="Rectangle 14">
                    <a:extLst>
                      <a:ext uri="{FF2B5EF4-FFF2-40B4-BE49-F238E27FC236}">
                        <a16:creationId xmlns:a16="http://schemas.microsoft.com/office/drawing/2014/main" id="{FBDDA66F-48A0-85AF-04F9-B7CF8C4A24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5" name="Group 15">
                  <a:extLst>
                    <a:ext uri="{FF2B5EF4-FFF2-40B4-BE49-F238E27FC236}">
                      <a16:creationId xmlns:a16="http://schemas.microsoft.com/office/drawing/2014/main" id="{8E0D9937-7209-C9D3-B72F-09ABF3BD5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79" name="Rectangle 16">
                    <a:extLst>
                      <a:ext uri="{FF2B5EF4-FFF2-40B4-BE49-F238E27FC236}">
                        <a16:creationId xmlns:a16="http://schemas.microsoft.com/office/drawing/2014/main" id="{EADEFE98-E9B0-37E6-10FD-F6C1F67D9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0" name="Rectangle 17">
                    <a:extLst>
                      <a:ext uri="{FF2B5EF4-FFF2-40B4-BE49-F238E27FC236}">
                        <a16:creationId xmlns:a16="http://schemas.microsoft.com/office/drawing/2014/main" id="{2BFABC92-F601-F866-B381-31E0A0B81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6" name="Group 18">
                  <a:extLst>
                    <a:ext uri="{FF2B5EF4-FFF2-40B4-BE49-F238E27FC236}">
                      <a16:creationId xmlns:a16="http://schemas.microsoft.com/office/drawing/2014/main" id="{4781D4B1-1103-C512-75DA-7508B9557E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77" name="Rectangle 19">
                    <a:extLst>
                      <a:ext uri="{FF2B5EF4-FFF2-40B4-BE49-F238E27FC236}">
                        <a16:creationId xmlns:a16="http://schemas.microsoft.com/office/drawing/2014/main" id="{AC5A9F9C-4FA1-96ED-6587-777BAD147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78" name="Rectangle 20">
                    <a:extLst>
                      <a:ext uri="{FF2B5EF4-FFF2-40B4-BE49-F238E27FC236}">
                        <a16:creationId xmlns:a16="http://schemas.microsoft.com/office/drawing/2014/main" id="{5DA165B4-6F5B-791B-7BCF-70A0D2E1F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F0E8C2-7A80-C17A-42C6-8C533F9DE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7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D49C2C-A5A2-D062-F61B-7DCE11EED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6" name="Picture 7">
            <a:extLst>
              <a:ext uri="{FF2B5EF4-FFF2-40B4-BE49-F238E27FC236}">
                <a16:creationId xmlns:a16="http://schemas.microsoft.com/office/drawing/2014/main" id="{C55DD5AD-A180-2415-2466-F5EE10A345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235075"/>
            <a:ext cx="3657600" cy="2573338"/>
          </a:xfrm>
          <a:noFill/>
        </p:spPr>
      </p:pic>
      <p:pic>
        <p:nvPicPr>
          <p:cNvPr id="8197" name="Picture 2" descr="image?id=91303&amp;rendTypeId=34">
            <a:extLst>
              <a:ext uri="{FF2B5EF4-FFF2-40B4-BE49-F238E27FC236}">
                <a16:creationId xmlns:a16="http://schemas.microsoft.com/office/drawing/2014/main" id="{9512662B-37E4-CEA6-AB32-F37052A21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19213"/>
            <a:ext cx="38481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A93A6EF-C68E-4F02-2093-EA63D6CAD590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830388"/>
            <a:ext cx="8662988" cy="4646612"/>
            <a:chOff x="390418" y="1319284"/>
            <a:chExt cx="8663648" cy="4646749"/>
          </a:xfrm>
        </p:grpSpPr>
        <p:pic>
          <p:nvPicPr>
            <p:cNvPr id="15367" name="Picture 2">
              <a:extLst>
                <a:ext uri="{FF2B5EF4-FFF2-40B4-BE49-F238E27FC236}">
                  <a16:creationId xmlns:a16="http://schemas.microsoft.com/office/drawing/2014/main" id="{A7902FF2-A195-2DCD-CBB7-00ABCFEBD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418" y="1319284"/>
              <a:ext cx="8663648" cy="4646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TextBox 4">
              <a:extLst>
                <a:ext uri="{FF2B5EF4-FFF2-40B4-BE49-F238E27FC236}">
                  <a16:creationId xmlns:a16="http://schemas.microsoft.com/office/drawing/2014/main" id="{17B607C3-A0EA-3A10-736B-6AFD49FDC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03426" y="2259369"/>
              <a:ext cx="38258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Siphons in Roman Aqueducts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805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A435B41-6376-DF60-647A-FAEE45405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199" y="193675"/>
            <a:ext cx="6354763" cy="873125"/>
          </a:xfrm>
        </p:spPr>
        <p:txBody>
          <a:bodyPr/>
          <a:lstStyle/>
          <a:p>
            <a:r>
              <a:rPr lang="en-US" altLang="en-US" sz="2800" dirty="0"/>
              <a:t>An Exclusive Force only Fluids can Generate by Newton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B281C6-168C-83B2-7392-9DC65367BB6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1F244C-D8C0-7AC0-2DEF-8979E5334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5FA6A4-6C17-2A81-DDAA-C500BFD9E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61F655-A274-0A96-B9AB-5A62A24BD8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4337FAA3-2B2B-9657-5B1B-91AD302807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086F8F0-8944-C3C8-FC09-5FF9E17CD2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C121931-4E66-103B-94C2-4E1199240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F7222C2-EF88-A89B-90A8-07EDDC6D9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E4E673E-8482-E1B6-FA79-ACDB1D5FF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ABFB252-2E10-1B7D-F5F9-CCF57AAEDE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5E5AB6D-45B7-2E5F-4A36-85AFF94F66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3277534-21AB-523D-F5D4-EC15AAD9B2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327BF80F-7987-9B74-5332-54D5DE997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091A1130-4652-582E-760D-FC6245FE8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BF74815-3CA8-BD1A-35DB-7298E0293D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F50521A-2952-CB2C-661C-A35C3CE573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E16B7C6-D893-B899-52A8-34A38DE18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20B380A-27C1-73C4-8524-75AACE4F0B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E8F0C0-E459-0B58-4722-85D5DF680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9039880-CC70-3E4A-7658-6E8CB9523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92" y="1371600"/>
            <a:ext cx="5396408" cy="4648200"/>
          </a:xfrm>
        </p:spPr>
        <p:txBody>
          <a:bodyPr/>
          <a:lstStyle/>
          <a:p>
            <a:pPr marL="342900" indent="-342900"/>
            <a:r>
              <a:rPr lang="en-US" sz="2400" dirty="0"/>
              <a:t>In 1687, Isaac Newton published his work in the </a:t>
            </a:r>
            <a:r>
              <a:rPr lang="en-US" sz="2400" i="1" dirty="0" err="1"/>
              <a:t>Philosophiae</a:t>
            </a:r>
            <a:r>
              <a:rPr lang="en-US" sz="2400" i="1" dirty="0"/>
              <a:t> Naturalis Principia Mathematic</a:t>
            </a:r>
            <a:r>
              <a:rPr lang="en-US" sz="2400" dirty="0"/>
              <a:t>a.</a:t>
            </a:r>
          </a:p>
          <a:p>
            <a:pPr marL="342900" indent="-342900"/>
            <a:r>
              <a:rPr lang="en-US" sz="2400" dirty="0"/>
              <a:t>This </a:t>
            </a:r>
            <a:r>
              <a:rPr lang="en-US" sz="2400" i="1" dirty="0"/>
              <a:t>probably</a:t>
            </a:r>
            <a:r>
              <a:rPr lang="en-US" sz="2400" dirty="0"/>
              <a:t> the greatest and more influencing work in the history of science.</a:t>
            </a:r>
          </a:p>
          <a:p>
            <a:pPr marL="342900" indent="-342900"/>
            <a:r>
              <a:rPr lang="en-US" sz="2400" dirty="0"/>
              <a:t>Newton paid attention to fluid flow and shear, among many other physical phenomena.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BBC00EB-52E3-149F-6F05-B8CFEDAFB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208" y="1295400"/>
            <a:ext cx="3207392" cy="44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2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A435B41-6376-DF60-647A-FAEE45405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199" y="193675"/>
            <a:ext cx="6354763" cy="873125"/>
          </a:xfrm>
        </p:spPr>
        <p:txBody>
          <a:bodyPr/>
          <a:lstStyle/>
          <a:p>
            <a:r>
              <a:rPr lang="en-US" altLang="en-US" sz="2800" dirty="0"/>
              <a:t>An Exclusive Force only Fluids can Generate by Newton</a:t>
            </a:r>
          </a:p>
        </p:txBody>
      </p:sp>
      <p:pic>
        <p:nvPicPr>
          <p:cNvPr id="35843" name="Content Placeholder 5">
            <a:extLst>
              <a:ext uri="{FF2B5EF4-FFF2-40B4-BE49-F238E27FC236}">
                <a16:creationId xmlns:a16="http://schemas.microsoft.com/office/drawing/2014/main" id="{736F6036-6A24-7D42-A1B8-C6AC6C7E6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2438400"/>
            <a:ext cx="6629400" cy="1066800"/>
          </a:xfrm>
          <a:ln w="6350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5845" name="TextBox 6">
            <a:extLst>
              <a:ext uri="{FF2B5EF4-FFF2-40B4-BE49-F238E27FC236}">
                <a16:creationId xmlns:a16="http://schemas.microsoft.com/office/drawing/2014/main" id="{7C4C2D15-FB34-8DF9-0547-BCF98093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34" y="1219200"/>
            <a:ext cx="835826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/>
            <a:r>
              <a:rPr lang="en-US" sz="2400" dirty="0"/>
              <a:t>In the second book of the </a:t>
            </a:r>
            <a:r>
              <a:rPr lang="en-US" sz="2400" i="1" dirty="0"/>
              <a:t>Principia</a:t>
            </a:r>
            <a:r>
              <a:rPr lang="en-US" sz="2400" dirty="0"/>
              <a:t>, in Section IX </a:t>
            </a:r>
            <a:r>
              <a:rPr lang="en-US" sz="2400" i="1" dirty="0"/>
              <a:t>“The circular motion of fluids”</a:t>
            </a:r>
            <a:r>
              <a:rPr lang="en-US" sz="2400" dirty="0"/>
              <a:t>, the following hypothesis was </a:t>
            </a:r>
            <a:r>
              <a:rPr lang="en-IN" altLang="en-US" sz="2400" dirty="0"/>
              <a:t>proposed in Latin.</a:t>
            </a:r>
          </a:p>
          <a:p>
            <a:pPr marL="342900" indent="-342900">
              <a:spcBef>
                <a:spcPct val="0"/>
              </a:spcBef>
            </a:pPr>
            <a:endParaRPr lang="en-IN" altLang="en-US" sz="2400" dirty="0"/>
          </a:p>
        </p:txBody>
      </p:sp>
      <p:sp>
        <p:nvSpPr>
          <p:cNvPr id="35846" name="TextBox 7">
            <a:extLst>
              <a:ext uri="{FF2B5EF4-FFF2-40B4-BE49-F238E27FC236}">
                <a16:creationId xmlns:a16="http://schemas.microsoft.com/office/drawing/2014/main" id="{66E97049-178B-A575-DB99-E2DAA543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34" y="3810000"/>
            <a:ext cx="8282066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In 1729, Andrew Motte translated this hypothesis as: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The resistance arising from the want of lubricity (lack of slipperiness) in the parts of a fluid, is, other things being equal, proportional to velocity with which parts of the fluid separated from one another.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B281C6-168C-83B2-7392-9DC65367BB6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1F244C-D8C0-7AC0-2DEF-8979E5334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5FA6A4-6C17-2A81-DDAA-C500BFD9E4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61F655-A274-0A96-B9AB-5A62A24BD8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4337FAA3-2B2B-9657-5B1B-91AD302807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086F8F0-8944-C3C8-FC09-5FF9E17CD2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C121931-4E66-103B-94C2-4E1199240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F7222C2-EF88-A89B-90A8-07EDDC6D9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E4E673E-8482-E1B6-FA79-ACDB1D5FF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ABFB252-2E10-1B7D-F5F9-CCF57AAEDE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5E5AB6D-45B7-2E5F-4A36-85AFF94F66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3277534-21AB-523D-F5D4-EC15AAD9B2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327BF80F-7987-9B74-5332-54D5DE997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091A1130-4652-582E-760D-FC6245FE8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BF74815-3CA8-BD1A-35DB-7298E0293D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F50521A-2952-CB2C-661C-A35C3CE573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E16B7C6-D893-B899-52A8-34A38DE18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20B380A-27C1-73C4-8524-75AACE4F0B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E8F0C0-E459-0B58-4722-85D5DF6806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6522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8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4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84326" y="152400"/>
            <a:ext cx="6645274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2147887"/>
            <a:ext cx="4418936" cy="4252913"/>
          </a:xfrm>
        </p:spPr>
        <p:txBody>
          <a:bodyPr/>
          <a:lstStyle/>
          <a:p>
            <a:r>
              <a:rPr lang="en-US" dirty="0"/>
              <a:t> A French physician and physiologist.</a:t>
            </a:r>
          </a:p>
          <a:p>
            <a:r>
              <a:rPr lang="en-US" dirty="0"/>
              <a:t>Poiseuille received his medical degree in 1828 and established his practice in Paris. </a:t>
            </a:r>
          </a:p>
          <a:p>
            <a:r>
              <a:rPr lang="en-US" dirty="0"/>
              <a:t>He was interested in the circulation of the blood. </a:t>
            </a:r>
            <a:r>
              <a:rPr lang="en-US" altLang="en-US" sz="2400" dirty="0"/>
              <a:t>Poiseuille possess extraordinary sense of experimental precision.</a:t>
            </a:r>
            <a:endParaRPr lang="en-US" altLang="en-US" dirty="0"/>
          </a:p>
          <a:p>
            <a:endParaRPr lang="en-US" altLang="en-US" sz="2400" dirty="0"/>
          </a:p>
        </p:txBody>
      </p:sp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360488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675" y="2068512"/>
            <a:ext cx="4114800" cy="3951288"/>
          </a:xfrm>
        </p:spPr>
        <p:txBody>
          <a:bodyPr/>
          <a:lstStyle/>
          <a:p>
            <a:r>
              <a:rPr lang="en-US" altLang="en-US" dirty="0"/>
              <a:t>A Civil</a:t>
            </a:r>
            <a:r>
              <a:rPr lang="en-US" altLang="en-US" sz="2400" dirty="0"/>
              <a:t> engineer, teacher, and  writer.</a:t>
            </a:r>
          </a:p>
          <a:p>
            <a:r>
              <a:rPr lang="en-US" altLang="en-US" sz="2400" dirty="0"/>
              <a:t>He is best known for his study in 1839 of pipe-flow resistance, for water flow.</a:t>
            </a:r>
          </a:p>
          <a:p>
            <a:r>
              <a:rPr lang="en-US" altLang="en-US" dirty="0"/>
              <a:t>P</a:t>
            </a:r>
            <a:r>
              <a:rPr lang="en-US" altLang="en-US" sz="2400" dirty="0"/>
              <a:t>ublished a handbook on hydraulic engineering in 1841.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 build="p"/>
      <p:bldP spid="3" grpId="0" build="p"/>
      <p:bldP spid="33801" grpId="0" build="p"/>
      <p:bldP spid="3380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84326" y="228600"/>
            <a:ext cx="6645274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1995487"/>
            <a:ext cx="4496462" cy="4252913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altLang="en-US" sz="2400" dirty="0"/>
              <a:t>He carried out his doctoral research on, ”</a:t>
            </a:r>
            <a:r>
              <a:rPr lang="en-US" altLang="en-US" sz="2400" i="1" dirty="0"/>
              <a:t>The  force of the aortic heart</a:t>
            </a:r>
            <a:r>
              <a:rPr lang="en-US" altLang="en-US" sz="2400" dirty="0"/>
              <a:t>” in 1828.</a:t>
            </a:r>
          </a:p>
          <a:p>
            <a:r>
              <a:rPr lang="en-US" altLang="en-US" sz="2400" dirty="0"/>
              <a:t>Poiseuille invented the U-tube mercury manometer (called the </a:t>
            </a:r>
            <a:r>
              <a:rPr lang="en-US" altLang="en-US" sz="2400" dirty="0" err="1"/>
              <a:t>hemodynamometer</a:t>
            </a:r>
            <a:r>
              <a:rPr lang="en-US" altLang="en-US" sz="2400" dirty="0"/>
              <a:t>) and used it to measure pressures in the arteries of horses and dogs.</a:t>
            </a:r>
          </a:p>
        </p:txBody>
      </p:sp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068512"/>
            <a:ext cx="3901827" cy="3951288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The Hagen number (Hg) is a dimensionless number used in forced flow calculations.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Hg is the forced flow equivalent of the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Grashof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 number and was named after the German hydraulic engineer G. H. L. Hagen.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1978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80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84326" y="228600"/>
            <a:ext cx="6645274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0999" y="1828800"/>
            <a:ext cx="4708525" cy="4740275"/>
          </a:xfrm>
        </p:spPr>
        <p:txBody>
          <a:bodyPr/>
          <a:lstStyle/>
          <a:p>
            <a:r>
              <a:rPr lang="en-US" altLang="en-US" sz="2400" dirty="0"/>
              <a:t>To this day blood pressures are reported in </a:t>
            </a:r>
            <a:r>
              <a:rPr lang="en-US" altLang="en-US" sz="2400" i="1" dirty="0"/>
              <a:t>mm Hg </a:t>
            </a:r>
            <a:r>
              <a:rPr lang="en-US" altLang="en-US" sz="2400" dirty="0"/>
              <a:t>due to Poiseuille's invention.</a:t>
            </a:r>
          </a:p>
          <a:p>
            <a:r>
              <a:rPr lang="en-US" dirty="0"/>
              <a:t>This equation states that the flow rate is determined by the viscosity of the fluid, the drop in pressure along the tube, and the tube diameter. </a:t>
            </a:r>
          </a:p>
          <a:p>
            <a:r>
              <a:rPr lang="en-US" dirty="0"/>
              <a:t>He is the first person to have used the mercury manometer to measure blood pressure.</a:t>
            </a:r>
            <a:endParaRPr lang="en-US" altLang="en-US" dirty="0"/>
          </a:p>
          <a:p>
            <a:endParaRPr lang="en-US" altLang="en-US" sz="2400" dirty="0"/>
          </a:p>
        </p:txBody>
      </p:sp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1225" y="1284288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1600" y="1905000"/>
            <a:ext cx="3733800" cy="3951288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</a:rPr>
              <a:t>The Hagen number (Hg) is defined as: where:  </a:t>
            </a:r>
            <a:r>
              <a:rPr lang="en-US" dirty="0">
                <a:solidFill>
                  <a:srgbClr val="000000"/>
                </a:solidFill>
                <a:highlight>
                  <a:srgbClr val="F8F9FA"/>
                </a:highlight>
              </a:rPr>
              <a:t>T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</a:rPr>
              <a:t>he pressure gradient * a characteristic length * the fluid density * ν the kinematic viscosity. </a:t>
            </a:r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011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80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31457"/>
            <a:ext cx="6466337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Modern Urban Water Distribution System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9F4DCC1-53D6-710D-903C-E2F2A04C36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25008"/>
            <a:ext cx="7765427" cy="4394792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4296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E6BA1C-92BF-A3C0-0908-65D7B889E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5727824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The Shocking News in New York Times </a:t>
            </a: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2A97974C-2751-9BF2-FDAD-79671295C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400" b="1" i="1" dirty="0"/>
              <a:t>1 million to 10 million years</a:t>
            </a:r>
            <a:r>
              <a:rPr lang="en-US" altLang="en-US" sz="2400" b="1" dirty="0"/>
              <a:t> they might be able to make a plane that would fly ?!?!?!</a:t>
            </a:r>
          </a:p>
          <a:p>
            <a:pPr eaLnBrk="1" hangingPunct="1"/>
            <a:r>
              <a:rPr lang="en-US" altLang="en-US" sz="2400" dirty="0"/>
              <a:t>People had dreamed of flying for many years. </a:t>
            </a:r>
          </a:p>
          <a:p>
            <a:pPr eaLnBrk="1" hangingPunct="1"/>
            <a:r>
              <a:rPr lang="en-US" altLang="en-US" sz="2400" dirty="0"/>
              <a:t>The United States Army was trying to develop an airplane in 1903, but the plane wouldn't fly. </a:t>
            </a:r>
          </a:p>
          <a:p>
            <a:pPr eaLnBrk="1" hangingPunct="1"/>
            <a:r>
              <a:rPr lang="en-US" altLang="en-US" sz="2400" dirty="0"/>
              <a:t>The New York Times wrote that maybe in</a:t>
            </a:r>
            <a:br>
              <a:rPr lang="en-US" altLang="en-US" sz="2400" i="1" dirty="0"/>
            </a:br>
            <a:r>
              <a:rPr lang="en-US" altLang="en-US" sz="2400" i="1" dirty="0"/>
              <a:t>1 million to 10 million years</a:t>
            </a:r>
            <a:r>
              <a:rPr lang="en-US" altLang="en-US" sz="2400" dirty="0"/>
              <a:t> they might be able to make a plane that would fly.</a:t>
            </a:r>
          </a:p>
          <a:p>
            <a:pPr eaLnBrk="1" hangingPunct="1"/>
            <a:r>
              <a:rPr lang="en-US" altLang="en-US" sz="2400" dirty="0"/>
              <a:t>Only eight days later two men </a:t>
            </a:r>
            <a:r>
              <a:rPr lang="en-US" altLang="en-US" sz="2400" i="1" dirty="0"/>
              <a:t>were</a:t>
            </a:r>
            <a:r>
              <a:rPr lang="en-US" altLang="en-US" sz="2400" dirty="0"/>
              <a:t> successful in flying the first manned plane. </a:t>
            </a:r>
          </a:p>
          <a:p>
            <a:pPr eaLnBrk="1" hangingPunct="1"/>
            <a:r>
              <a:rPr lang="en-US" altLang="en-US" sz="2400" dirty="0"/>
              <a:t>They were Wilbur Wright and his younger brother, Orville.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1CE9B1-E493-F5EE-9EE2-1271E4E0B0B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719C2AA-BAF3-A6CB-EA63-17E1F261F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857385-7CF5-63FF-53F2-251E485B28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502C793-47AE-B97C-76C9-7FE160F978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6AECA1D9-2B86-E88B-A465-2E15A3262A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AF2AC54-6B23-8FCB-3501-522A8C95C6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94AA3EC-DFCD-7078-53A5-08AF6AB02B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B6198E3-6634-A872-631D-D7AB53D34E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BB97343-D820-38FD-A0B9-2886704221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E196496-E25D-1221-4F43-4D266AFA1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F1F894C-D1F8-E878-F92A-1B0238DFBB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5BB0E33-C77D-A430-A184-99CB9368C9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076F74C0-C311-D75D-20E5-B4684DFCCA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CA8BA98C-AF9E-CD69-18CB-D8591483ED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20A6FEF-485F-31C8-C9CF-46CF832AED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1DD84EB-4E4B-BEF0-D4E2-F6848DAE7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66C1C79-F493-FDA6-595A-777843CF74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59527F6-5975-4C20-5332-715F3273F3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ECDF2F-F9E2-DE1B-A09A-0912E4A9AF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>
            <a:extLst>
              <a:ext uri="{FF2B5EF4-FFF2-40B4-BE49-F238E27FC236}">
                <a16:creationId xmlns:a16="http://schemas.microsoft.com/office/drawing/2014/main" id="{A54893BB-7399-1B8A-C092-81CCFA92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685800"/>
          </a:xfrm>
        </p:spPr>
        <p:txBody>
          <a:bodyPr/>
          <a:lstStyle/>
          <a:p>
            <a:r>
              <a:rPr lang="en-IN" altLang="en-US" sz="2800"/>
              <a:t>19</a:t>
            </a:r>
            <a:r>
              <a:rPr lang="en-IN" altLang="en-US" sz="2800" baseline="30000"/>
              <a:t>th</a:t>
            </a:r>
            <a:r>
              <a:rPr lang="en-IN" altLang="en-US" sz="2800"/>
              <a:t> Century lift Devices</a:t>
            </a:r>
          </a:p>
        </p:txBody>
      </p:sp>
      <p:pic>
        <p:nvPicPr>
          <p:cNvPr id="7175" name="Picture 7" descr="Jules Henri Giffard's airship, 1852">
            <a:extLst>
              <a:ext uri="{FF2B5EF4-FFF2-40B4-BE49-F238E27FC236}">
                <a16:creationId xmlns:a16="http://schemas.microsoft.com/office/drawing/2014/main" id="{B1585788-8A60-31F2-B87A-6BCF8514E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143000"/>
            <a:ext cx="4437063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0644F8E-460C-1DB6-14EA-D02DED14D4C5}"/>
              </a:ext>
            </a:extLst>
          </p:cNvPr>
          <p:cNvGrpSpPr>
            <a:grpSpLocks/>
          </p:cNvGrpSpPr>
          <p:nvPr/>
        </p:nvGrpSpPr>
        <p:grpSpPr bwMode="auto">
          <a:xfrm>
            <a:off x="554038" y="3259138"/>
            <a:ext cx="8194675" cy="3402012"/>
            <a:chOff x="553975" y="3259605"/>
            <a:chExt cx="8194505" cy="3401546"/>
          </a:xfrm>
        </p:grpSpPr>
        <p:pic>
          <p:nvPicPr>
            <p:cNvPr id="24598" name="Picture 1">
              <a:extLst>
                <a:ext uri="{FF2B5EF4-FFF2-40B4-BE49-F238E27FC236}">
                  <a16:creationId xmlns:a16="http://schemas.microsoft.com/office/drawing/2014/main" id="{C6E3EF06-8E0F-41B5-A7D2-3466155C5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975" y="3822950"/>
              <a:ext cx="8194505" cy="2838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9" name="Picture 2">
              <a:extLst>
                <a:ext uri="{FF2B5EF4-FFF2-40B4-BE49-F238E27FC236}">
                  <a16:creationId xmlns:a16="http://schemas.microsoft.com/office/drawing/2014/main" id="{3F0692C0-046E-1C6B-5394-464DBDE33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7391" y="3259605"/>
              <a:ext cx="1848374" cy="648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9157E18-D1FF-1198-7CDB-B5D538B62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25525"/>
            <a:ext cx="3462338" cy="559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46D6D03-92D9-CFE1-D60A-8381B449EF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F34D00E-6C14-45C6-46F0-9152CDC94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97B2598-927F-16E9-8253-3BF037411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3C3A385-52E4-350D-9F26-0FA5DF2384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DB2F180-5006-F4C5-9A3A-7E24AF0BA4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AAC69D8A-77C3-B267-BD45-ED249EAACB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DCEA697-010C-C5C7-9A8E-AE89DE506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992374F-F585-0D86-ACDF-B5ED6FE23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773AC665-3F2C-42DE-E5CC-ECF873ACF1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32A8CE7-BB5D-D854-ED36-F8D9514690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581C207-2427-CAA1-4B87-101B2F1186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8DC25D63-8C50-E5E5-AA92-F0AAA16410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A6BD1B7-273C-B63A-0B46-0DE49F21F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A56DA8E-644B-029E-AABD-A5E7E5D750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2B4B68D-E35B-B291-DFAD-8723BE1B37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43950F8-D68B-EEFB-66F7-2B77BCCA7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70703AC-8CEB-FC63-05E3-7C4ED9227B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E847B6B-B606-68A1-C4AF-20D69C6FE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A6AC73-9366-C0C6-5F23-97511699FF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wright-brothers.org/History_Wing/Aviations_Attic/Carew_Interview/Carew_Interview_images/Kate_Crew_Caricature_3_242jpg.jpg">
            <a:extLst>
              <a:ext uri="{FF2B5EF4-FFF2-40B4-BE49-F238E27FC236}">
                <a16:creationId xmlns:a16="http://schemas.microsoft.com/office/drawing/2014/main" id="{C5E8B56A-F666-D8E7-6600-7FF7FD52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981200"/>
            <a:ext cx="1455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le 1">
            <a:extLst>
              <a:ext uri="{FF2B5EF4-FFF2-40B4-BE49-F238E27FC236}">
                <a16:creationId xmlns:a16="http://schemas.microsoft.com/office/drawing/2014/main" id="{0DEBE6E7-0210-712B-D443-BB44610E3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/>
              <a:t>Kate Carew Interviews the Wright Brothers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DC1FB-69C3-2C66-B7B6-B46A73BE8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5638800"/>
          </a:xfrm>
        </p:spPr>
        <p:txBody>
          <a:bodyPr/>
          <a:lstStyle/>
          <a:p>
            <a:r>
              <a:rPr lang="en-US" altLang="en-US" sz="2400" dirty="0"/>
              <a:t>“Are you manufacturing any racing machines?”</a:t>
            </a:r>
          </a:p>
          <a:p>
            <a:r>
              <a:rPr lang="en-US" altLang="en-US" sz="2400" dirty="0"/>
              <a:t>“Not just now, but we intend to.”</a:t>
            </a:r>
          </a:p>
          <a:p>
            <a:r>
              <a:rPr lang="en-US" altLang="en-US" sz="2400" dirty="0"/>
              <a:t>“How much can I buy one for?”</a:t>
            </a:r>
          </a:p>
          <a:p>
            <a:r>
              <a:rPr lang="en-US" altLang="en-US" sz="2400" dirty="0"/>
              <a:t>“Seven thousand five hundred-dollars.”</a:t>
            </a:r>
          </a:p>
          <a:p>
            <a:r>
              <a:rPr lang="en-US" altLang="en-US" sz="2400" dirty="0"/>
              <a:t>“Is that all? It doesn’t seem like an outside price for a perfectly good airship?”</a:t>
            </a:r>
          </a:p>
          <a:p>
            <a:r>
              <a:rPr lang="en-US" altLang="en-US" sz="2400" dirty="0"/>
              <a:t>“Airship!” shouted the Wright brothers indignantly.</a:t>
            </a:r>
          </a:p>
          <a:p>
            <a:r>
              <a:rPr lang="en-US" altLang="en-US" sz="2400" dirty="0"/>
              <a:t>“Is that the wrong word?”</a:t>
            </a:r>
          </a:p>
          <a:p>
            <a:r>
              <a:rPr lang="en-US" altLang="en-US" sz="2400" dirty="0"/>
              <a:t>“An airship,” said Wilbur contemptuously, “is a big, clumsy balloon filled with gas.”</a:t>
            </a:r>
          </a:p>
          <a:p>
            <a:r>
              <a:rPr lang="en-US" altLang="en-US" sz="2400" dirty="0"/>
              <a:t>“Well, I don’t see why your biplane shouldn’t be called an airship, too.”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52D348-3AF8-CAD8-C00B-4C6E154D744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B149449-7E03-5618-B0F6-AB022F454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2799A38-C2E9-0939-95AA-B5F2F6570D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C756A4F-D462-314B-E4E4-1E9E5D2740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140592A-2AB9-B91A-FFC5-9E0F9761FC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2A0D55E-76C9-FAEB-9F30-775F6F7342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B31FCA4-F323-B92C-3FBC-DD2B8C30EF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1D9B1E3-8C19-52A0-FDF9-89C35980E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75CC0FF-F696-41FE-9A23-EF15AA9027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DDE305D-8777-F473-1907-57CA3D160A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49FB253-8A03-974D-D1F1-E6ACC7B90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83DE53C-4ECE-3A16-2541-947BE0682A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5B578D4B-9326-B6EE-5E02-91D89DA58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E2DD4C93-E3CF-9F09-C47D-901291A2C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D70FF5F-0507-2404-8BDF-3E6401BBA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94C9899-03C1-7473-E4C8-83EC46D8BF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74E4792-5DC4-175A-A472-025A5EC176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0EB7937-355C-6B48-A400-02CFE13971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4CC94F-94E0-482F-3A56-FD16AE8C4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58785199-FA3E-0915-0356-FB1FADBC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7772400" cy="609600"/>
          </a:xfrm>
        </p:spPr>
        <p:txBody>
          <a:bodyPr/>
          <a:lstStyle/>
          <a:p>
            <a:r>
              <a:rPr lang="en-IN" altLang="en-US" sz="2800"/>
              <a:t>A Ship Can’t 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3E414-A1C0-D691-EB0B-B327A1476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7848600" cy="2209800"/>
          </a:xfrm>
        </p:spPr>
        <p:txBody>
          <a:bodyPr/>
          <a:lstStyle/>
          <a:p>
            <a:r>
              <a:rPr lang="en-US" altLang="en-US" sz="2400" dirty="0"/>
              <a:t>“It’s a flying machine,” said Wilbur.</a:t>
            </a:r>
          </a:p>
          <a:p>
            <a:r>
              <a:rPr lang="en-US" altLang="en-US" sz="2400" dirty="0"/>
              <a:t>“The name we prefer is ‘flyer,’” said Orville.</a:t>
            </a:r>
          </a:p>
          <a:p>
            <a:r>
              <a:rPr lang="en-US" altLang="en-US" sz="2400" dirty="0"/>
              <a:t>“An airship would cost $50,000,” said Wilbur.</a:t>
            </a:r>
          </a:p>
          <a:p>
            <a:r>
              <a:rPr lang="en-US" altLang="en-US" sz="2400" dirty="0"/>
              <a:t>“More like $150,000,” said Orville, and they argued the question.</a:t>
            </a:r>
          </a:p>
          <a:p>
            <a:endParaRPr lang="en-US" altLang="en-US" sz="2400" dirty="0"/>
          </a:p>
        </p:txBody>
      </p:sp>
      <p:pic>
        <p:nvPicPr>
          <p:cNvPr id="29700" name="Picture 2" descr="http://www.wright-brothers.org/History_Wing/Aviations_Attic/Carew_Interview/Carew_Interview_images/Kate_Crew_Caricature_3_242jpg.jpg">
            <a:extLst>
              <a:ext uri="{FF2B5EF4-FFF2-40B4-BE49-F238E27FC236}">
                <a16:creationId xmlns:a16="http://schemas.microsoft.com/office/drawing/2014/main" id="{74D2E0D6-1536-FD88-DD58-8AFDC71FC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939800"/>
            <a:ext cx="1455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206881A4-08DA-5293-4F0E-E4D4919B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4079875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65BAE09B-0C6D-3C64-694C-7945B2025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343400"/>
            <a:ext cx="4200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D708AC-89A0-BDC4-3A39-5AF725F1E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657600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Right Action to generate Lift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0458EE-754F-9BEA-AE36-E7D491EF0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3D40E35-B66A-9E1B-D202-AAF291204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34A6E06-9DDA-6954-3778-8A3532D402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6AF000A-3B2A-1F18-1A3E-5944745A15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1EEB1A0-D19A-7796-6D1E-A4500F6CA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FE8B0922-969C-25E6-6427-13C58A46E1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1C0A8F9-066D-EC24-B967-92C1CCAFCD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48CD0B7-95C6-F941-23EF-E215F54F39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91171EA-8475-E347-E7D8-88669C19EB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5D6126E-C793-7639-1FE6-4DCAD70E6F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7F794A3-2F61-E44E-887D-29BC4516D4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1084B5F-CAFA-2258-4AC0-4DFF57D043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868E359-10A3-EDCD-99B7-EE6957FE5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D075123-122F-D300-E5F7-7CC8E8C2D5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BF2F984-1CB1-6604-1B11-95BC53725A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DD35CCB-DB99-328B-C5C7-5E0B1E38FA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6B99EA8-6751-0534-D54B-7A7A2C879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D1CEE63-EAE1-9B00-171A-DFAA2940D3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2D51989-1569-B6FF-E272-99D2E2B216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22628C7-4B5C-EB84-0E58-19412BDF0E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194437"/>
            <a:ext cx="6019800" cy="1011023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Development of an Ultimate Fluid machine</a:t>
            </a:r>
            <a:endParaRPr lang="en-US" altLang="en-US" sz="2800" dirty="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9D0E0075-2ED1-4EC2-9AA8-5818A2594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2605088"/>
            <a:ext cx="705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F6DAF9-38BF-513F-EBC6-5A63B392A1D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0D7F748-A0F9-D43C-2641-B38F71FDA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851C255-9582-CF47-C393-DD37373A9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CACC70-7E15-0BEE-9C0F-378CBA1D80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11B77124-4E19-ECC7-8B96-C92B22CD27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BF900EC9-EF20-8D40-16C6-B187C71F6E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C17D5C0-39D6-F785-D04E-48CDC6D86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5D526CD-14D1-68EC-EA69-C46A0DCB07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E20E47C-71B7-86BF-BCAF-22EF97EE62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C897D68-9861-E0E2-4E16-662D2F5F3C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3DE281-D318-4498-715F-CAA14B090B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2EF74C-3949-AFF0-1773-BEF49D88B1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645EF199-DC1F-48E5-A89E-177C89430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2A84C425-A31F-4797-7F1E-519ACD32EB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90AE0EA-9D1F-07A1-E5F0-96806FC01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4A198EF-FD2D-99B6-E5F1-9C569BD5D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6584132-8926-88BE-50F0-8077644EB4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6E1EA32-0920-67E1-DD36-D78A76A79B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A87111-C508-2F12-D34E-202BA25CB4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02E8E16C-86BA-992B-A92B-3A9F0F05F6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305800" cy="1600200"/>
          </a:xfrm>
        </p:spPr>
        <p:txBody>
          <a:bodyPr/>
          <a:lstStyle/>
          <a:p>
            <a:r>
              <a:rPr lang="en-US" altLang="en-US" sz="4000" b="1">
                <a:solidFill>
                  <a:srgbClr val="002060"/>
                </a:solidFill>
                <a:latin typeface="Blackadder ITC" panose="04020505051007020D02" pitchFamily="82" charset="0"/>
              </a:rPr>
              <a:t>"It is possible to fly without motors, but not without knowledge and skill."</a:t>
            </a:r>
          </a:p>
        </p:txBody>
      </p:sp>
      <p:sp>
        <p:nvSpPr>
          <p:cNvPr id="7171" name="Subtitle 2">
            <a:extLst>
              <a:ext uri="{FF2B5EF4-FFF2-40B4-BE49-F238E27FC236}">
                <a16:creationId xmlns:a16="http://schemas.microsoft.com/office/drawing/2014/main" id="{E9E3CCE0-BF21-611A-14A0-FFB711D80BF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4032250"/>
            <a:ext cx="8305800" cy="2063750"/>
          </a:xfrm>
        </p:spPr>
        <p:txBody>
          <a:bodyPr/>
          <a:lstStyle/>
          <a:p>
            <a:r>
              <a:rPr lang="en-US" altLang="en-US"/>
              <a:t>By</a:t>
            </a:r>
          </a:p>
          <a:p>
            <a:r>
              <a:rPr lang="en-US" altLang="en-US" sz="6000">
                <a:solidFill>
                  <a:srgbClr val="FF0000"/>
                </a:solidFill>
                <a:latin typeface="Edwardian Script ITC" panose="030303020407070D0804" pitchFamily="66" charset="0"/>
              </a:rPr>
              <a:t>Wright Brothers</a:t>
            </a:r>
          </a:p>
        </p:txBody>
      </p:sp>
      <p:sp>
        <p:nvSpPr>
          <p:cNvPr id="7173" name="TextBox 4">
            <a:extLst>
              <a:ext uri="{FF2B5EF4-FFF2-40B4-BE49-F238E27FC236}">
                <a16:creationId xmlns:a16="http://schemas.microsoft.com/office/drawing/2014/main" id="{930CF19B-F133-EDCB-0266-0D30141B9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2374900"/>
            <a:ext cx="1857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0CD14EA-1A19-C457-E34A-3DA53CD9F0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17C13E8-4088-530D-66DD-82A7144DA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23F25B1-EF63-BE08-AA2B-902C43F3C9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8E59D88-14BB-7BBB-AB8D-9889B15120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1994CCFD-B6AE-234A-8CBA-9BEA3B2D1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22FC0F7-1A0D-CAC3-813D-BA0D03F4F3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42CE1D4-D103-F43C-D845-2DD3AA373C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EC63CA2-D838-2329-E9BB-E3B3169E3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878B3FC-62B2-F31C-F486-E9C1894E9C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603005A-29CB-43F6-0C1F-6D9BFFF65E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8156B0B-C097-C93A-4223-56D383DB0F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9E211D8-130B-37F7-BCD7-D7FDAB8C74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F53B9B87-4CCD-8B45-22E6-CB3F8A6E9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68A9D7F4-E42C-0BA4-54AF-3C62B21C5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FD5FB57-40AE-2683-20B6-B91F278F88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D8B392F-0881-1365-D6EB-6F0DC4186C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4A37FD8-5132-967D-E314-9FD09D86F9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760B2A5-AC08-38DD-BE9A-CC38BE9927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B05934D-EFCD-17FA-0859-73A809FE9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9C8A22E-1522-FA75-B733-4AA1E3393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241300"/>
            <a:ext cx="6324600" cy="873125"/>
          </a:xfrm>
        </p:spPr>
        <p:txBody>
          <a:bodyPr/>
          <a:lstStyle/>
          <a:p>
            <a:r>
              <a:rPr lang="en-US" altLang="en-US" sz="2800"/>
              <a:t>Timeline of Fluid Mechanics History</a:t>
            </a:r>
          </a:p>
        </p:txBody>
      </p:sp>
      <p:grpSp>
        <p:nvGrpSpPr>
          <p:cNvPr id="16387" name="Group 38">
            <a:extLst>
              <a:ext uri="{FF2B5EF4-FFF2-40B4-BE49-F238E27FC236}">
                <a16:creationId xmlns:a16="http://schemas.microsoft.com/office/drawing/2014/main" id="{011AE908-604F-6807-D62C-DD7073A780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C8F8071E-D24F-8D62-3E31-CA3C4AD5C1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A5C62DC7-7FFF-BE34-B26C-8E85C7515E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32B0ED3E-DB55-A8CA-212F-D6B4B705EF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115B38A9-DDCF-A621-638D-270D09EE80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27CAB918-9CDA-F6E2-54B9-61EB70561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E993473F-941C-D4FE-89A9-9B53D279C4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61011E5F-9A49-A3FC-9324-5F30B5895A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5FDE72BF-7C77-4FA2-A1DB-258F52E12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88ACDDF8-2848-D07A-BEBB-E744DA3C0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AC9D34B0-CF9D-5D43-3C25-97308787E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DD08B712-C871-1915-48A5-7E53CAB957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506E32CF-6EEE-BB8B-4E9E-6DDB15F8E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C2933843-11EC-0FD1-D47B-4C540AAFFB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569F5494-9D9C-ECEE-B631-975C94D53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3A64A495-A229-1521-4B2E-01D283AA4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680EB7-9A16-E26A-2D81-F635405E2C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0" name="Content Placeholder 2">
            <a:extLst>
              <a:ext uri="{FF2B5EF4-FFF2-40B4-BE49-F238E27FC236}">
                <a16:creationId xmlns:a16="http://schemas.microsoft.com/office/drawing/2014/main" id="{66C11969-DB36-A777-026E-7D6E5B9216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219200"/>
            <a:ext cx="8613775" cy="4267200"/>
          </a:xfrm>
        </p:spPr>
      </p:pic>
      <p:pic>
        <p:nvPicPr>
          <p:cNvPr id="9221" name="Picture 6">
            <a:extLst>
              <a:ext uri="{FF2B5EF4-FFF2-40B4-BE49-F238E27FC236}">
                <a16:creationId xmlns:a16="http://schemas.microsoft.com/office/drawing/2014/main" id="{BB2AC3C7-53F8-C78D-F350-9DF7B9800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38" y="2301875"/>
            <a:ext cx="7861300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8">
            <a:extLst>
              <a:ext uri="{FF2B5EF4-FFF2-40B4-BE49-F238E27FC236}">
                <a16:creationId xmlns:a16="http://schemas.microsoft.com/office/drawing/2014/main" id="{74E48A63-0483-893B-BC26-149C4FAEE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323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https://time.graphics/line/414039</a:t>
            </a:r>
          </a:p>
        </p:txBody>
      </p:sp>
      <p:sp>
        <p:nvSpPr>
          <p:cNvPr id="15367" name="TextBox 9">
            <a:extLst>
              <a:ext uri="{FF2B5EF4-FFF2-40B4-BE49-F238E27FC236}">
                <a16:creationId xmlns:a16="http://schemas.microsoft.com/office/drawing/2014/main" id="{02FF5BAC-0FBE-FFC8-4D79-9C41670C6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2088" y="2997200"/>
            <a:ext cx="20272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1100" b="1">
                <a:solidFill>
                  <a:srgbClr val="000000"/>
                </a:solidFill>
                <a:latin typeface="Open Sans" panose="020B0606030504020204" pitchFamily="34" charset="0"/>
              </a:rPr>
              <a:t>Leonardo da Vinci </a:t>
            </a:r>
            <a:endParaRPr lang="en-IN" altLang="en-US" sz="1400" b="1"/>
          </a:p>
        </p:txBody>
      </p:sp>
    </p:spTree>
    <p:extLst>
      <p:ext uri="{BB962C8B-B14F-4D97-AF65-F5344CB8AC3E}">
        <p14:creationId xmlns:p14="http://schemas.microsoft.com/office/powerpoint/2010/main" val="196439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ECFD38D1-F332-B28B-B9B2-30BCA7CDA30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/>
              <a:t>21</a:t>
            </a:r>
            <a:r>
              <a:rPr lang="en-US" altLang="en-US" sz="2800" baseline="30000"/>
              <a:t>st</a:t>
            </a:r>
            <a:r>
              <a:rPr lang="en-US" altLang="en-US" sz="2800"/>
              <a:t> Century Made Fluid Mechanics as Universal Engineering Tool.</a:t>
            </a:r>
          </a:p>
        </p:txBody>
      </p:sp>
      <p:sp>
        <p:nvSpPr>
          <p:cNvPr id="20483" name="Subtitle 4">
            <a:extLst>
              <a:ext uri="{FF2B5EF4-FFF2-40B4-BE49-F238E27FC236}">
                <a16:creationId xmlns:a16="http://schemas.microsoft.com/office/drawing/2014/main" id="{6F0B11B4-A9B6-38BE-D8C3-B55CE5CE66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B3580F-B823-9CA3-3EC1-DA3FFA8472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4774557-AA97-3DBF-6776-E33960104A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BE6F4E0-9B4E-06A1-F8B0-48EAE492B5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92763E1-22F6-C18D-28C3-734C59A70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47CB9E71-FA92-4259-5249-B4181E406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AD83AEA-58AE-95E5-1531-7BFBBFF722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DED3EB9-E119-2DEA-E7D6-50936E0E4E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57BC8AD-C321-D5BB-2C59-2290435250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13659FA-E3F2-3EE2-A7CB-8B7F15CB35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017C515-F9B6-D19F-581B-FB89069E5E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0B6360E-8BFA-19DD-66C3-F3C46F05E4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BDDA5AA-ABC2-51FC-852D-B32C004C18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34EEC322-CC3A-624A-A47F-7FD3690E2B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DB864AAA-3C0A-0C15-37FC-32D6DE96EF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D7DA6A8-E124-46A4-9D89-0C6812D0B8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54BB430-184E-BACD-B4F5-6A1F9A097B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280E71C-2524-96E8-731C-B1DC1ADD9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E2CFE7D-56DC-E705-41CC-DEA9FFA7D2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A13086-87FA-EC5C-33EE-45AE5C8C15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3ADF7BA-1984-C253-6786-D505DB0DE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0"/>
            <a:ext cx="6032623" cy="1143000"/>
          </a:xfrm>
        </p:spPr>
        <p:txBody>
          <a:bodyPr/>
          <a:lstStyle/>
          <a:p>
            <a:r>
              <a:rPr lang="en-US" altLang="en-US" sz="2800" dirty="0"/>
              <a:t>Fluid Flows in Transportation Sector</a:t>
            </a:r>
          </a:p>
        </p:txBody>
      </p:sp>
      <p:pic>
        <p:nvPicPr>
          <p:cNvPr id="65540" name="Picture 4" descr="http://www.cfd-online.com/W/images/d/d6/X-43A_(Hyper_-_X)_Mach_7_width_300px.jpg">
            <a:extLst>
              <a:ext uri="{FF2B5EF4-FFF2-40B4-BE49-F238E27FC236}">
                <a16:creationId xmlns:a16="http://schemas.microsoft.com/office/drawing/2014/main" id="{D754A0D3-6B3E-C693-1407-1D91A5F2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41437"/>
            <a:ext cx="4017963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6" descr="http://afinemesh.files.wordpress.com/2012/07/ford-fusion-in-cfd-photo-courtesy-ford-racing_100397055_l.jpg">
            <a:extLst>
              <a:ext uri="{FF2B5EF4-FFF2-40B4-BE49-F238E27FC236}">
                <a16:creationId xmlns:a16="http://schemas.microsoft.com/office/drawing/2014/main" id="{A87445EC-F50C-C472-71DF-C945F9AFF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37623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7">
            <a:extLst>
              <a:ext uri="{FF2B5EF4-FFF2-40B4-BE49-F238E27FC236}">
                <a16:creationId xmlns:a16="http://schemas.microsoft.com/office/drawing/2014/main" id="{F66BCBD2-B5E3-3900-D07C-C7B0EE1A8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91000"/>
            <a:ext cx="43735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Picture 8">
            <a:extLst>
              <a:ext uri="{FF2B5EF4-FFF2-40B4-BE49-F238E27FC236}">
                <a16:creationId xmlns:a16="http://schemas.microsoft.com/office/drawing/2014/main" id="{528AE519-9DD6-D57D-0E7A-BF6106264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40005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C1767B-688A-6E84-43EE-D7C19B5199E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922F6E8-6DB1-153B-8EA4-833C1CEBE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72C111D-99E8-F75D-AFF4-E013F4D56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5097FF1-F805-A27A-434C-82CAA45C0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9C07E2BD-0DB8-1533-8719-79469847DB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0C4037B-15BC-DC3F-E904-69658B243E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5480687-6734-B200-F64B-6E565F81A8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4C18725-E540-209A-8653-C8C82861E1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5F9D52A-760B-F471-E3C2-6856BCA20D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48EE221-8A36-7DDD-CDC4-347DADF65D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13266EF-CFA3-77E2-5143-77B71DE09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BF97DC4-910A-31E8-CADD-A48D5CFAC9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2A7AC387-E1D2-4729-4CFC-ED77F8050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7D1B8276-90D5-7061-CDDA-1DBD7B40D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E5D63B9-2B39-3AFD-06B1-9C7FBF3E12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4B48952-15C6-81C9-224E-E6588CA535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3D67A92-FC9B-184B-D9A4-A657609F13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F1549D5-67D7-ED94-686E-F73BC3427F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8B7573-89CB-1270-E7F3-CB653554B0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CD13AE27-367C-3F74-D512-207041A8B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Environmental Fluid Flows</a:t>
            </a:r>
          </a:p>
        </p:txBody>
      </p:sp>
      <p:pic>
        <p:nvPicPr>
          <p:cNvPr id="71682" name="Picture 2" descr="http://atmosys.eu/atmosys/faces/images/services/futurescenario.png">
            <a:extLst>
              <a:ext uri="{FF2B5EF4-FFF2-40B4-BE49-F238E27FC236}">
                <a16:creationId xmlns:a16="http://schemas.microsoft.com/office/drawing/2014/main" id="{8CA3D573-C717-4E89-B125-94CE3D049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0772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 descr="http://www.aria.fr/images/mercure-2.jpg">
            <a:extLst>
              <a:ext uri="{FF2B5EF4-FFF2-40B4-BE49-F238E27FC236}">
                <a16:creationId xmlns:a16="http://schemas.microsoft.com/office/drawing/2014/main" id="{412E8B47-20FF-8D14-9B45-9F59851DD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00300"/>
            <a:ext cx="5486400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1DCC58-B888-85B8-375A-033C995A57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46C4F73-DB41-5C77-E65D-90A7BEF78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56AE5C4-D2B9-4A1A-D4B7-72495336D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3F77917-B672-F998-DABD-BA06F2E6D8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8550C213-40A8-2076-54E2-414857BB92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7B40DD5-8319-D929-A45A-1965EFC2CF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D78F56E-82A0-6A66-1EEC-35DC4B1B8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A0134D4-8813-22B2-5677-A477A80C8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AD7B6BE-651A-5576-292D-8CDCA723E1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E6FCACF-75ED-FD0B-A670-08E320CC5E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C7C8CF3-8C91-BE1D-A73D-2FCD137DC9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7F371F1-D58B-2A94-53A8-0F581735EA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AA8FAF09-B91F-4A62-D7C3-57B5E5507B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4C3C8C0B-37CD-0787-FE61-7095447C1E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9E09360-55B9-D137-3FA9-A0E7B042B6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CF19562-E381-A805-B6EF-DCE24D58B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B109D2F-CBD2-5D3E-67BE-BC6F3E2BA6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C2FAB02-5075-04DA-26A1-194EDF534D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6991EE-5B7B-881F-70CE-19F363A65D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18AB68B7-1A00-22FF-4217-70F90BB5A0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Weather &amp; Fluid Flows</a:t>
            </a:r>
          </a:p>
        </p:txBody>
      </p:sp>
      <p:pic>
        <p:nvPicPr>
          <p:cNvPr id="62468" name="Picture 4" descr="http://www.ucar.edu/news/features/hurricanes/htc_desc_files/paths.jpg">
            <a:extLst>
              <a:ext uri="{FF2B5EF4-FFF2-40B4-BE49-F238E27FC236}">
                <a16:creationId xmlns:a16="http://schemas.microsoft.com/office/drawing/2014/main" id="{F32D88AB-6E80-6307-FD80-9B449CCC2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67032"/>
            <a:ext cx="8247063" cy="5009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http://resources2.news.com.au/images/2011/02/01/1225998/130506-yasi-radar-image.gif">
            <a:hlinkClick r:id="rId3"/>
            <a:extLst>
              <a:ext uri="{FF2B5EF4-FFF2-40B4-BE49-F238E27FC236}">
                <a16:creationId xmlns:a16="http://schemas.microsoft.com/office/drawing/2014/main" id="{A31D0A99-13DA-17BB-35EA-BC7E3AE3C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61912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EFEC80-C93F-2C4D-A456-9CD99886A6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EAF1332-92E0-0B77-629A-649F19F05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2A3E28-56DF-0976-7890-C9188E5667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02356B6-8490-E101-62BC-75679790FF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3CF62B54-48AF-AAF5-48BE-614005AE9C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E7F4F67-6EF3-82FA-96F7-F5241EEE9E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93FD618-CD2C-D6E7-6252-00C4433E6B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2804FA8-AA52-CB0B-8372-2BA3A269AA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6284EF9-A547-1E68-EE60-FE090C5087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14349B4-B6B6-8CAE-5912-EE78B93BFA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979E655-0D8A-DDAA-5084-BC37FDE9FA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75613A5-0B49-B4BB-0642-AD5724AB0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96641680-47E6-BF56-613F-71D564293A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94E427D2-2015-BDC7-FD99-61C775871E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6E3CBDD-BBED-68BB-6D96-8B63D3C0AA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66A1B60-31D6-F558-A9BF-FEBEEBF1F0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DD46A37-F71A-3323-C2D2-CDA520BEC9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4BAE807-4AAF-10E7-308F-6F1CC6F2CC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B53B73-82A9-B97A-331A-3D0E0123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989DA1C-B66F-2A76-4CBB-D479F7E37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Biological Fluid Flows</a:t>
            </a:r>
          </a:p>
        </p:txBody>
      </p:sp>
      <p:pic>
        <p:nvPicPr>
          <p:cNvPr id="72708" name="Picture 4" descr="http://www.imagenesi.net/wp-content/uploads/2012/08/Corazon-y-sus-partes.png">
            <a:extLst>
              <a:ext uri="{FF2B5EF4-FFF2-40B4-BE49-F238E27FC236}">
                <a16:creationId xmlns:a16="http://schemas.microsoft.com/office/drawing/2014/main" id="{9389A979-781F-96CF-255A-6B397AE2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974850"/>
            <a:ext cx="4953000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:a16="http://schemas.microsoft.com/office/drawing/2014/main" id="{54B9DD21-15D3-BF16-9C21-AAB8628EA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6" descr="http://kanso.usc.edu/wp-content/uploads/metastasis.jpg">
            <a:extLst>
              <a:ext uri="{FF2B5EF4-FFF2-40B4-BE49-F238E27FC236}">
                <a16:creationId xmlns:a16="http://schemas.microsoft.com/office/drawing/2014/main" id="{A61466DF-A0BE-C8B3-5665-9657AB7B9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898650"/>
            <a:ext cx="56610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B6AEDECF-465A-DEA3-7A31-6E28B7DF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67300" y="1212850"/>
            <a:ext cx="37719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A1EB96-4534-B87F-B040-EE80ECCC3D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43B6A59-31DD-D558-3109-FEB02E54E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99D6B31-5FAF-DB95-54A4-1C18835325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4E1E095-D95D-2F35-BF9D-640597CE94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631C41CE-86DF-96E1-A66E-89D3ED3C4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D06A34-B1E0-5983-431D-0C7CA6CACB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A753E0B-0E66-776F-9D89-B319D8452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D69C66F-FF89-5574-6245-60C278FAB5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F2B98D5-ACA3-B89E-5BFA-031AB640FC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C738DA0-A71F-D68E-6465-F26A6EEAF3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ADEF031-675D-578B-36CE-4D8994B6B8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85CB7EF-4A23-A8CE-75DB-C69B3AA868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178F7CE5-FCDD-6DC0-38CC-70012AF571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0ADE7E1D-522C-CBA7-ACA4-9C1E138969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7B51519-8796-51D5-D1FC-750CC6A4D6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0EC5701-2236-B1DD-DF0F-34BBED04B4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C94BDE3-736B-ED7C-6613-BAC9358FF1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16186B0-6A8D-A830-8631-48171F1735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A4BA47-F252-0211-7089-C605E12CD5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F0B50A4A-B86D-77DD-AFBB-5A0C4CF7B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76200"/>
            <a:ext cx="5575423" cy="1143000"/>
          </a:xfrm>
        </p:spPr>
        <p:txBody>
          <a:bodyPr/>
          <a:lstStyle/>
          <a:p>
            <a:r>
              <a:rPr lang="en-US" altLang="en-US" sz="2800" dirty="0"/>
              <a:t>Knowledge of Viscous Fluid Flow for Design of Artificial Heart Valves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752A0AEA-FD67-A6A3-8935-49AD7F6DC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2286000"/>
            <a:ext cx="36814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>
            <a:extLst>
              <a:ext uri="{FF2B5EF4-FFF2-40B4-BE49-F238E27FC236}">
                <a16:creationId xmlns:a16="http://schemas.microsoft.com/office/drawing/2014/main" id="{69EF6DE9-015E-F628-2FDF-F2D0F6C75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17510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148DA3BE-19E2-553C-C755-3691A0CEA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0"/>
            <a:ext cx="1828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D59470-4E64-3B2B-8BE9-8F643DCC33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8C5009B-5A2C-1E99-0B73-BFB24DC6AD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9A2EDF-554F-B6A7-19F2-E36C12906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240282C-717F-90BF-6BEF-52286CF453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1ED3A839-2E5E-CD25-3279-3D3C3915F9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8090FBD-2AFA-0CBA-43B0-A2D9A25AAA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660AB9C-4A8D-CB1E-13EA-87069702D0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9E03B5E-D549-1A37-C9EC-79892E1074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7CDEF5C-3A83-947B-8734-6BF692B300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695770B-E584-2CCB-6FB5-8DCDA5D71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00A9480-79EF-BFBC-EFC9-26F24BCD2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ED414CC-7E0E-B093-9CD8-8DA891163F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87A639DB-302A-27DE-4525-5A219287BC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3F74D50F-FDA4-7ACB-B1AF-90AC0EEB69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598233D-6A6F-B9E0-39C8-D7670BB2B3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770ED5C-B5BE-096D-A060-BE0D40E23F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71DAA38-EF20-5C3D-FDAD-2A5D09A46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991A39B-617E-936A-ED34-900CFA1ACE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CA7CB2-6B92-223C-CE82-EFF774D93E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7C539682-2F4C-8F18-1059-86CAE6C81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Fluid Flows for Sports</a:t>
            </a:r>
          </a:p>
        </p:txBody>
      </p:sp>
      <p:pic>
        <p:nvPicPr>
          <p:cNvPr id="73732" name="Picture 4" descr="http://www.pc.rhul.ac.uk/staff/J.Zanker/old_web_stuff/teach_previous/PS3060/L4/Ps3060_4_files/land1.gif">
            <a:extLst>
              <a:ext uri="{FF2B5EF4-FFF2-40B4-BE49-F238E27FC236}">
                <a16:creationId xmlns:a16="http://schemas.microsoft.com/office/drawing/2014/main" id="{EFADF7BC-47EB-0AEC-F2C7-E878ABEF5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610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0" name="Picture 2" descr="http://i.dawn.com/2012/06/swing_of_ball_670.jpg">
            <a:extLst>
              <a:ext uri="{FF2B5EF4-FFF2-40B4-BE49-F238E27FC236}">
                <a16:creationId xmlns:a16="http://schemas.microsoft.com/office/drawing/2014/main" id="{DB417937-3461-0DA9-B874-F6E2C9672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5" y="1214438"/>
            <a:ext cx="34099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 descr="http://3.bp.blogspot.com/-PXG83OK8o5M/UXXePQYsZ1I/AAAAAAAAADI/zQbRE4cbqGs/s1600/laminar+flo.jpg">
            <a:extLst>
              <a:ext uri="{FF2B5EF4-FFF2-40B4-BE49-F238E27FC236}">
                <a16:creationId xmlns:a16="http://schemas.microsoft.com/office/drawing/2014/main" id="{9EA90C42-D1F0-E304-6E4D-4B5505EB3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3571875"/>
            <a:ext cx="6276975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A7A54E4-D0F5-D42C-6969-242A8ABF2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DA0F58-1D42-89CC-A83F-B52CE0ECE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94D1013-5E81-4C3F-2E95-040A4782E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B96EB7-5706-40BF-C7D8-CB419F2883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3C30F916-F11A-62D9-E637-659755F45D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41FF40-9833-6D61-71C2-6E531077A1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33694B0-78F6-8A77-B0C2-563B791BB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A1350F2-E173-451D-AF66-069AFEBB2E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8C48D6E-896E-3DEA-A0E4-F0C72BF078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5FDF675-7C4C-4E0E-66D4-F2D7D96EF6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59B21B2-85FB-FC0E-6691-A09E1E6C7D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349B939-0BF4-A1F8-954D-52372D2F0C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204944FD-A673-3DDC-4ECE-3CE4B96752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C543B5E7-3142-4512-E9BC-44337767F2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1CEB63A-1FB8-15D4-EDCF-A2D82174D8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26E56D6-67AF-E15D-B8B0-B2CC7CC8D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AE65702-79E6-58EA-A41F-6FC4B7ECC2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F9E8A78-50ED-E390-2A55-E073BBC965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786656-191B-EE1F-B04A-9400B3EE8E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4660742-0544-E3DE-B10C-8FBC0EECB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76200"/>
            <a:ext cx="6324600" cy="1143000"/>
          </a:xfrm>
        </p:spPr>
        <p:txBody>
          <a:bodyPr/>
          <a:lstStyle/>
          <a:p>
            <a:r>
              <a:rPr lang="en-US" altLang="en-US" sz="2800" dirty="0"/>
              <a:t>Direct Energy Weapons for Indian Defense</a:t>
            </a:r>
          </a:p>
        </p:txBody>
      </p:sp>
      <p:pic>
        <p:nvPicPr>
          <p:cNvPr id="4100" name="Content Placeholder 2">
            <a:extLst>
              <a:ext uri="{FF2B5EF4-FFF2-40B4-BE49-F238E27FC236}">
                <a16:creationId xmlns:a16="http://schemas.microsoft.com/office/drawing/2014/main" id="{FAB840A2-D06C-A3AE-F525-5FCE0E7F12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233738"/>
            <a:ext cx="8634413" cy="3471862"/>
          </a:xfrm>
        </p:spPr>
      </p:pic>
      <p:sp>
        <p:nvSpPr>
          <p:cNvPr id="4101" name="TextBox 6">
            <a:extLst>
              <a:ext uri="{FF2B5EF4-FFF2-40B4-BE49-F238E27FC236}">
                <a16:creationId xmlns:a16="http://schemas.microsoft.com/office/drawing/2014/main" id="{4EC57816-603F-920F-2A4E-8FD6D9EE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1149350"/>
            <a:ext cx="84026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dirty="0">
                <a:solidFill>
                  <a:srgbClr val="474747"/>
                </a:solidFill>
                <a:latin typeface="+mj-lt"/>
              </a:rPr>
              <a:t>25 March 2023: </a:t>
            </a:r>
            <a:r>
              <a:rPr lang="en-US" altLang="en-US" dirty="0">
                <a:solidFill>
                  <a:srgbClr val="474747"/>
                </a:solidFill>
                <a:latin typeface="+mj-lt"/>
                <a:hlinkClick r:id="rId3"/>
              </a:rPr>
              <a:t>https://www.drishtiias.com/eng</a:t>
            </a:r>
            <a:endParaRPr lang="en-US" altLang="en-US" dirty="0">
              <a:solidFill>
                <a:srgbClr val="474747"/>
              </a:solidFill>
              <a:latin typeface="+mj-lt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E14EF05-23A1-B0B8-BD43-96475315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869473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474747"/>
                </a:solidFill>
                <a:latin typeface="Rastanty Cortez" panose="02000506000000020003" pitchFamily="2" charset="0"/>
              </a:rPr>
              <a:t>Recently, India’s Air Chief Marshal highlighted the need to push the development of </a:t>
            </a:r>
            <a:r>
              <a:rPr lang="en-US" altLang="en-US" b="1">
                <a:solidFill>
                  <a:srgbClr val="FF0000"/>
                </a:solidFill>
                <a:latin typeface="Rastanty Cortez" panose="02000506000000020003" pitchFamily="2" charset="0"/>
                <a:hlinkClick r:id="rId4"/>
              </a:rPr>
              <a:t>Directed Energy Weapons (DEWs)</a:t>
            </a:r>
            <a:r>
              <a:rPr lang="en-US" altLang="en-US" b="1">
                <a:solidFill>
                  <a:srgbClr val="CCCCFF"/>
                </a:solidFill>
                <a:latin typeface="Rastanty Cortez" panose="02000506000000020003" pitchFamily="2" charset="0"/>
                <a:hlinkClick r:id="rId4"/>
              </a:rPr>
              <a:t> </a:t>
            </a:r>
            <a:r>
              <a:rPr lang="en-US" altLang="en-US" b="1">
                <a:solidFill>
                  <a:srgbClr val="474747"/>
                </a:solidFill>
                <a:latin typeface="Rastanty Cortez" panose="02000506000000020003" pitchFamily="2" charset="0"/>
              </a:rPr>
              <a:t>and </a:t>
            </a:r>
            <a:r>
              <a:rPr lang="en-US" altLang="en-US" b="1">
                <a:solidFill>
                  <a:srgbClr val="C00000"/>
                </a:solidFill>
                <a:latin typeface="Rastanty Cortez" panose="02000506000000020003" pitchFamily="2" charset="0"/>
                <a:hlinkClick r:id="rId5"/>
              </a:rPr>
              <a:t>Hypersonic Weapons</a:t>
            </a:r>
            <a:r>
              <a:rPr lang="en-US" altLang="en-US" b="1">
                <a:solidFill>
                  <a:srgbClr val="474747"/>
                </a:solidFill>
                <a:latin typeface="Rastanty Cortez" panose="02000506000000020003" pitchFamily="2" charset="0"/>
              </a:rPr>
              <a:t> and integrate them into its airborne platforms to get the desired range and accuracy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IN" altLang="en-US" b="1">
              <a:latin typeface="Rastanty Cortez" panose="02000506000000020003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E0DF3-7557-377E-EB1B-43286711D9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9C2D110-E6D2-51CD-350E-3DAB44B10F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E2EF26C-1FA4-37BF-4267-7A263C4885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0527290-A1C1-2BB6-1071-A2D9475347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478F1062-FFD1-D3B2-5F3B-5C3092CD27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A1C5FFC-32FD-9B13-4611-2C68ABD58A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51D0A9F-4EA7-FEA6-FA9E-137B4984AE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D03BA30-0242-FB28-87B9-B4F7F5458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1C72D3C-5BCA-F8E2-40A2-A1B70BC968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6D502EB-040B-E407-9AF1-5E7E6546B5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4A5CB22-9939-5E9E-53B9-24B5F78061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01D9B53-96EF-ED5C-33F5-C2FFB92B9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6AA0E2CE-1F37-0224-DC6F-82E190ADE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56EB0F8F-C70E-24DB-E5E3-1ACD83F8F1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1BDC923-81D7-239D-5BE6-296AF28400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0D89FD1-93EE-51EF-81E4-C81F67AFD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D30791D-1B2F-68B9-22A5-E93FE335E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185BECB-8AF6-76B7-4A3B-8E0B2E889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A586480-CA9D-C5AD-B204-9CFF41C2F9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7149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2379</TotalTime>
  <Words>1164</Words>
  <Application>Microsoft Office PowerPoint</Application>
  <PresentationFormat>On-screen Show (4:3)</PresentationFormat>
  <Paragraphs>104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4" baseType="lpstr">
      <vt:lpstr>STXingkai</vt:lpstr>
      <vt:lpstr>Arial</vt:lpstr>
      <vt:lpstr>Baguet Script</vt:lpstr>
      <vt:lpstr>Blackadder ITC</vt:lpstr>
      <vt:lpstr>Calibri</vt:lpstr>
      <vt:lpstr>CommercialScript BT</vt:lpstr>
      <vt:lpstr>Edwardian Script ITC</vt:lpstr>
      <vt:lpstr>Juice ITC</vt:lpstr>
      <vt:lpstr>Open Sans</vt:lpstr>
      <vt:lpstr>Rastanty Cortez</vt:lpstr>
      <vt:lpstr>Script MT Bold</vt:lpstr>
      <vt:lpstr>Siddhanta</vt:lpstr>
      <vt:lpstr>system-ui</vt:lpstr>
      <vt:lpstr>Tempus Sans ITC</vt:lpstr>
      <vt:lpstr>Times New Roman</vt:lpstr>
      <vt:lpstr>Blank Presentation</vt:lpstr>
      <vt:lpstr>MCL 106 : Fluid Mechanics Introduction</vt:lpstr>
      <vt:lpstr>Fluid Mechanics : An Exaample of  The Flammarion Engraving</vt:lpstr>
      <vt:lpstr>My Experience With Fluid Mechanics</vt:lpstr>
      <vt:lpstr>Emerged as an “Aha” Moment</vt:lpstr>
      <vt:lpstr>How can a force occur without any countable finite bodies &amp; apparent contact between them?</vt:lpstr>
      <vt:lpstr>Real Fluids : A Resource of Gradients</vt:lpstr>
      <vt:lpstr>An Obvious Choice for Creation of  Civilizations across the planet.</vt:lpstr>
      <vt:lpstr>An Exclusive Force only Fluids can Generate by Newton</vt:lpstr>
      <vt:lpstr>An Exclusive Force only Fluids can Generate by Newton</vt:lpstr>
      <vt:lpstr>अंतर्बाहिश्च तत्सर्वं व्याप्य :  (अंदर और बाहर समान रूप से )</vt:lpstr>
      <vt:lpstr>अंतर्बाहिश्च तत्सर्वं व्याप्य :  (अंदर और बाहर समान रूप से )</vt:lpstr>
      <vt:lpstr>अंतर्बाहिश्च तत्सर्वं व्याप्य :  (अंदर और बाहर समान रूप से )</vt:lpstr>
      <vt:lpstr>Modern Urban Water Distribution System </vt:lpstr>
      <vt:lpstr>The Shocking News in New York Times </vt:lpstr>
      <vt:lpstr>19th Century lift Devices</vt:lpstr>
      <vt:lpstr>Kate Carew Interviews the Wright Brothers</vt:lpstr>
      <vt:lpstr>A Ship Can’t Fly</vt:lpstr>
      <vt:lpstr>Development of an Ultimate Fluid machine</vt:lpstr>
      <vt:lpstr>"It is possible to fly without motors, but not without knowledge and skill."</vt:lpstr>
      <vt:lpstr>Timeline of Fluid Mechanics History</vt:lpstr>
      <vt:lpstr>21st Century Made Fluid Mechanics as Universal Engineering Tool.</vt:lpstr>
      <vt:lpstr>Fluid Flows in Transportation Sector</vt:lpstr>
      <vt:lpstr>Environmental Fluid Flows</vt:lpstr>
      <vt:lpstr>Weather &amp; Fluid Flows</vt:lpstr>
      <vt:lpstr>Biological Fluid Flows</vt:lpstr>
      <vt:lpstr>Knowledge of Viscous Fluid Flow for Design of Artificial Heart Valves</vt:lpstr>
      <vt:lpstr>Fluid Flows for Sports</vt:lpstr>
      <vt:lpstr>Direct Energy Weapons for Indian Defense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235</cp:revision>
  <cp:lastPrinted>2002-07-26T02:11:33Z</cp:lastPrinted>
  <dcterms:created xsi:type="dcterms:W3CDTF">2002-07-26T01:39:54Z</dcterms:created>
  <dcterms:modified xsi:type="dcterms:W3CDTF">2025-08-01T02:02:29Z</dcterms:modified>
</cp:coreProperties>
</file>